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58" r:id="rId1"/>
  </p:sldMasterIdLst>
  <p:notesMasterIdLst>
    <p:notesMasterId r:id="rId28"/>
  </p:notesMasterIdLst>
  <p:sldIdLst>
    <p:sldId id="256" r:id="rId2"/>
    <p:sldId id="280" r:id="rId3"/>
    <p:sldId id="258" r:id="rId4"/>
    <p:sldId id="267" r:id="rId5"/>
    <p:sldId id="281" r:id="rId6"/>
    <p:sldId id="266" r:id="rId7"/>
    <p:sldId id="282" r:id="rId8"/>
    <p:sldId id="264" r:id="rId9"/>
    <p:sldId id="265" r:id="rId10"/>
    <p:sldId id="268" r:id="rId11"/>
    <p:sldId id="269" r:id="rId12"/>
    <p:sldId id="283" r:id="rId13"/>
    <p:sldId id="270" r:id="rId14"/>
    <p:sldId id="271" r:id="rId15"/>
    <p:sldId id="286" r:id="rId16"/>
    <p:sldId id="284" r:id="rId17"/>
    <p:sldId id="272" r:id="rId18"/>
    <p:sldId id="273" r:id="rId19"/>
    <p:sldId id="274" r:id="rId20"/>
    <p:sldId id="275" r:id="rId21"/>
    <p:sldId id="277" r:id="rId22"/>
    <p:sldId id="276" r:id="rId23"/>
    <p:sldId id="285" r:id="rId24"/>
    <p:sldId id="279" r:id="rId25"/>
    <p:sldId id="287" r:id="rId26"/>
    <p:sldId id="278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0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aibbot\Documents\seds\p4\P2P\presentation\evaluation-of-heuristic-data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plotArea>
      <c:layout>
        <c:manualLayout>
          <c:layoutTarget val="inner"/>
          <c:xMode val="edge"/>
          <c:yMode val="edge"/>
          <c:x val="0.15371900826446294"/>
          <c:y val="3.6269430051813489E-2"/>
          <c:w val="0.66115702479338889"/>
          <c:h val="0.76424870466321293"/>
        </c:manualLayout>
      </c:layout>
      <c:barChart>
        <c:barDir val="col"/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# of Success</c:v>
                </c:pt>
              </c:strCache>
            </c:strRef>
          </c:tx>
          <c:dLbls>
            <c:dLbl>
              <c:idx val="0"/>
              <c:layout/>
              <c:tx>
                <c:rich>
                  <a:bodyPr/>
                  <a:lstStyle/>
                  <a:p>
                    <a:pPr>
                      <a:defRPr/>
                    </a:pPr>
                    <a:r>
                      <a:rPr lang="en-US"/>
                      <a:t>99.41%</a:t>
                    </a:r>
                  </a:p>
                </c:rich>
              </c:tx>
              <c:spPr/>
            </c:dLbl>
            <c:dLbl>
              <c:idx val="1"/>
              <c:layout/>
              <c:tx>
                <c:rich>
                  <a:bodyPr/>
                  <a:lstStyle/>
                  <a:p>
                    <a:pPr>
                      <a:defRPr/>
                    </a:pPr>
                    <a:r>
                      <a:rPr lang="en-US"/>
                      <a:t>96.49%</a:t>
                    </a:r>
                  </a:p>
                </c:rich>
              </c:tx>
              <c:spPr/>
            </c:dLbl>
            <c:dLbl>
              <c:idx val="2"/>
              <c:layout/>
              <c:tx>
                <c:rich>
                  <a:bodyPr/>
                  <a:lstStyle/>
                  <a:p>
                    <a:pPr>
                      <a:defRPr/>
                    </a:pPr>
                    <a:r>
                      <a:rPr lang="en-US"/>
                      <a:t>94.05%</a:t>
                    </a:r>
                  </a:p>
                </c:rich>
              </c:tx>
              <c:spPr/>
            </c:dLbl>
            <c:showVal val="1"/>
          </c:dLbls>
          <c:cat>
            <c:strRef>
              <c:f>Sheet1!$A$2:$A$4</c:f>
              <c:strCache>
                <c:ptCount val="3"/>
                <c:pt idx="0">
                  <c:v>Vx - poluted</c:v>
                </c:pt>
                <c:pt idx="1">
                  <c:v>Vh* - poisoned</c:v>
                </c:pt>
                <c:pt idx="2">
                  <c:v>Vl* - clean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8400</c:v>
                </c:pt>
                <c:pt idx="1">
                  <c:v>32021</c:v>
                </c:pt>
                <c:pt idx="2">
                  <c:v>3097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# of Failures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Vx - poluted</c:v>
                </c:pt>
                <c:pt idx="1">
                  <c:v>Vh* - poisoned</c:v>
                </c:pt>
                <c:pt idx="2">
                  <c:v>Vl* - clean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50</c:v>
                </c:pt>
                <c:pt idx="1">
                  <c:v>1165</c:v>
                </c:pt>
                <c:pt idx="2">
                  <c:v>196</c:v>
                </c:pt>
              </c:numCache>
            </c:numRef>
          </c:val>
        </c:ser>
        <c:overlap val="100"/>
        <c:axId val="60979072"/>
        <c:axId val="60980608"/>
      </c:barChart>
      <c:catAx>
        <c:axId val="60979072"/>
        <c:scaling>
          <c:orientation val="minMax"/>
        </c:scaling>
        <c:axPos val="b"/>
        <c:numFmt formatCode="General" sourceLinked="1"/>
        <c:tickLblPos val="nextTo"/>
        <c:crossAx val="60980608"/>
        <c:crosses val="autoZero"/>
        <c:auto val="1"/>
        <c:lblAlgn val="ctr"/>
        <c:lblOffset val="100"/>
      </c:catAx>
      <c:valAx>
        <c:axId val="60980608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Total</a:t>
                </a:r>
                <a:r>
                  <a:rPr lang="en-US" baseline="0"/>
                  <a:t> Number of Version</a:t>
                </a:r>
                <a:endParaRPr lang="en-US"/>
              </a:p>
            </c:rich>
          </c:tx>
          <c:layout/>
        </c:title>
        <c:numFmt formatCode="General" sourceLinked="1"/>
        <c:tickLblPos val="nextTo"/>
        <c:crossAx val="60979072"/>
        <c:crosses val="autoZero"/>
        <c:crossBetween val="between"/>
      </c:valAx>
      <c:dTable>
        <c:showHorzBorder val="1"/>
        <c:showVertBorder val="1"/>
        <c:showOutline val="1"/>
      </c:dTable>
    </c:plotArea>
    <c:legend>
      <c:legendPos val="r"/>
      <c:layout/>
    </c:legend>
    <c:plotVisOnly val="1"/>
    <c:dispBlanksAs val="gap"/>
  </c:chart>
  <c:externalData r:id="rId1"/>
</c:chartSpace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3842907C-D0AA-4C58-9F94-58B40AD65B29}" type="datetimeFigureOut">
              <a:rPr lang="en-US" smtClean="0"/>
              <a:pPr/>
              <a:t>5/19/2010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1D76769E-C829-4283-B80E-CB90D995C29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582807"/>
            <a:ext cx="7772400" cy="1199704"/>
          </a:xfrm>
        </p:spPr>
        <p:txBody>
          <a:bodyPr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grpSp>
        <p:nvGrpSpPr>
          <p:cNvPr id="2" name="Group 14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Shape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lang="en-US"/>
            </a:p>
          </p:txBody>
        </p:sp>
        <p:sp>
          <p:nvSpPr>
            <p:cNvPr id="8" name="Shape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lang="en-US"/>
            </a:p>
          </p:txBody>
        </p:sp>
        <p:sp>
          <p:nvSpPr>
            <p:cNvPr id="11" name="Shape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/>
              <a:endParaRPr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DBEB9B3-11EE-4EBC-B1EA-EBF4B5E65C7C}" type="datetime1">
              <a:rPr lang="sv-SE" smtClean="0"/>
              <a:pPr/>
              <a:t>2010-05-19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lang="en-US" smtClean="0">
                <a:solidFill>
                  <a:schemeClr val="accent1">
                    <a:tint val="20000"/>
                  </a:schemeClr>
                </a:solidFill>
              </a:rPr>
              <a:t>A. Shumanski &amp; V. Trigonakis</a:t>
            </a:r>
            <a:endParaRPr lang="en-US">
              <a:solidFill>
                <a:schemeClr val="accent1">
                  <a:tint val="20000"/>
                </a:schemeClr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5292C34-3E5E-4BA5-AF54-F1601B144FB0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421CCA-A9FA-4A5A-B4C6-F81253DE0B33}" type="datetime1">
              <a:rPr lang="sv-SE" smtClean="0"/>
              <a:pPr/>
              <a:t>2010-05-19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A. Shumanski &amp; V. Trigonakis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5292C34-3E5E-4BA5-AF54-F1601B144FB0}" type="slidenum">
              <a:rPr lang="en-US" sz="1400" smtClean="0">
                <a:solidFill>
                  <a:schemeClr val="tx2">
                    <a:shade val="50000"/>
                  </a:schemeClr>
                </a:solidFill>
              </a:rPr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8C11C16-A398-4237-A44E-9994AA21A418}" type="datetime1">
              <a:rPr lang="sv-SE" smtClean="0"/>
              <a:pPr/>
              <a:t>2010-05-19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A. Shumanski &amp; V. Trigonakis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5292C34-3E5E-4BA5-AF54-F1601B144FB0}" type="slidenum">
              <a:rPr lang="en-US" sz="1400" smtClean="0">
                <a:solidFill>
                  <a:schemeClr val="tx2">
                    <a:shade val="50000"/>
                  </a:schemeClr>
                </a:solidFill>
              </a:rPr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FDDB051-2451-4F76-A85D-9F674B2DCBF4}" type="datetime1">
              <a:rPr lang="sv-SE" smtClean="0"/>
              <a:pPr/>
              <a:t>2010-05-19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A. Shumanski &amp; V. Trigonakis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410EEA-824F-4D46-AFE7-60426C8C06B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888512"/>
            <a:ext cx="4572000" cy="1454888"/>
          </a:xfrm>
        </p:spPr>
        <p:txBody>
          <a:bodyPr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35B48C6-4E88-4D3B-8F34-B09ACCAFF8BF}" type="datetime1">
              <a:rPr lang="sv-SE" smtClean="0"/>
              <a:pPr/>
              <a:t>2010-05-19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A. Shumanski &amp; V. Trigonakis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410EEA-824F-4D46-AFE7-60426C8C06B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/>
            <a:endParaRPr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/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AD68A36-ADD4-47B5-9BF0-A0850E8FB676}" type="datetime1">
              <a:rPr lang="sv-SE" smtClean="0"/>
              <a:pPr/>
              <a:t>2010-05-19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A. Shumanski &amp; V. Trigonakis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410EEA-824F-4D46-AFE7-60426C8C06B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72430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72430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C889943-4F91-43CD-A121-05FA32B4039C}" type="datetime1">
              <a:rPr lang="sv-SE" smtClean="0"/>
              <a:pPr/>
              <a:t>2010-05-19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A. Shumanski &amp; V. Trigonakis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410EEA-824F-4D46-AFE7-60426C8C06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1754430-F4B7-448C-A418-DE7B1396916F}" type="datetime1">
              <a:rPr lang="sv-SE" smtClean="0"/>
              <a:pPr/>
              <a:t>2010-05-19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A. Shumanski &amp; V. Trigonakis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410EEA-824F-4D46-AFE7-60426C8C06B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1EB785C-6FDB-43D1-8546-5701711803B9}" type="datetime1">
              <a:rPr lang="sv-SE" smtClean="0"/>
              <a:pPr/>
              <a:t>2010-05-19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A. Shumanski &amp; V. Trigonakis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410EEA-824F-4D46-AFE7-60426C8C06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34000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010761C5-597C-4499-86DB-C4C3C73A35AC}" type="datetime1">
              <a:rPr lang="sv-SE" smtClean="0"/>
              <a:pPr/>
              <a:t>2010-05-19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A. Shumanski &amp; V. Trigonakis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410EEA-824F-4D46-AFE7-60426C8C06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371568"/>
            <a:ext cx="7162800" cy="648232"/>
          </a:xfrm>
          <a:noFill/>
        </p:spPr>
        <p:txBody>
          <a:bodyPr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C792EC8-8144-4CAC-AD0D-00BC83F84B7C}" type="datetime1">
              <a:rPr lang="sv-SE" smtClean="0"/>
              <a:pPr/>
              <a:t>2010-05-19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en-US" smtClean="0">
                <a:solidFill>
                  <a:schemeClr val="tx1"/>
                </a:solidFill>
              </a:rPr>
              <a:t>A. Shumanski &amp; V. Trigonakis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C410EEA-824F-4D46-AFE7-60426C8C06B0}" type="slidenum">
              <a:rPr lang="en-US" smtClean="0"/>
              <a:pPr/>
              <a:t>‹#›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07688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hape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/>
          </a:p>
        </p:txBody>
      </p:sp>
      <p:sp>
        <p:nvSpPr>
          <p:cNvPr id="9" name="Shape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/>
            <a:endParaRPr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/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/>
          </a:p>
        </p:txBody>
      </p:sp>
      <p:sp>
        <p:nvSpPr>
          <p:cNvPr id="12" name="Shape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>
              <a:defRPr sz="1000">
                <a:solidFill>
                  <a:schemeClr val="tx1"/>
                </a:solidFill>
              </a:defRPr>
            </a:lvl1pPr>
            <a:extLst/>
          </a:lstStyle>
          <a:p>
            <a:fld id="{37F1CDC6-0E78-4729-93CF-F150F42E6D9E}" type="datetime1">
              <a:rPr lang="sv-SE" smtClean="0"/>
              <a:pPr/>
              <a:t>2010-05-19</a:t>
            </a:fld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>
              <a:defRPr sz="1000">
                <a:solidFill>
                  <a:schemeClr val="tx1"/>
                </a:solidFill>
              </a:defRPr>
            </a:lvl1pPr>
            <a:extLst/>
          </a:lstStyle>
          <a:p>
            <a:pPr algn="r"/>
            <a:r>
              <a:rPr lang="en-US" sz="1000" smtClean="0">
                <a:solidFill>
                  <a:schemeClr val="tx1"/>
                </a:solidFill>
              </a:rPr>
              <a:t>A. Shumanski &amp; V. Trigonakis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>
              <a:defRPr sz="1000" b="0">
                <a:solidFill>
                  <a:schemeClr val="tx1"/>
                </a:solidFill>
              </a:defRPr>
            </a:lvl1pPr>
            <a:extLst/>
          </a:lstStyle>
          <a:p>
            <a:fld id="{45292C34-3E5E-4BA5-AF54-F1601B144FB0}" type="slidenum">
              <a:rPr lang="en-US" sz="1400" smtClean="0">
                <a:solidFill>
                  <a:schemeClr val="tx2">
                    <a:shade val="50000"/>
                  </a:schemeClr>
                </a:solidFill>
              </a:rPr>
              <a:pPr/>
              <a:t>‹#›</a:t>
            </a:fld>
            <a:endParaRPr lang="en-US" sz="1000" b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5000"/>
        <a:buFont typeface="Wingdings 3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Index Poisoning Attack in P2P File Sharing Systems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Shumanski</a:t>
            </a:r>
            <a:r>
              <a:rPr lang="en-US" dirty="0" smtClean="0"/>
              <a:t>, Andrei</a:t>
            </a:r>
          </a:p>
          <a:p>
            <a:r>
              <a:rPr lang="en-US" dirty="0" smtClean="0"/>
              <a:t>Trigonakis, Vasileios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000"/>
              </a:spcBef>
            </a:pPr>
            <a:r>
              <a:rPr lang="en-US" b="1" dirty="0" smtClean="0"/>
              <a:t>Decentralized</a:t>
            </a:r>
            <a:r>
              <a:rPr lang="en-US" dirty="0" smtClean="0"/>
              <a:t> &amp; </a:t>
            </a:r>
            <a:r>
              <a:rPr lang="en-US" b="1" dirty="0" smtClean="0"/>
              <a:t>unstructured</a:t>
            </a:r>
            <a:r>
              <a:rPr lang="en-US" dirty="0" smtClean="0"/>
              <a:t> (two-tier)</a:t>
            </a:r>
          </a:p>
          <a:p>
            <a:pPr>
              <a:spcBef>
                <a:spcPts val="1000"/>
              </a:spcBef>
            </a:pPr>
            <a:r>
              <a:rPr lang="en-US" dirty="0" smtClean="0"/>
              <a:t>Two classes of nodes:</a:t>
            </a:r>
          </a:p>
          <a:p>
            <a:pPr lvl="1"/>
            <a:r>
              <a:rPr lang="en-US" dirty="0" smtClean="0"/>
              <a:t>Ordinary Nodes (ONs)</a:t>
            </a:r>
          </a:p>
          <a:p>
            <a:pPr lvl="1"/>
            <a:r>
              <a:rPr lang="en-US" dirty="0" smtClean="0"/>
              <a:t>Super-Nodes (SNs) </a:t>
            </a:r>
          </a:p>
          <a:p>
            <a:pPr>
              <a:spcBef>
                <a:spcPts val="1000"/>
              </a:spcBef>
            </a:pPr>
            <a:r>
              <a:rPr lang="en-US" dirty="0" smtClean="0"/>
              <a:t>SN overlay - long-lived TCP connections</a:t>
            </a:r>
          </a:p>
          <a:p>
            <a:pPr>
              <a:spcBef>
                <a:spcPts val="1000"/>
              </a:spcBef>
            </a:pPr>
            <a:r>
              <a:rPr lang="en-US" dirty="0" smtClean="0"/>
              <a:t>Index kept by the SNs</a:t>
            </a:r>
          </a:p>
          <a:p>
            <a:endParaRPr lang="en-US" dirty="0" smtClean="0"/>
          </a:p>
          <a:p>
            <a:r>
              <a:rPr lang="en-US" b="1" dirty="0" smtClean="0"/>
              <a:t>Attack by</a:t>
            </a:r>
            <a:r>
              <a:rPr lang="en-US" dirty="0" smtClean="0"/>
              <a:t>: </a:t>
            </a:r>
          </a:p>
          <a:p>
            <a:pPr lvl="1"/>
            <a:r>
              <a:rPr lang="en-US" dirty="0" smtClean="0"/>
              <a:t>inserting bogus records into the indexes of the SNs</a:t>
            </a:r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A. Shumanski &amp; V. Trigonakis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582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fi-FI" dirty="0" smtClean="0"/>
              <a:t>Index poisoning attack in FastTrack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000"/>
              </a:spcBef>
            </a:pPr>
            <a:r>
              <a:rPr lang="en-US" dirty="0" smtClean="0"/>
              <a:t>Based on </a:t>
            </a:r>
            <a:r>
              <a:rPr lang="en-US" b="1" dirty="0" err="1" smtClean="0"/>
              <a:t>Kademlia</a:t>
            </a:r>
            <a:endParaRPr lang="en-US" dirty="0" smtClean="0"/>
          </a:p>
          <a:p>
            <a:pPr>
              <a:spcBef>
                <a:spcPts val="1000"/>
              </a:spcBef>
            </a:pPr>
            <a:r>
              <a:rPr lang="en-US" dirty="0" smtClean="0"/>
              <a:t>All nodes equal</a:t>
            </a:r>
          </a:p>
          <a:p>
            <a:pPr>
              <a:spcBef>
                <a:spcPts val="1000"/>
              </a:spcBef>
            </a:pPr>
            <a:r>
              <a:rPr lang="en-US" dirty="0" smtClean="0"/>
              <a:t>UDP messages</a:t>
            </a:r>
          </a:p>
          <a:p>
            <a:pPr>
              <a:spcBef>
                <a:spcPts val="1000"/>
              </a:spcBef>
            </a:pPr>
            <a:r>
              <a:rPr lang="en-US" dirty="0" smtClean="0"/>
              <a:t>Version ids &amp; keyword hashes stored</a:t>
            </a:r>
          </a:p>
          <a:p>
            <a:endParaRPr lang="en-US" dirty="0" smtClean="0"/>
          </a:p>
          <a:p>
            <a:r>
              <a:rPr lang="en-US" b="1" dirty="0" smtClean="0"/>
              <a:t>Attack by</a:t>
            </a:r>
            <a:r>
              <a:rPr lang="en-US" dirty="0" smtClean="0"/>
              <a:t>:</a:t>
            </a:r>
          </a:p>
          <a:p>
            <a:pPr marL="907542" lvl="1" indent="-514350">
              <a:buFont typeface="+mj-lt"/>
              <a:buAutoNum type="romanLcPeriod"/>
            </a:pPr>
            <a:r>
              <a:rPr lang="en-US" dirty="0" smtClean="0"/>
              <a:t>defining the target keywords and hash them</a:t>
            </a:r>
          </a:p>
          <a:p>
            <a:pPr marL="907542" lvl="1" indent="-514350">
              <a:buFont typeface="+mj-lt"/>
              <a:buAutoNum type="romanLcPeriod"/>
            </a:pPr>
            <a:r>
              <a:rPr lang="en-US" dirty="0" smtClean="0"/>
              <a:t>random id, not derived by some existing file</a:t>
            </a:r>
          </a:p>
          <a:p>
            <a:pPr marL="907542" lvl="1" indent="-514350">
              <a:buFont typeface="+mj-lt"/>
              <a:buAutoNum type="romanLcPeriod"/>
            </a:pPr>
            <a:r>
              <a:rPr lang="en-US" dirty="0" smtClean="0"/>
              <a:t>periodically refresh this information</a:t>
            </a:r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A. Shumanski &amp; V. Trigonakis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Index poisoning attack in Overnet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000"/>
              </a:spcBef>
            </a:pPr>
            <a:r>
              <a:rPr lang="en-US" dirty="0" smtClean="0"/>
              <a:t>P2P File Sharing</a:t>
            </a:r>
            <a:endParaRPr lang="en-US" dirty="0"/>
          </a:p>
          <a:p>
            <a:pPr>
              <a:spcBef>
                <a:spcPts val="1000"/>
              </a:spcBef>
            </a:pPr>
            <a:r>
              <a:rPr lang="fi-FI" dirty="0" smtClean="0"/>
              <a:t>Systems under Evaluation</a:t>
            </a:r>
          </a:p>
          <a:p>
            <a:pPr>
              <a:spcBef>
                <a:spcPts val="1000"/>
              </a:spcBef>
            </a:pPr>
            <a:r>
              <a:rPr lang="en-US" dirty="0" smtClean="0"/>
              <a:t>Types of Attacks</a:t>
            </a:r>
          </a:p>
          <a:p>
            <a:pPr>
              <a:spcBef>
                <a:spcPts val="1000"/>
              </a:spcBef>
            </a:pPr>
            <a:r>
              <a:rPr lang="en-US" sz="2800" b="1" dirty="0" smtClean="0">
                <a:solidFill>
                  <a:schemeClr val="bg2">
                    <a:lumMod val="50000"/>
                  </a:schemeClr>
                </a:solidFill>
              </a:rPr>
              <a:t>Data Gathering Methodology</a:t>
            </a:r>
          </a:p>
          <a:p>
            <a:pPr>
              <a:spcBef>
                <a:spcPts val="1000"/>
              </a:spcBef>
            </a:pPr>
            <a:r>
              <a:rPr lang="fi-FI" dirty="0" smtClean="0"/>
              <a:t>Measurements &amp; Results</a:t>
            </a:r>
          </a:p>
          <a:p>
            <a:pPr>
              <a:spcBef>
                <a:spcPts val="1000"/>
              </a:spcBef>
            </a:pPr>
            <a:r>
              <a:rPr lang="fi-FI" dirty="0" smtClean="0"/>
              <a:t>Conclusions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A. Shumanski &amp; V. Trigonakis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ts val="1000"/>
              </a:spcBef>
            </a:pPr>
            <a:r>
              <a:rPr lang="en-US" dirty="0" smtClean="0"/>
              <a:t>Downloading of files too expensive</a:t>
            </a:r>
          </a:p>
          <a:p>
            <a:pPr>
              <a:spcBef>
                <a:spcPts val="1000"/>
              </a:spcBef>
            </a:pPr>
            <a:r>
              <a:rPr lang="en-US" b="1" dirty="0" smtClean="0"/>
              <a:t>Solution</a:t>
            </a:r>
            <a:r>
              <a:rPr lang="en-US" dirty="0" smtClean="0"/>
              <a:t>:</a:t>
            </a:r>
          </a:p>
          <a:p>
            <a:pPr marL="937260" lvl="1" indent="-571500">
              <a:buFont typeface="+mj-lt"/>
              <a:buAutoNum type="romanLcPeriod"/>
            </a:pPr>
            <a:r>
              <a:rPr lang="en-US" b="1" dirty="0" smtClean="0"/>
              <a:t>Harvesting</a:t>
            </a:r>
            <a:r>
              <a:rPr lang="en-US" dirty="0" smtClean="0"/>
              <a:t>: collect the version ids and publisher node data &amp; create a list of the advertised versions and a list of the distinct copies of each version. Done by:</a:t>
            </a:r>
          </a:p>
          <a:p>
            <a:pPr lvl="3"/>
            <a:r>
              <a:rPr lang="en-US" b="1" dirty="0" smtClean="0"/>
              <a:t>FastTrack</a:t>
            </a:r>
            <a:r>
              <a:rPr lang="en-US" dirty="0" smtClean="0"/>
              <a:t>: a crawler</a:t>
            </a:r>
          </a:p>
          <a:p>
            <a:pPr lvl="3"/>
            <a:r>
              <a:rPr lang="en-US" b="1" dirty="0" smtClean="0"/>
              <a:t>Overnet</a:t>
            </a:r>
            <a:r>
              <a:rPr lang="en-US" dirty="0" smtClean="0"/>
              <a:t>: inserting a node in the DHT with the target keywords hash as id</a:t>
            </a:r>
          </a:p>
          <a:p>
            <a:pPr marL="907542" lvl="1" indent="-514350">
              <a:buFont typeface="+mj-lt"/>
              <a:buAutoNum type="romanLcPeriod"/>
            </a:pPr>
            <a:r>
              <a:rPr lang="en-US" dirty="0" smtClean="0"/>
              <a:t>Classify the versions (</a:t>
            </a:r>
            <a:r>
              <a:rPr lang="en-US" b="1" dirty="0" smtClean="0"/>
              <a:t>clean</a:t>
            </a:r>
            <a:r>
              <a:rPr lang="en-US" dirty="0" smtClean="0"/>
              <a:t>, </a:t>
            </a:r>
            <a:r>
              <a:rPr lang="en-US" b="1" dirty="0" smtClean="0"/>
              <a:t>polluted</a:t>
            </a:r>
            <a:r>
              <a:rPr lang="en-US" dirty="0" smtClean="0"/>
              <a:t>, </a:t>
            </a:r>
            <a:r>
              <a:rPr lang="en-US" b="1" dirty="0" smtClean="0"/>
              <a:t>poisoned</a:t>
            </a:r>
            <a:r>
              <a:rPr lang="en-US" dirty="0" smtClean="0"/>
              <a:t>)</a:t>
            </a:r>
          </a:p>
          <a:p>
            <a:pPr marL="907542" lvl="1" indent="-514350">
              <a:buFont typeface="+mj-lt"/>
              <a:buAutoNum type="romanLcPeriod"/>
            </a:pPr>
            <a:r>
              <a:rPr lang="en-US" dirty="0" smtClean="0"/>
              <a:t>Determine the pollution and poison levels for the versions and copies</a:t>
            </a:r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A. Shumanski &amp; V. Trigonakis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Gathering Methodology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ts val="1000"/>
              </a:spcBef>
            </a:pPr>
            <a:r>
              <a:rPr lang="en-US" b="1" dirty="0" smtClean="0"/>
              <a:t>Observation</a:t>
            </a:r>
            <a:r>
              <a:rPr lang="en-US" dirty="0" smtClean="0"/>
              <a:t>: </a:t>
            </a:r>
            <a:r>
              <a:rPr lang="en-US" sz="2200" dirty="0" smtClean="0"/>
              <a:t>“</a:t>
            </a:r>
            <a:r>
              <a:rPr lang="en-US" sz="2200" i="1" dirty="0" smtClean="0"/>
              <a:t>Among the users that have at least one version of the title, the large majority of users advertise at most a few versions </a:t>
            </a:r>
            <a:r>
              <a:rPr lang="en-US" sz="2200" dirty="0" smtClean="0"/>
              <a:t>(</a:t>
            </a:r>
            <a:r>
              <a:rPr lang="en-US" sz="2200" b="1" dirty="0" smtClean="0"/>
              <a:t>Light users</a:t>
            </a:r>
            <a:r>
              <a:rPr lang="en-US" sz="2200" dirty="0" smtClean="0"/>
              <a:t>) </a:t>
            </a:r>
            <a:r>
              <a:rPr lang="en-US" sz="2200" i="1" dirty="0" smtClean="0"/>
              <a:t>and a relatively small number of users advertise a large number of versions </a:t>
            </a:r>
            <a:r>
              <a:rPr lang="en-US" sz="2200" dirty="0" smtClean="0"/>
              <a:t>(</a:t>
            </a:r>
            <a:r>
              <a:rPr lang="en-US" sz="2200" b="1" dirty="0" smtClean="0"/>
              <a:t>Heavy users</a:t>
            </a:r>
            <a:r>
              <a:rPr lang="en-US" sz="2200" dirty="0" smtClean="0"/>
              <a:t>)</a:t>
            </a:r>
            <a:r>
              <a:rPr lang="en-US" sz="2200" i="1" dirty="0" smtClean="0"/>
              <a:t>.”</a:t>
            </a:r>
          </a:p>
          <a:p>
            <a:pPr>
              <a:spcBef>
                <a:spcPts val="1000"/>
              </a:spcBef>
            </a:pPr>
            <a:r>
              <a:rPr lang="en-US" b="1" dirty="0" smtClean="0"/>
              <a:t>Heuristic</a:t>
            </a:r>
            <a:r>
              <a:rPr lang="en-US" dirty="0" smtClean="0"/>
              <a:t>: </a:t>
            </a:r>
          </a:p>
          <a:p>
            <a:pPr lvl="1"/>
            <a:r>
              <a:rPr lang="en-US" dirty="0" smtClean="0"/>
              <a:t>V	→ set of all the advertised versions</a:t>
            </a:r>
          </a:p>
          <a:p>
            <a:pPr lvl="1"/>
            <a:r>
              <a:rPr lang="en-US" dirty="0" smtClean="0"/>
              <a:t>V</a:t>
            </a:r>
            <a:r>
              <a:rPr lang="en-US" baseline="-25000" dirty="0" smtClean="0"/>
              <a:t>H</a:t>
            </a:r>
            <a:r>
              <a:rPr lang="en-US" dirty="0" smtClean="0"/>
              <a:t> → by heavy users</a:t>
            </a:r>
          </a:p>
          <a:p>
            <a:pPr lvl="1"/>
            <a:r>
              <a:rPr lang="en-US" dirty="0" smtClean="0"/>
              <a:t>V</a:t>
            </a:r>
            <a:r>
              <a:rPr lang="en-US" baseline="-25000" dirty="0" smtClean="0"/>
              <a:t>L</a:t>
            </a:r>
            <a:r>
              <a:rPr lang="en-US" dirty="0" smtClean="0"/>
              <a:t> → by light users</a:t>
            </a:r>
          </a:p>
          <a:p>
            <a:pPr lvl="1"/>
            <a:r>
              <a:rPr lang="en-US" dirty="0" smtClean="0"/>
              <a:t>V</a:t>
            </a:r>
            <a:r>
              <a:rPr lang="en-US" baseline="-25000" dirty="0" smtClean="0"/>
              <a:t>X</a:t>
            </a:r>
            <a:r>
              <a:rPr lang="en-US" dirty="0" smtClean="0"/>
              <a:t> = V</a:t>
            </a:r>
            <a:r>
              <a:rPr lang="en-US" baseline="-25000" dirty="0" smtClean="0"/>
              <a:t>H</a:t>
            </a:r>
            <a:r>
              <a:rPr lang="en-US" dirty="0" smtClean="0"/>
              <a:t> ∩ V</a:t>
            </a:r>
            <a:r>
              <a:rPr lang="en-US" baseline="-25000" dirty="0" smtClean="0"/>
              <a:t>L	</a:t>
            </a:r>
            <a:r>
              <a:rPr lang="en-US" dirty="0" smtClean="0"/>
              <a:t>→ </a:t>
            </a:r>
            <a:r>
              <a:rPr lang="en-US" b="1" dirty="0" smtClean="0"/>
              <a:t>polluted versions</a:t>
            </a:r>
          </a:p>
          <a:p>
            <a:pPr lvl="1"/>
            <a:r>
              <a:rPr lang="en-US" dirty="0" smtClean="0"/>
              <a:t>V</a:t>
            </a:r>
            <a:r>
              <a:rPr lang="en-US" baseline="-25000" dirty="0" smtClean="0"/>
              <a:t>H</a:t>
            </a:r>
            <a:r>
              <a:rPr lang="en-US" baseline="30000" dirty="0" smtClean="0"/>
              <a:t>*</a:t>
            </a:r>
            <a:r>
              <a:rPr lang="en-US" dirty="0" smtClean="0"/>
              <a:t> = V</a:t>
            </a:r>
            <a:r>
              <a:rPr lang="en-US" baseline="-25000" dirty="0" smtClean="0"/>
              <a:t>H</a:t>
            </a:r>
            <a:r>
              <a:rPr lang="en-US" dirty="0" smtClean="0"/>
              <a:t> – V</a:t>
            </a:r>
            <a:r>
              <a:rPr lang="en-US" baseline="-25000" dirty="0" smtClean="0"/>
              <a:t>X</a:t>
            </a:r>
            <a:r>
              <a:rPr lang="en-US" dirty="0" smtClean="0"/>
              <a:t>	→ </a:t>
            </a:r>
            <a:r>
              <a:rPr lang="en-US" b="1" dirty="0" smtClean="0"/>
              <a:t>poisoned versions</a:t>
            </a:r>
          </a:p>
          <a:p>
            <a:pPr lvl="1"/>
            <a:r>
              <a:rPr lang="en-US" dirty="0" smtClean="0"/>
              <a:t>V</a:t>
            </a:r>
            <a:r>
              <a:rPr lang="en-US" baseline="-25000" dirty="0" smtClean="0"/>
              <a:t>L</a:t>
            </a:r>
            <a:r>
              <a:rPr lang="en-US" baseline="30000" dirty="0" smtClean="0"/>
              <a:t>*</a:t>
            </a:r>
            <a:r>
              <a:rPr lang="en-US" dirty="0" smtClean="0"/>
              <a:t> = V</a:t>
            </a:r>
            <a:r>
              <a:rPr lang="en-US" baseline="-25000" dirty="0" smtClean="0"/>
              <a:t>L</a:t>
            </a:r>
            <a:r>
              <a:rPr lang="en-US" dirty="0" smtClean="0"/>
              <a:t> – V</a:t>
            </a:r>
            <a:r>
              <a:rPr lang="en-US" baseline="-25000" dirty="0" smtClean="0"/>
              <a:t>X</a:t>
            </a:r>
            <a:r>
              <a:rPr lang="en-US" dirty="0" smtClean="0"/>
              <a:t>	→ </a:t>
            </a:r>
            <a:r>
              <a:rPr lang="en-US" b="1" dirty="0" smtClean="0"/>
              <a:t>clean versions</a:t>
            </a:r>
            <a:endParaRPr lang="en-US" b="1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A. Shumanski &amp; V. Trigonakis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Classifying the Versions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Poisoning &amp; Pollution Levels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Version Levels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US" dirty="0" smtClean="0"/>
              <a:t>Copy Levels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2"/>
          </p:nvPr>
        </p:nvSpPr>
        <p:spPr>
          <a:xfrm>
            <a:off x="450572" y="1321904"/>
            <a:ext cx="4040188" cy="3941763"/>
          </a:xfrm>
        </p:spPr>
        <p:txBody>
          <a:bodyPr/>
          <a:lstStyle/>
          <a:p>
            <a:endParaRPr lang="en-US" sz="2200" b="1" dirty="0" smtClean="0"/>
          </a:p>
          <a:p>
            <a:r>
              <a:rPr lang="en-US" sz="2200" b="1" dirty="0" smtClean="0"/>
              <a:t>poisoning</a:t>
            </a:r>
            <a:r>
              <a:rPr lang="en-US" sz="2200" dirty="0" smtClean="0"/>
              <a:t>: </a:t>
            </a:r>
          </a:p>
          <a:p>
            <a:pPr lvl="1">
              <a:buNone/>
            </a:pPr>
            <a:r>
              <a:rPr lang="en-US" sz="2200" dirty="0" smtClean="0"/>
              <a:t>	|V</a:t>
            </a:r>
            <a:r>
              <a:rPr lang="en-US" sz="2200" baseline="-25000" dirty="0" smtClean="0"/>
              <a:t>H</a:t>
            </a:r>
            <a:r>
              <a:rPr lang="en-US" sz="2200" baseline="30000" dirty="0" smtClean="0"/>
              <a:t>*</a:t>
            </a:r>
            <a:r>
              <a:rPr lang="en-US" sz="2200" dirty="0" smtClean="0"/>
              <a:t>| / |V|</a:t>
            </a:r>
          </a:p>
          <a:p>
            <a:pPr lvl="1">
              <a:buNone/>
            </a:pPr>
            <a:endParaRPr lang="en-US" sz="2200" dirty="0" smtClean="0"/>
          </a:p>
          <a:p>
            <a:r>
              <a:rPr lang="en-US" sz="2200" b="1" dirty="0" smtClean="0"/>
              <a:t>pollution</a:t>
            </a:r>
            <a:r>
              <a:rPr lang="en-US" sz="2200" dirty="0" smtClean="0"/>
              <a:t>: </a:t>
            </a:r>
          </a:p>
          <a:p>
            <a:pPr lvl="1">
              <a:buNone/>
            </a:pPr>
            <a:r>
              <a:rPr lang="en-US" sz="2200" dirty="0" smtClean="0"/>
              <a:t>	|V</a:t>
            </a:r>
            <a:r>
              <a:rPr lang="en-US" sz="2200" baseline="-25000" dirty="0" smtClean="0"/>
              <a:t>X</a:t>
            </a:r>
            <a:r>
              <a:rPr lang="en-US" sz="2200" dirty="0" smtClean="0"/>
              <a:t>| / |V|</a:t>
            </a:r>
          </a:p>
          <a:p>
            <a:pPr lvl="1">
              <a:buNone/>
            </a:pPr>
            <a:endParaRPr lang="en-US" sz="2200" dirty="0" smtClean="0"/>
          </a:p>
          <a:p>
            <a:r>
              <a:rPr lang="en-US" sz="2200" b="1" dirty="0" smtClean="0"/>
              <a:t>clean</a:t>
            </a:r>
            <a:r>
              <a:rPr lang="en-US" sz="2200" dirty="0" smtClean="0"/>
              <a:t>: </a:t>
            </a:r>
          </a:p>
          <a:p>
            <a:pPr lvl="1">
              <a:buNone/>
            </a:pPr>
            <a:r>
              <a:rPr lang="en-US" sz="2200" dirty="0" smtClean="0"/>
              <a:t>	|V</a:t>
            </a:r>
            <a:r>
              <a:rPr lang="en-US" sz="2200" baseline="-25000" dirty="0" smtClean="0"/>
              <a:t>L</a:t>
            </a:r>
            <a:r>
              <a:rPr lang="en-US" sz="2200" baseline="30000" dirty="0" smtClean="0"/>
              <a:t>*</a:t>
            </a:r>
            <a:r>
              <a:rPr lang="en-US" sz="2200" dirty="0" smtClean="0"/>
              <a:t>| / |V|</a:t>
            </a:r>
          </a:p>
          <a:p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20000"/>
          </a:bodyPr>
          <a:lstStyle/>
          <a:p>
            <a:endParaRPr lang="en-US" b="1" dirty="0" smtClean="0"/>
          </a:p>
          <a:p>
            <a:r>
              <a:rPr lang="en-US" b="1" dirty="0" smtClean="0"/>
              <a:t>poisoning:</a:t>
            </a:r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r>
              <a:rPr lang="en-US" b="1" dirty="0" smtClean="0"/>
              <a:t>pollution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b="1" dirty="0" smtClean="0"/>
              <a:t>clean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endParaRPr lang="en-US" dirty="0" smtClean="0"/>
          </a:p>
          <a:p>
            <a:pPr lvl="1">
              <a:buNone/>
            </a:pPr>
            <a:r>
              <a:rPr lang="en-US" b="1" dirty="0" smtClean="0"/>
              <a:t>	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A. Shumanski &amp; V. Trigonakis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 lang="en-US" smtClean="0"/>
              <a:pPr/>
              <a:t>15</a:t>
            </a:fld>
            <a:endParaRPr lang="en-US"/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/>
        </p:nvGraphicFramePr>
        <p:xfrm>
          <a:off x="6781800" y="1447800"/>
          <a:ext cx="1182029" cy="914400"/>
        </p:xfrm>
        <a:graphic>
          <a:graphicData uri="http://schemas.openxmlformats.org/presentationml/2006/ole">
            <p:oleObj spid="_x0000_s1026" name="Equation" r:id="rId3" imgW="672840" imgH="520560" progId="Equation.3">
              <p:embed/>
            </p:oleObj>
          </a:graphicData>
        </a:graphic>
      </p:graphicFrame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6781800" y="2486211"/>
          <a:ext cx="1219200" cy="942789"/>
        </p:xfrm>
        <a:graphic>
          <a:graphicData uri="http://schemas.openxmlformats.org/presentationml/2006/ole">
            <p:oleObj spid="_x0000_s1027" name="Equation" r:id="rId4" imgW="672840" imgH="520560" progId="Equation.3">
              <p:embed/>
            </p:oleObj>
          </a:graphicData>
        </a:graphic>
      </p:graphicFrame>
      <p:graphicFrame>
        <p:nvGraphicFramePr>
          <p:cNvPr id="1030" name="Object 6"/>
          <p:cNvGraphicFramePr>
            <a:graphicFrameLocks noChangeAspect="1"/>
          </p:cNvGraphicFramePr>
          <p:nvPr/>
        </p:nvGraphicFramePr>
        <p:xfrm>
          <a:off x="6781800" y="3581400"/>
          <a:ext cx="1160462" cy="914400"/>
        </p:xfrm>
        <a:graphic>
          <a:graphicData uri="http://schemas.openxmlformats.org/presentationml/2006/ole">
            <p:oleObj spid="_x0000_s1030" name="Equation" r:id="rId5" imgW="660240" imgH="520560" progId="Equation.3">
              <p:embed/>
            </p:oleObj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4648200" y="4724400"/>
            <a:ext cx="419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</a:t>
            </a:r>
            <a:r>
              <a:rPr lang="en-US" baseline="-25000" dirty="0" smtClean="0"/>
              <a:t>u</a:t>
            </a:r>
            <a:r>
              <a:rPr lang="en-US" dirty="0" smtClean="0"/>
              <a:t> is the set of copies for version u</a:t>
            </a:r>
            <a:endParaRPr lang="en-US" baseline="-25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000"/>
              </a:spcBef>
            </a:pPr>
            <a:r>
              <a:rPr lang="en-US" dirty="0" smtClean="0"/>
              <a:t>P2P File Sharing</a:t>
            </a:r>
            <a:endParaRPr lang="en-US" dirty="0"/>
          </a:p>
          <a:p>
            <a:pPr>
              <a:spcBef>
                <a:spcPts val="1000"/>
              </a:spcBef>
            </a:pPr>
            <a:r>
              <a:rPr lang="fi-FI" dirty="0" smtClean="0"/>
              <a:t>Systems under Evaluation</a:t>
            </a:r>
          </a:p>
          <a:p>
            <a:pPr>
              <a:spcBef>
                <a:spcPts val="1000"/>
              </a:spcBef>
            </a:pPr>
            <a:r>
              <a:rPr lang="en-US" dirty="0" smtClean="0"/>
              <a:t>Types of Attacks</a:t>
            </a:r>
          </a:p>
          <a:p>
            <a:pPr>
              <a:spcBef>
                <a:spcPts val="1000"/>
              </a:spcBef>
            </a:pPr>
            <a:r>
              <a:rPr lang="en-US" dirty="0" smtClean="0"/>
              <a:t>Data Gathering Methodology</a:t>
            </a:r>
          </a:p>
          <a:p>
            <a:pPr>
              <a:spcBef>
                <a:spcPts val="1000"/>
              </a:spcBef>
            </a:pPr>
            <a:r>
              <a:rPr lang="fi-FI" sz="2800" b="1" dirty="0" smtClean="0">
                <a:solidFill>
                  <a:schemeClr val="bg2">
                    <a:lumMod val="50000"/>
                  </a:schemeClr>
                </a:solidFill>
              </a:rPr>
              <a:t>Measurements &amp; Results</a:t>
            </a:r>
          </a:p>
          <a:p>
            <a:pPr>
              <a:spcBef>
                <a:spcPts val="1000"/>
              </a:spcBef>
            </a:pPr>
            <a:r>
              <a:rPr lang="fi-FI" dirty="0" smtClean="0"/>
              <a:t>Conclusions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A. Shumanski &amp; V. Trigonakis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A. Shumanski &amp; V. Trigonakis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of the Heuristic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609600" y="1447800"/>
          <a:ext cx="7010400" cy="34718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85800" y="5257800"/>
            <a:ext cx="71513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Overall, the </a:t>
            </a:r>
            <a:r>
              <a:rPr lang="en-US" dirty="0" smtClean="0"/>
              <a:t>scheme correctly </a:t>
            </a:r>
            <a:r>
              <a:rPr lang="en-US" dirty="0" smtClean="0"/>
              <a:t>classified </a:t>
            </a:r>
            <a:r>
              <a:rPr lang="en-US" dirty="0" smtClean="0"/>
              <a:t>more than 96% of the</a:t>
            </a:r>
          </a:p>
          <a:p>
            <a:r>
              <a:rPr lang="en-US" dirty="0" smtClean="0"/>
              <a:t>versions.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1947672"/>
          </a:xfrm>
        </p:spPr>
        <p:txBody>
          <a:bodyPr>
            <a:normAutofit fontScale="70000" lnSpcReduction="20000"/>
          </a:bodyPr>
          <a:lstStyle/>
          <a:p>
            <a:r>
              <a:rPr lang="en-US" sz="2900" b="1" dirty="0" err="1" smtClean="0"/>
              <a:t>FastTrack</a:t>
            </a:r>
            <a:r>
              <a:rPr lang="en-US" b="1" dirty="0" smtClean="0"/>
              <a:t> </a:t>
            </a:r>
            <a:r>
              <a:rPr lang="en-US" dirty="0" smtClean="0"/>
              <a:t>(data </a:t>
            </a:r>
            <a:r>
              <a:rPr lang="en-US" dirty="0" smtClean="0"/>
              <a:t>set collected by </a:t>
            </a:r>
            <a:r>
              <a:rPr lang="en-US" dirty="0" smtClean="0"/>
              <a:t>the crawler </a:t>
            </a:r>
            <a:r>
              <a:rPr lang="en-US" dirty="0" smtClean="0"/>
              <a:t>in April 2005)</a:t>
            </a:r>
            <a:r>
              <a:rPr lang="en-US" dirty="0" smtClean="0"/>
              <a:t>: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Decoyers are 7% of all users but provide 77% of all copies and 73% of all versions</a:t>
            </a:r>
          </a:p>
          <a:p>
            <a:pPr lvl="1"/>
            <a:endParaRPr lang="en-US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A. Shumanski &amp; V. Trigonakis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Measurements </a:t>
            </a:r>
            <a:r>
              <a:rPr lang="fi-FI" dirty="0" smtClean="0"/>
              <a:t>&amp; Results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143000" y="1862379"/>
          <a:ext cx="6477000" cy="1033221"/>
        </p:xfrm>
        <a:graphic>
          <a:graphicData uri="http://schemas.openxmlformats.org/drawingml/2006/table">
            <a:tbl>
              <a:tblPr/>
              <a:tblGrid>
                <a:gridCol w="1170983"/>
                <a:gridCol w="1024610"/>
                <a:gridCol w="1256367"/>
                <a:gridCol w="1390543"/>
                <a:gridCol w="1634497"/>
              </a:tblGrid>
              <a:tr h="344407"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610" marR="8610" marT="86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# </a:t>
                      </a:r>
                      <a:r>
                        <a:rPr lang="en-US" sz="2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of IPs </a:t>
                      </a:r>
                    </a:p>
                  </a:txBody>
                  <a:tcPr marL="8610" marR="8610" marT="86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# </a:t>
                      </a:r>
                      <a:r>
                        <a:rPr lang="en-US" sz="2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of </a:t>
                      </a:r>
                      <a:r>
                        <a:rPr lang="en-US" sz="21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users </a:t>
                      </a:r>
                      <a:endParaRPr lang="en-US" sz="21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610" marR="8610" marT="86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# </a:t>
                      </a:r>
                      <a:r>
                        <a:rPr lang="en-US" sz="2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of copies</a:t>
                      </a:r>
                    </a:p>
                  </a:txBody>
                  <a:tcPr marL="8610" marR="8610" marT="86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# </a:t>
                      </a:r>
                      <a:r>
                        <a:rPr lang="en-US" sz="2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of versions</a:t>
                      </a:r>
                    </a:p>
                  </a:txBody>
                  <a:tcPr marL="8610" marR="8610" marT="86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4407"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Decoyer</a:t>
                      </a:r>
                    </a:p>
                  </a:txBody>
                  <a:tcPr marL="8610" marR="8610" marT="86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624</a:t>
                      </a:r>
                    </a:p>
                  </a:txBody>
                  <a:tcPr marL="8610" marR="8610" marT="86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8,683</a:t>
                      </a:r>
                    </a:p>
                  </a:txBody>
                  <a:tcPr marL="8610" marR="8610" marT="86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1,183,622</a:t>
                      </a:r>
                    </a:p>
                  </a:txBody>
                  <a:tcPr marL="8610" marR="8610" marT="86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443,102</a:t>
                      </a:r>
                    </a:p>
                  </a:txBody>
                  <a:tcPr marL="8610" marR="8610" marT="86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4407"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Ordinary</a:t>
                      </a:r>
                    </a:p>
                  </a:txBody>
                  <a:tcPr marL="8610" marR="8610" marT="86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82,015</a:t>
                      </a:r>
                    </a:p>
                  </a:txBody>
                  <a:tcPr marL="8610" marR="8610" marT="86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117,673</a:t>
                      </a:r>
                    </a:p>
                  </a:txBody>
                  <a:tcPr marL="8610" marR="8610" marT="86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347,939</a:t>
                      </a:r>
                    </a:p>
                  </a:txBody>
                  <a:tcPr marL="8610" marR="8610" marT="86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167,103</a:t>
                      </a:r>
                    </a:p>
                  </a:txBody>
                  <a:tcPr marL="8610" marR="8610" marT="86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176051" y="4224579"/>
          <a:ext cx="6400800" cy="1033221"/>
        </p:xfrm>
        <a:graphic>
          <a:graphicData uri="http://schemas.openxmlformats.org/drawingml/2006/table">
            <a:tbl>
              <a:tblPr/>
              <a:tblGrid>
                <a:gridCol w="1157207"/>
                <a:gridCol w="1012556"/>
                <a:gridCol w="1241586"/>
                <a:gridCol w="1374183"/>
                <a:gridCol w="1615268"/>
              </a:tblGrid>
              <a:tr h="344407"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610" marR="8610" marT="86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# of IPs </a:t>
                      </a:r>
                    </a:p>
                  </a:txBody>
                  <a:tcPr marL="8610" marR="8610" marT="86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# of users</a:t>
                      </a:r>
                    </a:p>
                  </a:txBody>
                  <a:tcPr marL="8610" marR="8610" marT="86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# of copies</a:t>
                      </a:r>
                    </a:p>
                  </a:txBody>
                  <a:tcPr marL="8610" marR="8610" marT="86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# of versions</a:t>
                      </a:r>
                    </a:p>
                  </a:txBody>
                  <a:tcPr marL="8610" marR="8610" marT="86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4407"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Decoyer</a:t>
                      </a:r>
                    </a:p>
                  </a:txBody>
                  <a:tcPr marL="8610" marR="8610" marT="86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26</a:t>
                      </a:r>
                    </a:p>
                  </a:txBody>
                  <a:tcPr marL="8610" marR="8610" marT="86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27</a:t>
                      </a:r>
                    </a:p>
                  </a:txBody>
                  <a:tcPr marL="8610" marR="8610" marT="86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23,771</a:t>
                      </a:r>
                    </a:p>
                  </a:txBody>
                  <a:tcPr marL="8610" marR="8610" marT="86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22,678</a:t>
                      </a:r>
                    </a:p>
                  </a:txBody>
                  <a:tcPr marL="8610" marR="8610" marT="86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4407"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Ordinary</a:t>
                      </a:r>
                    </a:p>
                  </a:txBody>
                  <a:tcPr marL="8610" marR="8610" marT="86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12,135</a:t>
                      </a:r>
                    </a:p>
                  </a:txBody>
                  <a:tcPr marL="8610" marR="8610" marT="86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12,545</a:t>
                      </a:r>
                    </a:p>
                  </a:txBody>
                  <a:tcPr marL="8610" marR="8610" marT="86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17,104</a:t>
                      </a:r>
                    </a:p>
                  </a:txBody>
                  <a:tcPr marL="8610" marR="8610" marT="86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3,907</a:t>
                      </a:r>
                    </a:p>
                  </a:txBody>
                  <a:tcPr marL="8610" marR="8610" marT="86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Content Placeholder 1"/>
          <p:cNvSpPr txBox="1">
            <a:spLocks/>
          </p:cNvSpPr>
          <p:nvPr/>
        </p:nvSpPr>
        <p:spPr>
          <a:xfrm>
            <a:off x="457200" y="3886200"/>
            <a:ext cx="8229600" cy="1947672"/>
          </a:xfrm>
          <a:prstGeom prst="rect">
            <a:avLst/>
          </a:prstGeom>
        </p:spPr>
        <p:txBody>
          <a:bodyPr vert="horz">
            <a:normAutofit fontScale="70000" lnSpcReduction="20000"/>
          </a:bodyPr>
          <a:lstStyle/>
          <a:p>
            <a:pPr marL="365760" lvl="0" indent="-256032">
              <a:spcBef>
                <a:spcPts val="400"/>
              </a:spcBef>
              <a:buClr>
                <a:schemeClr val="accent1"/>
              </a:buClr>
              <a:buSzPct val="65000"/>
              <a:buFont typeface="Wingdings 3"/>
              <a:buChar char=""/>
            </a:pPr>
            <a:r>
              <a:rPr lang="en-US" sz="2900" b="1" dirty="0" err="1" smtClean="0"/>
              <a:t>Overnet</a:t>
            </a:r>
            <a:r>
              <a:rPr lang="en-US" sz="2700" b="1" dirty="0" smtClean="0"/>
              <a:t> </a:t>
            </a:r>
            <a:r>
              <a:rPr lang="en-US" sz="2700" dirty="0" smtClean="0"/>
              <a:t>(data set collected by the inserted </a:t>
            </a:r>
            <a:r>
              <a:rPr lang="en-US" sz="2700" dirty="0" smtClean="0"/>
              <a:t>nodes in June 2005)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</a:p>
          <a:p>
            <a:pPr marL="621792" marR="0" lvl="1" indent="-228600" algn="l" defTabSz="914400" rtl="0" eaLnBrk="1" fontAlgn="auto" latinLnBrk="0" hangingPunct="1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Char char="◦"/>
              <a:tabLst/>
              <a:defRPr/>
            </a:pPr>
            <a:endParaRPr kumimoji="0" lang="en-US" sz="23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21792" marR="0" lvl="1" indent="-228600" algn="l" defTabSz="914400" rtl="0" eaLnBrk="1" fontAlgn="auto" latinLnBrk="0" hangingPunct="1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Char char="◦"/>
              <a:tabLst/>
              <a:defRPr/>
            </a:pPr>
            <a:endParaRPr kumimoji="0" lang="en-US" sz="23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21792" marR="0" lvl="1" indent="-228600" algn="l" defTabSz="914400" rtl="0" eaLnBrk="1" fontAlgn="auto" latinLnBrk="0" hangingPunct="1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Char char="◦"/>
              <a:tabLst/>
              <a:defRPr/>
            </a:pPr>
            <a:endParaRPr kumimoji="0" lang="en-US" sz="23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21792" marR="0" lvl="1" indent="-228600" algn="l" defTabSz="914400" rtl="0" eaLnBrk="1" fontAlgn="auto" latinLnBrk="0" hangingPunct="1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Char char="◦"/>
              <a:tabLst/>
              <a:defRPr/>
            </a:pPr>
            <a:endParaRPr kumimoji="0" lang="en-US" sz="23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21792" marR="0" lvl="1" indent="-228600" algn="l" defTabSz="914400" rtl="0" eaLnBrk="1" fontAlgn="auto" latinLnBrk="0" hangingPunct="1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Char char="◦"/>
              <a:tabLst/>
              <a:defRPr/>
            </a:pPr>
            <a:endParaRPr kumimoji="0" lang="en-US" sz="23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21792" lvl="1" indent="-228600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</a:pPr>
            <a:r>
              <a:rPr lang="en-US" sz="2300" dirty="0" smtClean="0"/>
              <a:t>Decoyers are 0,2% of all users but provide 58% of all copies and 85% of all versions</a:t>
            </a:r>
            <a:endParaRPr kumimoji="0" lang="en-US" sz="23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21792" marR="0" lvl="1" indent="-228600" algn="l" defTabSz="914400" rtl="0" eaLnBrk="1" fontAlgn="auto" latinLnBrk="0" hangingPunct="1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Char char="◦"/>
              <a:tabLst/>
              <a:defRPr/>
            </a:pPr>
            <a:endParaRPr kumimoji="0" lang="en-US" sz="23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A. Shumanski &amp; V. Trigonakis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i-FI" dirty="0" smtClean="0"/>
              <a:t>Mesurements &amp; Results - Copies</a:t>
            </a:r>
            <a:endParaRPr lang="en-US" dirty="0"/>
          </a:p>
        </p:txBody>
      </p:sp>
      <p:sp>
        <p:nvSpPr>
          <p:cNvPr id="13" name="Content Placeholder 1"/>
          <p:cNvSpPr>
            <a:spLocks noGrp="1"/>
          </p:cNvSpPr>
          <p:nvPr>
            <p:ph idx="1"/>
          </p:nvPr>
        </p:nvSpPr>
        <p:spPr>
          <a:xfrm>
            <a:off x="5029200" y="1295400"/>
            <a:ext cx="3657600" cy="4559491"/>
          </a:xfrm>
        </p:spPr>
        <p:txBody>
          <a:bodyPr>
            <a:normAutofit/>
          </a:bodyPr>
          <a:lstStyle/>
          <a:p>
            <a:r>
              <a:rPr lang="en-US" dirty="0" smtClean="0"/>
              <a:t>There are different companies and techniques</a:t>
            </a:r>
          </a:p>
          <a:p>
            <a:r>
              <a:rPr lang="en-US" dirty="0" smtClean="0"/>
              <a:t>Total decoy percentage is </a:t>
            </a:r>
            <a:r>
              <a:rPr lang="en-US" dirty="0" smtClean="0"/>
              <a:t>up</a:t>
            </a:r>
            <a:r>
              <a:rPr lang="en-US" dirty="0" smtClean="0"/>
              <a:t> </a:t>
            </a:r>
            <a:r>
              <a:rPr lang="en-US" dirty="0" smtClean="0"/>
              <a:t>to 95%</a:t>
            </a:r>
          </a:p>
          <a:p>
            <a:r>
              <a:rPr lang="en-US" dirty="0" smtClean="0"/>
              <a:t>Little pollution in Overnet</a:t>
            </a:r>
          </a:p>
          <a:p>
            <a:endParaRPr lang="en-US" dirty="0"/>
          </a:p>
        </p:txBody>
      </p:sp>
      <p:pic>
        <p:nvPicPr>
          <p:cNvPr id="45057" name="Picture 1" descr="D:\KTH\Projects\P2P\labs\documents\presentation\pic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31556" y="1130300"/>
            <a:ext cx="3132732" cy="2489200"/>
          </a:xfrm>
          <a:prstGeom prst="rect">
            <a:avLst/>
          </a:prstGeom>
          <a:noFill/>
        </p:spPr>
      </p:pic>
      <p:pic>
        <p:nvPicPr>
          <p:cNvPr id="45058" name="Picture 2" descr="D:\KTH\Projects\P2P\labs\documents\presentation\pic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3657600"/>
            <a:ext cx="3140722" cy="24955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000"/>
              </a:spcBef>
            </a:pPr>
            <a:r>
              <a:rPr lang="en-US" sz="2800" b="1" dirty="0" smtClean="0">
                <a:solidFill>
                  <a:schemeClr val="bg2">
                    <a:lumMod val="50000"/>
                  </a:schemeClr>
                </a:solidFill>
              </a:rPr>
              <a:t>P2P File Sharing</a:t>
            </a:r>
            <a:endParaRPr lang="en-US" sz="2800" b="1" dirty="0">
              <a:solidFill>
                <a:schemeClr val="bg2">
                  <a:lumMod val="50000"/>
                </a:schemeClr>
              </a:solidFill>
            </a:endParaRPr>
          </a:p>
          <a:p>
            <a:pPr>
              <a:spcBef>
                <a:spcPts val="1000"/>
              </a:spcBef>
            </a:pPr>
            <a:r>
              <a:rPr lang="fi-FI" dirty="0" smtClean="0"/>
              <a:t>Systems under Evaluation</a:t>
            </a:r>
          </a:p>
          <a:p>
            <a:pPr>
              <a:spcBef>
                <a:spcPts val="1000"/>
              </a:spcBef>
            </a:pPr>
            <a:r>
              <a:rPr lang="en-US" dirty="0" smtClean="0"/>
              <a:t>Types of Attacks</a:t>
            </a:r>
          </a:p>
          <a:p>
            <a:pPr>
              <a:spcBef>
                <a:spcPts val="1000"/>
              </a:spcBef>
            </a:pPr>
            <a:r>
              <a:rPr lang="en-US" dirty="0" smtClean="0"/>
              <a:t>Data Gathering Methodology</a:t>
            </a:r>
          </a:p>
          <a:p>
            <a:pPr>
              <a:spcBef>
                <a:spcPts val="1000"/>
              </a:spcBef>
            </a:pPr>
            <a:r>
              <a:rPr lang="fi-FI" dirty="0" smtClean="0"/>
              <a:t>Measurements &amp; Results</a:t>
            </a:r>
          </a:p>
          <a:p>
            <a:pPr>
              <a:spcBef>
                <a:spcPts val="1000"/>
              </a:spcBef>
            </a:pPr>
            <a:r>
              <a:rPr lang="fi-FI" dirty="0" smtClean="0"/>
              <a:t>Conclusions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A. Shumanski &amp; V. Trigonakis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A. Shumanski &amp; V. Trigonakis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58200" cy="1143000"/>
          </a:xfrm>
        </p:spPr>
        <p:txBody>
          <a:bodyPr>
            <a:normAutofit fontScale="90000"/>
          </a:bodyPr>
          <a:lstStyle/>
          <a:p>
            <a:r>
              <a:rPr lang="fi-FI" dirty="0" smtClean="0"/>
              <a:t>Mesurements &amp; Results - Versions</a:t>
            </a:r>
            <a:endParaRPr lang="en-US" dirty="0"/>
          </a:p>
        </p:txBody>
      </p:sp>
      <p:sp>
        <p:nvSpPr>
          <p:cNvPr id="13" name="Content Placeholder 1"/>
          <p:cNvSpPr>
            <a:spLocks noGrp="1"/>
          </p:cNvSpPr>
          <p:nvPr>
            <p:ph idx="1"/>
          </p:nvPr>
        </p:nvSpPr>
        <p:spPr>
          <a:xfrm>
            <a:off x="5029200" y="1295400"/>
            <a:ext cx="3657600" cy="49530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Majority of versions are </a:t>
            </a:r>
            <a:r>
              <a:rPr lang="en-US" dirty="0" smtClean="0"/>
              <a:t>poisoned</a:t>
            </a:r>
          </a:p>
          <a:p>
            <a:r>
              <a:rPr lang="en-US" dirty="0" smtClean="0"/>
              <a:t>Poisoning level up to 90%</a:t>
            </a:r>
            <a:endParaRPr lang="en-US" dirty="0" smtClean="0"/>
          </a:p>
          <a:p>
            <a:r>
              <a:rPr lang="en-US" dirty="0" smtClean="0"/>
              <a:t>Versions poison level is higher than copies poison level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c</a:t>
            </a:r>
            <a:r>
              <a:rPr lang="en-US" dirty="0" smtClean="0"/>
              <a:t>opies of the poisoned versions do not circulate</a:t>
            </a:r>
          </a:p>
          <a:p>
            <a:pPr lvl="1"/>
            <a:r>
              <a:rPr lang="en-US" dirty="0" smtClean="0"/>
              <a:t>d</a:t>
            </a:r>
            <a:r>
              <a:rPr lang="en-US" dirty="0" smtClean="0"/>
              <a:t>ecoyers make many copies of the same polluted version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4033" name="Picture 1" descr="D:\KTH\Projects\P2P\labs\documents\presentation\pic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1" y="1190833"/>
            <a:ext cx="3124200" cy="2482421"/>
          </a:xfrm>
          <a:prstGeom prst="rect">
            <a:avLst/>
          </a:prstGeom>
          <a:noFill/>
        </p:spPr>
      </p:pic>
      <p:pic>
        <p:nvPicPr>
          <p:cNvPr id="44034" name="Picture 2" descr="D:\KTH\Projects\P2P\labs\documents\presentation\pic4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3657601"/>
            <a:ext cx="3124200" cy="248242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/>
              <a:t>Node insertion attack</a:t>
            </a:r>
            <a:r>
              <a:rPr lang="en-US" dirty="0" smtClean="0"/>
              <a:t>: </a:t>
            </a:r>
            <a:endParaRPr lang="en-US" dirty="0" smtClean="0"/>
          </a:p>
          <a:p>
            <a:pPr lvl="1"/>
            <a:r>
              <a:rPr lang="en-US" dirty="0" smtClean="0"/>
              <a:t>Not observed in </a:t>
            </a:r>
            <a:r>
              <a:rPr lang="en-US" dirty="0" err="1" smtClean="0"/>
              <a:t>FastTrack</a:t>
            </a:r>
            <a:endParaRPr lang="en-US" dirty="0" smtClean="0"/>
          </a:p>
          <a:p>
            <a:pPr lvl="1"/>
            <a:r>
              <a:rPr lang="en-US" dirty="0" smtClean="0"/>
              <a:t>Observed in </a:t>
            </a:r>
            <a:r>
              <a:rPr lang="en-US" dirty="0" err="1" smtClean="0"/>
              <a:t>Overnet</a:t>
            </a:r>
            <a:r>
              <a:rPr lang="en-US" dirty="0" smtClean="0"/>
              <a:t> – decoyers’ nodes return random identifiers, prevent users from finding clean versions</a:t>
            </a:r>
            <a:endParaRPr lang="en-US" dirty="0" smtClean="0"/>
          </a:p>
          <a:p>
            <a:endParaRPr lang="en-US" dirty="0" smtClean="0"/>
          </a:p>
          <a:p>
            <a:r>
              <a:rPr lang="en-US" b="1" dirty="0" smtClean="0"/>
              <a:t>Poisoning</a:t>
            </a:r>
            <a:r>
              <a:rPr lang="en-US" dirty="0" smtClean="0"/>
              <a:t>: DHT vs. Unstructured</a:t>
            </a:r>
          </a:p>
          <a:p>
            <a:pPr lvl="1"/>
            <a:r>
              <a:rPr lang="en-US" dirty="0" smtClean="0"/>
              <a:t>Small # of titles → DHT requires less resources</a:t>
            </a:r>
          </a:p>
          <a:p>
            <a:pPr lvl="1"/>
            <a:r>
              <a:rPr lang="en-US" dirty="0" smtClean="0"/>
              <a:t>Increasing # of titles → eventually, DHT requires more resources</a:t>
            </a:r>
          </a:p>
          <a:p>
            <a:pPr lvl="1"/>
            <a:endParaRPr lang="en-US" dirty="0" smtClean="0"/>
          </a:p>
          <a:p>
            <a:r>
              <a:rPr lang="en-US" b="1" dirty="0" err="1" smtClean="0"/>
              <a:t>DDoS</a:t>
            </a:r>
            <a:r>
              <a:rPr lang="en-US" b="1" dirty="0" smtClean="0"/>
              <a:t> attack</a:t>
            </a:r>
            <a:r>
              <a:rPr lang="en-US" dirty="0" smtClean="0"/>
              <a:t> by exploiting DHT</a:t>
            </a:r>
          </a:p>
          <a:p>
            <a:pPr lvl="1"/>
            <a:r>
              <a:rPr lang="en-US" dirty="0" smtClean="0"/>
              <a:t>pointing one node</a:t>
            </a:r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A. Shumanski &amp; V. Trigonakis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i-FI" dirty="0" smtClean="0"/>
              <a:t>DHT Vulnerabilities to Poisoning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Overview of Solutions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Rating versions and advertisements - </a:t>
            </a:r>
            <a:r>
              <a:rPr lang="en-US" b="1" dirty="0" smtClean="0"/>
              <a:t>forums</a:t>
            </a:r>
          </a:p>
          <a:p>
            <a:pPr lvl="1"/>
            <a:r>
              <a:rPr lang="en-US" dirty="0" smtClean="0"/>
              <a:t>Rating sources - </a:t>
            </a:r>
            <a:r>
              <a:rPr lang="en-US" b="1" dirty="0" smtClean="0"/>
              <a:t>blacklists</a:t>
            </a:r>
            <a:r>
              <a:rPr lang="en-US" dirty="0" smtClean="0"/>
              <a:t> of IP ranges based on reputation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A. Shumanski &amp; V. Trigonakis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34400" cy="1143000"/>
          </a:xfrm>
        </p:spPr>
        <p:txBody>
          <a:bodyPr>
            <a:normAutofit fontScale="90000"/>
          </a:bodyPr>
          <a:lstStyle/>
          <a:p>
            <a:r>
              <a:rPr lang="fi-FI" dirty="0" smtClean="0"/>
              <a:t>Defending against Poisoning Attack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000"/>
              </a:spcBef>
            </a:pPr>
            <a:r>
              <a:rPr lang="en-US" dirty="0" smtClean="0"/>
              <a:t>P2P File Sharing</a:t>
            </a:r>
            <a:endParaRPr lang="en-US" dirty="0"/>
          </a:p>
          <a:p>
            <a:pPr>
              <a:spcBef>
                <a:spcPts val="1000"/>
              </a:spcBef>
            </a:pPr>
            <a:r>
              <a:rPr lang="fi-FI" dirty="0" smtClean="0"/>
              <a:t>Systems under Evaluation</a:t>
            </a:r>
          </a:p>
          <a:p>
            <a:pPr>
              <a:spcBef>
                <a:spcPts val="1000"/>
              </a:spcBef>
            </a:pPr>
            <a:r>
              <a:rPr lang="en-US" dirty="0" smtClean="0"/>
              <a:t>Types of Attacks</a:t>
            </a:r>
          </a:p>
          <a:p>
            <a:pPr>
              <a:spcBef>
                <a:spcPts val="1000"/>
              </a:spcBef>
            </a:pPr>
            <a:r>
              <a:rPr lang="en-US" dirty="0" smtClean="0"/>
              <a:t>Data Gathering Methodology</a:t>
            </a:r>
          </a:p>
          <a:p>
            <a:pPr>
              <a:spcBef>
                <a:spcPts val="1000"/>
              </a:spcBef>
            </a:pPr>
            <a:r>
              <a:rPr lang="fi-FI" dirty="0" smtClean="0"/>
              <a:t>Measurements &amp; Results</a:t>
            </a:r>
          </a:p>
          <a:p>
            <a:pPr>
              <a:spcBef>
                <a:spcPts val="1000"/>
              </a:spcBef>
            </a:pPr>
            <a:r>
              <a:rPr lang="fi-FI" sz="2800" b="1" dirty="0" smtClean="0">
                <a:solidFill>
                  <a:schemeClr val="bg2">
                    <a:lumMod val="50000"/>
                  </a:schemeClr>
                </a:solidFill>
              </a:rPr>
              <a:t>Conclusions</a:t>
            </a:r>
            <a:endParaRPr lang="fi-FI" b="1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A. Shumanski &amp; V. Trigonakis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Both structured &amp; unstructured overlays are vulnerable</a:t>
            </a:r>
          </a:p>
          <a:p>
            <a:endParaRPr lang="en-US" dirty="0" smtClean="0"/>
          </a:p>
          <a:p>
            <a:r>
              <a:rPr lang="en-US" dirty="0" smtClean="0"/>
              <a:t>Proposed solution can detect the polluted and poisoned versions-copies with a good approximation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A. Shumanski &amp; V. Trigonakis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J. Liang, N. </a:t>
            </a:r>
            <a:r>
              <a:rPr lang="en-US" dirty="0" err="1" smtClean="0"/>
              <a:t>Naoumov</a:t>
            </a:r>
            <a:r>
              <a:rPr lang="en-US" dirty="0" smtClean="0"/>
              <a:t>, KW. Ross, </a:t>
            </a:r>
            <a:r>
              <a:rPr lang="en-US" i="1" dirty="0" smtClean="0"/>
              <a:t>The index poisoning attack in p2p file sharing systems</a:t>
            </a:r>
            <a:r>
              <a:rPr lang="en-US" dirty="0" smtClean="0"/>
              <a:t>, IEEE INFOCOM, 2006.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A. Shumanski &amp; V. Trigonakis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algn="ctr">
              <a:buNone/>
            </a:pPr>
            <a:r>
              <a:rPr lang="en-US" sz="3200" dirty="0" smtClean="0"/>
              <a:t>Thank you </a:t>
            </a:r>
            <a:r>
              <a:rPr lang="en-US" sz="4000" dirty="0" smtClean="0">
                <a:sym typeface="Wingdings" pitchFamily="2" charset="2"/>
              </a:rPr>
              <a:t></a:t>
            </a:r>
            <a:endParaRPr lang="en-US" sz="40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A. Shumanski &amp; V. Trigonakis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The end..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P2P File Sharing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of the most important applications in the Internet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Huge cost for the “copyright industry”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b="1" dirty="0" smtClean="0"/>
              <a:t>Sharing systems under attack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A. Shumanski &amp; V. Trigonakis</a:t>
            </a:r>
            <a:endParaRPr lang="en-US"/>
          </a:p>
        </p:txBody>
      </p:sp>
      <p:sp>
        <p:nvSpPr>
          <p:cNvPr id="7" name="Down Arrow 6"/>
          <p:cNvSpPr/>
          <p:nvPr/>
        </p:nvSpPr>
        <p:spPr>
          <a:xfrm>
            <a:off x="4267200" y="2514600"/>
            <a:ext cx="3810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Down Arrow 7"/>
          <p:cNvSpPr/>
          <p:nvPr/>
        </p:nvSpPr>
        <p:spPr>
          <a:xfrm>
            <a:off x="4267200" y="4267200"/>
            <a:ext cx="3810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000"/>
              </a:spcBef>
            </a:pPr>
            <a:r>
              <a:rPr lang="en-US" b="1" dirty="0" smtClean="0"/>
              <a:t>Title</a:t>
            </a:r>
            <a:r>
              <a:rPr lang="en-US" dirty="0" smtClean="0"/>
              <a:t> is a specific song or video</a:t>
            </a:r>
          </a:p>
          <a:p>
            <a:pPr>
              <a:spcBef>
                <a:spcPts val="1000"/>
              </a:spcBef>
            </a:pPr>
            <a:r>
              <a:rPr lang="en-US" dirty="0" smtClean="0"/>
              <a:t>A given title can have many different </a:t>
            </a:r>
            <a:r>
              <a:rPr lang="en-US" b="1" dirty="0" smtClean="0"/>
              <a:t>versions</a:t>
            </a:r>
            <a:endParaRPr lang="en-US" dirty="0" smtClean="0"/>
          </a:p>
          <a:p>
            <a:pPr>
              <a:spcBef>
                <a:spcPts val="1000"/>
              </a:spcBef>
            </a:pPr>
            <a:r>
              <a:rPr lang="en-US" dirty="0" smtClean="0"/>
              <a:t>Each version has one </a:t>
            </a:r>
            <a:r>
              <a:rPr lang="en-US" b="1" dirty="0" smtClean="0"/>
              <a:t>identifier</a:t>
            </a:r>
            <a:r>
              <a:rPr lang="en-US" dirty="0" smtClean="0"/>
              <a:t> (hash of the version)</a:t>
            </a:r>
          </a:p>
          <a:p>
            <a:pPr>
              <a:spcBef>
                <a:spcPts val="1000"/>
              </a:spcBef>
            </a:pPr>
            <a:r>
              <a:rPr lang="en-US" dirty="0" smtClean="0"/>
              <a:t>Multiple </a:t>
            </a:r>
            <a:r>
              <a:rPr lang="en-US" b="1" dirty="0" smtClean="0"/>
              <a:t>copies</a:t>
            </a:r>
            <a:r>
              <a:rPr lang="en-US" dirty="0" smtClean="0"/>
              <a:t> of identical versions in the system</a:t>
            </a:r>
          </a:p>
          <a:p>
            <a:pPr>
              <a:spcBef>
                <a:spcPts val="1000"/>
              </a:spcBef>
            </a:pPr>
            <a:r>
              <a:rPr lang="en-US" b="1" dirty="0" smtClean="0"/>
              <a:t>Advertisements</a:t>
            </a:r>
            <a:r>
              <a:rPr lang="en-US" dirty="0" smtClean="0"/>
              <a:t> about the copies</a:t>
            </a:r>
          </a:p>
          <a:p>
            <a:pPr>
              <a:spcBef>
                <a:spcPts val="1000"/>
              </a:spcBef>
            </a:pPr>
            <a:r>
              <a:rPr lang="en-US" b="1" dirty="0" smtClean="0"/>
              <a:t>Keyword search</a:t>
            </a:r>
            <a:r>
              <a:rPr lang="en-US" dirty="0" smtClean="0"/>
              <a:t> is used</a:t>
            </a:r>
          </a:p>
          <a:p>
            <a:pPr>
              <a:spcBef>
                <a:spcPts val="1000"/>
              </a:spcBef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A. Shumanski &amp; V. Trigonakis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Terminology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000"/>
              </a:spcBef>
            </a:pPr>
            <a:r>
              <a:rPr lang="en-US" dirty="0" smtClean="0"/>
              <a:t>P2P File Sharing</a:t>
            </a:r>
            <a:endParaRPr lang="en-US" dirty="0"/>
          </a:p>
          <a:p>
            <a:pPr>
              <a:spcBef>
                <a:spcPts val="1000"/>
              </a:spcBef>
            </a:pPr>
            <a:r>
              <a:rPr lang="fi-FI" sz="2800" b="1" dirty="0" smtClean="0">
                <a:solidFill>
                  <a:schemeClr val="bg2">
                    <a:lumMod val="50000"/>
                  </a:schemeClr>
                </a:solidFill>
              </a:rPr>
              <a:t>Systems under Evaluation</a:t>
            </a:r>
          </a:p>
          <a:p>
            <a:pPr>
              <a:spcBef>
                <a:spcPts val="1000"/>
              </a:spcBef>
            </a:pPr>
            <a:r>
              <a:rPr lang="en-US" dirty="0" smtClean="0"/>
              <a:t>Types of Attacks</a:t>
            </a:r>
          </a:p>
          <a:p>
            <a:pPr>
              <a:spcBef>
                <a:spcPts val="1000"/>
              </a:spcBef>
            </a:pPr>
            <a:r>
              <a:rPr lang="en-US" dirty="0" smtClean="0"/>
              <a:t>Data Gathering Methodology</a:t>
            </a:r>
          </a:p>
          <a:p>
            <a:pPr>
              <a:spcBef>
                <a:spcPts val="1000"/>
              </a:spcBef>
            </a:pPr>
            <a:r>
              <a:rPr lang="fi-FI" dirty="0" smtClean="0"/>
              <a:t>Measurements &amp; Results</a:t>
            </a:r>
          </a:p>
          <a:p>
            <a:pPr>
              <a:spcBef>
                <a:spcPts val="1000"/>
              </a:spcBef>
            </a:pPr>
            <a:r>
              <a:rPr lang="fi-FI" dirty="0" smtClean="0"/>
              <a:t>Conclusions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A. Shumanski &amp; V. Trigonakis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Overnet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used in eDonkey2000</a:t>
            </a:r>
          </a:p>
          <a:p>
            <a:pPr lvl="1"/>
            <a:r>
              <a:rPr lang="en-US" dirty="0" smtClean="0"/>
              <a:t>DHT-based file sharing system</a:t>
            </a:r>
          </a:p>
          <a:p>
            <a:endParaRPr lang="en-US" dirty="0" smtClean="0"/>
          </a:p>
          <a:p>
            <a:r>
              <a:rPr lang="en-US" b="1" dirty="0" smtClean="0"/>
              <a:t>FastTrack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two-tier unstructured file sharing system </a:t>
            </a:r>
          </a:p>
          <a:p>
            <a:pPr lvl="1"/>
            <a:r>
              <a:rPr lang="en-US" dirty="0" smtClean="0"/>
              <a:t>index distributed over a small fraction of the nodes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A. Shumanski &amp; V. Trigonakis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Systems under Evaluation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000"/>
              </a:spcBef>
            </a:pPr>
            <a:r>
              <a:rPr lang="en-US" dirty="0" smtClean="0"/>
              <a:t>P2P File Sharing</a:t>
            </a:r>
            <a:endParaRPr lang="en-US" dirty="0"/>
          </a:p>
          <a:p>
            <a:pPr>
              <a:spcBef>
                <a:spcPts val="1000"/>
              </a:spcBef>
            </a:pPr>
            <a:r>
              <a:rPr lang="fi-FI" dirty="0" smtClean="0"/>
              <a:t>Systems under Evaluation</a:t>
            </a:r>
          </a:p>
          <a:p>
            <a:pPr>
              <a:spcBef>
                <a:spcPts val="1000"/>
              </a:spcBef>
            </a:pPr>
            <a:r>
              <a:rPr lang="en-US" sz="2800" b="1" dirty="0" smtClean="0">
                <a:solidFill>
                  <a:schemeClr val="bg2">
                    <a:lumMod val="50000"/>
                  </a:schemeClr>
                </a:solidFill>
              </a:rPr>
              <a:t>Types of Attacks</a:t>
            </a:r>
          </a:p>
          <a:p>
            <a:pPr>
              <a:spcBef>
                <a:spcPts val="1000"/>
              </a:spcBef>
            </a:pPr>
            <a:r>
              <a:rPr lang="en-US" dirty="0" smtClean="0"/>
              <a:t>Data Gathering Methodology</a:t>
            </a:r>
          </a:p>
          <a:p>
            <a:pPr>
              <a:spcBef>
                <a:spcPts val="1000"/>
              </a:spcBef>
            </a:pPr>
            <a:r>
              <a:rPr lang="fi-FI" dirty="0" smtClean="0"/>
              <a:t>Measurements &amp; Results</a:t>
            </a:r>
          </a:p>
          <a:p>
            <a:pPr>
              <a:spcBef>
                <a:spcPts val="1000"/>
              </a:spcBef>
            </a:pPr>
            <a:r>
              <a:rPr lang="fi-FI" dirty="0" smtClean="0"/>
              <a:t>Conclusions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A. Shumanski &amp; V. Trigonakis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Pollution attack</a:t>
            </a:r>
            <a:r>
              <a:rPr lang="en-US" dirty="0" smtClean="0"/>
              <a:t>: corrupting the targeted content, rendering it unusable, and then making this polluted content available for sharing in large volumes.</a:t>
            </a:r>
          </a:p>
          <a:p>
            <a:pPr lvl="1"/>
            <a:r>
              <a:rPr lang="en-US" dirty="0" smtClean="0"/>
              <a:t>Resource intensive attack</a:t>
            </a:r>
          </a:p>
          <a:p>
            <a:pPr lvl="1"/>
            <a:endParaRPr lang="en-US" dirty="0" smtClean="0"/>
          </a:p>
          <a:p>
            <a:r>
              <a:rPr lang="en-US" b="1" dirty="0" smtClean="0"/>
              <a:t>Index poisoning attack</a:t>
            </a:r>
            <a:r>
              <a:rPr lang="en-US" dirty="0" smtClean="0"/>
              <a:t>: inserting massive numbers of bogus records into the index. (i.e. randomly chosen file identifiers)</a:t>
            </a:r>
          </a:p>
          <a:p>
            <a:pPr lvl="1"/>
            <a:r>
              <a:rPr lang="en-US" dirty="0" smtClean="0"/>
              <a:t>Structured &amp; unstructured systems </a:t>
            </a:r>
          </a:p>
          <a:p>
            <a:pPr lvl="1"/>
            <a:r>
              <a:rPr lang="en-US" dirty="0" smtClean="0"/>
              <a:t>Non resource intensive attack</a:t>
            </a:r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A. Shumanski &amp; V. Trigonakis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Attacks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000"/>
              </a:spcBef>
            </a:pPr>
            <a:r>
              <a:rPr lang="en-US" dirty="0" smtClean="0"/>
              <a:t>Typically, </a:t>
            </a:r>
            <a:r>
              <a:rPr lang="en-US" b="1" dirty="0" smtClean="0"/>
              <a:t>no authentication</a:t>
            </a:r>
            <a:r>
              <a:rPr lang="en-US" dirty="0" smtClean="0"/>
              <a:t> for the files’ advertisements</a:t>
            </a:r>
          </a:p>
          <a:p>
            <a:pPr>
              <a:spcBef>
                <a:spcPts val="1000"/>
              </a:spcBef>
            </a:pPr>
            <a:r>
              <a:rPr lang="en-US" dirty="0" smtClean="0"/>
              <a:t>Attack by falsely advertising copies of the targeted titles</a:t>
            </a:r>
          </a:p>
          <a:p>
            <a:endParaRPr lang="en-US" dirty="0" smtClean="0"/>
          </a:p>
          <a:p>
            <a:r>
              <a:rPr lang="en-US" b="1" dirty="0" smtClean="0"/>
              <a:t>Possible types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non-existing, random ids (mostly used)</a:t>
            </a:r>
          </a:p>
          <a:p>
            <a:pPr lvl="1"/>
            <a:r>
              <a:rPr lang="en-US" dirty="0" smtClean="0"/>
              <a:t>non-existing IPs </a:t>
            </a:r>
          </a:p>
          <a:p>
            <a:pPr lvl="1"/>
            <a:r>
              <a:rPr lang="en-US" dirty="0" smtClean="0"/>
              <a:t>unavailable service port numbers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A. Shumanski &amp; V. Trigonakis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The Index Poisoning Attack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sentation on brainstorming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130000" t="-95000" r="40000" b="21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 on brainstorming</Template>
  <TotalTime>0</TotalTime>
  <Words>1123</Words>
  <Application>Microsoft Office PowerPoint</Application>
  <PresentationFormat>On-screen Show (4:3)</PresentationFormat>
  <Paragraphs>296</Paragraphs>
  <Slides>26</Slides>
  <Notes>8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8" baseType="lpstr">
      <vt:lpstr>Presentation on brainstorming</vt:lpstr>
      <vt:lpstr>Equation</vt:lpstr>
      <vt:lpstr>The Index Poisoning Attack in P2P File Sharing Systems</vt:lpstr>
      <vt:lpstr>Agenda</vt:lpstr>
      <vt:lpstr>P2P File Sharing</vt:lpstr>
      <vt:lpstr>Terminology</vt:lpstr>
      <vt:lpstr>Agenda</vt:lpstr>
      <vt:lpstr>Systems under Evaluation</vt:lpstr>
      <vt:lpstr>Agenda</vt:lpstr>
      <vt:lpstr>Types of Attacks</vt:lpstr>
      <vt:lpstr>The Index Poisoning Attack</vt:lpstr>
      <vt:lpstr>Index poisoning attack in FastTrack</vt:lpstr>
      <vt:lpstr>Index poisoning attack in Overnet</vt:lpstr>
      <vt:lpstr>Agenda</vt:lpstr>
      <vt:lpstr>Data Gathering Methodology</vt:lpstr>
      <vt:lpstr>Classifying the Versions</vt:lpstr>
      <vt:lpstr>Poisoning &amp; Pollution Levels</vt:lpstr>
      <vt:lpstr>Agenda</vt:lpstr>
      <vt:lpstr>Evaluation of the Heuristic</vt:lpstr>
      <vt:lpstr>Measurements &amp; Results</vt:lpstr>
      <vt:lpstr>Mesurements &amp; Results - Copies</vt:lpstr>
      <vt:lpstr>Mesurements &amp; Results - Versions</vt:lpstr>
      <vt:lpstr>DHT Vulnerabilities to Poisoning</vt:lpstr>
      <vt:lpstr>Defending against Poisoning Attack</vt:lpstr>
      <vt:lpstr>Agenda</vt:lpstr>
      <vt:lpstr>Conclusions</vt:lpstr>
      <vt:lpstr>References</vt:lpstr>
      <vt:lpstr>The end..</vt:lpstr>
    </vt:vector>
  </TitlesOfParts>
  <Manager/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2010-05-18T14:27:46Z</dcterms:created>
  <dcterms:modified xsi:type="dcterms:W3CDTF">2010-05-19T14:56:06Z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TC101671231033</vt:lpwstr>
  </property>
</Properties>
</file>