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1"/>
  </p:sldMasterIdLst>
  <p:notesMasterIdLst>
    <p:notesMasterId r:id="rId29"/>
  </p:notesMasterIdLst>
  <p:sldIdLst>
    <p:sldId id="256" r:id="rId2"/>
    <p:sldId id="280" r:id="rId3"/>
    <p:sldId id="258" r:id="rId4"/>
    <p:sldId id="267" r:id="rId5"/>
    <p:sldId id="281" r:id="rId6"/>
    <p:sldId id="290" r:id="rId7"/>
    <p:sldId id="282" r:id="rId8"/>
    <p:sldId id="291" r:id="rId9"/>
    <p:sldId id="265" r:id="rId10"/>
    <p:sldId id="288" r:id="rId11"/>
    <p:sldId id="289" r:id="rId12"/>
    <p:sldId id="283" r:id="rId13"/>
    <p:sldId id="270" r:id="rId14"/>
    <p:sldId id="271" r:id="rId15"/>
    <p:sldId id="293" r:id="rId16"/>
    <p:sldId id="286" r:id="rId17"/>
    <p:sldId id="284" r:id="rId18"/>
    <p:sldId id="272" r:id="rId19"/>
    <p:sldId id="273" r:id="rId20"/>
    <p:sldId id="274" r:id="rId21"/>
    <p:sldId id="275" r:id="rId22"/>
    <p:sldId id="277" r:id="rId23"/>
    <p:sldId id="276" r:id="rId24"/>
    <p:sldId id="285" r:id="rId25"/>
    <p:sldId id="292" r:id="rId26"/>
    <p:sldId id="287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ibbot\Documents\seds\p4\P2P\presentation\evaluation-of-heuristic-data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5371900826446303"/>
          <c:y val="3.6269430051813503E-2"/>
          <c:w val="0.66115702479338911"/>
          <c:h val="0.76424870466321315"/>
        </c:manualLayout>
      </c:layout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# of Success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99.41%</a:t>
                    </a:r>
                  </a:p>
                </c:rich>
              </c:tx>
              <c:spPr/>
            </c:dLbl>
            <c:dLbl>
              <c:idx val="1"/>
              <c:layout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96.49%</a:t>
                    </a:r>
                  </a:p>
                </c:rich>
              </c:tx>
              <c:spPr/>
            </c:dLbl>
            <c:dLbl>
              <c:idx val="2"/>
              <c:layout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94.05%</a:t>
                    </a:r>
                  </a:p>
                </c:rich>
              </c:tx>
              <c:spPr/>
            </c:dLbl>
            <c:showVal val="1"/>
          </c:dLbls>
          <c:cat>
            <c:strRef>
              <c:f>Sheet1!$A$2:$A$4</c:f>
              <c:strCache>
                <c:ptCount val="3"/>
                <c:pt idx="0">
                  <c:v>Vx - poluted</c:v>
                </c:pt>
                <c:pt idx="1">
                  <c:v>Vh* - poisoned</c:v>
                </c:pt>
                <c:pt idx="2">
                  <c:v>Vl* - clean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8400</c:v>
                </c:pt>
                <c:pt idx="1">
                  <c:v>32021</c:v>
                </c:pt>
                <c:pt idx="2">
                  <c:v>3097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# of Failures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Vx - poluted</c:v>
                </c:pt>
                <c:pt idx="1">
                  <c:v>Vh* - poisoned</c:v>
                </c:pt>
                <c:pt idx="2">
                  <c:v>Vl* - clean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50</c:v>
                </c:pt>
                <c:pt idx="1">
                  <c:v>1165</c:v>
                </c:pt>
                <c:pt idx="2">
                  <c:v>196</c:v>
                </c:pt>
              </c:numCache>
            </c:numRef>
          </c:val>
        </c:ser>
        <c:overlap val="100"/>
        <c:axId val="78237696"/>
        <c:axId val="78239232"/>
      </c:barChart>
      <c:catAx>
        <c:axId val="78237696"/>
        <c:scaling>
          <c:orientation val="minMax"/>
        </c:scaling>
        <c:axPos val="b"/>
        <c:numFmt formatCode="General" sourceLinked="1"/>
        <c:tickLblPos val="nextTo"/>
        <c:crossAx val="78239232"/>
        <c:crosses val="autoZero"/>
        <c:auto val="1"/>
        <c:lblAlgn val="ctr"/>
        <c:lblOffset val="100"/>
      </c:catAx>
      <c:valAx>
        <c:axId val="7823923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Total</a:t>
                </a:r>
                <a:r>
                  <a:rPr lang="en-US" baseline="0"/>
                  <a:t> Number of Version</a:t>
                </a:r>
                <a:endParaRPr lang="en-US"/>
              </a:p>
            </c:rich>
          </c:tx>
          <c:layout/>
        </c:title>
        <c:numFmt formatCode="General" sourceLinked="1"/>
        <c:tickLblPos val="nextTo"/>
        <c:crossAx val="78237696"/>
        <c:crosses val="autoZero"/>
        <c:crossBetween val="between"/>
      </c:valAx>
      <c:dTable>
        <c:showHorzBorder val="1"/>
        <c:showVertBorder val="1"/>
        <c:showOutline val="1"/>
      </c:dTable>
    </c:plotArea>
    <c:legend>
      <c:legendPos val="r"/>
      <c:layout/>
    </c:legend>
    <c:plotVisOnly val="1"/>
    <c:dispBlanksAs val="gap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416545-97B7-4C39-8B32-52214A5DBA4E}" type="doc">
      <dgm:prSet loTypeId="urn:microsoft.com/office/officeart/2005/8/layout/venn1" loCatId="relationship" qsTypeId="urn:microsoft.com/office/officeart/2005/8/quickstyle/simple3" qsCatId="simple" csTypeId="urn:microsoft.com/office/officeart/2005/8/colors/accent1_2" csCatId="accent1" phldr="1"/>
      <dgm:spPr/>
    </dgm:pt>
    <dgm:pt modelId="{E0C1D8EA-E515-4B08-80D6-5914BD5F9330}">
      <dgm:prSet phldrT="[Text]" custT="1"/>
      <dgm:spPr/>
      <dgm:t>
        <a:bodyPr/>
        <a:lstStyle/>
        <a:p>
          <a:r>
            <a:rPr lang="en-US" sz="2200" dirty="0" smtClean="0"/>
            <a:t>V</a:t>
          </a:r>
          <a:r>
            <a:rPr lang="en-US" sz="2200" baseline="-25000" dirty="0" smtClean="0"/>
            <a:t>H</a:t>
          </a:r>
          <a:r>
            <a:rPr lang="en-US" sz="2200" baseline="30000" dirty="0" smtClean="0"/>
            <a:t>*</a:t>
          </a:r>
          <a:endParaRPr lang="en-US" sz="2200" dirty="0"/>
        </a:p>
      </dgm:t>
    </dgm:pt>
    <dgm:pt modelId="{8692E6B7-29DB-4DB9-82FB-23F6B223BF7A}" type="parTrans" cxnId="{AF3376EE-56FD-4854-88C5-4DA1C7ED120A}">
      <dgm:prSet/>
      <dgm:spPr/>
      <dgm:t>
        <a:bodyPr/>
        <a:lstStyle/>
        <a:p>
          <a:endParaRPr lang="en-US"/>
        </a:p>
      </dgm:t>
    </dgm:pt>
    <dgm:pt modelId="{FB646F19-22F8-4F53-9C7A-761FCF7B10ED}" type="sibTrans" cxnId="{AF3376EE-56FD-4854-88C5-4DA1C7ED120A}">
      <dgm:prSet/>
      <dgm:spPr/>
      <dgm:t>
        <a:bodyPr/>
        <a:lstStyle/>
        <a:p>
          <a:endParaRPr lang="en-US"/>
        </a:p>
      </dgm:t>
    </dgm:pt>
    <dgm:pt modelId="{4916F1D1-4FA2-4871-A2F2-57CC88311DEE}">
      <dgm:prSet phldrT="[Text]" custT="1"/>
      <dgm:spPr/>
      <dgm:t>
        <a:bodyPr/>
        <a:lstStyle/>
        <a:p>
          <a:r>
            <a:rPr lang="en-US" sz="2200" dirty="0" smtClean="0"/>
            <a:t>V</a:t>
          </a:r>
          <a:r>
            <a:rPr lang="en-US" sz="2200" baseline="-25000" dirty="0" smtClean="0"/>
            <a:t>L</a:t>
          </a:r>
          <a:r>
            <a:rPr lang="en-US" sz="2200" baseline="30000" dirty="0" smtClean="0"/>
            <a:t>*</a:t>
          </a:r>
          <a:endParaRPr lang="en-US" sz="2200" dirty="0"/>
        </a:p>
      </dgm:t>
    </dgm:pt>
    <dgm:pt modelId="{0CEC3AC6-29A6-4BED-B8C4-9F9D1EB4F7E3}" type="parTrans" cxnId="{2D0A4F07-47F9-43A9-9794-18A838E49BC1}">
      <dgm:prSet/>
      <dgm:spPr/>
      <dgm:t>
        <a:bodyPr/>
        <a:lstStyle/>
        <a:p>
          <a:endParaRPr lang="en-US"/>
        </a:p>
      </dgm:t>
    </dgm:pt>
    <dgm:pt modelId="{7636C5D3-3516-4B43-914A-D69B9115F33B}" type="sibTrans" cxnId="{2D0A4F07-47F9-43A9-9794-18A838E49BC1}">
      <dgm:prSet/>
      <dgm:spPr/>
      <dgm:t>
        <a:bodyPr/>
        <a:lstStyle/>
        <a:p>
          <a:endParaRPr lang="en-US"/>
        </a:p>
      </dgm:t>
    </dgm:pt>
    <dgm:pt modelId="{9FB5E251-4278-4876-962D-20D5C98C273E}" type="pres">
      <dgm:prSet presAssocID="{C8416545-97B7-4C39-8B32-52214A5DBA4E}" presName="compositeShape" presStyleCnt="0">
        <dgm:presLayoutVars>
          <dgm:chMax val="7"/>
          <dgm:dir/>
          <dgm:resizeHandles val="exact"/>
        </dgm:presLayoutVars>
      </dgm:prSet>
      <dgm:spPr/>
    </dgm:pt>
    <dgm:pt modelId="{242098ED-1F79-4DE1-ADA4-F0B62D8A03BE}" type="pres">
      <dgm:prSet presAssocID="{E0C1D8EA-E515-4B08-80D6-5914BD5F9330}" presName="circ1" presStyleLbl="vennNode1" presStyleIdx="0" presStyleCnt="2"/>
      <dgm:spPr/>
      <dgm:t>
        <a:bodyPr/>
        <a:lstStyle/>
        <a:p>
          <a:endParaRPr lang="en-US"/>
        </a:p>
      </dgm:t>
    </dgm:pt>
    <dgm:pt modelId="{0BE0BB94-990A-42B3-86A5-49445DA7AC04}" type="pres">
      <dgm:prSet presAssocID="{E0C1D8EA-E515-4B08-80D6-5914BD5F933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D4E6EC-EAF6-48D8-BC92-C81E65F79DB5}" type="pres">
      <dgm:prSet presAssocID="{4916F1D1-4FA2-4871-A2F2-57CC88311DEE}" presName="circ2" presStyleLbl="vennNode1" presStyleIdx="1" presStyleCnt="2"/>
      <dgm:spPr/>
      <dgm:t>
        <a:bodyPr/>
        <a:lstStyle/>
        <a:p>
          <a:endParaRPr lang="en-US"/>
        </a:p>
      </dgm:t>
    </dgm:pt>
    <dgm:pt modelId="{1D65432E-6001-4F72-ABA8-4ECE9C166484}" type="pres">
      <dgm:prSet presAssocID="{4916F1D1-4FA2-4871-A2F2-57CC88311DE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3376EE-56FD-4854-88C5-4DA1C7ED120A}" srcId="{C8416545-97B7-4C39-8B32-52214A5DBA4E}" destId="{E0C1D8EA-E515-4B08-80D6-5914BD5F9330}" srcOrd="0" destOrd="0" parTransId="{8692E6B7-29DB-4DB9-82FB-23F6B223BF7A}" sibTransId="{FB646F19-22F8-4F53-9C7A-761FCF7B10ED}"/>
    <dgm:cxn modelId="{FE1F1183-1C1C-4742-9A83-2E312816A1EA}" type="presOf" srcId="{4916F1D1-4FA2-4871-A2F2-57CC88311DEE}" destId="{1D65432E-6001-4F72-ABA8-4ECE9C166484}" srcOrd="1" destOrd="0" presId="urn:microsoft.com/office/officeart/2005/8/layout/venn1"/>
    <dgm:cxn modelId="{2D0A4F07-47F9-43A9-9794-18A838E49BC1}" srcId="{C8416545-97B7-4C39-8B32-52214A5DBA4E}" destId="{4916F1D1-4FA2-4871-A2F2-57CC88311DEE}" srcOrd="1" destOrd="0" parTransId="{0CEC3AC6-29A6-4BED-B8C4-9F9D1EB4F7E3}" sibTransId="{7636C5D3-3516-4B43-914A-D69B9115F33B}"/>
    <dgm:cxn modelId="{9E5E2A26-2ECC-4AB2-9CF5-B9406424266E}" type="presOf" srcId="{E0C1D8EA-E515-4B08-80D6-5914BD5F9330}" destId="{242098ED-1F79-4DE1-ADA4-F0B62D8A03BE}" srcOrd="0" destOrd="0" presId="urn:microsoft.com/office/officeart/2005/8/layout/venn1"/>
    <dgm:cxn modelId="{BCBA182A-E523-4143-A050-DCA479EE6662}" type="presOf" srcId="{4916F1D1-4FA2-4871-A2F2-57CC88311DEE}" destId="{21D4E6EC-EAF6-48D8-BC92-C81E65F79DB5}" srcOrd="0" destOrd="0" presId="urn:microsoft.com/office/officeart/2005/8/layout/venn1"/>
    <dgm:cxn modelId="{AA6B5A0F-9BC9-4A9C-A7A1-293646F6616D}" type="presOf" srcId="{C8416545-97B7-4C39-8B32-52214A5DBA4E}" destId="{9FB5E251-4278-4876-962D-20D5C98C273E}" srcOrd="0" destOrd="0" presId="urn:microsoft.com/office/officeart/2005/8/layout/venn1"/>
    <dgm:cxn modelId="{787B607C-2D7E-4C65-80A7-A4DF873FB7A4}" type="presOf" srcId="{E0C1D8EA-E515-4B08-80D6-5914BD5F9330}" destId="{0BE0BB94-990A-42B3-86A5-49445DA7AC04}" srcOrd="1" destOrd="0" presId="urn:microsoft.com/office/officeart/2005/8/layout/venn1"/>
    <dgm:cxn modelId="{DD8CF851-E9A3-4C00-BD1A-C81F45EC0934}" type="presParOf" srcId="{9FB5E251-4278-4876-962D-20D5C98C273E}" destId="{242098ED-1F79-4DE1-ADA4-F0B62D8A03BE}" srcOrd="0" destOrd="0" presId="urn:microsoft.com/office/officeart/2005/8/layout/venn1"/>
    <dgm:cxn modelId="{3AC74087-B8C7-406D-8D58-95B35F028928}" type="presParOf" srcId="{9FB5E251-4278-4876-962D-20D5C98C273E}" destId="{0BE0BB94-990A-42B3-86A5-49445DA7AC04}" srcOrd="1" destOrd="0" presId="urn:microsoft.com/office/officeart/2005/8/layout/venn1"/>
    <dgm:cxn modelId="{DEEFAC91-4829-49C0-BF66-160EB16D9735}" type="presParOf" srcId="{9FB5E251-4278-4876-962D-20D5C98C273E}" destId="{21D4E6EC-EAF6-48D8-BC92-C81E65F79DB5}" srcOrd="2" destOrd="0" presId="urn:microsoft.com/office/officeart/2005/8/layout/venn1"/>
    <dgm:cxn modelId="{25B45ABF-974D-454E-A817-6F22F4490C44}" type="presParOf" srcId="{9FB5E251-4278-4876-962D-20D5C98C273E}" destId="{1D65432E-6001-4F72-ABA8-4ECE9C166484}" srcOrd="3" destOrd="0" presId="urn:microsoft.com/office/officeart/2005/8/layout/ven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DBEB9B3-11EE-4EBC-B1EA-EBF4B5E65C7C}" type="datetime1">
              <a:rPr lang="sv-SE" smtClean="0"/>
              <a:pPr/>
              <a:t>2010-05-19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>
                <a:solidFill>
                  <a:schemeClr val="accent1">
                    <a:tint val="20000"/>
                  </a:schemeClr>
                </a:solidFill>
              </a:rPr>
              <a:t>A. Shumanski &amp; V. Trigonakis</a:t>
            </a:r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21CCA-A9FA-4A5A-B4C6-F81253DE0B33}" type="datetime1">
              <a:rPr lang="sv-SE" smtClean="0"/>
              <a:pPr/>
              <a:t>2010-05-19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C11C16-A398-4237-A44E-9994AA21A418}" type="datetime1">
              <a:rPr lang="sv-SE" smtClean="0"/>
              <a:pPr/>
              <a:t>2010-05-19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DDB051-2451-4F76-A85D-9F674B2DCBF4}" type="datetime1">
              <a:rPr lang="sv-SE" smtClean="0"/>
              <a:pPr/>
              <a:t>2010-05-19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35B48C6-4E88-4D3B-8F34-B09ACCAFF8BF}" type="datetime1">
              <a:rPr lang="sv-SE" smtClean="0"/>
              <a:pPr/>
              <a:t>2010-05-19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D68A36-ADD4-47B5-9BF0-A0850E8FB676}" type="datetime1">
              <a:rPr lang="sv-SE" smtClean="0"/>
              <a:pPr/>
              <a:t>2010-05-19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89943-4F91-43CD-A121-05FA32B4039C}" type="datetime1">
              <a:rPr lang="sv-SE" smtClean="0"/>
              <a:pPr/>
              <a:t>2010-05-19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754430-F4B7-448C-A418-DE7B1396916F}" type="datetime1">
              <a:rPr lang="sv-SE" smtClean="0"/>
              <a:pPr/>
              <a:t>2010-05-19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EB785C-6FDB-43D1-8546-5701711803B9}" type="datetime1">
              <a:rPr lang="sv-SE" smtClean="0"/>
              <a:pPr/>
              <a:t>2010-05-19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0761C5-597C-4499-86DB-C4C3C73A35AC}" type="datetime1">
              <a:rPr lang="sv-SE" smtClean="0"/>
              <a:pPr/>
              <a:t>2010-05-19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792EC8-8144-4CAC-AD0D-00BC83F84B7C}" type="datetime1">
              <a:rPr lang="sv-SE" smtClean="0"/>
              <a:pPr/>
              <a:t>2010-05-19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schemeClr val="tx1"/>
                </a:solidFill>
              </a:rPr>
              <a:t>A. Shumanski &amp; V. Trigonakis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37F1CDC6-0E78-4729-93CF-F150F42E6D9E}" type="datetime1">
              <a:rPr lang="sv-SE" smtClean="0"/>
              <a:pPr/>
              <a:t>2010-05-19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r>
              <a:rPr lang="en-US" sz="1000" smtClean="0">
                <a:solidFill>
                  <a:schemeClr val="tx1"/>
                </a:solidFill>
              </a:rPr>
              <a:t>A. Shumanski &amp; V. Trigonakis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Index Poisoning Attack in P2P File Sharing Systems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Shumanski</a:t>
            </a:r>
            <a:r>
              <a:rPr lang="en-US" dirty="0" smtClean="0"/>
              <a:t>, Andrei</a:t>
            </a:r>
          </a:p>
          <a:p>
            <a:r>
              <a:rPr lang="en-US" dirty="0" smtClean="0"/>
              <a:t>Trigonakis, Vasileios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b="1" dirty="0" smtClean="0"/>
              <a:t>Decentralized</a:t>
            </a:r>
            <a:r>
              <a:rPr lang="en-US" dirty="0" smtClean="0"/>
              <a:t> &amp; </a:t>
            </a:r>
            <a:r>
              <a:rPr lang="en-US" b="1" dirty="0" smtClean="0"/>
              <a:t>unstructured</a:t>
            </a:r>
            <a:r>
              <a:rPr lang="en-US" dirty="0" smtClean="0"/>
              <a:t> (</a:t>
            </a:r>
            <a:r>
              <a:rPr lang="en-US" dirty="0" smtClean="0"/>
              <a:t>two-tier)</a:t>
            </a:r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dirty="0" smtClean="0"/>
              <a:t>Two classes of nodes:</a:t>
            </a:r>
          </a:p>
          <a:p>
            <a:pPr lvl="1"/>
            <a:r>
              <a:rPr lang="en-US" dirty="0" smtClean="0"/>
              <a:t>Ordinary-Nodes </a:t>
            </a:r>
            <a:r>
              <a:rPr lang="en-US" dirty="0" smtClean="0"/>
              <a:t>(ONs)</a:t>
            </a:r>
          </a:p>
          <a:p>
            <a:pPr lvl="1"/>
            <a:r>
              <a:rPr lang="en-US" dirty="0" smtClean="0"/>
              <a:t>Super-Nodes (SNs) 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SN </a:t>
            </a:r>
            <a:r>
              <a:rPr lang="en-US" dirty="0" smtClean="0"/>
              <a:t>overlay, keeps the index</a:t>
            </a:r>
          </a:p>
          <a:p>
            <a:pPr>
              <a:spcBef>
                <a:spcPts val="1000"/>
              </a:spcBef>
            </a:pPr>
            <a:endParaRPr lang="en-US" dirty="0" smtClean="0"/>
          </a:p>
          <a:p>
            <a:r>
              <a:rPr lang="en-US" b="1" dirty="0" smtClean="0"/>
              <a:t>Attack by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inserting bogus records into the indexes of the SNs</a:t>
            </a:r>
          </a:p>
          <a:p>
            <a:pPr lvl="1"/>
            <a:r>
              <a:rPr lang="en-US" dirty="0" smtClean="0"/>
              <a:t>TCP connection to a SN → publish bogus id/IP/port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i-FI" dirty="0" smtClean="0"/>
              <a:t>FastTrack &amp; Index Poisoning Attack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Based on </a:t>
            </a:r>
            <a:r>
              <a:rPr lang="en-US" b="1" dirty="0" err="1" smtClean="0"/>
              <a:t>Kademlia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all nodes equal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UDP messages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Two-step publishing: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Version ids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K</a:t>
            </a:r>
            <a:r>
              <a:rPr lang="en-US" dirty="0" smtClean="0"/>
              <a:t>eyword </a:t>
            </a:r>
            <a:r>
              <a:rPr lang="en-US" dirty="0" smtClean="0"/>
              <a:t>hashes</a:t>
            </a:r>
          </a:p>
          <a:p>
            <a:pPr>
              <a:spcBef>
                <a:spcPts val="1000"/>
              </a:spcBef>
            </a:pPr>
            <a:r>
              <a:rPr lang="en-US" b="1" dirty="0" smtClean="0"/>
              <a:t>Attack by</a:t>
            </a:r>
            <a:r>
              <a:rPr lang="en-US" dirty="0" smtClean="0"/>
              <a:t>:</a:t>
            </a:r>
          </a:p>
          <a:p>
            <a:pPr marL="907542" lvl="1" indent="-514350">
              <a:buFont typeface="+mj-lt"/>
              <a:buAutoNum type="romanLcPeriod"/>
            </a:pPr>
            <a:r>
              <a:rPr lang="en-US" dirty="0" smtClean="0"/>
              <a:t>defining the target keywords and hash them</a:t>
            </a:r>
          </a:p>
          <a:p>
            <a:pPr marL="907542" lvl="1" indent="-514350">
              <a:buFont typeface="+mj-lt"/>
              <a:buAutoNum type="romanLcPeriod"/>
            </a:pPr>
            <a:r>
              <a:rPr lang="en-US" dirty="0" smtClean="0"/>
              <a:t>random </a:t>
            </a:r>
            <a:r>
              <a:rPr lang="en-US" dirty="0" smtClean="0"/>
              <a:t>id, </a:t>
            </a:r>
            <a:r>
              <a:rPr lang="en-US" dirty="0" smtClean="0"/>
              <a:t>not derived by some existing file, </a:t>
            </a:r>
            <a:r>
              <a:rPr lang="en-US" b="1" u="sng" dirty="0" smtClean="0"/>
              <a:t>OR</a:t>
            </a:r>
            <a:r>
              <a:rPr lang="en-US" b="1" dirty="0" smtClean="0"/>
              <a:t> </a:t>
            </a:r>
            <a:r>
              <a:rPr lang="en-US" dirty="0" smtClean="0"/>
              <a:t>publish &lt;key,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n-US" dirty="0" smtClean="0"/>
              <a:t>&gt; and then &lt;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value</a:t>
            </a:r>
            <a:r>
              <a:rPr lang="en-US" dirty="0" smtClean="0"/>
              <a:t>, location&gt;, where location is bogus</a:t>
            </a:r>
            <a:endParaRPr lang="en-US" b="1" dirty="0" smtClean="0"/>
          </a:p>
          <a:p>
            <a:pPr marL="907542" lvl="1" indent="-514350">
              <a:buFont typeface="+mj-lt"/>
              <a:buAutoNum type="romanLcPeriod"/>
            </a:pPr>
            <a:r>
              <a:rPr lang="en-US" dirty="0" smtClean="0"/>
              <a:t>periodically refresh this information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Overnet &amp; Index Poisoning Attack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P2P File Sharing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fi-FI" dirty="0" smtClean="0"/>
              <a:t>Systems under Evaluation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Types of Attacks</a:t>
            </a:r>
          </a:p>
          <a:p>
            <a:pPr>
              <a:spcBef>
                <a:spcPts val="1000"/>
              </a:spcBef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Solution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Measurements &amp; Results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0"/>
              </a:spcBef>
            </a:pPr>
            <a:r>
              <a:rPr lang="en-US" dirty="0" smtClean="0"/>
              <a:t>Downloading of files too expensive</a:t>
            </a:r>
          </a:p>
          <a:p>
            <a:pPr>
              <a:spcBef>
                <a:spcPts val="1000"/>
              </a:spcBef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 marL="937260" lvl="1" indent="-571500">
              <a:buFont typeface="+mj-lt"/>
              <a:buAutoNum type="romanLcPeriod"/>
            </a:pPr>
            <a:r>
              <a:rPr lang="en-US" b="1" dirty="0" smtClean="0"/>
              <a:t>Harvesting</a:t>
            </a:r>
            <a:r>
              <a:rPr lang="en-US" dirty="0" smtClean="0"/>
              <a:t>: collect the version ids and publisher node data &amp; create a list of the advertised versions and a list of the distinct copies of each version. Done by:</a:t>
            </a:r>
          </a:p>
          <a:p>
            <a:pPr lvl="3"/>
            <a:r>
              <a:rPr lang="en-US" b="1" dirty="0" smtClean="0"/>
              <a:t>FastTrack</a:t>
            </a:r>
            <a:r>
              <a:rPr lang="en-US" dirty="0" smtClean="0"/>
              <a:t>: a crawler</a:t>
            </a:r>
          </a:p>
          <a:p>
            <a:pPr lvl="3"/>
            <a:r>
              <a:rPr lang="en-US" b="1" dirty="0" smtClean="0"/>
              <a:t>Overnet</a:t>
            </a:r>
            <a:r>
              <a:rPr lang="en-US" dirty="0" smtClean="0"/>
              <a:t>: inserting a node in the DHT with the target keywords hash as id</a:t>
            </a:r>
          </a:p>
          <a:p>
            <a:pPr marL="907542" lvl="1" indent="-514350">
              <a:buFont typeface="+mj-lt"/>
              <a:buAutoNum type="romanLcPeriod"/>
            </a:pPr>
            <a:r>
              <a:rPr lang="en-US" dirty="0" smtClean="0"/>
              <a:t>Classify the versions (</a:t>
            </a:r>
            <a:r>
              <a:rPr lang="en-US" b="1" dirty="0" smtClean="0"/>
              <a:t>clean</a:t>
            </a:r>
            <a:r>
              <a:rPr lang="en-US" dirty="0" smtClean="0"/>
              <a:t>, </a:t>
            </a:r>
            <a:r>
              <a:rPr lang="en-US" b="1" dirty="0" smtClean="0"/>
              <a:t>polluted</a:t>
            </a:r>
            <a:r>
              <a:rPr lang="en-US" dirty="0" smtClean="0"/>
              <a:t>, </a:t>
            </a:r>
            <a:r>
              <a:rPr lang="en-US" b="1" dirty="0" smtClean="0"/>
              <a:t>poisoned</a:t>
            </a:r>
            <a:r>
              <a:rPr lang="en-US" dirty="0" smtClean="0"/>
              <a:t>)</a:t>
            </a:r>
          </a:p>
          <a:p>
            <a:pPr marL="907542" lvl="1" indent="-514350">
              <a:buFont typeface="+mj-lt"/>
              <a:buAutoNum type="romanLcPeriod"/>
            </a:pPr>
            <a:r>
              <a:rPr lang="en-US" dirty="0" smtClean="0"/>
              <a:t>Determine the pollution and poison levels for the versions and copies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- Methodology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3590925" y="4991100"/>
            <a:ext cx="4905375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000"/>
              </a:spcBef>
            </a:pPr>
            <a:r>
              <a:rPr lang="en-US" b="1" dirty="0" smtClean="0"/>
              <a:t>Observation</a:t>
            </a:r>
            <a:r>
              <a:rPr lang="en-US" dirty="0" smtClean="0"/>
              <a:t>: </a:t>
            </a:r>
            <a:r>
              <a:rPr lang="en-US" sz="2200" dirty="0" smtClean="0"/>
              <a:t>“</a:t>
            </a:r>
            <a:r>
              <a:rPr lang="en-US" sz="2200" i="1" dirty="0" smtClean="0"/>
              <a:t>Among the </a:t>
            </a:r>
            <a:r>
              <a:rPr lang="en-US" sz="2200" i="1" dirty="0" smtClean="0"/>
              <a:t>users (with at </a:t>
            </a:r>
            <a:r>
              <a:rPr lang="en-US" sz="2200" i="1" dirty="0" smtClean="0"/>
              <a:t>least one </a:t>
            </a:r>
            <a:r>
              <a:rPr lang="en-US" sz="2200" i="1" dirty="0" smtClean="0"/>
              <a:t>version) </a:t>
            </a:r>
            <a:r>
              <a:rPr lang="en-US" sz="2200" i="1" dirty="0" smtClean="0"/>
              <a:t>the </a:t>
            </a:r>
            <a:r>
              <a:rPr lang="en-US" sz="2200" i="1" dirty="0" smtClean="0"/>
              <a:t>majority </a:t>
            </a:r>
            <a:r>
              <a:rPr lang="en-US" sz="2200" i="1" dirty="0" smtClean="0"/>
              <a:t>of users </a:t>
            </a:r>
            <a:r>
              <a:rPr lang="en-US" sz="2200" i="1" dirty="0" smtClean="0"/>
              <a:t>advertise a </a:t>
            </a:r>
            <a:r>
              <a:rPr lang="en-US" sz="2200" i="1" dirty="0" smtClean="0"/>
              <a:t>few versions </a:t>
            </a:r>
            <a:r>
              <a:rPr lang="en-US" sz="2200" dirty="0" smtClean="0"/>
              <a:t>(</a:t>
            </a:r>
            <a:r>
              <a:rPr lang="en-US" sz="2200" b="1" dirty="0" smtClean="0"/>
              <a:t>Light users</a:t>
            </a:r>
            <a:r>
              <a:rPr lang="en-US" sz="2200" dirty="0" smtClean="0"/>
              <a:t>) </a:t>
            </a:r>
            <a:r>
              <a:rPr lang="en-US" sz="2200" i="1" dirty="0" smtClean="0"/>
              <a:t>and a relatively small number of users advertise a large number of versions </a:t>
            </a:r>
            <a:r>
              <a:rPr lang="en-US" sz="2200" dirty="0" smtClean="0"/>
              <a:t>(</a:t>
            </a:r>
            <a:r>
              <a:rPr lang="en-US" sz="2200" b="1" dirty="0" smtClean="0"/>
              <a:t>Heavy users</a:t>
            </a:r>
            <a:r>
              <a:rPr lang="en-US" sz="2200" dirty="0" smtClean="0"/>
              <a:t>)</a:t>
            </a:r>
            <a:r>
              <a:rPr lang="en-US" sz="2200" i="1" dirty="0" smtClean="0"/>
              <a:t>.”</a:t>
            </a:r>
          </a:p>
          <a:p>
            <a:pPr>
              <a:spcBef>
                <a:spcPts val="1200"/>
              </a:spcBef>
            </a:pPr>
            <a:r>
              <a:rPr lang="en-US" sz="2200" b="1" dirty="0" smtClean="0"/>
              <a:t>U</a:t>
            </a:r>
            <a:r>
              <a:rPr lang="en-US" sz="2200" dirty="0" smtClean="0"/>
              <a:t>: set of users advertised at least one version of a title</a:t>
            </a:r>
          </a:p>
          <a:p>
            <a:pPr>
              <a:spcAft>
                <a:spcPts val="600"/>
              </a:spcAft>
            </a:pPr>
            <a:r>
              <a:rPr lang="en-US" sz="2200" b="1" dirty="0" smtClean="0"/>
              <a:t>V</a:t>
            </a:r>
            <a:r>
              <a:rPr lang="en-US" sz="2200" b="1" baseline="-25000" dirty="0" smtClean="0"/>
              <a:t>u</a:t>
            </a:r>
            <a:r>
              <a:rPr lang="en-US" sz="2200" b="1" baseline="30000" dirty="0" smtClean="0"/>
              <a:t>t</a:t>
            </a:r>
            <a:r>
              <a:rPr lang="en-US" sz="2200" dirty="0" smtClean="0"/>
              <a:t>: for u </a:t>
            </a:r>
            <a:r>
              <a:rPr lang="el-GR" sz="2200" dirty="0" smtClean="0"/>
              <a:t>ε</a:t>
            </a:r>
            <a:r>
              <a:rPr lang="en-US" sz="2200" dirty="0" smtClean="0"/>
              <a:t> U, the # of versions of title t from user u</a:t>
            </a:r>
          </a:p>
          <a:p>
            <a:r>
              <a:rPr lang="en-US" sz="2200" baseline="30000" dirty="0" smtClean="0"/>
              <a:t>                                            </a:t>
            </a:r>
            <a:r>
              <a:rPr lang="en-US" sz="2200" dirty="0" smtClean="0"/>
              <a:t>: max # of versions for user u</a:t>
            </a:r>
          </a:p>
          <a:p>
            <a:endParaRPr lang="en-US" sz="2200" dirty="0" smtClean="0"/>
          </a:p>
          <a:p>
            <a:r>
              <a:rPr lang="en-US" sz="2200" dirty="0" smtClean="0"/>
              <a:t> </a:t>
            </a:r>
            <a:r>
              <a:rPr lang="en-US" sz="2200" dirty="0" smtClean="0"/>
              <a:t>                          : the mean across all users</a:t>
            </a:r>
          </a:p>
          <a:p>
            <a:endParaRPr lang="en-US" sz="2200" baseline="30000" dirty="0" smtClean="0"/>
          </a:p>
          <a:p>
            <a:endParaRPr lang="en-US" sz="2200" baseline="30000" dirty="0" smtClean="0"/>
          </a:p>
          <a:p>
            <a:r>
              <a:rPr lang="en-US" sz="2200" dirty="0" smtClean="0"/>
              <a:t>K: constant so that: u is </a:t>
            </a:r>
            <a:r>
              <a:rPr lang="en-US" sz="2200" b="1" dirty="0" smtClean="0"/>
              <a:t>Heavy user ⇔ </a:t>
            </a:r>
            <a:endParaRPr lang="en-US" sz="2200" dirty="0" smtClean="0"/>
          </a:p>
          <a:p>
            <a:pPr>
              <a:spcBef>
                <a:spcPts val="1000"/>
              </a:spcBef>
            </a:pPr>
            <a:endParaRPr lang="en-US" sz="2200" i="1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- Classifying the Users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44550" y="3581400"/>
          <a:ext cx="2571750" cy="581705"/>
        </p:xfrm>
        <a:graphic>
          <a:graphicData uri="http://schemas.openxmlformats.org/presentationml/2006/ole">
            <p:oleObj spid="_x0000_s3073" name="Equation" r:id="rId3" imgW="1066680" imgH="2412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38200" y="4124325"/>
          <a:ext cx="2386052" cy="917712"/>
        </p:xfrm>
        <a:graphic>
          <a:graphicData uri="http://schemas.openxmlformats.org/presentationml/2006/ole">
            <p:oleObj spid="_x0000_s3074" name="Equation" r:id="rId4" imgW="1155600" imgH="44424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324600" y="5153025"/>
          <a:ext cx="2097087" cy="585788"/>
        </p:xfrm>
        <a:graphic>
          <a:graphicData uri="http://schemas.openxmlformats.org/presentationml/2006/ole">
            <p:oleObj spid="_x0000_s3075" name="Equation" r:id="rId5" imgW="8632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b="1" dirty="0" smtClean="0"/>
              <a:t>Heuristic</a:t>
            </a:r>
            <a:r>
              <a:rPr lang="en-US" dirty="0" smtClean="0"/>
              <a:t>: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V	→ set of all the advertised versions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V</a:t>
            </a:r>
            <a:r>
              <a:rPr lang="en-US" baseline="-25000" dirty="0" smtClean="0"/>
              <a:t>H</a:t>
            </a:r>
            <a:r>
              <a:rPr lang="en-US" dirty="0" smtClean="0"/>
              <a:t> → by heavy users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V</a:t>
            </a:r>
            <a:r>
              <a:rPr lang="en-US" baseline="-25000" dirty="0" smtClean="0"/>
              <a:t>L</a:t>
            </a:r>
            <a:r>
              <a:rPr lang="en-US" dirty="0" smtClean="0"/>
              <a:t> → by light users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V</a:t>
            </a:r>
            <a:r>
              <a:rPr lang="en-US" baseline="-25000" dirty="0" smtClean="0"/>
              <a:t>X</a:t>
            </a:r>
            <a:r>
              <a:rPr lang="en-US" dirty="0" smtClean="0"/>
              <a:t> = V</a:t>
            </a:r>
            <a:r>
              <a:rPr lang="en-US" baseline="-25000" dirty="0" smtClean="0"/>
              <a:t>H</a:t>
            </a:r>
            <a:r>
              <a:rPr lang="en-US" dirty="0" smtClean="0"/>
              <a:t> ∩ </a:t>
            </a:r>
            <a:r>
              <a:rPr lang="en-US" dirty="0" smtClean="0"/>
              <a:t>V</a:t>
            </a:r>
            <a:r>
              <a:rPr lang="en-US" baseline="-25000" dirty="0" smtClean="0"/>
              <a:t>L </a:t>
            </a:r>
            <a:r>
              <a:rPr lang="en-US" dirty="0" smtClean="0"/>
              <a:t>→ </a:t>
            </a:r>
            <a:r>
              <a:rPr lang="en-US" b="1" dirty="0" smtClean="0"/>
              <a:t>polluted versions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V</a:t>
            </a:r>
            <a:r>
              <a:rPr lang="en-US" baseline="-25000" dirty="0" smtClean="0"/>
              <a:t>H</a:t>
            </a:r>
            <a:r>
              <a:rPr lang="en-US" baseline="30000" dirty="0" smtClean="0"/>
              <a:t>*</a:t>
            </a:r>
            <a:r>
              <a:rPr lang="en-US" dirty="0" smtClean="0"/>
              <a:t> = V</a:t>
            </a:r>
            <a:r>
              <a:rPr lang="en-US" baseline="-25000" dirty="0" smtClean="0"/>
              <a:t>H</a:t>
            </a:r>
            <a:r>
              <a:rPr lang="en-US" dirty="0" smtClean="0"/>
              <a:t> – </a:t>
            </a:r>
            <a:r>
              <a:rPr lang="en-US" dirty="0" smtClean="0"/>
              <a:t>V</a:t>
            </a:r>
            <a:r>
              <a:rPr lang="en-US" baseline="-25000" dirty="0" smtClean="0"/>
              <a:t>X</a:t>
            </a:r>
            <a:r>
              <a:rPr lang="en-US" dirty="0" smtClean="0"/>
              <a:t> </a:t>
            </a:r>
            <a:r>
              <a:rPr lang="en-US" dirty="0" smtClean="0"/>
              <a:t>→ </a:t>
            </a:r>
            <a:r>
              <a:rPr lang="en-US" b="1" dirty="0" smtClean="0"/>
              <a:t>poisoned versions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V</a:t>
            </a:r>
            <a:r>
              <a:rPr lang="en-US" baseline="-25000" dirty="0" smtClean="0"/>
              <a:t>L</a:t>
            </a:r>
            <a:r>
              <a:rPr lang="en-US" baseline="30000" dirty="0" smtClean="0"/>
              <a:t>*</a:t>
            </a:r>
            <a:r>
              <a:rPr lang="en-US" dirty="0" smtClean="0"/>
              <a:t> = V</a:t>
            </a:r>
            <a:r>
              <a:rPr lang="en-US" baseline="-25000" dirty="0" smtClean="0"/>
              <a:t>L</a:t>
            </a:r>
            <a:r>
              <a:rPr lang="en-US" dirty="0" smtClean="0"/>
              <a:t> – V</a:t>
            </a:r>
            <a:r>
              <a:rPr lang="en-US" baseline="-25000" dirty="0" smtClean="0"/>
              <a:t>X</a:t>
            </a:r>
            <a:r>
              <a:rPr lang="en-US" dirty="0" smtClean="0"/>
              <a:t> </a:t>
            </a:r>
            <a:r>
              <a:rPr lang="en-US" dirty="0" smtClean="0"/>
              <a:t>→ </a:t>
            </a:r>
            <a:r>
              <a:rPr lang="en-US" b="1" dirty="0" smtClean="0"/>
              <a:t>clean versions</a:t>
            </a:r>
          </a:p>
          <a:p>
            <a:pPr lvl="1">
              <a:spcBef>
                <a:spcPts val="600"/>
              </a:spcBef>
            </a:pPr>
            <a:endParaRPr lang="en-US" b="1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A normal user would advertise a small number of versions.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- Classifying the Versions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019800" y="2870200"/>
          <a:ext cx="30480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53300" y="3683913"/>
            <a:ext cx="68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V</a:t>
            </a:r>
            <a:r>
              <a:rPr lang="en-US" sz="2200" baseline="-25000" dirty="0" smtClean="0"/>
              <a:t>X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Poisoning &amp; Pollution Levels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Levels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Copy Levels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450572" y="1321904"/>
            <a:ext cx="4040188" cy="3941763"/>
          </a:xfrm>
        </p:spPr>
        <p:txBody>
          <a:bodyPr/>
          <a:lstStyle/>
          <a:p>
            <a:endParaRPr lang="en-US" sz="2200" b="1" dirty="0" smtClean="0"/>
          </a:p>
          <a:p>
            <a:r>
              <a:rPr lang="en-US" sz="2200" b="1" dirty="0" smtClean="0"/>
              <a:t>poisoning</a:t>
            </a:r>
            <a:r>
              <a:rPr lang="en-US" sz="2200" dirty="0" smtClean="0"/>
              <a:t>: </a:t>
            </a:r>
          </a:p>
          <a:p>
            <a:pPr lvl="1">
              <a:buNone/>
            </a:pPr>
            <a:r>
              <a:rPr lang="en-US" sz="2200" dirty="0" smtClean="0"/>
              <a:t>	|V</a:t>
            </a:r>
            <a:r>
              <a:rPr lang="en-US" sz="2200" baseline="-25000" dirty="0" smtClean="0"/>
              <a:t>H</a:t>
            </a:r>
            <a:r>
              <a:rPr lang="en-US" sz="2200" baseline="30000" dirty="0" smtClean="0"/>
              <a:t>*</a:t>
            </a:r>
            <a:r>
              <a:rPr lang="en-US" sz="2200" dirty="0" smtClean="0"/>
              <a:t>| / |V|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2200" b="1" dirty="0" smtClean="0"/>
              <a:t>pollution</a:t>
            </a:r>
            <a:r>
              <a:rPr lang="en-US" sz="2200" dirty="0" smtClean="0"/>
              <a:t>: </a:t>
            </a:r>
          </a:p>
          <a:p>
            <a:pPr lvl="1">
              <a:buNone/>
            </a:pPr>
            <a:r>
              <a:rPr lang="en-US" sz="2200" dirty="0" smtClean="0"/>
              <a:t>	|V</a:t>
            </a:r>
            <a:r>
              <a:rPr lang="en-US" sz="2200" baseline="-25000" dirty="0" smtClean="0"/>
              <a:t>X</a:t>
            </a:r>
            <a:r>
              <a:rPr lang="en-US" sz="2200" dirty="0" smtClean="0"/>
              <a:t>| / |V|</a:t>
            </a:r>
          </a:p>
          <a:p>
            <a:pPr lvl="1">
              <a:buNone/>
            </a:pPr>
            <a:endParaRPr lang="en-US" sz="2200" dirty="0" smtClean="0"/>
          </a:p>
          <a:p>
            <a:r>
              <a:rPr lang="en-US" sz="2200" b="1" dirty="0" smtClean="0"/>
              <a:t>clean</a:t>
            </a:r>
            <a:r>
              <a:rPr lang="en-US" sz="2200" dirty="0" smtClean="0"/>
              <a:t>: </a:t>
            </a:r>
          </a:p>
          <a:p>
            <a:pPr lvl="1">
              <a:buNone/>
            </a:pPr>
            <a:r>
              <a:rPr lang="en-US" sz="2200" dirty="0" smtClean="0"/>
              <a:t>	|V</a:t>
            </a:r>
            <a:r>
              <a:rPr lang="en-US" sz="2200" baseline="-25000" dirty="0" smtClean="0"/>
              <a:t>L</a:t>
            </a:r>
            <a:r>
              <a:rPr lang="en-US" sz="2200" baseline="30000" dirty="0" smtClean="0"/>
              <a:t>*</a:t>
            </a:r>
            <a:r>
              <a:rPr lang="en-US" sz="2200" dirty="0" smtClean="0"/>
              <a:t>| / |V|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r>
              <a:rPr lang="en-US" b="1" dirty="0" smtClean="0"/>
              <a:t>poisoning: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pollution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clean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r>
              <a:rPr lang="en-US" b="1" dirty="0" smtClean="0"/>
              <a:t>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6781800" y="1447800"/>
          <a:ext cx="1182029" cy="914400"/>
        </p:xfrm>
        <a:graphic>
          <a:graphicData uri="http://schemas.openxmlformats.org/presentationml/2006/ole">
            <p:oleObj spid="_x0000_s1026" name="Equation" r:id="rId3" imgW="672840" imgH="52056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781800" y="2486211"/>
          <a:ext cx="1219200" cy="942789"/>
        </p:xfrm>
        <a:graphic>
          <a:graphicData uri="http://schemas.openxmlformats.org/presentationml/2006/ole">
            <p:oleObj spid="_x0000_s1027" name="Equation" r:id="rId4" imgW="672840" imgH="52056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6781800" y="3581400"/>
          <a:ext cx="1160462" cy="914400"/>
        </p:xfrm>
        <a:graphic>
          <a:graphicData uri="http://schemas.openxmlformats.org/presentationml/2006/ole">
            <p:oleObj spid="_x0000_s1030" name="Equation" r:id="rId5" imgW="660240" imgH="520560" progId="Equation.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48200" y="4724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u</a:t>
            </a:r>
            <a:r>
              <a:rPr lang="en-US" dirty="0" smtClean="0"/>
              <a:t> is the set of copies for version u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P2P File Sharing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fi-FI" dirty="0" smtClean="0"/>
              <a:t>Systems under Evaluation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Types of Attacks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Solution</a:t>
            </a:r>
          </a:p>
          <a:p>
            <a:pPr>
              <a:spcBef>
                <a:spcPts val="1000"/>
              </a:spcBef>
            </a:pPr>
            <a:r>
              <a:rPr lang="fi-FI" sz="2800" b="1" dirty="0" smtClean="0">
                <a:solidFill>
                  <a:schemeClr val="bg2">
                    <a:lumMod val="50000"/>
                  </a:schemeClr>
                </a:solidFill>
              </a:rPr>
              <a:t>Measurements &amp; Results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the Heuristic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609600" y="1447800"/>
          <a:ext cx="7010400" cy="3471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5257800"/>
            <a:ext cx="7151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Overall, the scheme correctly classified more than </a:t>
            </a:r>
            <a:r>
              <a:rPr lang="en-US" b="1" dirty="0" smtClean="0"/>
              <a:t>96%</a:t>
            </a:r>
            <a:r>
              <a:rPr lang="en-US" dirty="0" smtClean="0"/>
              <a:t> of the</a:t>
            </a:r>
          </a:p>
          <a:p>
            <a:r>
              <a:rPr lang="en-US" dirty="0" smtClean="0"/>
              <a:t>versions.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1371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in FastTrack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947672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dirty="0" err="1" smtClean="0"/>
              <a:t>FastTrack</a:t>
            </a:r>
            <a:r>
              <a:rPr lang="en-US" b="1" dirty="0" smtClean="0"/>
              <a:t> </a:t>
            </a:r>
            <a:r>
              <a:rPr lang="en-US" dirty="0" smtClean="0"/>
              <a:t>(data set collected by the crawler in April 2005):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Decoyers are 7% of all users but provide 77% of all copies and 73% of all versions</a:t>
            </a:r>
          </a:p>
          <a:p>
            <a:pPr lvl="1"/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Measurements &amp; Results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3000" y="1862379"/>
          <a:ext cx="6477000" cy="1033221"/>
        </p:xfrm>
        <a:graphic>
          <a:graphicData uri="http://schemas.openxmlformats.org/drawingml/2006/table">
            <a:tbl>
              <a:tblPr/>
              <a:tblGrid>
                <a:gridCol w="1170983"/>
                <a:gridCol w="1024610"/>
                <a:gridCol w="1256367"/>
                <a:gridCol w="1390543"/>
                <a:gridCol w="1634497"/>
              </a:tblGrid>
              <a:tr h="3444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# </a:t>
                      </a:r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of IPs 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# </a:t>
                      </a:r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of </a:t>
                      </a:r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users 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# </a:t>
                      </a:r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of copies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# </a:t>
                      </a:r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of versions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Decoyer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624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8,683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1,183,622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443,102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Ordinary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82,015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117,673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347,939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167,103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76051" y="4224579"/>
          <a:ext cx="6400800" cy="1033221"/>
        </p:xfrm>
        <a:graphic>
          <a:graphicData uri="http://schemas.openxmlformats.org/drawingml/2006/table">
            <a:tbl>
              <a:tblPr/>
              <a:tblGrid>
                <a:gridCol w="1157207"/>
                <a:gridCol w="1012556"/>
                <a:gridCol w="1241586"/>
                <a:gridCol w="1374183"/>
                <a:gridCol w="1615268"/>
              </a:tblGrid>
              <a:tr h="3444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 of IPs 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 of users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# of copies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# of versions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Decoyer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23,771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22,678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440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Ordinary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12,135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12,545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17,104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3,907</a:t>
                      </a:r>
                    </a:p>
                  </a:txBody>
                  <a:tcPr marL="8610" marR="8610" marT="86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Content Placeholder 1"/>
          <p:cNvSpPr txBox="1">
            <a:spLocks/>
          </p:cNvSpPr>
          <p:nvPr/>
        </p:nvSpPr>
        <p:spPr>
          <a:xfrm>
            <a:off x="457200" y="3886200"/>
            <a:ext cx="8229600" cy="194767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65760" lvl="0" indent="-256032">
              <a:spcBef>
                <a:spcPts val="400"/>
              </a:spcBef>
              <a:buClr>
                <a:schemeClr val="accent1"/>
              </a:buClr>
              <a:buSzPct val="65000"/>
              <a:buFont typeface="Wingdings 3"/>
              <a:buChar char=""/>
            </a:pPr>
            <a:r>
              <a:rPr lang="en-US" sz="2900" b="1" dirty="0" err="1" smtClean="0"/>
              <a:t>Overnet</a:t>
            </a:r>
            <a:r>
              <a:rPr lang="en-US" sz="2700" b="1" dirty="0" smtClean="0"/>
              <a:t> </a:t>
            </a:r>
            <a:r>
              <a:rPr lang="en-US" sz="2700" dirty="0" smtClean="0"/>
              <a:t>(data set collected by the inserted nodes in June 2005)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lvl="1" indent="-228600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</a:pPr>
            <a:r>
              <a:rPr lang="en-US" sz="2300" dirty="0" smtClean="0"/>
              <a:t>Decoyers are 0,2% of all users but provide 58% of all copies and 85% of all versions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P2P File Sharing</a:t>
            </a:r>
            <a:endParaRPr lang="en-US" sz="2800" b="1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1000"/>
              </a:spcBef>
            </a:pPr>
            <a:r>
              <a:rPr lang="fi-FI" dirty="0" smtClean="0"/>
              <a:t>Systems under Evaluation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Types of Attacks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Solution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Measurements &amp; Results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Mesurements &amp; Results - Copies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5029200" y="1295400"/>
            <a:ext cx="3657600" cy="4559491"/>
          </a:xfrm>
        </p:spPr>
        <p:txBody>
          <a:bodyPr>
            <a:normAutofit/>
          </a:bodyPr>
          <a:lstStyle/>
          <a:p>
            <a:r>
              <a:rPr lang="en-US" dirty="0" smtClean="0"/>
              <a:t>There are different companies and techniques</a:t>
            </a:r>
          </a:p>
          <a:p>
            <a:r>
              <a:rPr lang="en-US" dirty="0" smtClean="0"/>
              <a:t>Total decoy percentage is up to 95%</a:t>
            </a:r>
          </a:p>
          <a:p>
            <a:r>
              <a:rPr lang="en-US" dirty="0" smtClean="0"/>
              <a:t>Little pollution in Overnet</a:t>
            </a:r>
          </a:p>
          <a:p>
            <a:endParaRPr lang="en-US" dirty="0"/>
          </a:p>
        </p:txBody>
      </p:sp>
      <p:pic>
        <p:nvPicPr>
          <p:cNvPr id="45057" name="Picture 1" descr="D:\KTH\Projects\P2P\labs\documents\presentation\pic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1556" y="1130300"/>
            <a:ext cx="3132732" cy="2489200"/>
          </a:xfrm>
          <a:prstGeom prst="rect">
            <a:avLst/>
          </a:prstGeom>
          <a:noFill/>
        </p:spPr>
      </p:pic>
      <p:pic>
        <p:nvPicPr>
          <p:cNvPr id="45058" name="Picture 2" descr="D:\KTH\Projects\P2P\labs\documents\presentation\pic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657600"/>
            <a:ext cx="3140722" cy="2495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Mesurements &amp; Results - Versions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5029200" y="1295400"/>
            <a:ext cx="3657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Majority of versions are poisoned</a:t>
            </a:r>
          </a:p>
          <a:p>
            <a:r>
              <a:rPr lang="en-US" dirty="0" smtClean="0"/>
              <a:t>Poisoning level up to 90%</a:t>
            </a:r>
          </a:p>
          <a:p>
            <a:r>
              <a:rPr lang="en-US" dirty="0" smtClean="0"/>
              <a:t>Differences in poison and pollution levels between versions and copies:</a:t>
            </a:r>
            <a:endParaRPr lang="en-US" dirty="0" smtClean="0"/>
          </a:p>
          <a:p>
            <a:pPr lvl="1"/>
            <a:r>
              <a:rPr lang="en-US" dirty="0" smtClean="0"/>
              <a:t>copies of the poisoned versions do not circulate</a:t>
            </a:r>
          </a:p>
          <a:p>
            <a:pPr lvl="1"/>
            <a:r>
              <a:rPr lang="en-US" dirty="0" smtClean="0"/>
              <a:t>decoyers make many copies of the same polluted version</a:t>
            </a:r>
          </a:p>
          <a:p>
            <a:endParaRPr lang="en-US" dirty="0"/>
          </a:p>
        </p:txBody>
      </p:sp>
      <p:pic>
        <p:nvPicPr>
          <p:cNvPr id="44033" name="Picture 1" descr="D:\KTH\Projects\P2P\labs\documents\presentation\pic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190833"/>
            <a:ext cx="3124200" cy="2482421"/>
          </a:xfrm>
          <a:prstGeom prst="rect">
            <a:avLst/>
          </a:prstGeom>
          <a:noFill/>
        </p:spPr>
      </p:pic>
      <p:pic>
        <p:nvPicPr>
          <p:cNvPr id="44034" name="Picture 2" descr="D:\KTH\Projects\P2P\labs\documents\presentation\pic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657601"/>
            <a:ext cx="3124200" cy="24824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Node insertion attack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Not observed in </a:t>
            </a:r>
            <a:r>
              <a:rPr lang="en-US" dirty="0" err="1" smtClean="0"/>
              <a:t>FastTrack</a:t>
            </a:r>
            <a:endParaRPr lang="en-US" dirty="0" smtClean="0"/>
          </a:p>
          <a:p>
            <a:pPr lvl="1"/>
            <a:r>
              <a:rPr lang="en-US" dirty="0" smtClean="0"/>
              <a:t>Observed in </a:t>
            </a:r>
            <a:r>
              <a:rPr lang="en-US" dirty="0" err="1" smtClean="0"/>
              <a:t>Overnet</a:t>
            </a:r>
            <a:r>
              <a:rPr lang="en-US" dirty="0" smtClean="0"/>
              <a:t> – decoyers’ nodes return random identifiers, prevent users from finding clean versions</a:t>
            </a:r>
          </a:p>
          <a:p>
            <a:endParaRPr lang="en-US" dirty="0" smtClean="0"/>
          </a:p>
          <a:p>
            <a:r>
              <a:rPr lang="en-US" b="1" dirty="0" smtClean="0"/>
              <a:t>Poisoning</a:t>
            </a:r>
            <a:r>
              <a:rPr lang="en-US" dirty="0" smtClean="0"/>
              <a:t>: DHT vs. Unstructured</a:t>
            </a:r>
          </a:p>
          <a:p>
            <a:pPr lvl="1"/>
            <a:r>
              <a:rPr lang="en-US" dirty="0" smtClean="0"/>
              <a:t>Small # of titles → DHT requires less resources</a:t>
            </a:r>
          </a:p>
          <a:p>
            <a:pPr lvl="1"/>
            <a:r>
              <a:rPr lang="en-US" dirty="0" smtClean="0"/>
              <a:t>Increasing # of titles → eventually, DHT requires more resources</a:t>
            </a:r>
          </a:p>
          <a:p>
            <a:pPr lvl="1"/>
            <a:endParaRPr lang="en-US" dirty="0" smtClean="0"/>
          </a:p>
          <a:p>
            <a:r>
              <a:rPr lang="en-US" b="1" dirty="0" err="1" smtClean="0"/>
              <a:t>DDoS</a:t>
            </a:r>
            <a:r>
              <a:rPr lang="en-US" b="1" dirty="0" smtClean="0"/>
              <a:t> attack</a:t>
            </a:r>
            <a:r>
              <a:rPr lang="en-US" dirty="0" smtClean="0"/>
              <a:t> by exploiting DHT</a:t>
            </a:r>
          </a:p>
          <a:p>
            <a:pPr lvl="1"/>
            <a:r>
              <a:rPr lang="en-US" dirty="0" smtClean="0"/>
              <a:t>pointing one node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DHT Vulnerabilities to Poisoning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Rating versions and advertisements</a:t>
            </a:r>
            <a:r>
              <a:rPr lang="en-US" dirty="0" smtClean="0"/>
              <a:t> - forums</a:t>
            </a:r>
          </a:p>
          <a:p>
            <a:endParaRPr lang="en-US" dirty="0" smtClean="0"/>
          </a:p>
          <a:p>
            <a:r>
              <a:rPr lang="en-US" b="1" dirty="0" smtClean="0"/>
              <a:t>Rating sources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Reputation </a:t>
            </a:r>
            <a:r>
              <a:rPr lang="en-US" dirty="0" smtClean="0"/>
              <a:t>for range of IPs </a:t>
            </a:r>
          </a:p>
          <a:p>
            <a:pPr lvl="1"/>
            <a:r>
              <a:rPr lang="en-US" dirty="0" smtClean="0"/>
              <a:t>Reputation </a:t>
            </a:r>
            <a:r>
              <a:rPr lang="en-US" dirty="0" smtClean="0"/>
              <a:t>based on number of copies per title</a:t>
            </a:r>
          </a:p>
          <a:p>
            <a:pPr lvl="1"/>
            <a:r>
              <a:rPr lang="en-US" dirty="0" smtClean="0"/>
              <a:t>Nodes </a:t>
            </a:r>
            <a:r>
              <a:rPr lang="en-US" dirty="0" smtClean="0"/>
              <a:t>exchange reputation lists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fi-FI" dirty="0" smtClean="0"/>
              <a:t>Defending against Poisoning Attack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P2P File Sharing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fi-FI" dirty="0" smtClean="0"/>
              <a:t>Systems under Evaluation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Types of Attacks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Solution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Measurements &amp; Results</a:t>
            </a:r>
          </a:p>
          <a:p>
            <a:pPr>
              <a:spcBef>
                <a:spcPts val="1000"/>
              </a:spcBef>
            </a:pPr>
            <a:r>
              <a:rPr lang="fi-FI" sz="2800" b="1" dirty="0" smtClean="0">
                <a:solidFill>
                  <a:schemeClr val="bg2">
                    <a:lumMod val="50000"/>
                  </a:schemeClr>
                </a:solidFill>
              </a:rPr>
              <a:t>Conclusions</a:t>
            </a:r>
            <a:endParaRPr lang="fi-FI" b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Both structured &amp; unstructured overlays are vulnerable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Heuristic to detect the polluted and poisoned versions/copies with a good approximation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Defend by rating versions &amp; sources</a:t>
            </a:r>
          </a:p>
          <a:p>
            <a:pPr>
              <a:spcBef>
                <a:spcPts val="1000"/>
              </a:spcBef>
            </a:pPr>
            <a:r>
              <a:rPr lang="en-US" dirty="0" err="1" smtClean="0"/>
              <a:t>DDoS</a:t>
            </a:r>
            <a:r>
              <a:rPr lang="en-US" dirty="0" smtClean="0"/>
              <a:t> attack possible in a DHT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J. Liang, N. </a:t>
            </a:r>
            <a:r>
              <a:rPr lang="en-US" dirty="0" err="1" smtClean="0"/>
              <a:t>Naoumov</a:t>
            </a:r>
            <a:r>
              <a:rPr lang="en-US" dirty="0" smtClean="0"/>
              <a:t>, KW. Ross, </a:t>
            </a:r>
            <a:r>
              <a:rPr lang="en-US" i="1" dirty="0" smtClean="0"/>
              <a:t>The index poisoning attack in p2p file sharing systems</a:t>
            </a:r>
            <a:r>
              <a:rPr lang="en-US" dirty="0" smtClean="0"/>
              <a:t>, IEEE INFOCOM, 2006.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3200" dirty="0" smtClean="0"/>
              <a:t>Thank you </a:t>
            </a:r>
            <a:r>
              <a:rPr lang="en-US" sz="4000" dirty="0" smtClean="0">
                <a:sym typeface="Wingdings" pitchFamily="2" charset="2"/>
              </a:rPr>
              <a:t>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P2P File Sharing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important applications in the Internet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Huge cost for the “copyright industry”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Sharing systems under attack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267200" y="25146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267200" y="42672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Title</a:t>
            </a:r>
            <a:r>
              <a:rPr lang="en-US" dirty="0" smtClean="0"/>
              <a:t> is a specific song or video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A given title can have many different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versions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spcBef>
                <a:spcPts val="1000"/>
              </a:spcBef>
            </a:pPr>
            <a:r>
              <a:rPr lang="en-US" dirty="0" smtClean="0"/>
              <a:t>Each version has one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identifier</a:t>
            </a:r>
            <a:r>
              <a:rPr lang="en-US" dirty="0" smtClean="0"/>
              <a:t> (hash of the version)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Multiple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copies</a:t>
            </a:r>
            <a:r>
              <a:rPr lang="en-US" dirty="0" smtClean="0"/>
              <a:t> of identical versions in the system</a:t>
            </a:r>
          </a:p>
          <a:p>
            <a:pPr>
              <a:spcBef>
                <a:spcPts val="1000"/>
              </a:spcBef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Advertisements</a:t>
            </a:r>
            <a:r>
              <a:rPr lang="en-US" dirty="0" smtClean="0"/>
              <a:t> about the copies</a:t>
            </a:r>
          </a:p>
          <a:p>
            <a:pPr>
              <a:spcBef>
                <a:spcPts val="1000"/>
              </a:spcBef>
            </a:pPr>
            <a:r>
              <a:rPr lang="en-US" b="1" dirty="0" smtClean="0">
                <a:solidFill>
                  <a:schemeClr val="bg2">
                    <a:lumMod val="50000"/>
                  </a:schemeClr>
                </a:solidFill>
              </a:rPr>
              <a:t>Keyword search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/>
              <a:t>is used</a:t>
            </a:r>
          </a:p>
          <a:p>
            <a:pPr>
              <a:spcBef>
                <a:spcPts val="1000"/>
              </a:spcBef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Terminology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P2P File Sharing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fi-FI" sz="2800" b="1" dirty="0" smtClean="0">
                <a:solidFill>
                  <a:schemeClr val="bg2">
                    <a:lumMod val="50000"/>
                  </a:schemeClr>
                </a:solidFill>
              </a:rPr>
              <a:t>Systems under Evaluation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Types of Attacks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Solution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Measurements &amp; Results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Overnet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DHT-based file sharing system</a:t>
            </a:r>
          </a:p>
          <a:p>
            <a:pPr lvl="1"/>
            <a:r>
              <a:rPr lang="en-US" dirty="0" smtClean="0"/>
              <a:t>used in eDonkey2000 </a:t>
            </a:r>
            <a:r>
              <a:rPr lang="en-US" dirty="0" smtClean="0"/>
              <a:t>and </a:t>
            </a:r>
            <a:r>
              <a:rPr lang="en-US" dirty="0" err="1" smtClean="0"/>
              <a:t>eMule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FastTrack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two-tier unstructured file sharing system </a:t>
            </a:r>
            <a:endParaRPr lang="en-US" dirty="0" smtClean="0"/>
          </a:p>
          <a:p>
            <a:pPr lvl="1"/>
            <a:r>
              <a:rPr lang="en-US" dirty="0" smtClean="0"/>
              <a:t>used in </a:t>
            </a:r>
            <a:r>
              <a:rPr lang="en-US" dirty="0" err="1" smtClean="0"/>
              <a:t>Kazaa</a:t>
            </a:r>
            <a:r>
              <a:rPr lang="en-US" dirty="0" smtClean="0"/>
              <a:t>, </a:t>
            </a:r>
            <a:r>
              <a:rPr lang="en-US" dirty="0" err="1" smtClean="0"/>
              <a:t>Grokster</a:t>
            </a:r>
            <a:r>
              <a:rPr lang="en-US" dirty="0" smtClean="0"/>
              <a:t> and </a:t>
            </a:r>
            <a:r>
              <a:rPr lang="en-US" dirty="0" err="1" smtClean="0"/>
              <a:t>iMesh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Systems under Evaluation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P2P File Sharing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fi-FI" dirty="0" smtClean="0"/>
              <a:t>Systems under Evaluation</a:t>
            </a:r>
          </a:p>
          <a:p>
            <a:pPr>
              <a:spcBef>
                <a:spcPts val="1000"/>
              </a:spcBef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Types of Attacks</a:t>
            </a:r>
          </a:p>
          <a:p>
            <a:pPr>
              <a:spcBef>
                <a:spcPts val="1000"/>
              </a:spcBef>
            </a:pPr>
            <a:r>
              <a:rPr lang="en-US" dirty="0" smtClean="0"/>
              <a:t>Solution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Measurements &amp; Results</a:t>
            </a:r>
          </a:p>
          <a:p>
            <a:pPr>
              <a:spcBef>
                <a:spcPts val="1000"/>
              </a:spcBef>
            </a:pPr>
            <a:r>
              <a:rPr lang="fi-FI" dirty="0" smtClean="0"/>
              <a:t>Conclusions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Pollution attack</a:t>
            </a:r>
            <a:r>
              <a:rPr lang="en-US" dirty="0" smtClean="0"/>
              <a:t>: </a:t>
            </a:r>
            <a:r>
              <a:rPr lang="en-US" dirty="0" smtClean="0"/>
              <a:t>making available corrupted content</a:t>
            </a:r>
            <a:endParaRPr lang="en-US" dirty="0" smtClean="0"/>
          </a:p>
          <a:p>
            <a:pPr lvl="1"/>
            <a:r>
              <a:rPr lang="en-US" dirty="0" smtClean="0"/>
              <a:t>Resource intensive </a:t>
            </a:r>
            <a:r>
              <a:rPr lang="en-US" dirty="0" smtClean="0"/>
              <a:t>attack</a:t>
            </a:r>
          </a:p>
          <a:p>
            <a:pPr lvl="1"/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b="1" dirty="0" smtClean="0"/>
              <a:t>Index poisoning attack</a:t>
            </a:r>
            <a:r>
              <a:rPr lang="en-US" dirty="0" smtClean="0"/>
              <a:t>: inserting massive numbers of bogus records into the </a:t>
            </a:r>
            <a:r>
              <a:rPr lang="en-US" dirty="0" smtClean="0"/>
              <a:t>index</a:t>
            </a:r>
            <a:endParaRPr lang="en-US" dirty="0" smtClean="0"/>
          </a:p>
          <a:p>
            <a:pPr lvl="1"/>
            <a:r>
              <a:rPr lang="en-US" dirty="0" smtClean="0"/>
              <a:t>Structured &amp; unstructured systems </a:t>
            </a:r>
          </a:p>
          <a:p>
            <a:pPr lvl="1"/>
            <a:r>
              <a:rPr lang="en-US" dirty="0" smtClean="0"/>
              <a:t>Requires less </a:t>
            </a:r>
            <a:r>
              <a:rPr lang="en-US" dirty="0" smtClean="0"/>
              <a:t>resources</a:t>
            </a:r>
          </a:p>
          <a:p>
            <a:pPr lvl="1"/>
            <a:endParaRPr lang="en-US" dirty="0" smtClean="0"/>
          </a:p>
          <a:p>
            <a:pPr>
              <a:spcBef>
                <a:spcPts val="1000"/>
              </a:spcBef>
            </a:pPr>
            <a:r>
              <a:rPr lang="en-US" b="1" dirty="0" smtClean="0"/>
              <a:t>Decoy attack</a:t>
            </a:r>
            <a:r>
              <a:rPr lang="en-US" dirty="0" smtClean="0"/>
              <a:t>: either pollution or poisoning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Attacks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 smtClean="0"/>
              <a:t>Typically, </a:t>
            </a:r>
            <a:r>
              <a:rPr lang="en-US" b="1" dirty="0" smtClean="0"/>
              <a:t>no authentication</a:t>
            </a:r>
            <a:r>
              <a:rPr lang="en-US" dirty="0" smtClean="0"/>
              <a:t> </a:t>
            </a:r>
            <a:r>
              <a:rPr lang="en-US" dirty="0" smtClean="0"/>
              <a:t>so it easy to advertise bogus information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Possible </a:t>
            </a:r>
            <a:r>
              <a:rPr lang="en-US" b="1" dirty="0" smtClean="0"/>
              <a:t>bogus information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non-existing, random ids (mostly used)</a:t>
            </a:r>
          </a:p>
          <a:p>
            <a:pPr lvl="1"/>
            <a:r>
              <a:rPr lang="en-US" dirty="0" smtClean="0"/>
              <a:t>non-existing IPs </a:t>
            </a:r>
          </a:p>
          <a:p>
            <a:pPr lvl="1"/>
            <a:r>
              <a:rPr lang="en-US" dirty="0" smtClean="0"/>
              <a:t>unavailable service port numbers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A. Shumanski &amp; V. Trigonakis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The Index Poisoning Attack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brainstorming</Template>
  <TotalTime>0</TotalTime>
  <Words>1200</Words>
  <Application>Microsoft Office PowerPoint</Application>
  <PresentationFormat>On-screen Show (4:3)</PresentationFormat>
  <Paragraphs>320</Paragraphs>
  <Slides>27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Presentation on brainstorming</vt:lpstr>
      <vt:lpstr>Equation</vt:lpstr>
      <vt:lpstr>Microsoft Equation 3.0</vt:lpstr>
      <vt:lpstr>The Index Poisoning Attack in P2P File Sharing Systems</vt:lpstr>
      <vt:lpstr>Agenda</vt:lpstr>
      <vt:lpstr>P2P File Sharing</vt:lpstr>
      <vt:lpstr>Terminology</vt:lpstr>
      <vt:lpstr>Agenda</vt:lpstr>
      <vt:lpstr>Systems under Evaluation</vt:lpstr>
      <vt:lpstr>Agenda</vt:lpstr>
      <vt:lpstr>Types of Attacks</vt:lpstr>
      <vt:lpstr>The Index Poisoning Attack</vt:lpstr>
      <vt:lpstr>FastTrack &amp; Index Poisoning Attack </vt:lpstr>
      <vt:lpstr>Overnet &amp; Index Poisoning Attack</vt:lpstr>
      <vt:lpstr>Agenda</vt:lpstr>
      <vt:lpstr>Solution - Methodology</vt:lpstr>
      <vt:lpstr>Solution - Classifying the Users</vt:lpstr>
      <vt:lpstr>Solution - Classifying the Versions</vt:lpstr>
      <vt:lpstr>Poisoning &amp; Pollution Levels</vt:lpstr>
      <vt:lpstr>Agenda</vt:lpstr>
      <vt:lpstr>Evaluation of the Heuristic</vt:lpstr>
      <vt:lpstr>Measurements &amp; Results</vt:lpstr>
      <vt:lpstr>Mesurements &amp; Results - Copies</vt:lpstr>
      <vt:lpstr>Mesurements &amp; Results - Versions</vt:lpstr>
      <vt:lpstr>DHT Vulnerabilities to Poisoning</vt:lpstr>
      <vt:lpstr>Defending against Poisoning Attack</vt:lpstr>
      <vt:lpstr>Agenda</vt:lpstr>
      <vt:lpstr>Conclusions</vt:lpstr>
      <vt:lpstr>References</vt:lpstr>
      <vt:lpstr>The end..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2010-05-18T14:27:46Z</dcterms:created>
  <dcterms:modified xsi:type="dcterms:W3CDTF">2010-05-19T21:00:42Z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