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70" r:id="rId7"/>
    <p:sldId id="266" r:id="rId8"/>
    <p:sldId id="257" r:id="rId9"/>
    <p:sldId id="258" r:id="rId10"/>
    <p:sldId id="259" r:id="rId11"/>
    <p:sldId id="260" r:id="rId12"/>
    <p:sldId id="261" r:id="rId13"/>
    <p:sldId id="262" r:id="rId14"/>
    <p:sldId id="279" r:id="rId15"/>
    <p:sldId id="271" r:id="rId16"/>
    <p:sldId id="273" r:id="rId17"/>
    <p:sldId id="272" r:id="rId18"/>
    <p:sldId id="276" r:id="rId19"/>
    <p:sldId id="274" r:id="rId20"/>
    <p:sldId id="275" r:id="rId21"/>
    <p:sldId id="277" r:id="rId22"/>
    <p:sldId id="278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>
      <p:cViewPr>
        <p:scale>
          <a:sx n="117" d="100"/>
          <a:sy n="117" d="100"/>
        </p:scale>
        <p:origin x="-14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4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14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0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4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6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9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5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9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4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4B40-FFD4-4C81-BA3A-A4C90B2CF64D}" type="datetimeFigureOut">
              <a:rPr lang="ko-KR" altLang="en-US" smtClean="0"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636-0F99-4FE2-8523-D899319FA3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8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52254" y="4483283"/>
            <a:ext cx="2039493" cy="55843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-C Basics-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 smtClean="0"/>
              <a:t>Hello World! </a:t>
            </a:r>
            <a:r>
              <a:rPr lang="en-US" altLang="ko-KR" sz="1600" dirty="0" smtClean="0"/>
              <a:t>(</a:t>
            </a:r>
            <a:r>
              <a:rPr lang="en-US" altLang="ko-KR" sz="1800" dirty="0" smtClean="0"/>
              <a:t>1978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K&amp;R C</a:t>
            </a:r>
            <a:r>
              <a:rPr lang="ko-KR" altLang="en-US" sz="1800" dirty="0" smtClean="0"/>
              <a:t>프로그래밍 책 초판에 첫 등장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#include &lt;stdio.h&gt;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int main ()</a:t>
            </a:r>
          </a:p>
          <a:p>
            <a:pPr marL="0" indent="0">
              <a:buNone/>
            </a:pPr>
            <a:r>
              <a:rPr lang="en-US" altLang="ko-KR" sz="2800" dirty="0" smtClean="0"/>
              <a:t>{</a:t>
            </a:r>
          </a:p>
          <a:p>
            <a:pPr marL="0" indent="0">
              <a:buNone/>
            </a:pP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printf_s</a:t>
            </a:r>
            <a:r>
              <a:rPr lang="en-US" altLang="ko-KR" sz="2800" dirty="0" smtClean="0"/>
              <a:t>(“Hello, World!!\n”);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return 0;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112474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Brian </a:t>
            </a:r>
            <a:r>
              <a:rPr lang="en-US" altLang="ko-KR" dirty="0"/>
              <a:t>Wilson </a:t>
            </a:r>
            <a:r>
              <a:rPr lang="en-US" altLang="ko-KR" u="sng" dirty="0"/>
              <a:t>K</a:t>
            </a:r>
            <a:r>
              <a:rPr lang="en-US" altLang="ko-KR" dirty="0"/>
              <a:t>ernighan &amp; Dennis </a:t>
            </a:r>
            <a:r>
              <a:rPr lang="en-US" altLang="ko-KR" u="sng" dirty="0" smtClean="0"/>
              <a:t>R</a:t>
            </a:r>
            <a:r>
              <a:rPr lang="en-US" altLang="ko-KR" dirty="0" smtClean="0"/>
              <a:t>itchie The </a:t>
            </a:r>
            <a:r>
              <a:rPr lang="en-US" altLang="ko-KR" dirty="0"/>
              <a:t>C Programming Language </a:t>
            </a:r>
            <a:r>
              <a:rPr lang="ko-KR" altLang="en-US" dirty="0"/>
              <a:t>책에 수록된 이후</a:t>
            </a:r>
            <a:r>
              <a:rPr lang="en-US" altLang="ko-KR" dirty="0"/>
              <a:t>, </a:t>
            </a:r>
            <a:r>
              <a:rPr lang="ko-KR" altLang="en-US" dirty="0"/>
              <a:t>전통이 된 </a:t>
            </a:r>
            <a:r>
              <a:rPr lang="ko-KR" altLang="en-US" dirty="0" smtClean="0"/>
              <a:t>구절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 - </a:t>
            </a:r>
            <a:r>
              <a:rPr lang="ko-KR" altLang="en-US" dirty="0" smtClean="0"/>
              <a:t>자료 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기본 자료 형은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가지로 나눌 수 있다</a:t>
            </a:r>
            <a:r>
              <a:rPr lang="en-US" altLang="ko-KR" sz="2800" dirty="0" smtClean="0"/>
              <a:t>. </a:t>
            </a:r>
            <a:endParaRPr lang="en-US" altLang="ko-KR" sz="2800" dirty="0"/>
          </a:p>
          <a:p>
            <a:r>
              <a:rPr lang="ko-KR" altLang="en-US" sz="2800" b="1" dirty="0" smtClean="0"/>
              <a:t>정수형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(Integer type) </a:t>
            </a:r>
          </a:p>
          <a:p>
            <a:pPr marL="0" indent="0">
              <a:buNone/>
            </a:pPr>
            <a:r>
              <a:rPr lang="en-US" altLang="ko-KR" sz="2800" dirty="0" smtClean="0"/>
              <a:t>	: char, short, int, long</a:t>
            </a:r>
            <a:endParaRPr lang="en-US" altLang="ko-KR" sz="2800" dirty="0"/>
          </a:p>
          <a:p>
            <a:r>
              <a:rPr lang="ko-KR" altLang="en-US" sz="2800" b="1" dirty="0" err="1" smtClean="0"/>
              <a:t>실수형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(float type)</a:t>
            </a:r>
          </a:p>
          <a:p>
            <a:pPr marL="0" indent="0">
              <a:buNone/>
            </a:pPr>
            <a:r>
              <a:rPr lang="en-US" altLang="ko-KR" sz="2800" dirty="0" smtClean="0"/>
              <a:t>	: float, double, long double</a:t>
            </a:r>
            <a:endParaRPr lang="en-US" altLang="ko-KR" sz="2800" dirty="0"/>
          </a:p>
          <a:p>
            <a:r>
              <a:rPr lang="en-US" altLang="ko-KR" sz="2800" b="1" dirty="0" smtClean="0"/>
              <a:t>Unsigned</a:t>
            </a:r>
          </a:p>
          <a:p>
            <a:pPr marL="0" indent="0">
              <a:buNone/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부호가 생략된다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즉</a:t>
            </a:r>
            <a:r>
              <a:rPr lang="en-US" altLang="ko-KR" sz="2800" dirty="0" smtClean="0"/>
              <a:t>, - + </a:t>
            </a:r>
            <a:r>
              <a:rPr lang="ko-KR" altLang="en-US" sz="2800" dirty="0" smtClean="0"/>
              <a:t>기호가 없는 숫자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b="1" dirty="0"/>
              <a:t>	 </a:t>
            </a:r>
            <a:r>
              <a:rPr lang="en-US" altLang="ko-KR" sz="2800" b="1" dirty="0" smtClean="0"/>
              <a:t> </a:t>
            </a:r>
            <a:r>
              <a:rPr lang="ko-KR" altLang="en-US" sz="2800" dirty="0" smtClean="0"/>
              <a:t>뿐인 형태</a:t>
            </a:r>
            <a:r>
              <a:rPr lang="en-US" altLang="ko-KR" sz="2800" dirty="0" smtClean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436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정수형 </a:t>
            </a:r>
            <a:r>
              <a:rPr lang="en-US" altLang="ko-KR" dirty="0" smtClean="0"/>
              <a:t>(Integer Type)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19781"/>
              </p:ext>
            </p:extLst>
          </p:nvPr>
        </p:nvGraphicFramePr>
        <p:xfrm>
          <a:off x="395536" y="1484784"/>
          <a:ext cx="8229600" cy="4466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값의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char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1" dirty="0" smtClean="0"/>
                        <a:t>-128 ~ 127</a:t>
                      </a:r>
                      <a:endParaRPr lang="ko-KR" altLang="en-US" sz="1400" b="1" dirty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unsigned char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0 ~ 255</a:t>
                      </a:r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baseline="0" dirty="0" smtClean="0"/>
                        <a:t>short</a:t>
                      </a:r>
                      <a:endParaRPr lang="ko-KR" altLang="en-US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-32,768 ~ 32,767</a:t>
                      </a:r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unsigned</a:t>
                      </a:r>
                      <a:r>
                        <a:rPr lang="en-US" altLang="ko-KR" b="1" u="none" baseline="0" dirty="0" smtClean="0"/>
                        <a:t> </a:t>
                      </a:r>
                      <a:r>
                        <a:rPr lang="en-US" altLang="ko-KR" b="1" u="none" dirty="0" smtClean="0"/>
                        <a:t>short</a:t>
                      </a:r>
                      <a:endParaRPr lang="ko-KR" altLang="en-US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0 ~ 65,535</a:t>
                      </a:r>
                      <a:endParaRPr lang="ko-KR" altLang="en-US" sz="1400" b="1" dirty="0" smtClean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en-US" altLang="ko-KR" b="1" baseline="0" dirty="0" smtClean="0"/>
                        <a:t>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-2,147,483,648</a:t>
                      </a:r>
                      <a:r>
                        <a:rPr lang="en-US" altLang="ko-KR" sz="1400" b="1" baseline="0" dirty="0" smtClean="0"/>
                        <a:t> ~ 2,147,483,647</a:t>
                      </a:r>
                      <a:endParaRPr lang="ko-KR" altLang="en-US" sz="1400" b="1" dirty="0" smtClean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unsigned int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0 ~ 4,294,967,295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long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en-US" altLang="ko-KR" b="1" baseline="0" dirty="0" smtClean="0"/>
                        <a:t>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-2,147,483,648</a:t>
                      </a:r>
                      <a:r>
                        <a:rPr lang="en-US" altLang="ko-KR" sz="1400" b="1" baseline="0" dirty="0" smtClean="0"/>
                        <a:t> ~ 2,147,483,647</a:t>
                      </a:r>
                      <a:endParaRPr lang="ko-KR" altLang="en-US" sz="1400" b="1" dirty="0" smtClean="0"/>
                    </a:p>
                  </a:txBody>
                  <a:tcPr anchor="ctr"/>
                </a:tc>
              </a:tr>
              <a:tr h="48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unsigned long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 byte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0 ~ 4,294,967,295</a:t>
                      </a:r>
                      <a:endParaRPr lang="ko-KR" altLang="en-US" sz="14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소수점 형 </a:t>
            </a:r>
            <a:r>
              <a:rPr lang="en-US" altLang="ko-KR" dirty="0" smtClean="0"/>
              <a:t>(floating type)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823105"/>
              </p:ext>
            </p:extLst>
          </p:nvPr>
        </p:nvGraphicFramePr>
        <p:xfrm>
          <a:off x="457200" y="1600200"/>
          <a:ext cx="8229600" cy="413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값의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/>
                </a:tc>
              </a:tr>
              <a:tr h="1177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b="1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 smtClean="0"/>
                        <a:t>float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1.2E-38 ~ 3.4E+38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소수점 아래 </a:t>
                      </a:r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개</a:t>
                      </a:r>
                      <a:endParaRPr lang="ko-KR" altLang="en-US" b="1" dirty="0"/>
                    </a:p>
                  </a:txBody>
                  <a:tcPr/>
                </a:tc>
              </a:tr>
              <a:tr h="11772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double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en-US" altLang="ko-KR" b="1" baseline="0" dirty="0" smtClean="0"/>
                        <a:t> byte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2.3E-308 ~ 1.7E+308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소수점 아래 </a:t>
                      </a:r>
                      <a:r>
                        <a:rPr lang="en-US" altLang="ko-KR" b="1" dirty="0" smtClean="0"/>
                        <a:t>15</a:t>
                      </a:r>
                      <a:r>
                        <a:rPr lang="ko-KR" altLang="en-US" b="1" dirty="0" smtClean="0"/>
                        <a:t>개</a:t>
                      </a:r>
                      <a:endParaRPr lang="ko-KR" altLang="en-US" b="1" dirty="0"/>
                    </a:p>
                  </a:txBody>
                  <a:tcPr/>
                </a:tc>
              </a:tr>
              <a:tr h="11772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long double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8 byte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~ 1.1E+4932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소수점 아래 </a:t>
                      </a:r>
                      <a:r>
                        <a:rPr lang="en-US" altLang="ko-KR" b="1" dirty="0" smtClean="0"/>
                        <a:t>15</a:t>
                      </a:r>
                      <a:r>
                        <a:rPr lang="ko-KR" altLang="en-US" b="1" dirty="0" smtClean="0"/>
                        <a:t>개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Size of (  ) </a:t>
            </a:r>
            <a:r>
              <a:rPr lang="ko-KR" altLang="en-US" sz="2000" b="1" dirty="0" smtClean="0"/>
              <a:t>크기 값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(“char : %d\n”,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(char));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(“short </a:t>
            </a:r>
            <a:r>
              <a:rPr lang="en-US" altLang="ko-KR" dirty="0"/>
              <a:t>: %</a:t>
            </a:r>
            <a:r>
              <a:rPr lang="en-US" altLang="ko-KR" dirty="0" smtClean="0"/>
              <a:t>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(short));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: %</a:t>
            </a:r>
            <a:r>
              <a:rPr lang="en-US" altLang="ko-KR" dirty="0" smtClean="0"/>
              <a:t>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(“float </a:t>
            </a:r>
            <a:r>
              <a:rPr lang="en-US" altLang="ko-KR" dirty="0"/>
              <a:t>: %</a:t>
            </a:r>
            <a:r>
              <a:rPr lang="en-US" altLang="ko-KR" dirty="0" smtClean="0"/>
              <a:t>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(float));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(“long </a:t>
            </a:r>
            <a:r>
              <a:rPr lang="en-US" altLang="ko-KR" dirty="0"/>
              <a:t>: %</a:t>
            </a:r>
            <a:r>
              <a:rPr lang="en-US" altLang="ko-KR" dirty="0" smtClean="0"/>
              <a:t>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(long));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(“double </a:t>
            </a:r>
            <a:r>
              <a:rPr lang="en-US" altLang="ko-KR" dirty="0"/>
              <a:t>: %</a:t>
            </a:r>
            <a:r>
              <a:rPr lang="en-US" altLang="ko-KR" dirty="0" smtClean="0"/>
              <a:t>d\n”,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(double));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92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Basic Construct</a:t>
            </a:r>
            <a:endParaRPr lang="ko-KR" altLang="en-US" dirty="0"/>
          </a:p>
        </p:txBody>
      </p:sp>
      <p:pic>
        <p:nvPicPr>
          <p:cNvPr id="5122" name="Picture 2" descr="C:\Users\SCA-A08\Desktop\8mwHrw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664"/>
            <a:ext cx="4175745" cy="43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작성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순서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060849"/>
            <a:ext cx="3008313" cy="403244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프로그램 작성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컴파일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링크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실행파일 생성</a:t>
            </a:r>
            <a:endParaRPr lang="ko-KR" altLang="en-US" sz="2800" dirty="0"/>
          </a:p>
        </p:txBody>
      </p:sp>
      <p:pic>
        <p:nvPicPr>
          <p:cNvPr id="5" name="Picture 11" descr="그림 1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64704"/>
            <a:ext cx="3953121" cy="533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008313" cy="4543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함수에 대한 이해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7544" y="1340768"/>
            <a:ext cx="3008313" cy="35780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- </a:t>
            </a:r>
            <a:r>
              <a:rPr lang="ko-KR" altLang="en-US" sz="2800" dirty="0" smtClean="0"/>
              <a:t>적절한 입력과 그에 따른 출력이 존재하는 것을 가리켜 함수라 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- C </a:t>
            </a:r>
            <a:r>
              <a:rPr lang="ko-KR" altLang="en-US" sz="2800" dirty="0" smtClean="0"/>
              <a:t>언어의 기본 단위는 함수이다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5" name="Picture 11" descr="그림2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12" y="1268760"/>
            <a:ext cx="481629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CA-A08\Desktop\150px-적절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4" y="5013176"/>
            <a:ext cx="1428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인자 전달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7544" y="2276872"/>
            <a:ext cx="3008313" cy="23042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인자 전달 </a:t>
            </a:r>
            <a:r>
              <a:rPr lang="en-US" altLang="ko-KR" sz="2400" b="1" dirty="0" smtClean="0"/>
              <a:t>:</a:t>
            </a:r>
          </a:p>
          <a:p>
            <a:r>
              <a:rPr lang="ko-KR" altLang="en-US" sz="2400" b="1" dirty="0" smtClean="0"/>
              <a:t>입력할 값을 전달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함수 호출 </a:t>
            </a:r>
            <a:r>
              <a:rPr lang="en-US" altLang="ko-KR" sz="2400" b="1" dirty="0" smtClean="0"/>
              <a:t>:</a:t>
            </a:r>
          </a:p>
          <a:p>
            <a:r>
              <a:rPr lang="ko-KR" altLang="en-US" sz="2400" b="1" dirty="0" smtClean="0"/>
              <a:t>함수의 실행을 요구</a:t>
            </a:r>
            <a:endParaRPr lang="ko-KR" altLang="en-US" sz="2400" b="1" dirty="0"/>
          </a:p>
        </p:txBody>
      </p:sp>
      <p:pic>
        <p:nvPicPr>
          <p:cNvPr id="5" name="Picture 9" descr="그림2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88" y="1556792"/>
            <a:ext cx="489936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다음과 같은 결과를 화면에 출력하는 프로그램을 작성하세요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16127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 smtClean="0"/>
              <a:t>********************************************</a:t>
            </a:r>
          </a:p>
          <a:p>
            <a:pPr marL="0" indent="0" algn="ctr">
              <a:buNone/>
            </a:pPr>
            <a:r>
              <a:rPr lang="en-US" altLang="ko-KR" dirty="0" smtClean="0"/>
              <a:t>Let’s Study C/C++ Game Programming!!!</a:t>
            </a:r>
          </a:p>
          <a:p>
            <a:pPr marL="0" indent="0" algn="ctr">
              <a:buNone/>
            </a:pPr>
            <a:r>
              <a:rPr lang="en-US" altLang="ko-KR" dirty="0" smtClean="0"/>
              <a:t>********************************************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393306" y="431231"/>
            <a:ext cx="4320481" cy="585152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프로그래밍의 이해</a:t>
            </a:r>
            <a:r>
              <a:rPr lang="en-US" altLang="ko-KR" dirty="0" smtClean="0"/>
              <a:t>-</a:t>
            </a:r>
          </a:p>
          <a:p>
            <a:pPr marL="0" indent="0" algn="ctr">
              <a:buNone/>
            </a:pPr>
            <a:endParaRPr lang="en-US" altLang="ko-KR" dirty="0"/>
          </a:p>
          <a:p>
            <a:pPr algn="ctr">
              <a:buFontTx/>
              <a:buChar char="-"/>
            </a:pPr>
            <a:r>
              <a:rPr lang="en-US" altLang="ko-KR" dirty="0" smtClean="0"/>
              <a:t>C </a:t>
            </a:r>
            <a:r>
              <a:rPr lang="ko-KR" altLang="en-US" dirty="0" smtClean="0"/>
              <a:t>그리고 자료 형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(Data Type)-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기본 구성</a:t>
            </a:r>
            <a:r>
              <a:rPr lang="en-US" altLang="ko-KR" dirty="0"/>
              <a:t>-</a:t>
            </a: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0800000">
            <a:off x="539552" y="457795"/>
            <a:ext cx="2057400" cy="5851525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I n d e x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557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484784"/>
            <a:ext cx="7704856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(“********************************************\n”);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(“</a:t>
            </a:r>
            <a:r>
              <a:rPr lang="en-US" altLang="ko-KR" sz="2000" dirty="0"/>
              <a:t>Let’s Study C/C++ Game Programming</a:t>
            </a:r>
            <a:r>
              <a:rPr lang="en-US" altLang="ko-KR" sz="2000" dirty="0" smtClean="0"/>
              <a:t>!!!\n”);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(“********************************************\n”);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</a:p>
          <a:p>
            <a:pPr marL="0" indent="0">
              <a:buNone/>
            </a:pPr>
            <a:r>
              <a:rPr lang="en-US" altLang="ko-KR" sz="2000" dirty="0" smtClean="0"/>
              <a:t>     return 0;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5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-</a:t>
            </a:r>
            <a:r>
              <a:rPr lang="ko-KR" altLang="en-US" sz="2800" dirty="0" smtClean="0"/>
              <a:t>표준 라이브러리</a:t>
            </a:r>
            <a:r>
              <a:rPr lang="en-US" altLang="ko-KR" sz="2800" dirty="0" smtClean="0"/>
              <a:t>-</a:t>
            </a:r>
          </a:p>
          <a:p>
            <a:pPr marL="0" indent="0">
              <a:buNone/>
            </a:pPr>
            <a:r>
              <a:rPr lang="ko-KR" altLang="en-US" sz="2800" dirty="0" smtClean="0"/>
              <a:t>표준화 해서 이미 만들어 놓은 함수의 집합체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헤더 파일의 포함은 제일 먼저 등장 해야 한다</a:t>
            </a:r>
            <a:r>
              <a:rPr lang="en-US" altLang="ko-KR" sz="2800" dirty="0" smtClean="0"/>
              <a:t>!</a:t>
            </a:r>
          </a:p>
        </p:txBody>
      </p:sp>
      <p:pic>
        <p:nvPicPr>
          <p:cNvPr id="4" name="Picture 9" descr="그림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95" y="3789040"/>
            <a:ext cx="4581361" cy="28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9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361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u="sng" dirty="0" smtClean="0"/>
              <a:t> </a:t>
            </a:r>
            <a:r>
              <a:rPr lang="en-US" altLang="ko-KR" sz="2400" b="1" u="sng" dirty="0" smtClean="0"/>
              <a:t>;</a:t>
            </a:r>
            <a:r>
              <a:rPr lang="en-US" altLang="ko-KR" sz="2000" b="1" u="sng" dirty="0" smtClean="0"/>
              <a:t> </a:t>
            </a:r>
            <a:r>
              <a:rPr lang="en-US" altLang="ko-KR" sz="2000" dirty="0" smtClean="0"/>
              <a:t>-  </a:t>
            </a:r>
            <a:r>
              <a:rPr lang="ko-KR" altLang="en-US" sz="2000" dirty="0" smtClean="0"/>
              <a:t>연산을 수행하는 문장 끝에는 </a:t>
            </a:r>
            <a:r>
              <a:rPr lang="en-US" altLang="ko-KR" sz="2000" dirty="0" smtClean="0"/>
              <a:t>(;)</a:t>
            </a:r>
            <a:r>
              <a:rPr lang="ko-KR" altLang="en-US" sz="2000" dirty="0" smtClean="0"/>
              <a:t>세미콜론을 넣어준다</a:t>
            </a:r>
            <a:r>
              <a:rPr lang="en-US" altLang="ko-KR" sz="2000" dirty="0" smtClean="0"/>
              <a:t>. </a:t>
            </a:r>
          </a:p>
          <a:p>
            <a:pPr marL="0" indent="0" algn="ctr">
              <a:buNone/>
            </a:pPr>
            <a:r>
              <a:rPr lang="ko-KR" altLang="en-US" sz="2000" dirty="0" smtClean="0"/>
              <a:t>코드문장 마침표라 생각하면 이해가 빠르다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endParaRPr lang="en-US" altLang="ko-KR" sz="2000" b="1" u="sng" dirty="0" smtClean="0"/>
          </a:p>
          <a:p>
            <a:pPr marL="0" indent="0" algn="ctr">
              <a:buNone/>
            </a:pPr>
            <a:r>
              <a:rPr lang="en-US" altLang="ko-KR" sz="2000" b="1" u="sng" dirty="0" smtClean="0"/>
              <a:t>Return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함수의 종료</a:t>
            </a:r>
            <a:r>
              <a:rPr lang="en-US" altLang="ko-KR" sz="2000" dirty="0"/>
              <a:t>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호출한 영역으로 값을 반환한다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endParaRPr lang="en-US" altLang="ko-KR" sz="2000" b="1" u="sng" dirty="0"/>
          </a:p>
          <a:p>
            <a:pPr marL="0" indent="0" algn="ctr">
              <a:buNone/>
            </a:pPr>
            <a:r>
              <a:rPr lang="en-US" altLang="ko-KR" sz="2000" b="1" u="sng" dirty="0" smtClean="0"/>
              <a:t>/* */ </a:t>
            </a:r>
            <a:r>
              <a:rPr lang="ko-KR" altLang="en-US" sz="2000" u="sng" dirty="0" smtClean="0"/>
              <a:t>또는</a:t>
            </a: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//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주석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메모의 역할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컴파일러는 주석을 없는 것으로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ko-KR" altLang="en-US" sz="2000" dirty="0" smtClean="0"/>
              <a:t>간주한다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주석을 삽입 함으로 프로그램의 </a:t>
            </a:r>
            <a:r>
              <a:rPr lang="ko-KR" altLang="en-US" sz="2000" dirty="0" err="1" smtClean="0"/>
              <a:t>가독성</a:t>
            </a:r>
            <a:r>
              <a:rPr lang="ko-KR" altLang="en-US" sz="2000" dirty="0" smtClean="0"/>
              <a:t> 증대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7171" name="Picture 3" descr="C:\Users\SCA-A08\Desktop\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38365"/>
            <a:ext cx="5526062" cy="32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CA-A08\Desktop\commen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3" y="3438365"/>
            <a:ext cx="3100626" cy="2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</a:t>
            </a:r>
            <a:r>
              <a:rPr lang="en-US" altLang="ko-KR" smtClean="0"/>
              <a:t>be continued</a:t>
            </a:r>
            <a:endParaRPr lang="ko-KR" altLang="en-US" dirty="0"/>
          </a:p>
        </p:txBody>
      </p:sp>
      <p:pic>
        <p:nvPicPr>
          <p:cNvPr id="3074" name="Picture 2" descr="C:\Users\SCA-A08\Desktop\compil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16" y="332656"/>
            <a:ext cx="518457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프로그래밍의 이해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88640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Understanding Programming</a:t>
            </a:r>
            <a:endParaRPr lang="ko-KR" altLang="en-US" dirty="0"/>
          </a:p>
        </p:txBody>
      </p:sp>
      <p:pic>
        <p:nvPicPr>
          <p:cNvPr id="2050" name="Picture 2" descr="C:\Users\SCA-A08\Desktop\XHDlvD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6555094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프로그래밍 언어란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Poor Richard" pitchFamily="18" charset="0"/>
              </a:rPr>
              <a:t>사람과 </a:t>
            </a:r>
            <a:r>
              <a:rPr lang="ko-KR" altLang="en-US" sz="2800" b="1" u="sng" dirty="0" smtClean="0">
                <a:latin typeface="Poor Richard" pitchFamily="18" charset="0"/>
              </a:rPr>
              <a:t>컴파일러</a:t>
            </a:r>
            <a:r>
              <a:rPr lang="ko-KR" altLang="en-US" sz="2800" dirty="0" smtClean="0">
                <a:latin typeface="Poor Richard" pitchFamily="18" charset="0"/>
              </a:rPr>
              <a:t>가 이해 할 수 있는 약속된 형태의 언어</a:t>
            </a:r>
            <a:endParaRPr lang="en-US" altLang="ko-KR" sz="2800" dirty="0" smtClean="0">
              <a:latin typeface="Poor Richard" pitchFamily="18" charset="0"/>
            </a:endParaRPr>
          </a:p>
          <a:p>
            <a:r>
              <a:rPr lang="ko-KR" altLang="en-US" sz="2800" dirty="0" smtClean="0">
                <a:latin typeface="Poor Richard" pitchFamily="18" charset="0"/>
              </a:rPr>
              <a:t>컴파일러는 프로그래밍 언어로 작성된 프로그램을 컴퓨터가 이해할 수 있도록 기계어로 변환 해 주는 역할을 한다</a:t>
            </a:r>
            <a:r>
              <a:rPr lang="en-US" altLang="ko-KR" sz="2800" dirty="0" smtClean="0">
                <a:latin typeface="Poor Richard" pitchFamily="18" charset="0"/>
              </a:rPr>
              <a:t>.</a:t>
            </a:r>
            <a:endParaRPr lang="ko-KR" altLang="en-US" sz="2800" dirty="0">
              <a:latin typeface="Poor Richard" pitchFamily="18" charset="0"/>
            </a:endParaRPr>
          </a:p>
        </p:txBody>
      </p:sp>
      <p:pic>
        <p:nvPicPr>
          <p:cNvPr id="1026" name="Picture 2" descr="C:\Users\SCA-A08\Desktop\term-compi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15" y="3705274"/>
            <a:ext cx="4048125" cy="30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A-A08\Desktop\51FWXX9KWVL._AC_UL320_SR248,32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2" y="3986837"/>
            <a:ext cx="2134762" cy="275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7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sbs강의준비\1개월 C\1.OT,자료형,초기화\bul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24562"/>
            <a:ext cx="6840760" cy="495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컴퓨터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기계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0 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만 인식이 가능하다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pic>
        <p:nvPicPr>
          <p:cNvPr id="5" name="Picture 3" descr="D:\sbs강의준비\1개월 C\1.OT,자료형,초기화\자료형 초기화\진법표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56" y="1605441"/>
            <a:ext cx="2553056" cy="451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sbs강의준비\1개월 C\1.OT,자료형,초기화\자료형 초기화\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77516"/>
            <a:ext cx="35909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그리고 자료 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 Programming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9102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Dennis Ritchie </a:t>
            </a:r>
            <a:r>
              <a:rPr lang="en-US" altLang="ko-KR" sz="2000" dirty="0" smtClean="0"/>
              <a:t>(9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1941 ~ 10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2011)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 </a:t>
            </a:r>
            <a:r>
              <a:rPr lang="ko-KR" altLang="en-US" sz="2400" dirty="0" smtClean="0"/>
              <a:t>프로그래밍 언어 저자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하버드대 물리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응용수학 전공</a:t>
            </a:r>
            <a:endParaRPr lang="en-US" altLang="ko-KR" sz="2400" dirty="0" smtClean="0"/>
          </a:p>
          <a:p>
            <a:r>
              <a:rPr lang="en-US" altLang="ko-KR" sz="2400" dirty="0" smtClean="0"/>
              <a:t>Original Unix</a:t>
            </a:r>
            <a:r>
              <a:rPr lang="ko-KR" altLang="en-US" sz="2400" dirty="0" smtClean="0"/>
              <a:t>의 저자 </a:t>
            </a:r>
            <a:r>
              <a:rPr lang="en-US" altLang="ko-KR" sz="2400" dirty="0" smtClean="0"/>
              <a:t>Ken Thompson(</a:t>
            </a:r>
            <a:r>
              <a:rPr lang="ko-KR" altLang="en-US" sz="2400" dirty="0" smtClean="0"/>
              <a:t>왼쪽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과 함께 </a:t>
            </a:r>
            <a:r>
              <a:rPr lang="en-US" altLang="ko-KR" sz="2400" dirty="0" smtClean="0"/>
              <a:t>Unix</a:t>
            </a:r>
            <a:r>
              <a:rPr lang="ko-KR" altLang="en-US" sz="2400" dirty="0" smtClean="0"/>
              <a:t> 개발에 기여하였으며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또한 당시 언어 독립적이었던 컴퓨터 기종들에 </a:t>
            </a:r>
            <a:r>
              <a:rPr lang="en-US" altLang="ko-KR" sz="2400" dirty="0" smtClean="0"/>
              <a:t>Unix</a:t>
            </a:r>
            <a:r>
              <a:rPr lang="ko-KR" altLang="en-US" sz="2400" dirty="0" smtClean="0"/>
              <a:t>를 이식하였다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1026" name="Picture 2" descr="C:\Users\SCA-A08\Desktop\Dennis_Ritchie_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20090"/>
            <a:ext cx="2448272" cy="32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A-A08\Desktop\Ken_n_denn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3779838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A-A08\Desktop\The_C_Programming_Language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2"/>
            <a:ext cx="4248472" cy="451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86916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어셈블리어 기반으로 작성된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UNIX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개발과 밀접함 관계를 가지고 있다</a:t>
            </a:r>
            <a:r>
              <a:rPr lang="en-US" altLang="ko-KR" dirty="0" smtClean="0"/>
              <a:t>. C</a:t>
            </a:r>
            <a:r>
              <a:rPr lang="ko-KR" altLang="en-US" dirty="0" smtClean="0"/>
              <a:t>언어가 최초로 틀을 잡게 된 것은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기기이며</a:t>
            </a:r>
            <a:r>
              <a:rPr lang="en-US" altLang="ko-KR" dirty="0" smtClean="0"/>
              <a:t>, PDP-11</a:t>
            </a:r>
            <a:r>
              <a:rPr lang="ko-KR" altLang="en-US" dirty="0" smtClean="0"/>
              <a:t>의 바이트 주소화 기능을 최대로 활용하기 위해 </a:t>
            </a:r>
            <a:r>
              <a:rPr lang="en-US" altLang="ko-KR" dirty="0" smtClean="0"/>
              <a:t>1972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PDP-11 UNIX system</a:t>
            </a:r>
            <a:r>
              <a:rPr lang="ko-KR" altLang="en-US" dirty="0" smtClean="0"/>
              <a:t>에서 개발이 시작되었다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같은 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기종의 컴퓨터로 </a:t>
            </a:r>
            <a:r>
              <a:rPr lang="en-US" altLang="ko-KR" dirty="0" smtClean="0"/>
              <a:t>Porting </a:t>
            </a:r>
            <a:r>
              <a:rPr lang="ko-KR" altLang="en-US" dirty="0" smtClean="0"/>
              <a:t>또한 시작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수많은 프로그래밍 언어의 기초이며 </a:t>
            </a:r>
            <a:r>
              <a:rPr lang="en-US" altLang="ko-KR" dirty="0" smtClean="0"/>
              <a:t>Programmer</a:t>
            </a:r>
            <a:r>
              <a:rPr lang="ko-KR" altLang="en-US" dirty="0" smtClean="0"/>
              <a:t>의 길을 걷는 자로서 평생 익혀야 할 기본이자 숙명적인 언어이다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578</Words>
  <Application>Microsoft Office PowerPoint</Application>
  <PresentationFormat>화면 슬라이드 쇼(4:3)</PresentationFormat>
  <Paragraphs>162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Welcome to C Programming!</vt:lpstr>
      <vt:lpstr>I n d e x</vt:lpstr>
      <vt:lpstr>프로그래밍의 이해</vt:lpstr>
      <vt:lpstr>프로그래밍 언어란?</vt:lpstr>
      <vt:lpstr>PowerPoint 프레젠테이션</vt:lpstr>
      <vt:lpstr>컴퓨터(기계)는 0 과 1만 인식이 가능하다!</vt:lpstr>
      <vt:lpstr>C 그리고 자료 형</vt:lpstr>
      <vt:lpstr>Dennis Ritchie (9월 9일 1941 ~ 10월 12일 2011)</vt:lpstr>
      <vt:lpstr>PowerPoint 프레젠테이션</vt:lpstr>
      <vt:lpstr>Hello World! (1978년 K&amp;R C프로그래밍 책 초판에 첫 등장)</vt:lpstr>
      <vt:lpstr>Data Type - 자료 형</vt:lpstr>
      <vt:lpstr>정수형 (Integer Type)</vt:lpstr>
      <vt:lpstr>소수점 형 (floating type)</vt:lpstr>
      <vt:lpstr>Size of (  ) 크기 값</vt:lpstr>
      <vt:lpstr>기본 구성</vt:lpstr>
      <vt:lpstr>프로그램 작성 및  실행 순서</vt:lpstr>
      <vt:lpstr>함수에 대한 이해</vt:lpstr>
      <vt:lpstr>함수 호출과 인자 전달</vt:lpstr>
      <vt:lpstr>다음과 같은 결과를 화면에 출력하는 프로그램을 작성하세요</vt:lpstr>
      <vt:lpstr>PowerPoint 프레젠테이션</vt:lpstr>
      <vt:lpstr>#include &lt;stdio.h&gt;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</dc:title>
  <dc:creator>SCA-A08</dc:creator>
  <cp:lastModifiedBy>2018-g-5</cp:lastModifiedBy>
  <cp:revision>28</cp:revision>
  <dcterms:created xsi:type="dcterms:W3CDTF">2016-10-24T11:14:16Z</dcterms:created>
  <dcterms:modified xsi:type="dcterms:W3CDTF">2018-09-19T06:12:25Z</dcterms:modified>
</cp:coreProperties>
</file>