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6" r:id="rId11"/>
    <p:sldId id="265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E8A0-11B5-4C02-9495-5C28A189BAE3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2E57-AC61-47ED-895A-CF114F26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51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E8A0-11B5-4C02-9495-5C28A189BAE3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2E57-AC61-47ED-895A-CF114F26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9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E8A0-11B5-4C02-9495-5C28A189BAE3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2E57-AC61-47ED-895A-CF114F26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3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E8A0-11B5-4C02-9495-5C28A189BAE3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2E57-AC61-47ED-895A-CF114F26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4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E8A0-11B5-4C02-9495-5C28A189BAE3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2E57-AC61-47ED-895A-CF114F26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7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E8A0-11B5-4C02-9495-5C28A189BAE3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2E57-AC61-47ED-895A-CF114F26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7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E8A0-11B5-4C02-9495-5C28A189BAE3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2E57-AC61-47ED-895A-CF114F26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5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E8A0-11B5-4C02-9495-5C28A189BAE3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2E57-AC61-47ED-895A-CF114F26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91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E8A0-11B5-4C02-9495-5C28A189BAE3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2E57-AC61-47ED-895A-CF114F26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9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E8A0-11B5-4C02-9495-5C28A189BAE3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2E57-AC61-47ED-895A-CF114F26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E8A0-11B5-4C02-9495-5C28A189BAE3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2E57-AC61-47ED-895A-CF114F26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6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8E8A0-11B5-4C02-9495-5C28A189BAE3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2E57-AC61-47ED-895A-CF114F26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Welcome to C Programming!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Arithmetic, Logical, Relational</a:t>
            </a:r>
          </a:p>
          <a:p>
            <a:r>
              <a:rPr lang="en-US" altLang="ko-KR" dirty="0" smtClean="0"/>
              <a:t>Operators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52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논리 연산자</a:t>
            </a:r>
            <a:r>
              <a:rPr lang="en-US" altLang="ko-KR" sz="2400" b="1" dirty="0" smtClean="0"/>
              <a:t>-</a:t>
            </a:r>
            <a:endParaRPr lang="ko-KR" altLang="en-US" sz="2400" b="1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085278"/>
              </p:ext>
            </p:extLst>
          </p:nvPr>
        </p:nvGraphicFramePr>
        <p:xfrm>
          <a:off x="457200" y="1600200"/>
          <a:ext cx="8229600" cy="40284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2743200"/>
                <a:gridCol w="2743200"/>
              </a:tblGrid>
              <a:tr h="60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연산자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example</a:t>
                      </a:r>
                      <a:endParaRPr lang="ko-KR" altLang="en-US" b="1" dirty="0"/>
                    </a:p>
                  </a:txBody>
                  <a:tcPr/>
                </a:tc>
              </a:tr>
              <a:tr h="1141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2800" b="1" dirty="0" smtClean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AND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연산자</a:t>
                      </a:r>
                      <a:r>
                        <a:rPr lang="en-US" altLang="ko-KR" sz="1600" b="1" baseline="0" dirty="0" smtClean="0"/>
                        <a:t>. </a:t>
                      </a:r>
                      <a:r>
                        <a:rPr lang="ko-KR" altLang="en-US" sz="1600" b="1" baseline="0" dirty="0" smtClean="0"/>
                        <a:t>피 연산자 또는 연산 함수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모두 </a:t>
                      </a:r>
                      <a:r>
                        <a:rPr lang="en-US" altLang="ko-KR" sz="1600" b="1" baseline="0" dirty="0" smtClean="0"/>
                        <a:t>True</a:t>
                      </a:r>
                      <a:r>
                        <a:rPr lang="ko-KR" altLang="en-US" sz="1600" b="1" baseline="0" dirty="0" smtClean="0"/>
                        <a:t>를 반환 할 때 성립이 된다</a:t>
                      </a:r>
                      <a:r>
                        <a:rPr lang="en-US" altLang="ko-KR" sz="1600" b="1" baseline="0" dirty="0" smtClean="0"/>
                        <a:t>.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en-US" altLang="ko-KR" sz="1400" b="1" dirty="0" smtClean="0"/>
                        <a:t>A = 1 B</a:t>
                      </a:r>
                      <a:r>
                        <a:rPr lang="en-US" altLang="ko-KR" sz="1400" b="1" baseline="0" dirty="0" smtClean="0"/>
                        <a:t> = 1 : </a:t>
                      </a:r>
                      <a:r>
                        <a:rPr lang="en-US" altLang="ko-KR" sz="1400" b="1" dirty="0" smtClean="0"/>
                        <a:t>A</a:t>
                      </a:r>
                      <a:r>
                        <a:rPr lang="en-US" altLang="ko-KR" sz="1400" b="1" baseline="0" dirty="0" smtClean="0"/>
                        <a:t> &amp;&amp; B = True </a:t>
                      </a:r>
                      <a:r>
                        <a:rPr lang="en-US" altLang="ko-KR" sz="1400" b="1" dirty="0" smtClean="0"/>
                        <a:t>A = 0 B</a:t>
                      </a:r>
                      <a:r>
                        <a:rPr lang="en-US" altLang="ko-KR" sz="1400" b="1" baseline="0" dirty="0" smtClean="0"/>
                        <a:t> = 1 : A &amp;&amp; B = False</a:t>
                      </a:r>
                    </a:p>
                    <a:p>
                      <a:pPr algn="l" latinLnBrk="1"/>
                      <a:r>
                        <a:rPr lang="en-US" altLang="ko-KR" sz="1400" b="1" baseline="0" dirty="0" smtClean="0"/>
                        <a:t>A = 0 B = 0 : A &amp;&amp; B = False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1141276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smtClean="0"/>
                        <a:t>||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OR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연산자</a:t>
                      </a:r>
                      <a:r>
                        <a:rPr lang="en-US" altLang="ko-KR" sz="1600" b="1" baseline="0" dirty="0" smtClean="0"/>
                        <a:t>. </a:t>
                      </a:r>
                      <a:r>
                        <a:rPr lang="ko-KR" altLang="en-US" sz="1600" b="1" baseline="0" dirty="0" smtClean="0"/>
                        <a:t>피 연산자 또는 연산 함수 사이 </a:t>
                      </a:r>
                      <a:r>
                        <a:rPr lang="en-US" altLang="ko-KR" sz="1600" b="1" baseline="0" dirty="0" smtClean="0"/>
                        <a:t>True</a:t>
                      </a:r>
                      <a:r>
                        <a:rPr lang="ko-KR" altLang="en-US" sz="1600" b="1" baseline="0" dirty="0" smtClean="0"/>
                        <a:t>가 하나라도 반환 되면 성립이 된다</a:t>
                      </a:r>
                      <a:r>
                        <a:rPr lang="en-US" altLang="ko-KR" sz="1600" b="1" baseline="0" dirty="0" smtClean="0"/>
                        <a:t>.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A = 1 B = 1 : A || B = True</a:t>
                      </a:r>
                    </a:p>
                    <a:p>
                      <a:pPr algn="l" latinLnBrk="1"/>
                      <a:r>
                        <a:rPr lang="en-US" altLang="ko-KR" sz="1400" b="1" dirty="0" smtClean="0"/>
                        <a:t>A = 1 B = 0 : A || B = True</a:t>
                      </a:r>
                    </a:p>
                    <a:p>
                      <a:pPr algn="l" latinLnBrk="1"/>
                      <a:r>
                        <a:rPr lang="en-US" altLang="ko-KR" sz="1400" b="1" dirty="0" smtClean="0"/>
                        <a:t>A = 0 B = 1 : A || B = True</a:t>
                      </a:r>
                    </a:p>
                    <a:p>
                      <a:pPr algn="l" latinLnBrk="1"/>
                      <a:r>
                        <a:rPr lang="en-US" altLang="ko-KR" sz="1400" b="1" dirty="0" smtClean="0"/>
                        <a:t>A</a:t>
                      </a:r>
                      <a:r>
                        <a:rPr lang="en-US" altLang="ko-KR" sz="1400" b="1" baseline="0" dirty="0" smtClean="0"/>
                        <a:t> = 0 B = 0 : A || B = False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1141276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sz="2800" b="1" dirty="0" smtClean="0"/>
                        <a:t>!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NOT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연산자</a:t>
                      </a:r>
                      <a:r>
                        <a:rPr lang="en-US" altLang="ko-KR" sz="1600" b="1" baseline="0" dirty="0" smtClean="0"/>
                        <a:t>. </a:t>
                      </a:r>
                      <a:r>
                        <a:rPr lang="ko-KR" altLang="en-US" sz="1600" b="1" baseline="0" dirty="0" smtClean="0"/>
                        <a:t>성립된 논리를 역으로 바꿔주는 연산자</a:t>
                      </a:r>
                      <a:r>
                        <a:rPr lang="en-US" altLang="ko-KR" sz="1600" b="1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600" b="1" baseline="0" dirty="0" smtClean="0"/>
                        <a:t>!(False) = True</a:t>
                      </a:r>
                    </a:p>
                    <a:p>
                      <a:pPr algn="l" latinLnBrk="1"/>
                      <a:r>
                        <a:rPr lang="en-US" altLang="ko-KR" sz="1600" b="1" baseline="0" dirty="0" smtClean="0"/>
                        <a:t>!(True) = False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A = 1 B = 1 : A &amp;&amp; B</a:t>
                      </a:r>
                      <a:r>
                        <a:rPr lang="en-US" altLang="ko-KR" sz="1400" b="1" baseline="0" dirty="0" smtClean="0"/>
                        <a:t> = True</a:t>
                      </a:r>
                    </a:p>
                    <a:p>
                      <a:pPr algn="l" latinLnBrk="1"/>
                      <a:r>
                        <a:rPr lang="en-US" altLang="ko-KR" sz="1400" b="1" baseline="0" dirty="0" smtClean="0"/>
                        <a:t>!(A &amp;&amp; B) = False</a:t>
                      </a:r>
                      <a:endParaRPr lang="en-US" altLang="ko-KR" sz="1000" b="1" baseline="0" dirty="0" smtClean="0"/>
                    </a:p>
                    <a:p>
                      <a:pPr algn="l" latinLnBrk="1"/>
                      <a:endParaRPr lang="en-US" altLang="ko-KR" sz="900" b="1" baseline="0" dirty="0" smtClean="0"/>
                    </a:p>
                    <a:p>
                      <a:pPr algn="l" latinLnBrk="1"/>
                      <a:r>
                        <a:rPr lang="en-US" altLang="ko-KR" sz="1400" b="1" baseline="0" dirty="0" smtClean="0"/>
                        <a:t>A = 0 B = 0 : A || B = False</a:t>
                      </a:r>
                    </a:p>
                    <a:p>
                      <a:pPr algn="l" latinLnBrk="1"/>
                      <a:r>
                        <a:rPr lang="en-US" altLang="ko-KR" sz="1400" b="1" baseline="0" dirty="0" smtClean="0"/>
                        <a:t>!(A || B) = True</a:t>
                      </a:r>
                      <a:endParaRPr lang="ko-KR" alt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2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Relational Operator</a:t>
            </a:r>
            <a:endParaRPr lang="ko-KR" altLang="en-US" dirty="0"/>
          </a:p>
        </p:txBody>
      </p:sp>
      <p:pic>
        <p:nvPicPr>
          <p:cNvPr id="1027" name="Picture 3" descr="C:\Users\SCA-A08\Desktop\C ppt reWork\Slide 4\Butterf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5364"/>
            <a:ext cx="3962400" cy="254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관계 연산자</a:t>
            </a:r>
            <a:r>
              <a:rPr lang="en-US" altLang="ko-KR" sz="2400" b="1" dirty="0" smtClean="0"/>
              <a:t>-</a:t>
            </a:r>
            <a:endParaRPr lang="ko-KR" altLang="en-US" sz="2400" b="1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420503"/>
              </p:ext>
            </p:extLst>
          </p:nvPr>
        </p:nvGraphicFramePr>
        <p:xfrm>
          <a:off x="457200" y="981071"/>
          <a:ext cx="8229600" cy="5122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2743200"/>
                <a:gridCol w="2743200"/>
              </a:tblGrid>
              <a:tr h="431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연산자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의미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example</a:t>
                      </a:r>
                      <a:endParaRPr lang="ko-KR" altLang="en-US" b="1" dirty="0"/>
                    </a:p>
                  </a:txBody>
                  <a:tcPr/>
                </a:tc>
              </a:tr>
              <a:tr h="781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/>
                        <a:t>==</a:t>
                      </a:r>
                      <a:endParaRPr lang="ko-KR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/>
                        <a:t>피 연산자 또는 함수 간의 값이 동일 할 경우 </a:t>
                      </a:r>
                      <a:r>
                        <a:rPr lang="en-US" altLang="ko-KR" sz="1600" b="1" dirty="0" smtClean="0"/>
                        <a:t>True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A</a:t>
                      </a:r>
                      <a:r>
                        <a:rPr lang="en-US" altLang="ko-KR" sz="1400" b="1" baseline="0" dirty="0" smtClean="0"/>
                        <a:t> = 1 B = 1   :   A == B True</a:t>
                      </a:r>
                    </a:p>
                    <a:p>
                      <a:pPr algn="l" latinLnBrk="1"/>
                      <a:endParaRPr lang="en-US" altLang="ko-KR" sz="1400" b="1" baseline="0" dirty="0" smtClean="0"/>
                    </a:p>
                    <a:p>
                      <a:pPr algn="l" latinLnBrk="1"/>
                      <a:r>
                        <a:rPr lang="en-US" altLang="ko-KR" sz="1400" b="1" baseline="0" dirty="0" smtClean="0"/>
                        <a:t>A = 0 B = 1   :   A == B False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781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/>
                        <a:t>!=</a:t>
                      </a:r>
                      <a:endParaRPr lang="ko-KR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/>
                        <a:t>피 연사자 또는 함수 간의 값이 다를 경우 </a:t>
                      </a:r>
                      <a:r>
                        <a:rPr lang="en-US" altLang="ko-KR" sz="1600" b="1" dirty="0" smtClean="0"/>
                        <a:t>true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A</a:t>
                      </a:r>
                      <a:r>
                        <a:rPr lang="en-US" altLang="ko-KR" sz="1400" b="1" baseline="0" dirty="0" smtClean="0"/>
                        <a:t> = 1 B = 1   :   A != B False</a:t>
                      </a:r>
                    </a:p>
                    <a:p>
                      <a:pPr algn="l" latinLnBrk="1"/>
                      <a:endParaRPr lang="en-US" altLang="ko-KR" sz="1400" b="1" baseline="0" dirty="0" smtClean="0"/>
                    </a:p>
                    <a:p>
                      <a:pPr algn="l" latinLnBrk="1"/>
                      <a:r>
                        <a:rPr lang="en-US" altLang="ko-KR" sz="1400" b="1" baseline="0" dirty="0" smtClean="0"/>
                        <a:t>A = 0 B = 1   :   A != B True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781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/>
                        <a:t>&gt;</a:t>
                      </a:r>
                      <a:endParaRPr lang="ko-KR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연산자 왼쪽의 피</a:t>
                      </a:r>
                      <a:r>
                        <a:rPr lang="ko-KR" altLang="en-US" sz="1400" b="1" baseline="0" dirty="0" smtClean="0"/>
                        <a:t> 연산자 또는 함수의 반환 값이 오른쪽 보다 클 경우 </a:t>
                      </a:r>
                      <a:r>
                        <a:rPr lang="en-US" altLang="ko-KR" sz="1400" b="1" baseline="0" dirty="0" smtClean="0"/>
                        <a:t>True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A</a:t>
                      </a:r>
                      <a:r>
                        <a:rPr lang="en-US" altLang="ko-KR" sz="1400" b="1" baseline="0" dirty="0" smtClean="0"/>
                        <a:t> = 1 B = 0</a:t>
                      </a:r>
                    </a:p>
                    <a:p>
                      <a:pPr algn="ctr" latinLnBrk="1"/>
                      <a:r>
                        <a:rPr lang="en-US" altLang="ko-KR" sz="1400" b="1" dirty="0" smtClean="0"/>
                        <a:t>A &gt; B  True</a:t>
                      </a:r>
                    </a:p>
                  </a:txBody>
                  <a:tcPr/>
                </a:tc>
              </a:tr>
              <a:tr h="781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/>
                        <a:t>&lt;</a:t>
                      </a:r>
                      <a:endParaRPr lang="ko-KR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연산자 오른쪽의 피</a:t>
                      </a:r>
                      <a:r>
                        <a:rPr lang="ko-KR" altLang="en-US" sz="1400" b="1" baseline="0" dirty="0" smtClean="0"/>
                        <a:t> 연산자 또는 함수의 반환 값이 왼쪽 보다 클 경우 </a:t>
                      </a:r>
                      <a:r>
                        <a:rPr lang="en-US" altLang="ko-KR" sz="1400" b="1" baseline="0" dirty="0" smtClean="0"/>
                        <a:t>True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A = 1 B = 0</a:t>
                      </a:r>
                    </a:p>
                    <a:p>
                      <a:pPr algn="ctr" latinLnBrk="1"/>
                      <a:r>
                        <a:rPr lang="en-US" altLang="ko-KR" sz="1400" b="1" dirty="0" smtClean="0"/>
                        <a:t>A &lt; B False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781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/>
                        <a:t>&gt;=</a:t>
                      </a:r>
                      <a:endParaRPr lang="ko-KR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연산자 왼쪽의 피</a:t>
                      </a:r>
                      <a:r>
                        <a:rPr lang="ko-KR" altLang="en-US" sz="1400" b="1" baseline="0" dirty="0" smtClean="0"/>
                        <a:t> 연산자 또는 함수의 반환 값이 오른쪽 보다 크거나 같을 경우 </a:t>
                      </a:r>
                      <a:r>
                        <a:rPr lang="en-US" altLang="ko-KR" sz="1400" b="1" baseline="0" dirty="0" smtClean="0"/>
                        <a:t>True</a:t>
                      </a:r>
                      <a:endParaRPr lang="ko-KR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A</a:t>
                      </a:r>
                      <a:r>
                        <a:rPr lang="en-US" altLang="ko-KR" sz="1400" b="1" baseline="0" dirty="0" smtClean="0"/>
                        <a:t> = 2 B = 0   :   </a:t>
                      </a:r>
                      <a:r>
                        <a:rPr lang="en-US" altLang="ko-KR" sz="1400" b="1" dirty="0" smtClean="0"/>
                        <a:t>A &gt;= B True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en-US" altLang="ko-KR" sz="1400" b="1" dirty="0" smtClean="0"/>
                        <a:t>A = 2 B = 2   :   A</a:t>
                      </a:r>
                      <a:r>
                        <a:rPr lang="en-US" altLang="ko-KR" sz="1400" b="1" baseline="0" dirty="0" smtClean="0"/>
                        <a:t> &gt;= B True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  <a:tr h="781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/>
                        <a:t>&lt;=</a:t>
                      </a:r>
                      <a:endParaRPr lang="ko-KR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연산자 오른쪽의 피</a:t>
                      </a:r>
                      <a:r>
                        <a:rPr lang="ko-KR" altLang="en-US" sz="1400" b="1" baseline="0" dirty="0" smtClean="0"/>
                        <a:t> 연산자 또는 함수의 반환 값이 왼쪽 보다 크거나 같을 경우 </a:t>
                      </a:r>
                      <a:r>
                        <a:rPr lang="en-US" altLang="ko-KR" sz="1400" b="1" baseline="0" dirty="0" smtClean="0"/>
                        <a:t>True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A</a:t>
                      </a:r>
                      <a:r>
                        <a:rPr lang="en-US" altLang="ko-KR" sz="1400" b="1" baseline="0" dirty="0" smtClean="0"/>
                        <a:t> = 2 B = 0   :   </a:t>
                      </a:r>
                      <a:r>
                        <a:rPr lang="en-US" altLang="ko-KR" sz="1400" b="1" dirty="0" smtClean="0"/>
                        <a:t>A &lt;= B False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en-US" altLang="ko-KR" sz="1400" b="1" dirty="0" smtClean="0"/>
                        <a:t>A = 2 B = 2   :   A &lt;=</a:t>
                      </a:r>
                      <a:r>
                        <a:rPr lang="en-US" altLang="ko-KR" sz="1400" b="1" baseline="0" dirty="0" smtClean="0"/>
                        <a:t> B True</a:t>
                      </a:r>
                      <a:endParaRPr lang="ko-KR" alt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4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be continued</a:t>
            </a:r>
            <a:endParaRPr lang="ko-KR" altLang="en-US" dirty="0"/>
          </a:p>
        </p:txBody>
      </p:sp>
      <p:pic>
        <p:nvPicPr>
          <p:cNvPr id="3074" name="Picture 2" descr="C:\Users\SCA-A08\Desktop\C ppt reWork\Slide 4\sch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99492"/>
            <a:ext cx="3409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2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>
            <a:normAutofit/>
          </a:bodyPr>
          <a:lstStyle/>
          <a:p>
            <a:r>
              <a:rPr lang="en-US" altLang="ko-KR" sz="11500" dirty="0" smtClean="0">
                <a:latin typeface="Broadway" pitchFamily="82" charset="0"/>
              </a:rPr>
              <a:t>INDEX</a:t>
            </a:r>
            <a:endParaRPr lang="ko-KR" altLang="en-US" sz="11500" dirty="0">
              <a:latin typeface="Broadway" pitchFamily="82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730799" y="503236"/>
            <a:ext cx="5472609" cy="58515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(Operator)-</a:t>
            </a:r>
          </a:p>
          <a:p>
            <a:pPr marL="0" indent="0" algn="ctr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산술 연산자 </a:t>
            </a:r>
            <a:r>
              <a:rPr lang="en-US" altLang="ko-KR" dirty="0" smtClean="0"/>
              <a:t>(Arithmetic)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논리 연산자 </a:t>
            </a:r>
            <a:r>
              <a:rPr lang="en-US" altLang="ko-KR" dirty="0" smtClean="0"/>
              <a:t>(Logical)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관계 연산자 </a:t>
            </a:r>
            <a:r>
              <a:rPr lang="en-US" altLang="ko-KR" dirty="0" smtClean="0"/>
              <a:t>(Relational)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2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Arithmetic Operator</a:t>
            </a:r>
            <a:endParaRPr lang="ko-KR" altLang="en-US" dirty="0"/>
          </a:p>
        </p:txBody>
      </p:sp>
      <p:pic>
        <p:nvPicPr>
          <p:cNvPr id="1026" name="Picture 2" descr="C:\Users\SCA-A08\Desktop\800px-Leibniz_Stepped_Recko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78" y="188640"/>
            <a:ext cx="354500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47456" y="24928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Stepped reckoner </a:t>
            </a:r>
            <a:r>
              <a:rPr lang="ko-KR" altLang="en-US" sz="1200" dirty="0" smtClean="0"/>
              <a:t>계산기</a:t>
            </a:r>
            <a:r>
              <a:rPr lang="en-US" altLang="ko-KR" sz="1200" dirty="0" smtClean="0"/>
              <a:t>; </a:t>
            </a:r>
            <a:r>
              <a:rPr lang="ko-KR" altLang="en-US" sz="1200" dirty="0" smtClean="0"/>
              <a:t>독일의 </a:t>
            </a:r>
            <a:r>
              <a:rPr lang="en-US" altLang="ko-KR" sz="1200" dirty="0" smtClean="0"/>
              <a:t>Gottfried Wilhelm Leibniz </a:t>
            </a:r>
            <a:r>
              <a:rPr lang="ko-KR" altLang="en-US" sz="1200" dirty="0"/>
              <a:t>가</a:t>
            </a:r>
            <a:r>
              <a:rPr lang="en-US" altLang="ko-KR" sz="1200" dirty="0" smtClean="0"/>
              <a:t> 1672~1694</a:t>
            </a:r>
            <a:r>
              <a:rPr lang="ko-KR" altLang="en-US" sz="1200" dirty="0" smtClean="0"/>
              <a:t>간 개발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처음으로 </a:t>
            </a:r>
            <a:r>
              <a:rPr lang="ko-KR" altLang="en-US" sz="1200" dirty="0"/>
              <a:t>사</a:t>
            </a:r>
            <a:r>
              <a:rPr lang="ko-KR" altLang="en-US" sz="1200" dirty="0" smtClean="0"/>
              <a:t>칙연산이 가능한 계산기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18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대입 연산자와 산술 연산자</a:t>
            </a:r>
            <a:r>
              <a:rPr lang="en-US" altLang="ko-KR" sz="2400" b="1" dirty="0" smtClean="0"/>
              <a:t>-</a:t>
            </a:r>
            <a:endParaRPr lang="ko-KR" altLang="en-US" sz="2400" b="1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55251"/>
              </p:ext>
            </p:extLst>
          </p:nvPr>
        </p:nvGraphicFramePr>
        <p:xfrm>
          <a:off x="457200" y="1600201"/>
          <a:ext cx="8229600" cy="45651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2743200"/>
                <a:gridCol w="2743200"/>
              </a:tblGrid>
              <a:tr h="652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/>
                        <a:t>연산자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example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/>
                        <a:t>의미</a:t>
                      </a:r>
                      <a:endParaRPr lang="ko-KR" altLang="en-US" sz="3200" b="1" dirty="0"/>
                    </a:p>
                  </a:txBody>
                  <a:tcPr/>
                </a:tc>
              </a:tr>
              <a:tr h="652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=</a:t>
                      </a:r>
                      <a:endParaRPr lang="ko-KR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 = 20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/>
                        <a:t>대입</a:t>
                      </a:r>
                      <a:endParaRPr lang="ko-KR" altLang="en-US" sz="3200" b="1" dirty="0"/>
                    </a:p>
                  </a:txBody>
                  <a:tcPr/>
                </a:tc>
              </a:tr>
              <a:tr h="652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+</a:t>
                      </a:r>
                      <a:endParaRPr lang="ko-KR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 = 4 + 3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/>
                        <a:t>덧셈</a:t>
                      </a:r>
                      <a:endParaRPr lang="ko-KR" altLang="en-US" sz="3200" b="1" dirty="0"/>
                    </a:p>
                  </a:txBody>
                  <a:tcPr/>
                </a:tc>
              </a:tr>
              <a:tr h="652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-</a:t>
                      </a:r>
                      <a:endParaRPr lang="ko-KR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 = 4 – 3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/>
                        <a:t>뺄셈</a:t>
                      </a:r>
                      <a:endParaRPr lang="ko-KR" altLang="en-US" sz="3200" b="1" dirty="0"/>
                    </a:p>
                  </a:txBody>
                  <a:tcPr/>
                </a:tc>
              </a:tr>
              <a:tr h="652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*</a:t>
                      </a:r>
                      <a:endParaRPr lang="ko-KR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 = 4</a:t>
                      </a:r>
                      <a:r>
                        <a:rPr lang="en-US" altLang="ko-KR" sz="2800" b="1" baseline="0" dirty="0" smtClean="0"/>
                        <a:t> * 3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/>
                        <a:t>곱셈</a:t>
                      </a:r>
                      <a:endParaRPr lang="ko-KR" altLang="en-US" sz="3200" b="1" dirty="0"/>
                    </a:p>
                  </a:txBody>
                  <a:tcPr/>
                </a:tc>
              </a:tr>
              <a:tr h="652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/</a:t>
                      </a:r>
                      <a:endParaRPr lang="ko-KR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 = 4 / 3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/>
                        <a:t>나눗셈</a:t>
                      </a:r>
                      <a:endParaRPr lang="ko-KR" altLang="en-US" sz="3200" b="1" dirty="0"/>
                    </a:p>
                  </a:txBody>
                  <a:tcPr/>
                </a:tc>
              </a:tr>
              <a:tr h="652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%</a:t>
                      </a:r>
                      <a:endParaRPr lang="ko-KR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 = 4 % 3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/>
                        <a:t>나머지</a:t>
                      </a:r>
                      <a:endParaRPr lang="ko-KR" altLang="en-US" sz="3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2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대입 연산자와 산술 연산자를 결합하여 사용</a:t>
            </a:r>
            <a:r>
              <a:rPr lang="en-US" altLang="ko-KR" sz="2400" b="1" dirty="0" smtClean="0"/>
              <a:t>-</a:t>
            </a:r>
            <a:endParaRPr lang="ko-KR" altLang="en-US" sz="2400" b="1" dirty="0"/>
          </a:p>
        </p:txBody>
      </p:sp>
      <p:pic>
        <p:nvPicPr>
          <p:cNvPr id="4" name="Picture 4" descr="그림 3-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80" y="2091753"/>
            <a:ext cx="6495239" cy="35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6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증감 연산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값이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씩 증가 및 감소시키는 연산자</a:t>
            </a:r>
            <a:r>
              <a:rPr lang="en-US" altLang="ko-KR" sz="2400" b="1" dirty="0" smtClean="0"/>
              <a:t>)-</a:t>
            </a:r>
            <a:endParaRPr lang="ko-KR" altLang="en-US" sz="2400" b="1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945258"/>
              </p:ext>
            </p:extLst>
          </p:nvPr>
        </p:nvGraphicFramePr>
        <p:xfrm>
          <a:off x="457200" y="1844825"/>
          <a:ext cx="8229600" cy="432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2743200"/>
                <a:gridCol w="2743200"/>
              </a:tblGrid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연산자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example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의미</a:t>
                      </a:r>
                      <a:endParaRPr lang="ko-KR" altLang="en-US" sz="3200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++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A++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어떤 연산에 변수가 대입이 된다면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연산이 끝난 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그 값이 증가한다</a:t>
                      </a:r>
                      <a:endParaRPr lang="ko-KR" altLang="en-US" sz="1600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++A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어떤 연산에 변수가 대입이 된다면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우선 증가한 값이 연산에 대입된다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--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A--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어떤 연산에 변수가 대입이 된다면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연산이 끝난 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그 값이 감소한다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--A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어떤 연산에 변수가 대입이 된다면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우선 감소된 값이 연산에 대입된다</a:t>
                      </a:r>
                      <a:endParaRPr lang="ko-KR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0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476672"/>
            <a:ext cx="4038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stdio.h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 (void)</a:t>
            </a:r>
          </a:p>
          <a:p>
            <a:pPr marL="0" indent="0">
              <a:buNone/>
            </a:pPr>
            <a:r>
              <a:rPr lang="en-US" altLang="ko-KR" sz="1400" dirty="0" smtClean="0"/>
              <a:t>{</a:t>
            </a:r>
          </a:p>
          <a:p>
            <a:pPr marL="0" indent="0"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 = 3, b = 12;</a:t>
            </a:r>
          </a:p>
          <a:p>
            <a:pPr marL="0" indent="0"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c, d, e, f;	</a:t>
            </a:r>
          </a:p>
          <a:p>
            <a:pPr marL="0" indent="0">
              <a:buNone/>
            </a:pPr>
            <a:r>
              <a:rPr lang="en-US" altLang="ko-KR" sz="1400" dirty="0" smtClean="0"/>
              <a:t>	</a:t>
            </a:r>
          </a:p>
          <a:p>
            <a:pPr marL="0" indent="0">
              <a:buNone/>
            </a:pPr>
            <a:r>
              <a:rPr lang="en-US" altLang="ko-KR" sz="1400" dirty="0" smtClean="0"/>
              <a:t>	c = a + b;</a:t>
            </a:r>
          </a:p>
          <a:p>
            <a:pPr marL="0" indent="0">
              <a:buNone/>
            </a:pPr>
            <a:r>
              <a:rPr lang="en-US" altLang="ko-KR" sz="1400" dirty="0" smtClean="0"/>
              <a:t>	d = b – a;</a:t>
            </a:r>
          </a:p>
          <a:p>
            <a:pPr marL="0" indent="0">
              <a:buNone/>
            </a:pPr>
            <a:r>
              <a:rPr lang="en-US" altLang="ko-KR" sz="1400" dirty="0" smtClean="0"/>
              <a:t>	e = a * b;</a:t>
            </a:r>
          </a:p>
          <a:p>
            <a:pPr marL="0" indent="0">
              <a:buNone/>
            </a:pPr>
            <a:r>
              <a:rPr lang="en-US" altLang="ko-KR" sz="1400" dirty="0" smtClean="0"/>
              <a:t>	f = b / a;</a:t>
            </a:r>
          </a:p>
          <a:p>
            <a:pPr marL="0" indent="0">
              <a:buNone/>
            </a:pPr>
            <a:r>
              <a:rPr lang="en-US" altLang="ko-KR" sz="1400" dirty="0" smtClean="0"/>
              <a:t>	</a:t>
            </a:r>
          </a:p>
          <a:p>
            <a:pPr marL="0" indent="0"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printf_</a:t>
            </a:r>
            <a:r>
              <a:rPr lang="en-US" altLang="ko-KR" sz="1400" dirty="0" err="1"/>
              <a:t>s</a:t>
            </a:r>
            <a:r>
              <a:rPr lang="en-US" altLang="ko-KR" sz="1400" dirty="0" smtClean="0"/>
              <a:t>(“%</a:t>
            </a:r>
            <a:r>
              <a:rPr lang="en-US" altLang="ko-KR" sz="1400" dirty="0" smtClean="0"/>
              <a:t>d\n”, c);	</a:t>
            </a:r>
            <a:r>
              <a:rPr lang="en-US" altLang="ko-KR" sz="1400" dirty="0" smtClean="0">
                <a:solidFill>
                  <a:srgbClr val="00B050"/>
                </a:solidFill>
              </a:rPr>
              <a:t>// 15</a:t>
            </a:r>
          </a:p>
          <a:p>
            <a:pPr marL="0" indent="0"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printf_s</a:t>
            </a:r>
            <a:r>
              <a:rPr lang="en-US" altLang="ko-KR" sz="1400" dirty="0" smtClean="0"/>
              <a:t>(“%</a:t>
            </a:r>
            <a:r>
              <a:rPr lang="en-US" altLang="ko-KR" sz="1400" dirty="0" smtClean="0"/>
              <a:t>d\n”, d);	</a:t>
            </a:r>
            <a:r>
              <a:rPr lang="en-US" altLang="ko-KR" sz="1400" dirty="0" smtClean="0">
                <a:solidFill>
                  <a:srgbClr val="00B050"/>
                </a:solidFill>
              </a:rPr>
              <a:t>// 9</a:t>
            </a:r>
          </a:p>
          <a:p>
            <a:pPr marL="0" indent="0"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printf_s</a:t>
            </a:r>
            <a:r>
              <a:rPr lang="en-US" altLang="ko-KR" sz="1400" dirty="0" smtClean="0"/>
              <a:t>(“%</a:t>
            </a:r>
            <a:r>
              <a:rPr lang="en-US" altLang="ko-KR" sz="1400" dirty="0" smtClean="0"/>
              <a:t>d\n”, e);	</a:t>
            </a:r>
            <a:r>
              <a:rPr lang="en-US" altLang="ko-KR" sz="1400" dirty="0" smtClean="0">
                <a:solidFill>
                  <a:srgbClr val="00B050"/>
                </a:solidFill>
              </a:rPr>
              <a:t>// 36</a:t>
            </a:r>
          </a:p>
          <a:p>
            <a:pPr marL="0" indent="0"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printf_s</a:t>
            </a:r>
            <a:r>
              <a:rPr lang="en-US" altLang="ko-KR" sz="1400" dirty="0" smtClean="0"/>
              <a:t>(“%</a:t>
            </a:r>
            <a:r>
              <a:rPr lang="en-US" altLang="ko-KR" sz="1400" dirty="0" smtClean="0"/>
              <a:t>d\n”, f);	</a:t>
            </a:r>
            <a:r>
              <a:rPr lang="en-US" altLang="ko-KR" sz="1400" dirty="0" smtClean="0">
                <a:solidFill>
                  <a:srgbClr val="00B050"/>
                </a:solidFill>
              </a:rPr>
              <a:t>// 4</a:t>
            </a:r>
          </a:p>
          <a:p>
            <a:pPr marL="0" indent="0">
              <a:buNone/>
            </a:pPr>
            <a:r>
              <a:rPr lang="en-US" altLang="ko-KR" sz="1400" dirty="0" smtClean="0"/>
              <a:t>	</a:t>
            </a:r>
          </a:p>
          <a:p>
            <a:pPr marL="0" indent="0">
              <a:buNone/>
            </a:pPr>
            <a:r>
              <a:rPr lang="en-US" altLang="ko-KR" sz="1400" dirty="0" smtClean="0"/>
              <a:t>	c += d;</a:t>
            </a:r>
            <a:r>
              <a:rPr lang="en-US" altLang="ko-KR" sz="1400" dirty="0"/>
              <a:t>	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	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printf_s</a:t>
            </a:r>
            <a:r>
              <a:rPr lang="en-US" altLang="ko-KR" sz="1400" dirty="0" smtClean="0"/>
              <a:t>(“%</a:t>
            </a:r>
            <a:r>
              <a:rPr lang="en-US" altLang="ko-KR" sz="1400" dirty="0" smtClean="0"/>
              <a:t>d\n”, c);	</a:t>
            </a:r>
            <a:r>
              <a:rPr lang="en-US" altLang="ko-KR" sz="1400" dirty="0" smtClean="0">
                <a:solidFill>
                  <a:srgbClr val="00B050"/>
                </a:solidFill>
              </a:rPr>
              <a:t>// 24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	return 0;</a:t>
            </a:r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  <a:endParaRPr lang="ko-KR" altLang="en-US" sz="1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476672"/>
            <a:ext cx="4038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/>
              <a:t>&gt;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 (void)</a:t>
            </a:r>
          </a:p>
          <a:p>
            <a:pPr marL="0" indent="0">
              <a:buNone/>
            </a:pPr>
            <a:r>
              <a:rPr lang="en-US" altLang="ko-KR" sz="1600" dirty="0" smtClean="0"/>
              <a:t>{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 = 3, b = 3;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(“%</a:t>
            </a:r>
            <a:r>
              <a:rPr lang="en-US" altLang="ko-KR" sz="1600" dirty="0" smtClean="0"/>
              <a:t>d\n”, a);	    </a:t>
            </a: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00B050"/>
                </a:solidFill>
              </a:rPr>
              <a:t>// 3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(“%</a:t>
            </a:r>
            <a:r>
              <a:rPr lang="en-US" altLang="ko-KR" sz="1600" dirty="0" smtClean="0"/>
              <a:t>d\n”, a++);  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00B050"/>
                </a:solidFill>
              </a:rPr>
              <a:t>// 3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(“%</a:t>
            </a:r>
            <a:r>
              <a:rPr lang="en-US" altLang="ko-KR" sz="1600" dirty="0" smtClean="0"/>
              <a:t>d\n”, a);	     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dirty="0" smtClean="0">
                <a:solidFill>
                  <a:srgbClr val="00B05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(“%</a:t>
            </a:r>
            <a:r>
              <a:rPr lang="en-US" altLang="ko-KR" sz="1600" dirty="0" smtClean="0"/>
              <a:t>d\n”, </a:t>
            </a:r>
            <a:r>
              <a:rPr lang="en-US" altLang="ko-KR" sz="1600" dirty="0" smtClean="0"/>
              <a:t>++b</a:t>
            </a:r>
            <a:r>
              <a:rPr lang="en-US" altLang="ko-KR" sz="1600" dirty="0" smtClean="0"/>
              <a:t>);   </a:t>
            </a:r>
            <a:r>
              <a:rPr lang="en-US" altLang="ko-KR" sz="160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dirty="0" smtClean="0">
                <a:solidFill>
                  <a:srgbClr val="00B050"/>
                </a:solidFill>
              </a:rPr>
              <a:t>4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	return 0;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20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Logical Operator</a:t>
            </a:r>
            <a:endParaRPr lang="ko-KR" altLang="en-US" dirty="0"/>
          </a:p>
        </p:txBody>
      </p:sp>
      <p:pic>
        <p:nvPicPr>
          <p:cNvPr id="5" name="Picture 2" descr="C:\Users\SCA-A08\Desktop\C ppt reWork\Slide 4\pic_e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573" y="548680"/>
            <a:ext cx="24288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5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TRUE / FALSE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컴퓨터의 논리 방식은 </a:t>
            </a:r>
            <a:r>
              <a:rPr lang="en-US" altLang="ko-KR" sz="2400" dirty="0" smtClean="0"/>
              <a:t>1 , 0; True 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False</a:t>
            </a:r>
            <a:r>
              <a:rPr lang="ko-KR" altLang="en-US" sz="2400" dirty="0" smtClean="0"/>
              <a:t>를 구별한다</a:t>
            </a:r>
            <a:r>
              <a:rPr lang="en-US" altLang="ko-KR" sz="2400" dirty="0" smtClean="0"/>
              <a:t>.-</a:t>
            </a:r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이 때 </a:t>
            </a:r>
            <a:r>
              <a:rPr lang="en-US" altLang="ko-KR" sz="2400" dirty="0" smtClean="0"/>
              <a:t>‘0’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False</a:t>
            </a:r>
            <a:r>
              <a:rPr lang="ko-KR" altLang="en-US" sz="2400" dirty="0" smtClean="0"/>
              <a:t>를 가리키며</a:t>
            </a:r>
            <a:r>
              <a:rPr lang="en-US" altLang="ko-KR" sz="2400" dirty="0" smtClean="0"/>
              <a:t>, ‘1’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1 </a:t>
            </a:r>
            <a:r>
              <a:rPr lang="ko-KR" altLang="en-US" sz="2400" dirty="0" smtClean="0"/>
              <a:t>이상의 값은 </a:t>
            </a:r>
            <a:r>
              <a:rPr lang="en-US" altLang="ko-KR" sz="2400" dirty="0" smtClean="0"/>
              <a:t>True</a:t>
            </a:r>
            <a:r>
              <a:rPr lang="ko-KR" altLang="en-US" sz="2400" dirty="0" smtClean="0"/>
              <a:t>를  가리킨다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2052" name="Picture 4" descr="C:\Users\SCA-A08\Desktop\Baop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404" y="3224798"/>
            <a:ext cx="4502076" cy="33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633</Words>
  <Application>Microsoft Office PowerPoint</Application>
  <PresentationFormat>화면 슬라이드 쇼(4:3)</PresentationFormat>
  <Paragraphs>155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Welcome to C Programming!</vt:lpstr>
      <vt:lpstr>INDEX</vt:lpstr>
      <vt:lpstr>산술 연산자</vt:lpstr>
      <vt:lpstr>-대입 연산자와 산술 연산자-</vt:lpstr>
      <vt:lpstr>-대입 연산자와 산술 연산자를 결합하여 사용-</vt:lpstr>
      <vt:lpstr>-증감 연산 (값이 1씩 증가 및 감소시키는 연산자)-</vt:lpstr>
      <vt:lpstr>PowerPoint 프레젠테이션</vt:lpstr>
      <vt:lpstr>논리 연산자</vt:lpstr>
      <vt:lpstr>TRUE / FALSE</vt:lpstr>
      <vt:lpstr>-논리 연산자-</vt:lpstr>
      <vt:lpstr>관계 연산자</vt:lpstr>
      <vt:lpstr>-관계 연산자-</vt:lpstr>
      <vt:lpstr>To be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 Programming!</dc:title>
  <dc:creator>SCA-A08</dc:creator>
  <cp:lastModifiedBy>2018-g-5</cp:lastModifiedBy>
  <cp:revision>20</cp:revision>
  <dcterms:created xsi:type="dcterms:W3CDTF">2016-10-26T11:05:26Z</dcterms:created>
  <dcterms:modified xsi:type="dcterms:W3CDTF">2018-08-24T05:55:55Z</dcterms:modified>
</cp:coreProperties>
</file>