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71" r:id="rId12"/>
    <p:sldId id="272" r:id="rId13"/>
    <p:sldId id="265" r:id="rId14"/>
    <p:sldId id="264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1D8-8095-4674-B542-1B53946157B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4167-216B-46E7-9A50-29912C5FC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5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1D8-8095-4674-B542-1B53946157B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4167-216B-46E7-9A50-29912C5FC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2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1D8-8095-4674-B542-1B53946157B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4167-216B-46E7-9A50-29912C5FC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1D8-8095-4674-B542-1B53946157B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4167-216B-46E7-9A50-29912C5FC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8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1D8-8095-4674-B542-1B53946157B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4167-216B-46E7-9A50-29912C5FC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9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1D8-8095-4674-B542-1B53946157B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4167-216B-46E7-9A50-29912C5FC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1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1D8-8095-4674-B542-1B53946157B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4167-216B-46E7-9A50-29912C5FC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9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1D8-8095-4674-B542-1B53946157B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4167-216B-46E7-9A50-29912C5FC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8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1D8-8095-4674-B542-1B53946157B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4167-216B-46E7-9A50-29912C5FC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0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1D8-8095-4674-B542-1B53946157B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4167-216B-46E7-9A50-29912C5FC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1D8-8095-4674-B542-1B53946157B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4167-216B-46E7-9A50-29912C5FC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49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B1D8-8095-4674-B542-1B53946157B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4167-216B-46E7-9A50-29912C5FC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1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Pointer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1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				</a:t>
            </a:r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dirty="0" smtClean="0">
                <a:solidFill>
                  <a:srgbClr val="00B050"/>
                </a:solidFill>
              </a:rPr>
              <a:t>주소 값 증가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 (void)				</a:t>
            </a:r>
            <a:r>
              <a:rPr lang="en-US" altLang="ko-KR" sz="1600" dirty="0" smtClean="0">
                <a:solidFill>
                  <a:srgbClr val="00B050"/>
                </a:solidFill>
              </a:rPr>
              <a:t>// char </a:t>
            </a:r>
            <a:r>
              <a:rPr lang="ko-KR" altLang="en-US" sz="1600" dirty="0" smtClean="0">
                <a:solidFill>
                  <a:srgbClr val="00B050"/>
                </a:solidFill>
              </a:rPr>
              <a:t>형 </a:t>
            </a:r>
            <a:r>
              <a:rPr lang="en-US" altLang="ko-KR" sz="1600" dirty="0" smtClean="0">
                <a:solidFill>
                  <a:srgbClr val="00B050"/>
                </a:solidFill>
              </a:rPr>
              <a:t>1,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형 </a:t>
            </a:r>
            <a:r>
              <a:rPr lang="en-US" altLang="ko-KR" sz="1600" dirty="0" smtClean="0">
                <a:solidFill>
                  <a:srgbClr val="00B050"/>
                </a:solidFill>
              </a:rPr>
              <a:t>4, double 8 </a:t>
            </a:r>
            <a:r>
              <a:rPr lang="ko-KR" altLang="en-US" sz="1600" dirty="0" smtClean="0">
                <a:solidFill>
                  <a:srgbClr val="00B050"/>
                </a:solidFill>
              </a:rPr>
              <a:t>씩 오른다</a:t>
            </a:r>
            <a:r>
              <a:rPr lang="en-US" altLang="ko-KR" sz="16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{</a:t>
            </a:r>
          </a:p>
          <a:p>
            <a:pPr marL="0" indent="0">
              <a:buNone/>
            </a:pPr>
            <a:r>
              <a:rPr lang="en-US" altLang="ko-KR" sz="1600" dirty="0" smtClean="0"/>
              <a:t>   char </a:t>
            </a:r>
            <a:r>
              <a:rPr lang="en-US" altLang="ko-KR" sz="1600" dirty="0" err="1" smtClean="0"/>
              <a:t>cArray</a:t>
            </a:r>
            <a:r>
              <a:rPr lang="en-US" altLang="ko-KR" sz="1600" dirty="0" smtClean="0"/>
              <a:t>[10];</a:t>
            </a:r>
          </a:p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iArray</a:t>
            </a:r>
            <a:r>
              <a:rPr lang="en-US" altLang="ko-KR" sz="1600" dirty="0" smtClean="0"/>
              <a:t>[10];</a:t>
            </a:r>
          </a:p>
          <a:p>
            <a:pPr marL="0" indent="0">
              <a:buNone/>
            </a:pPr>
            <a:r>
              <a:rPr lang="en-US" altLang="ko-KR" sz="1600" dirty="0" smtClean="0"/>
              <a:t>   double </a:t>
            </a:r>
            <a:r>
              <a:rPr lang="en-US" altLang="ko-KR" sz="1600" dirty="0" err="1" smtClean="0"/>
              <a:t>dArray</a:t>
            </a:r>
            <a:r>
              <a:rPr lang="en-US" altLang="ko-KR" sz="1600" dirty="0" smtClean="0"/>
              <a:t>[10];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i = 0; i &lt; 10; i++)</a:t>
            </a:r>
          </a:p>
          <a:p>
            <a:pPr marL="0" indent="0">
              <a:buNone/>
            </a:pPr>
            <a:r>
              <a:rPr lang="en-US" altLang="ko-KR" sz="1600" dirty="0" smtClean="0"/>
              <a:t>   {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("&amp;</a:t>
            </a:r>
            <a:r>
              <a:rPr lang="en-US" altLang="ko-KR" sz="1600" dirty="0" err="1" smtClean="0"/>
              <a:t>cArray</a:t>
            </a:r>
            <a:r>
              <a:rPr lang="en-US" altLang="ko-KR" sz="1600" dirty="0" smtClean="0"/>
              <a:t> : %d\</a:t>
            </a:r>
            <a:r>
              <a:rPr lang="en-US" altLang="ko-KR" sz="1600" dirty="0" err="1" smtClean="0"/>
              <a:t>t&amp;iArray</a:t>
            </a:r>
            <a:r>
              <a:rPr lang="en-US" altLang="ko-KR" sz="1600" dirty="0" smtClean="0"/>
              <a:t> : %d\</a:t>
            </a:r>
            <a:r>
              <a:rPr lang="en-US" altLang="ko-KR" sz="1600" dirty="0" err="1" smtClean="0"/>
              <a:t>t&amp;dArray</a:t>
            </a:r>
            <a:r>
              <a:rPr lang="en-US" altLang="ko-KR" sz="1600" dirty="0" smtClean="0"/>
              <a:t> : %d\n", &amp;</a:t>
            </a:r>
            <a:r>
              <a:rPr lang="en-US" altLang="ko-KR" sz="1600" dirty="0" err="1" smtClean="0"/>
              <a:t>cArray</a:t>
            </a:r>
            <a:r>
              <a:rPr lang="en-US" altLang="ko-KR" sz="1600" dirty="0" smtClean="0"/>
              <a:t>[i], &amp;</a:t>
            </a:r>
            <a:r>
              <a:rPr lang="en-US" altLang="ko-KR" sz="1600" dirty="0" err="1" smtClean="0"/>
              <a:t>iArray</a:t>
            </a:r>
            <a:r>
              <a:rPr lang="en-US" altLang="ko-KR" sz="1600" dirty="0" smtClean="0"/>
              <a:t>[i], &amp;</a:t>
            </a:r>
            <a:r>
              <a:rPr lang="en-US" altLang="ko-KR" sz="1600" dirty="0" err="1" smtClean="0"/>
              <a:t>dArray</a:t>
            </a:r>
            <a:r>
              <a:rPr lang="en-US" altLang="ko-KR" sz="1600" dirty="0" smtClean="0"/>
              <a:t>[i]);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</a:p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("\n");</a:t>
            </a:r>
          </a:p>
          <a:p>
            <a:pPr marL="0" indent="0">
              <a:buNone/>
            </a:pPr>
            <a:r>
              <a:rPr lang="en-US" altLang="ko-KR" sz="1600" dirty="0" smtClean="0"/>
              <a:t>   return 0;</a:t>
            </a:r>
          </a:p>
          <a:p>
            <a:pPr marL="0" indent="0">
              <a:buNone/>
            </a:pPr>
            <a:r>
              <a:rPr lang="en-US" altLang="ko-KR" sz="1600" dirty="0" smtClean="0"/>
              <a:t>}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pic>
        <p:nvPicPr>
          <p:cNvPr id="6146" name="Picture 2" descr="C:\Users\SCA-A08\Desktop\Slide 11\address incr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" y="4248374"/>
            <a:ext cx="5924689" cy="25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CA-A08\Desktop\Slide 11\세로드립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569" y="3047150"/>
            <a:ext cx="2947928" cy="368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</a:t>
            </a:r>
            <a:r>
              <a:rPr lang="ko-KR" altLang="en-US" sz="2400" dirty="0" smtClean="0"/>
              <a:t>포인터 연산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400" dirty="0" smtClean="0"/>
              <a:t>포인터의 자료 형에 따라서 증가 및 감소되는 값의 차이를 지닌다</a:t>
            </a:r>
            <a:r>
              <a:rPr lang="en-US" altLang="ko-KR" sz="2400" dirty="0" smtClean="0"/>
              <a:t>.  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* 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1 </a:t>
            </a:r>
            <a:r>
              <a:rPr lang="ko-KR" altLang="en-US" sz="2400" dirty="0" err="1" smtClean="0"/>
              <a:t>증가시</a:t>
            </a:r>
            <a:r>
              <a:rPr lang="ko-KR" altLang="en-US" sz="2400" dirty="0" smtClean="0"/>
              <a:t> 주소 </a:t>
            </a:r>
            <a:r>
              <a:rPr lang="en-US" altLang="ko-KR" sz="2400" dirty="0" smtClean="0"/>
              <a:t>4 </a:t>
            </a:r>
            <a:r>
              <a:rPr lang="ko-KR" altLang="en-US" sz="2400" dirty="0" smtClean="0"/>
              <a:t>상승한다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 defTabSz="592138">
              <a:lnSpc>
                <a:spcPct val="132000"/>
              </a:lnSpc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main(void)</a:t>
            </a:r>
          </a:p>
          <a:p>
            <a:pPr marL="0" indent="0" defTabSz="592138">
              <a:lnSpc>
                <a:spcPct val="132000"/>
              </a:lnSpc>
              <a:buNone/>
            </a:pPr>
            <a:r>
              <a:rPr lang="en-US" altLang="ko-KR" sz="2400" dirty="0"/>
              <a:t>{</a:t>
            </a:r>
          </a:p>
          <a:p>
            <a:pPr marL="0" indent="0" defTabSz="592138">
              <a:lnSpc>
                <a:spcPct val="132000"/>
              </a:lnSpc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arr</a:t>
            </a:r>
            <a:r>
              <a:rPr lang="en-US" altLang="ko-KR" sz="2400" dirty="0"/>
              <a:t>[5]={1, 2, 3, 4, 5};</a:t>
            </a:r>
          </a:p>
          <a:p>
            <a:pPr marL="0" indent="0" defTabSz="592138">
              <a:lnSpc>
                <a:spcPct val="132000"/>
              </a:lnSpc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* </a:t>
            </a:r>
            <a:r>
              <a:rPr lang="en-US" altLang="ko-KR" sz="2400" dirty="0" err="1"/>
              <a:t>pArr</a:t>
            </a:r>
            <a:r>
              <a:rPr lang="en-US" altLang="ko-KR" sz="2400" dirty="0"/>
              <a:t>=</a:t>
            </a:r>
            <a:r>
              <a:rPr lang="en-US" altLang="ko-KR" sz="2400" dirty="0" err="1"/>
              <a:t>arr</a:t>
            </a:r>
            <a:r>
              <a:rPr lang="en-US" altLang="ko-KR" sz="2400" dirty="0"/>
              <a:t>;</a:t>
            </a:r>
          </a:p>
          <a:p>
            <a:pPr marL="0" indent="0" defTabSz="592138">
              <a:lnSpc>
                <a:spcPct val="132000"/>
              </a:lnSpc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 smtClean="0"/>
              <a:t>printf</a:t>
            </a:r>
            <a:r>
              <a:rPr lang="en-US" altLang="ko-KR" sz="2000" dirty="0" err="1" smtClean="0"/>
              <a:t>_s</a:t>
            </a:r>
            <a:r>
              <a:rPr lang="en-US" altLang="ko-KR" sz="2400" dirty="0" smtClean="0"/>
              <a:t>("%</a:t>
            </a:r>
            <a:r>
              <a:rPr lang="en-US" altLang="ko-KR" sz="2400" dirty="0"/>
              <a:t>d \n", *</a:t>
            </a:r>
            <a:r>
              <a:rPr lang="en-US" altLang="ko-KR" sz="2400" dirty="0" err="1"/>
              <a:t>pArr</a:t>
            </a:r>
            <a:r>
              <a:rPr lang="en-US" altLang="ko-KR" sz="2400" dirty="0"/>
              <a:t>);</a:t>
            </a:r>
          </a:p>
          <a:p>
            <a:pPr marL="0" indent="0" defTabSz="592138">
              <a:lnSpc>
                <a:spcPct val="132000"/>
              </a:lnSpc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 smtClean="0"/>
              <a:t>printf</a:t>
            </a:r>
            <a:r>
              <a:rPr lang="en-US" altLang="ko-KR" sz="2000" dirty="0" err="1" smtClean="0"/>
              <a:t>_s</a:t>
            </a:r>
            <a:r>
              <a:rPr lang="en-US" altLang="ko-KR" sz="2400" dirty="0" smtClean="0"/>
              <a:t>("%</a:t>
            </a:r>
            <a:r>
              <a:rPr lang="en-US" altLang="ko-KR" sz="2400" dirty="0"/>
              <a:t>d \n", *(++</a:t>
            </a:r>
            <a:r>
              <a:rPr lang="en-US" altLang="ko-KR" sz="2400" dirty="0" err="1"/>
              <a:t>pArr</a:t>
            </a:r>
            <a:r>
              <a:rPr lang="en-US" altLang="ko-KR" sz="2400" dirty="0"/>
              <a:t>));</a:t>
            </a:r>
          </a:p>
          <a:p>
            <a:pPr marL="0" indent="0" defTabSz="592138">
              <a:lnSpc>
                <a:spcPct val="132000"/>
              </a:lnSpc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 smtClean="0"/>
              <a:t>printf</a:t>
            </a:r>
            <a:r>
              <a:rPr lang="en-US" altLang="ko-KR" sz="2000" dirty="0" err="1" smtClean="0"/>
              <a:t>_s</a:t>
            </a:r>
            <a:r>
              <a:rPr lang="en-US" altLang="ko-KR" sz="2400" dirty="0" smtClean="0"/>
              <a:t>("%</a:t>
            </a:r>
            <a:r>
              <a:rPr lang="en-US" altLang="ko-KR" sz="2400" dirty="0"/>
              <a:t>d \n", *(++</a:t>
            </a:r>
            <a:r>
              <a:rPr lang="en-US" altLang="ko-KR" sz="2400" dirty="0" err="1"/>
              <a:t>pArr</a:t>
            </a:r>
            <a:r>
              <a:rPr lang="en-US" altLang="ko-KR" sz="2400" dirty="0"/>
              <a:t>));</a:t>
            </a:r>
          </a:p>
          <a:p>
            <a:pPr marL="0" indent="0" defTabSz="592138">
              <a:lnSpc>
                <a:spcPct val="132000"/>
              </a:lnSpc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 smtClean="0"/>
              <a:t>printf</a:t>
            </a:r>
            <a:r>
              <a:rPr lang="en-US" altLang="ko-KR" sz="2000" dirty="0" err="1" smtClean="0"/>
              <a:t>_s</a:t>
            </a:r>
            <a:r>
              <a:rPr lang="en-US" altLang="ko-KR" sz="2400" dirty="0" smtClean="0"/>
              <a:t>("%</a:t>
            </a:r>
            <a:r>
              <a:rPr lang="en-US" altLang="ko-KR" sz="2400" dirty="0"/>
              <a:t>d \n", *(pArr+1));</a:t>
            </a:r>
          </a:p>
          <a:p>
            <a:pPr marL="0" indent="0" defTabSz="592138">
              <a:lnSpc>
                <a:spcPct val="132000"/>
              </a:lnSpc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 smtClean="0"/>
              <a:t>printf</a:t>
            </a:r>
            <a:r>
              <a:rPr lang="en-US" altLang="ko-KR" sz="2000" dirty="0" err="1" smtClean="0"/>
              <a:t>_s</a:t>
            </a:r>
            <a:r>
              <a:rPr lang="en-US" altLang="ko-KR" sz="2400" dirty="0" smtClean="0"/>
              <a:t>("%</a:t>
            </a:r>
            <a:r>
              <a:rPr lang="en-US" altLang="ko-KR" sz="2400" dirty="0"/>
              <a:t>d \n", *(pArr+2));</a:t>
            </a:r>
          </a:p>
          <a:p>
            <a:pPr marL="0" indent="0" defTabSz="592138">
              <a:lnSpc>
                <a:spcPct val="132000"/>
              </a:lnSpc>
              <a:buNone/>
            </a:pPr>
            <a:r>
              <a:rPr lang="en-US" altLang="ko-KR" sz="2400" dirty="0"/>
              <a:t>   return 0;</a:t>
            </a:r>
          </a:p>
          <a:p>
            <a:pPr marL="0" indent="0" defTabSz="592138">
              <a:lnSpc>
                <a:spcPct val="132000"/>
              </a:lnSpc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Picture 14" descr="그림 13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80" y="1826342"/>
            <a:ext cx="2721580" cy="318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SCA-A08\Desktop\3b83177e793d534b1cc9f462c5a774c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09" y="5157193"/>
            <a:ext cx="3036091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4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 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iArray</a:t>
            </a:r>
            <a:r>
              <a:rPr lang="en-US" altLang="ko-KR" dirty="0"/>
              <a:t>[3] = {99, 111, 222};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* </a:t>
            </a:r>
            <a:r>
              <a:rPr lang="en-US" altLang="ko-KR" dirty="0" err="1"/>
              <a:t>piArray</a:t>
            </a:r>
            <a:r>
              <a:rPr lang="en-US" altLang="ko-KR" dirty="0"/>
              <a:t> = </a:t>
            </a:r>
            <a:r>
              <a:rPr lang="en-US" altLang="ko-KR" dirty="0" err="1"/>
              <a:t>iArray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("%</a:t>
            </a:r>
            <a:r>
              <a:rPr lang="en-US" altLang="ko-KR" dirty="0"/>
              <a:t>d, %d\n", </a:t>
            </a:r>
            <a:r>
              <a:rPr lang="en-US" altLang="ko-KR" dirty="0" err="1"/>
              <a:t>iArray</a:t>
            </a:r>
            <a:r>
              <a:rPr lang="en-US" altLang="ko-KR" dirty="0"/>
              <a:t>[0], *(</a:t>
            </a:r>
            <a:r>
              <a:rPr lang="en-US" altLang="ko-KR" dirty="0" err="1"/>
              <a:t>iArray</a:t>
            </a:r>
            <a:r>
              <a:rPr lang="en-US" altLang="ko-KR" dirty="0"/>
              <a:t> + 1));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("%</a:t>
            </a:r>
            <a:r>
              <a:rPr lang="en-US" altLang="ko-KR" dirty="0"/>
              <a:t>d, %d\n", </a:t>
            </a:r>
            <a:r>
              <a:rPr lang="en-US" altLang="ko-KR" dirty="0" err="1"/>
              <a:t>piArray</a:t>
            </a:r>
            <a:r>
              <a:rPr lang="en-US" altLang="ko-KR" dirty="0"/>
              <a:t>[0], </a:t>
            </a:r>
            <a:r>
              <a:rPr lang="en-US" altLang="ko-KR" dirty="0">
                <a:solidFill>
                  <a:srgbClr val="FF0000"/>
                </a:solidFill>
              </a:rPr>
              <a:t>*(piArray+1)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("%</a:t>
            </a:r>
            <a:r>
              <a:rPr lang="en-US" altLang="ko-KR" dirty="0"/>
              <a:t>d, %d\n", </a:t>
            </a:r>
            <a:r>
              <a:rPr lang="en-US" altLang="ko-KR" dirty="0" err="1"/>
              <a:t>piArray</a:t>
            </a:r>
            <a:r>
              <a:rPr lang="en-US" altLang="ko-KR" dirty="0"/>
              <a:t>[0], </a:t>
            </a:r>
            <a:r>
              <a:rPr lang="en-US" altLang="ko-KR" dirty="0" smtClean="0">
                <a:solidFill>
                  <a:srgbClr val="FF0000"/>
                </a:solidFill>
              </a:rPr>
              <a:t>*piArray+1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 smtClean="0"/>
              <a:t>}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// *(</a:t>
            </a:r>
            <a:r>
              <a:rPr lang="en-US" altLang="ko-KR" dirty="0" err="1" smtClean="0">
                <a:solidFill>
                  <a:srgbClr val="00B050"/>
                </a:solidFill>
              </a:rPr>
              <a:t>piArray</a:t>
            </a:r>
            <a:r>
              <a:rPr lang="en-US" altLang="ko-KR" dirty="0" smtClean="0">
                <a:solidFill>
                  <a:srgbClr val="00B050"/>
                </a:solidFill>
              </a:rPr>
              <a:t>) </a:t>
            </a:r>
            <a:r>
              <a:rPr lang="ko-KR" altLang="en-US" dirty="0" smtClean="0">
                <a:solidFill>
                  <a:srgbClr val="00B050"/>
                </a:solidFill>
              </a:rPr>
              <a:t>는 주소 </a:t>
            </a:r>
            <a:r>
              <a:rPr lang="ko-KR" altLang="en-US" dirty="0" err="1" smtClean="0">
                <a:solidFill>
                  <a:srgbClr val="00B050"/>
                </a:solidFill>
              </a:rPr>
              <a:t>값증가</a:t>
            </a:r>
            <a:r>
              <a:rPr lang="en-US" altLang="ko-KR" dirty="0" smtClean="0">
                <a:solidFill>
                  <a:srgbClr val="00B050"/>
                </a:solidFill>
              </a:rPr>
              <a:t>, *</a:t>
            </a:r>
            <a:r>
              <a:rPr lang="en-US" altLang="ko-KR" dirty="0" err="1" smtClean="0">
                <a:solidFill>
                  <a:srgbClr val="00B050"/>
                </a:solidFill>
              </a:rPr>
              <a:t>piArray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는 대입된 값이 증가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4" name="Picture 11" descr="그림 13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6632"/>
            <a:ext cx="4488503" cy="162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9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862064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정리</a:t>
            </a:r>
            <a:r>
              <a:rPr lang="en-US" altLang="ko-KR" b="1" dirty="0" smtClean="0"/>
              <a:t>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61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 (void)</a:t>
            </a:r>
          </a:p>
          <a:p>
            <a:pPr marL="0" indent="0">
              <a:buNone/>
            </a:pPr>
            <a:r>
              <a:rPr lang="en-US" altLang="ko-KR" sz="2000" dirty="0" smtClean="0"/>
              <a:t>{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iX</a:t>
            </a:r>
            <a:r>
              <a:rPr lang="en-US" altLang="ko-KR" sz="2000" dirty="0" smtClean="0"/>
              <a:t> = 99;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iA</a:t>
            </a:r>
            <a:r>
              <a:rPr lang="en-US" altLang="ko-KR" sz="2000" dirty="0" smtClean="0"/>
              <a:t> = 100; 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[3] = {6, 7, 8};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</a:t>
            </a:r>
            <a:r>
              <a:rPr lang="en-US" altLang="ko-KR" sz="2000" dirty="0" err="1" smtClean="0"/>
              <a:t>iX</a:t>
            </a:r>
            <a:r>
              <a:rPr lang="en-US" altLang="ko-KR" sz="2000" dirty="0" smtClean="0"/>
              <a:t> = %d, </a:t>
            </a:r>
            <a:r>
              <a:rPr lang="en-US" altLang="ko-KR" sz="2000" dirty="0" err="1" smtClean="0"/>
              <a:t>iA</a:t>
            </a:r>
            <a:r>
              <a:rPr lang="en-US" altLang="ko-KR" sz="2000" dirty="0" smtClean="0"/>
              <a:t> = %d\n", </a:t>
            </a:r>
            <a:r>
              <a:rPr lang="en-US" altLang="ko-KR" sz="2000" dirty="0" err="1" smtClean="0"/>
              <a:t>iX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iA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[3] = {%d, %d, %d}\n\n", 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[0], 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[1], 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[2]);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 = &amp;</a:t>
            </a:r>
            <a:r>
              <a:rPr lang="en-US" altLang="ko-KR" sz="2000" dirty="0" err="1" smtClean="0"/>
              <a:t>iX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</a:t>
            </a:r>
            <a:r>
              <a:rPr lang="en-US" altLang="ko-KR" sz="2000" dirty="0" smtClean="0"/>
              <a:t>*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  =       %d]\n", *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 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  =  %d]\n", 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</a:t>
            </a:r>
            <a:r>
              <a:rPr lang="en-US" altLang="ko-KR" sz="2000" dirty="0" smtClean="0"/>
              <a:t>&amp;</a:t>
            </a:r>
            <a:r>
              <a:rPr lang="en-US" altLang="ko-KR" sz="2000" dirty="0" err="1" smtClean="0"/>
              <a:t>iX</a:t>
            </a:r>
            <a:r>
              <a:rPr lang="en-US" altLang="ko-KR" sz="2000" dirty="0" smtClean="0"/>
              <a:t>        =  %d]\n\n", &amp;</a:t>
            </a:r>
            <a:r>
              <a:rPr lang="en-US" altLang="ko-KR" sz="2000" dirty="0" err="1" smtClean="0"/>
              <a:t>iX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2000" dirty="0" smtClean="0"/>
              <a:t>↓↓↓↓↓↓↓↓↓↓↓↓↓↓↓↓↓↓↓↓↓↓↓↓↓↓↓↓↓↓↓↓↓↓↓↓↓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65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↑↑↑↑↑↑↑↑↑↑↑↑↑↑↑↑↑↑↑↑↑↑↑↑↑↑↑↑↑↑↑↑↑↑↑↑↑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 </a:t>
            </a:r>
            <a:r>
              <a:rPr lang="en-US" altLang="ko-KR" sz="2000" dirty="0" err="1" smtClean="0"/>
              <a:t>iA</a:t>
            </a:r>
            <a:r>
              <a:rPr lang="en-US" altLang="ko-KR" sz="2000" dirty="0" smtClean="0"/>
              <a:t>        =      %d]\n", </a:t>
            </a:r>
            <a:r>
              <a:rPr lang="en-US" altLang="ko-KR" sz="2000" dirty="0" err="1" smtClean="0"/>
              <a:t>iA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iA</a:t>
            </a:r>
            <a:r>
              <a:rPr lang="en-US" altLang="ko-KR" sz="2000" dirty="0" smtClean="0"/>
              <a:t> = *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;	        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 </a:t>
            </a:r>
            <a:r>
              <a:rPr lang="en-US" altLang="ko-KR" sz="2000" dirty="0" err="1" smtClean="0"/>
              <a:t>iA</a:t>
            </a:r>
            <a:r>
              <a:rPr lang="en-US" altLang="ko-KR" sz="2000" dirty="0" smtClean="0"/>
              <a:t>        =       %d]\n", </a:t>
            </a:r>
            <a:r>
              <a:rPr lang="en-US" altLang="ko-KR" sz="2000" dirty="0" err="1" smtClean="0"/>
              <a:t>iA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iA</a:t>
            </a:r>
            <a:r>
              <a:rPr lang="en-US" altLang="ko-KR" sz="2000" dirty="0" smtClean="0"/>
              <a:t> = ++*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;       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 </a:t>
            </a:r>
            <a:r>
              <a:rPr lang="en-US" altLang="ko-KR" sz="2000" dirty="0" err="1" smtClean="0"/>
              <a:t>iA</a:t>
            </a:r>
            <a:r>
              <a:rPr lang="en-US" altLang="ko-KR" sz="2000" dirty="0" smtClean="0"/>
              <a:t>        =      %d]\n\n", </a:t>
            </a:r>
            <a:r>
              <a:rPr lang="en-US" altLang="ko-KR" sz="2000" dirty="0" err="1" smtClean="0"/>
              <a:t>iA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("[++*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  =      %d]\n", *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				        </a:t>
            </a:r>
          </a:p>
          <a:p>
            <a:pPr marL="0" indent="0">
              <a:buNone/>
            </a:pPr>
            <a:r>
              <a:rPr lang="en-US" altLang="ko-KR" sz="2000" dirty="0" smtClean="0"/>
              <a:t>	*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 = 3;	        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 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  =  %d]\n", 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</a:t>
            </a:r>
            <a:r>
              <a:rPr lang="en-US" altLang="ko-KR" sz="2000" dirty="0" smtClean="0"/>
              <a:t>*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  =        %d]\n", *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 </a:t>
            </a:r>
            <a:r>
              <a:rPr lang="en-US" altLang="ko-KR" sz="2000" dirty="0" err="1" smtClean="0"/>
              <a:t>iX</a:t>
            </a:r>
            <a:r>
              <a:rPr lang="en-US" altLang="ko-KR" sz="2000" dirty="0" smtClean="0"/>
              <a:t>        =        %d]\n\n", </a:t>
            </a:r>
            <a:r>
              <a:rPr lang="en-US" altLang="ko-KR" sz="2000" dirty="0" err="1" smtClean="0"/>
              <a:t>iX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				        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;	       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 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  =  %d]\n", 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</a:t>
            </a:r>
            <a:r>
              <a:rPr lang="en-US" altLang="ko-KR" sz="2000" dirty="0" smtClean="0"/>
              <a:t>&amp;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    =  %d]\n", &amp;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 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    =  %d]\n\n", 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2000" dirty="0" smtClean="0"/>
              <a:t>↓↓↓↓↓↓↓↓↓↓↓↓↓↓↓↓↓↓↓↓↓↓↓↓↓↓↓↓↓↓↓↓↓↓↓↓↓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87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↑↑↑↑↑↑↑↑↑↑↑↑↑↑↑↑↑↑↑↑↑↑↑↑↑↑↑↑↑↑↑↑↑↑↑↑↑</a:t>
            </a:r>
          </a:p>
          <a:p>
            <a:pPr marL="0" indent="0">
              <a:buNone/>
            </a:pPr>
            <a:r>
              <a:rPr lang="en-US" altLang="ko-KR" sz="2000" dirty="0" smtClean="0"/>
              <a:t>	++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;		     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</a:t>
            </a:r>
            <a:r>
              <a:rPr lang="en-US" altLang="ko-KR" sz="2000" dirty="0" smtClean="0"/>
              <a:t>++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  =  %d]\n", 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</a:t>
            </a:r>
            <a:r>
              <a:rPr lang="en-US" altLang="ko-KR" sz="2000" dirty="0" smtClean="0"/>
              <a:t>&amp;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[0] =  %d]\n", &amp;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[0]);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</a:t>
            </a:r>
            <a:r>
              <a:rPr lang="en-US" altLang="ko-KR" sz="2000" dirty="0" smtClean="0"/>
              <a:t>&amp;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[1] =  %d]\n", &amp;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[1]);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</a:t>
            </a:r>
            <a:r>
              <a:rPr lang="en-US" altLang="ko-KR" sz="2000" dirty="0" smtClean="0"/>
              <a:t>*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  =        %d]\n", *</a:t>
            </a:r>
            <a:r>
              <a:rPr lang="en-US" altLang="ko-KR" sz="2000" dirty="0" err="1" smtClean="0"/>
              <a:t>iPointer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("[   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[1] =        %d]\n\n", 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[1]);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return 0;</a:t>
            </a:r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</a:t>
            </a:r>
            <a:endParaRPr lang="ko-KR" altLang="en-US" dirty="0"/>
          </a:p>
        </p:txBody>
      </p:sp>
      <p:pic>
        <p:nvPicPr>
          <p:cNvPr id="7170" name="Picture 2" descr="C:\Users\SCA-A08\Desktop\Slide 11\Piratepo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2798"/>
            <a:ext cx="5672311" cy="340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8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포인터 변</a:t>
            </a:r>
            <a:r>
              <a:rPr lang="ko-KR" altLang="en-US" sz="2400" b="1" dirty="0"/>
              <a:t>수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(Pointer Variable)</a:t>
            </a:r>
            <a:r>
              <a:rPr lang="ko-KR" altLang="en-US" sz="2400" b="1" dirty="0" smtClean="0"/>
              <a:t>란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7920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포인터 변수는 특정 변수의 </a:t>
            </a:r>
            <a:r>
              <a:rPr lang="ko-KR" altLang="en-US" sz="2000" b="1" u="sng" dirty="0" smtClean="0"/>
              <a:t>메모리 크기</a:t>
            </a:r>
            <a:r>
              <a:rPr lang="ko-KR" altLang="en-US" sz="2000" dirty="0" smtClean="0"/>
              <a:t>와 </a:t>
            </a:r>
            <a:r>
              <a:rPr lang="ko-KR" altLang="en-US" sz="2000" b="1" u="sng" dirty="0" smtClean="0"/>
              <a:t>주소 값</a:t>
            </a:r>
            <a:r>
              <a:rPr lang="ko-KR" altLang="en-US" sz="2000" dirty="0" smtClean="0"/>
              <a:t>을 가지고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주소</a:t>
            </a:r>
            <a:r>
              <a:rPr lang="en-US" altLang="ko-KR" sz="2000" dirty="0" smtClean="0"/>
              <a:t>(Address)</a:t>
            </a:r>
            <a:r>
              <a:rPr lang="ko-KR" altLang="en-US" sz="2000" dirty="0" smtClean="0"/>
              <a:t> 값이란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특정 변수가 저장되어지고 있는 공간을 의미한다</a:t>
            </a:r>
            <a:r>
              <a:rPr lang="en-US" altLang="ko-KR" sz="2000" dirty="0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366878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main 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 = 19;</a:t>
            </a: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printf_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 : %d”, 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</a:t>
            </a:r>
            <a:r>
              <a:rPr lang="ko-KR" altLang="en-US" dirty="0" err="1" smtClean="0"/>
              <a:t>주소값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: %d”, </a:t>
            </a:r>
            <a:r>
              <a:rPr lang="en-US" altLang="ko-KR" b="1" dirty="0" smtClean="0">
                <a:solidFill>
                  <a:srgbClr val="FF0000"/>
                </a:solidFill>
              </a:rPr>
              <a:t>&amp;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);   </a:t>
            </a: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return 0;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// %p</a:t>
            </a:r>
            <a:r>
              <a:rPr lang="ko-KR" altLang="en-US" dirty="0" smtClean="0">
                <a:solidFill>
                  <a:srgbClr val="00B050"/>
                </a:solidFill>
              </a:rPr>
              <a:t>는 주소 값을 </a:t>
            </a:r>
            <a:r>
              <a:rPr lang="en-US" altLang="ko-KR" dirty="0" smtClean="0">
                <a:solidFill>
                  <a:srgbClr val="00B050"/>
                </a:solidFill>
              </a:rPr>
              <a:t>16</a:t>
            </a:r>
            <a:r>
              <a:rPr lang="ko-KR" altLang="en-US" dirty="0" smtClean="0">
                <a:solidFill>
                  <a:srgbClr val="00B050"/>
                </a:solidFill>
              </a:rPr>
              <a:t>진수로 출력해준다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99" y="1916832"/>
            <a:ext cx="14478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FF0000"/>
                </a:solidFill>
              </a:rPr>
              <a:t>&amp;</a:t>
            </a:r>
            <a:endParaRPr lang="ko-KR" altLang="en-US" sz="115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3560" y="377888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&amp; (Ampersand)</a:t>
            </a:r>
            <a:r>
              <a:rPr lang="ko-KR" altLang="en-US" dirty="0"/>
              <a:t> </a:t>
            </a:r>
            <a:r>
              <a:rPr lang="ko-KR" altLang="en-US" dirty="0" smtClean="0"/>
              <a:t>연산자를 사용하여 변수의 주소 값을 열람 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0071" y="597221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값은 </a:t>
            </a:r>
            <a:r>
              <a:rPr lang="ko-KR" altLang="en-US" smtClean="0"/>
              <a:t>항상 변한다</a:t>
            </a:r>
            <a:endParaRPr lang="en-US" altLang="ko-KR" dirty="0" smtClean="0"/>
          </a:p>
        </p:txBody>
      </p:sp>
      <p:pic>
        <p:nvPicPr>
          <p:cNvPr id="1027" name="Picture 3" descr="C:\Users\SCA-A08\Desktop\add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876" y="4633911"/>
            <a:ext cx="3664477" cy="10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7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5" y="188641"/>
            <a:ext cx="4752528" cy="648071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800" dirty="0" smtClean="0"/>
              <a:t>앞서 봤듯이</a:t>
            </a:r>
            <a:r>
              <a:rPr lang="en-US" altLang="ko-KR" sz="1800" dirty="0" smtClean="0"/>
              <a:t>, &amp;</a:t>
            </a:r>
            <a:r>
              <a:rPr lang="en-US" altLang="ko-KR" sz="1800" dirty="0" err="1" smtClean="0"/>
              <a:t>iNumber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의 값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iNumber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변수의 주소 값을 가지고 있는 변수를 </a:t>
            </a:r>
            <a:r>
              <a:rPr lang="ko-KR" altLang="en-US" sz="1800" b="1" u="sng" dirty="0" smtClean="0"/>
              <a:t>포인터 변수</a:t>
            </a:r>
            <a:r>
              <a:rPr lang="ko-KR" altLang="en-US" sz="1800" dirty="0" smtClean="0"/>
              <a:t>라 한다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포인터 변수 선언 시</a:t>
            </a:r>
            <a:r>
              <a:rPr lang="en-US" altLang="ko-KR" sz="1800" dirty="0" smtClean="0"/>
              <a:t>, ‘*’ (asterisk) </a:t>
            </a:r>
            <a:r>
              <a:rPr lang="ko-KR" altLang="en-US" sz="1800" dirty="0" smtClean="0"/>
              <a:t>를 변수 형</a:t>
            </a:r>
            <a:r>
              <a:rPr lang="ko-KR" altLang="en-US" sz="1800" dirty="0"/>
              <a:t>태</a:t>
            </a:r>
            <a:r>
              <a:rPr lang="ko-KR" altLang="en-US" sz="1800" dirty="0" smtClean="0"/>
              <a:t> 뒤에 붙여준다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그리고 </a:t>
            </a:r>
            <a:r>
              <a:rPr lang="ko-KR" altLang="en-US" sz="1800" dirty="0" err="1" smtClean="0"/>
              <a:t>헝가리안</a:t>
            </a:r>
            <a:r>
              <a:rPr lang="ko-KR" altLang="en-US" sz="1800" dirty="0" smtClean="0"/>
              <a:t> 표기법에 따라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변수의 이름 앞에는 </a:t>
            </a:r>
            <a:r>
              <a:rPr lang="en-US" altLang="ko-KR" sz="1800" dirty="0" smtClean="0"/>
              <a:t>‘p’</a:t>
            </a:r>
            <a:r>
              <a:rPr lang="ko-KR" altLang="en-US" sz="1800" dirty="0" smtClean="0"/>
              <a:t>를 붙여준다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 marL="0" indent="0" algn="ctr">
              <a:buNone/>
            </a:pPr>
            <a:r>
              <a:rPr lang="en-US" altLang="ko-KR" sz="1800" b="1" u="sng" dirty="0" err="1" smtClean="0"/>
              <a:t>int</a:t>
            </a:r>
            <a:r>
              <a:rPr lang="en-US" altLang="ko-KR" sz="1800" b="1" u="sng" dirty="0" smtClean="0"/>
              <a:t>*</a:t>
            </a:r>
            <a:r>
              <a:rPr lang="en-US" altLang="ko-KR" sz="1800" b="1" dirty="0" smtClean="0"/>
              <a:t> </a:t>
            </a:r>
            <a:r>
              <a:rPr lang="en-US" altLang="ko-KR" sz="1800" b="1" u="sng" dirty="0" err="1" smtClean="0"/>
              <a:t>piNumber</a:t>
            </a:r>
            <a:r>
              <a:rPr lang="en-US" altLang="ko-KR" sz="1800" b="1" u="sng" dirty="0" smtClean="0"/>
              <a:t>;</a:t>
            </a:r>
          </a:p>
          <a:p>
            <a:pPr marL="0" indent="0" algn="ctr">
              <a:buNone/>
            </a:pPr>
            <a:r>
              <a:rPr lang="en-US" altLang="ko-KR" sz="1800" b="1" dirty="0" err="1" smtClean="0"/>
              <a:t>piNumber</a:t>
            </a:r>
            <a:r>
              <a:rPr lang="en-US" altLang="ko-KR" sz="1800" b="1" dirty="0" smtClean="0"/>
              <a:t> = &amp;</a:t>
            </a:r>
            <a:r>
              <a:rPr lang="en-US" altLang="ko-KR" sz="1800" b="1" dirty="0" err="1" smtClean="0"/>
              <a:t>iNumber</a:t>
            </a:r>
            <a:r>
              <a:rPr lang="en-US" altLang="ko-KR" sz="1800" b="1" dirty="0" smtClean="0"/>
              <a:t>;</a:t>
            </a:r>
          </a:p>
          <a:p>
            <a:pPr marL="0" indent="0" algn="ctr">
              <a:buNone/>
            </a:pPr>
            <a:endParaRPr lang="en-US" altLang="ko-KR" sz="1800" b="1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알아 두어야 할 것은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piNumber</a:t>
            </a:r>
            <a:r>
              <a:rPr lang="en-US" altLang="ko-KR" sz="1800" dirty="0" smtClean="0"/>
              <a:t> (</a:t>
            </a:r>
            <a:r>
              <a:rPr lang="ko-KR" altLang="en-US" sz="1800" dirty="0" smtClean="0"/>
              <a:t>포인터 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iNumber</a:t>
            </a:r>
            <a:r>
              <a:rPr lang="en-US" altLang="ko-KR" sz="1800" dirty="0" smtClean="0"/>
              <a:t> (</a:t>
            </a:r>
            <a:r>
              <a:rPr lang="ko-KR" altLang="en-US" sz="1800" dirty="0" smtClean="0"/>
              <a:t>선언된 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주소 값을 갖고 있다고 해서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piNumber</a:t>
            </a:r>
            <a:r>
              <a:rPr lang="ko-KR" altLang="en-US" sz="1800" dirty="0" smtClean="0"/>
              <a:t>의 주소 값이 </a:t>
            </a:r>
            <a:r>
              <a:rPr lang="en-US" altLang="ko-KR" sz="1800" dirty="0" err="1" smtClean="0"/>
              <a:t>iNumber</a:t>
            </a:r>
            <a:r>
              <a:rPr lang="ko-KR" altLang="en-US" sz="1800" dirty="0" smtClean="0"/>
              <a:t>의 주소 값인 것은 아니다</a:t>
            </a:r>
            <a:r>
              <a:rPr lang="en-US" altLang="ko-KR" sz="1800" dirty="0" smtClean="0"/>
              <a:t>. </a:t>
            </a:r>
            <a:r>
              <a:rPr lang="en-US" altLang="ko-KR" sz="1800" dirty="0" err="1" smtClean="0"/>
              <a:t>piNumber</a:t>
            </a:r>
            <a:r>
              <a:rPr lang="ko-KR" altLang="en-US" sz="1800" dirty="0" smtClean="0"/>
              <a:t>의 주소 값은 따로 있다</a:t>
            </a:r>
            <a:r>
              <a:rPr lang="en-US" altLang="ko-KR" sz="1800" dirty="0" smtClean="0"/>
              <a:t>.</a:t>
            </a:r>
            <a:endParaRPr lang="en-US" altLang="ko-KR" sz="1800" b="1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2050" name="Picture 2" descr="C:\Users\SCA-A08\Desktop\Slide 11\English_poin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68" y="5002228"/>
            <a:ext cx="2732348" cy="18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그림 12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624"/>
            <a:ext cx="3269727" cy="471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32956" y="6545088"/>
            <a:ext cx="85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‘</a:t>
            </a:r>
            <a:r>
              <a:rPr lang="ko-KR" altLang="en-US" sz="1000" dirty="0" smtClean="0"/>
              <a:t>포인터 견</a:t>
            </a:r>
            <a:r>
              <a:rPr lang="en-US" altLang="ko-KR" sz="1000" dirty="0" smtClean="0"/>
              <a:t>’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444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 = 19;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piNumber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piNumber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   : %d\n", 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("*</a:t>
            </a:r>
            <a:r>
              <a:rPr lang="en-US" altLang="ko-KR" dirty="0" err="1" smtClean="0"/>
              <a:t>piNumber</a:t>
            </a:r>
            <a:r>
              <a:rPr lang="en-US" altLang="ko-KR" dirty="0" smtClean="0"/>
              <a:t> : %d\n", *</a:t>
            </a:r>
            <a:r>
              <a:rPr lang="en-US" altLang="ko-KR" dirty="0" err="1" smtClean="0"/>
              <a:t>piNumber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piNumber</a:t>
            </a:r>
            <a:r>
              <a:rPr lang="en-US" altLang="ko-KR" dirty="0" smtClean="0"/>
              <a:t>  : %d\n", </a:t>
            </a:r>
            <a:r>
              <a:rPr lang="en-US" altLang="ko-KR" dirty="0" err="1" smtClean="0"/>
              <a:t>piNumber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("&amp;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  : %d\n", &amp;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("&amp;</a:t>
            </a:r>
            <a:r>
              <a:rPr lang="en-US" altLang="ko-KR" dirty="0" err="1" smtClean="0"/>
              <a:t>piNumber</a:t>
            </a:r>
            <a:r>
              <a:rPr lang="en-US" altLang="ko-KR" dirty="0" smtClean="0"/>
              <a:t> : %d\n\n", &amp;</a:t>
            </a:r>
            <a:r>
              <a:rPr lang="en-US" altLang="ko-KR" dirty="0" err="1" smtClean="0"/>
              <a:t>piNumber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return 0;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6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포인터 왜 쓰나요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400" dirty="0" smtClean="0"/>
              <a:t>포인터를 사용하는 이유는 많다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그렇지만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가장 큰 이유는 포인터의 크기 값은 항상 고정되어 있기 때문이다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예를 </a:t>
            </a:r>
            <a:r>
              <a:rPr lang="ko-KR" altLang="en-US" sz="2400" dirty="0" smtClean="0"/>
              <a:t>들어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친구와 도서관에 갔다고 생각 해보자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친구가 책을 찾는다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내가 직접 책을 찾아서 친구에게 책을 가져</a:t>
            </a:r>
            <a:r>
              <a:rPr lang="ko-KR" altLang="en-US" sz="2400" dirty="0"/>
              <a:t>다</a:t>
            </a:r>
            <a:r>
              <a:rPr lang="ko-KR" altLang="en-US" sz="2400" dirty="0" smtClean="0"/>
              <a:t> 주기보다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도서목록에서 책의 위치를 친구에게 가르쳐 주는 것이 더 쉽다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특히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책이 무겁고 클 수록 더욱이 그러하다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그렇지만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도서목록을 읽을 줄 모른다면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머리가 복잡해 진다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책 찾는 것도 요령이라고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그러니 포인터도 마찬가지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쓰는 방법을 잘 익혀두면 몸도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마음도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프로그램도 덜 고생한다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25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smtClean="0"/>
              <a:t>char    : %d\n",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(char));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smtClean="0"/>
              <a:t>short	   : %d\n",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(short));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smtClean="0"/>
              <a:t>long	   : %d\n",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(long));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int</a:t>
            </a:r>
            <a:r>
              <a:rPr lang="en-US" altLang="ko-KR" dirty="0"/>
              <a:t>	</a:t>
            </a:r>
            <a:r>
              <a:rPr lang="en-US" altLang="ko-KR" dirty="0" smtClean="0"/>
              <a:t>   : %d\n",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));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smtClean="0"/>
              <a:t>float	   : %d\n",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(float));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smtClean="0"/>
              <a:t>double : %d\n\n",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(double));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smtClean="0"/>
              <a:t>char*    : %d\n",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(char*));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smtClean="0"/>
              <a:t>short*   : %d\n",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(short*));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smtClean="0"/>
              <a:t>long*    : %d\n",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(long*));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	    : %d\n",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*));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smtClean="0"/>
              <a:t>float*    : %d\n",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(float*));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smtClean="0"/>
              <a:t>double* : %d\n\n",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(double*));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return 0;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4098" name="Picture 2" descr="C:\Users\SCA-A08\Desktop\5d8fae9a42210eb0320960b23e3fe2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83" y="4633465"/>
            <a:ext cx="2787000" cy="20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CA-A08\Desktop\0c3c750a2ac4ffdeb17973c32e9005f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83" y="188640"/>
            <a:ext cx="277074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4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배열과 포인터의 관계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4402832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배열의 이름은 첫 번째 요소의 주소 값과 동일하다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 algn="ctr"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[5] = {0, 1, 2, 3, 4};</a:t>
            </a:r>
          </a:p>
          <a:p>
            <a:pPr marL="0" indent="0" algn="ctr"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;</a:t>
            </a:r>
            <a:r>
              <a:rPr lang="ko-KR" altLang="en-US" sz="2000" dirty="0" smtClean="0"/>
              <a:t>는 위에 선언되어있는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형 배열의 주소 값이다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&amp;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[0];</a:t>
            </a:r>
            <a:r>
              <a:rPr lang="ko-KR" altLang="en-US" sz="2000" dirty="0" smtClean="0"/>
              <a:t>은 </a:t>
            </a:r>
            <a:r>
              <a:rPr lang="en-US" altLang="ko-KR" sz="2000" dirty="0" err="1" smtClean="0"/>
              <a:t>iArray</a:t>
            </a:r>
            <a:r>
              <a:rPr lang="ko-KR" altLang="en-US" sz="2000" dirty="0" smtClean="0"/>
              <a:t>로 선언된 배열의 첫 번째 원소의 주소 값이다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고로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값과 </a:t>
            </a:r>
            <a:r>
              <a:rPr lang="en-US" altLang="ko-KR" sz="2000" dirty="0" smtClean="0"/>
              <a:t>&amp;</a:t>
            </a:r>
            <a:r>
              <a:rPr lang="en-US" altLang="ko-KR" sz="2000" dirty="0" err="1" smtClean="0"/>
              <a:t>iArray</a:t>
            </a:r>
            <a:r>
              <a:rPr lang="en-US" altLang="ko-KR" sz="2000" dirty="0" smtClean="0"/>
              <a:t>[0]</a:t>
            </a:r>
            <a:r>
              <a:rPr lang="ko-KR" altLang="en-US" sz="2000" dirty="0" smtClean="0"/>
              <a:t>의 값은 동일하다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4" name="Picture 7" descr="그림 1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4067528" cy="441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9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main 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iArray</a:t>
            </a:r>
            <a:r>
              <a:rPr lang="en-US" altLang="ko-KR" dirty="0"/>
              <a:t>[3] = {99, 111, 222};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/>
              <a:t>iArray</a:t>
            </a:r>
            <a:r>
              <a:rPr lang="en-US" altLang="ko-KR" dirty="0"/>
              <a:t>\t");</a:t>
            </a:r>
          </a:p>
          <a:p>
            <a:pPr marL="0" indent="0">
              <a:buNone/>
            </a:pPr>
            <a:r>
              <a:rPr lang="en-US" altLang="ko-KR" dirty="0"/>
              <a:t>	for (</a:t>
            </a:r>
            <a:r>
              <a:rPr lang="en-US" altLang="ko-KR" dirty="0" err="1"/>
              <a:t>int</a:t>
            </a:r>
            <a:r>
              <a:rPr lang="en-US" altLang="ko-KR" dirty="0"/>
              <a:t> i = 0; i &lt; 3; 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("[%</a:t>
            </a:r>
            <a:r>
              <a:rPr lang="en-US" altLang="ko-KR" dirty="0"/>
              <a:t>d] : %d\t", i, </a:t>
            </a:r>
            <a:r>
              <a:rPr lang="en-US" altLang="ko-KR" dirty="0" err="1"/>
              <a:t>iArray</a:t>
            </a:r>
            <a:r>
              <a:rPr lang="en-US" altLang="ko-KR" dirty="0"/>
              <a:t>[i]);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("\</a:t>
            </a:r>
            <a:r>
              <a:rPr lang="en-US" altLang="ko-KR" dirty="0"/>
              <a:t>n\n");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("&amp;</a:t>
            </a:r>
            <a:r>
              <a:rPr lang="en-US" altLang="ko-KR" dirty="0" err="1"/>
              <a:t>iArray</a:t>
            </a:r>
            <a:r>
              <a:rPr lang="en-US" altLang="ko-KR" dirty="0"/>
              <a:t> : %d\n", </a:t>
            </a:r>
            <a:r>
              <a:rPr lang="en-US" altLang="ko-KR" dirty="0" err="1"/>
              <a:t>iArray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("&amp;</a:t>
            </a:r>
            <a:r>
              <a:rPr lang="en-US" altLang="ko-KR" dirty="0" err="1"/>
              <a:t>iArray</a:t>
            </a:r>
            <a:r>
              <a:rPr lang="en-US" altLang="ko-KR" dirty="0"/>
              <a:t>\t");</a:t>
            </a:r>
          </a:p>
          <a:p>
            <a:pPr marL="0" indent="0">
              <a:buNone/>
            </a:pPr>
            <a:r>
              <a:rPr lang="en-US" altLang="ko-KR" dirty="0"/>
              <a:t>	for (</a:t>
            </a:r>
            <a:r>
              <a:rPr lang="en-US" altLang="ko-KR" dirty="0" err="1"/>
              <a:t>int</a:t>
            </a:r>
            <a:r>
              <a:rPr lang="en-US" altLang="ko-KR" dirty="0"/>
              <a:t> i = 0; i &lt; 3; 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("[%</a:t>
            </a:r>
            <a:r>
              <a:rPr lang="en-US" altLang="ko-KR" dirty="0"/>
              <a:t>d] : %d\t", i, &amp;</a:t>
            </a:r>
            <a:r>
              <a:rPr lang="en-US" altLang="ko-KR" dirty="0" err="1"/>
              <a:t>iArray</a:t>
            </a:r>
            <a:r>
              <a:rPr lang="en-US" altLang="ko-KR" dirty="0"/>
              <a:t>[i]);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("\</a:t>
            </a:r>
            <a:r>
              <a:rPr lang="en-US" altLang="ko-KR" dirty="0"/>
              <a:t>n\n");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CA-A08\Desktop\94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88" y="4752804"/>
            <a:ext cx="2879812" cy="210519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자료 형의 크기와 포인터의 관계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7499"/>
            <a:ext cx="5482952" cy="367240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 smtClean="0"/>
              <a:t>메모리 크기는 주소 값에 영향을 미친다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32 bit </a:t>
            </a:r>
            <a:r>
              <a:rPr lang="ko-KR" altLang="en-US" sz="2400" dirty="0" smtClean="0"/>
              <a:t>시스템 기반의 </a:t>
            </a:r>
            <a:r>
              <a:rPr lang="en-US" altLang="ko-KR" sz="2400" dirty="0" smtClean="0"/>
              <a:t>CPU</a:t>
            </a:r>
            <a:r>
              <a:rPr lang="ko-KR" altLang="en-US" sz="2400" dirty="0" smtClean="0"/>
              <a:t>에서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형은 </a:t>
            </a:r>
            <a:r>
              <a:rPr lang="en-US" altLang="ko-KR" sz="2400" dirty="0" smtClean="0"/>
              <a:t>4 byte. 64 bit </a:t>
            </a:r>
            <a:r>
              <a:rPr lang="ko-KR" altLang="en-US" sz="2400" dirty="0" smtClean="0"/>
              <a:t>에선 </a:t>
            </a:r>
            <a:r>
              <a:rPr lang="en-US" altLang="ko-KR" sz="2400" dirty="0" smtClean="0"/>
              <a:t>8 byte.</a:t>
            </a:r>
            <a:endParaRPr lang="ko-KR" altLang="en-US" sz="2400" dirty="0"/>
          </a:p>
        </p:txBody>
      </p:sp>
      <p:sp>
        <p:nvSpPr>
          <p:cNvPr id="7" name="타원형 설명선 6"/>
          <p:cNvSpPr/>
          <p:nvPr/>
        </p:nvSpPr>
        <p:spPr>
          <a:xfrm>
            <a:off x="6588224" y="4937350"/>
            <a:ext cx="1217116" cy="716232"/>
          </a:xfrm>
          <a:prstGeom prst="wedgeEllipseCallout">
            <a:avLst/>
          </a:prstGeom>
          <a:solidFill>
            <a:schemeClr val="bg1">
              <a:alpha val="0"/>
            </a:schemeClr>
          </a:solidFill>
          <a:scene3d>
            <a:camera prst="orthographicFront">
              <a:rot lat="0" lon="1080000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64 bit </a:t>
            </a:r>
            <a:r>
              <a:rPr lang="ko-KR" altLang="en-US" dirty="0" smtClean="0">
                <a:solidFill>
                  <a:schemeClr val="tx1"/>
                </a:solidFill>
              </a:rPr>
              <a:t>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8" descr="그림 12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2776"/>
            <a:ext cx="3275856" cy="45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4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598</Words>
  <Application>Microsoft Office PowerPoint</Application>
  <PresentationFormat>화면 슬라이드 쇼(4:3)</PresentationFormat>
  <Paragraphs>200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Welcome to C Programming!</vt:lpstr>
      <vt:lpstr>-포인터 변수 (Pointer Variable)란?</vt:lpstr>
      <vt:lpstr>PowerPoint 프레젠테이션</vt:lpstr>
      <vt:lpstr>PowerPoint 프레젠테이션</vt:lpstr>
      <vt:lpstr>-포인터 왜 쓰나요?</vt:lpstr>
      <vt:lpstr>PowerPoint 프레젠테이션</vt:lpstr>
      <vt:lpstr>-배열과 포인터의 관계</vt:lpstr>
      <vt:lpstr>PowerPoint 프레젠테이션</vt:lpstr>
      <vt:lpstr>-자료 형의 크기와 포인터의 관계</vt:lpstr>
      <vt:lpstr>PowerPoint 프레젠테이션</vt:lpstr>
      <vt:lpstr>-포인터 연산</vt:lpstr>
      <vt:lpstr>PowerPoint 프레젠테이션</vt:lpstr>
      <vt:lpstr>-정리-</vt:lpstr>
      <vt:lpstr>PowerPoint 프레젠테이션</vt:lpstr>
      <vt:lpstr>PowerPoint 프레젠테이션</vt:lpstr>
      <vt:lpstr>PowerPoint 프레젠테이션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Programming!</dc:title>
  <dc:creator>SCA-A08</dc:creator>
  <cp:lastModifiedBy>D-01</cp:lastModifiedBy>
  <cp:revision>37</cp:revision>
  <dcterms:created xsi:type="dcterms:W3CDTF">2016-11-01T08:59:43Z</dcterms:created>
  <dcterms:modified xsi:type="dcterms:W3CDTF">2018-10-09T10:56:16Z</dcterms:modified>
</cp:coreProperties>
</file>