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EAF6-BAEB-41F7-954F-7C39023B65BE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972-450F-464C-BF76-CBAB7C8683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45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EAF6-BAEB-41F7-954F-7C39023B65BE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972-450F-464C-BF76-CBAB7C8683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92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EAF6-BAEB-41F7-954F-7C39023B65BE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972-450F-464C-BF76-CBAB7C8683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15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EAF6-BAEB-41F7-954F-7C39023B65BE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972-450F-464C-BF76-CBAB7C8683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93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EAF6-BAEB-41F7-954F-7C39023B65BE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972-450F-464C-BF76-CBAB7C8683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84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EAF6-BAEB-41F7-954F-7C39023B65BE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972-450F-464C-BF76-CBAB7C8683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08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EAF6-BAEB-41F7-954F-7C39023B65BE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972-450F-464C-BF76-CBAB7C8683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34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EAF6-BAEB-41F7-954F-7C39023B65BE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972-450F-464C-BF76-CBAB7C8683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43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EAF6-BAEB-41F7-954F-7C39023B65BE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972-450F-464C-BF76-CBAB7C8683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25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EAF6-BAEB-41F7-954F-7C39023B65BE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972-450F-464C-BF76-CBAB7C8683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73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EAF6-BAEB-41F7-954F-7C39023B65BE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972-450F-464C-BF76-CBAB7C8683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64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EAF6-BAEB-41F7-954F-7C39023B65BE}" type="datetimeFigureOut">
              <a:rPr lang="ko-KR" altLang="en-US" smtClean="0"/>
              <a:t>2018-10-11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7972-450F-464C-BF76-CBAB7C8683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Welcome to C Programming!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Memory Allocation </a:t>
            </a:r>
          </a:p>
          <a:p>
            <a:r>
              <a:rPr lang="en-US" altLang="ko-KR" dirty="0" smtClean="0"/>
              <a:t>&amp; </a:t>
            </a:r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Pointer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1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-free( ); </a:t>
            </a:r>
            <a:r>
              <a:rPr lang="ko-KR" altLang="en-US" sz="2400" dirty="0" smtClean="0"/>
              <a:t>동적 할당 된 자료 해지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앞서 언급했듯</a:t>
            </a:r>
            <a:r>
              <a:rPr lang="en-US" altLang="ko-KR" dirty="0" smtClean="0"/>
              <a:t>, heap </a:t>
            </a:r>
            <a:r>
              <a:rPr lang="ko-KR" altLang="en-US" dirty="0" smtClean="0"/>
              <a:t>상에 올라가는 동적 할당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 ))</a:t>
            </a:r>
            <a:r>
              <a:rPr lang="ko-KR" altLang="en-US" dirty="0" smtClean="0"/>
              <a:t>의 자료는 </a:t>
            </a:r>
            <a:r>
              <a:rPr lang="ko-KR" altLang="en-US" dirty="0" smtClean="0"/>
              <a:t>사용자가 </a:t>
            </a:r>
            <a:r>
              <a:rPr lang="ko-KR" altLang="en-US" dirty="0" smtClean="0"/>
              <a:t>수동으로 관리를 해주어야 한다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-"/>
            </a:pPr>
            <a:r>
              <a:rPr lang="ko-KR" altLang="en-US" dirty="0" smtClean="0"/>
              <a:t>이 때</a:t>
            </a:r>
            <a:r>
              <a:rPr lang="en-US" altLang="ko-KR" dirty="0" smtClean="0"/>
              <a:t>, free( ); </a:t>
            </a:r>
            <a:r>
              <a:rPr lang="ko-KR" altLang="en-US" dirty="0" smtClean="0"/>
              <a:t>함수를 사용하게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</a:t>
            </a:r>
            <a:r>
              <a:rPr lang="ko-KR" altLang="en-US" dirty="0" smtClean="0"/>
              <a:t>값은 </a:t>
            </a:r>
            <a:r>
              <a:rPr lang="ko-KR" altLang="en-US" dirty="0" smtClean="0"/>
              <a:t>해제 </a:t>
            </a:r>
            <a:r>
              <a:rPr lang="ko-KR" altLang="en-US" dirty="0" smtClean="0"/>
              <a:t>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공간 이 사라지는 것은 아니다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050" name="Picture 2" descr="C:\Users\SCA-A08\Desktop\C ppt reWork (2)\Slide 13\birdcage___36232_zoom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475" y="3933056"/>
            <a:ext cx="2759297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malloc.h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tagInfo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iX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iY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}INFO;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 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  INFO</a:t>
            </a:r>
            <a:r>
              <a:rPr lang="en-US" altLang="ko-KR" dirty="0"/>
              <a:t>* </a:t>
            </a:r>
            <a:r>
              <a:rPr lang="en-US" altLang="ko-KR" dirty="0" err="1"/>
              <a:t>pInfo</a:t>
            </a:r>
            <a:r>
              <a:rPr lang="en-US" altLang="ko-KR" dirty="0"/>
              <a:t> = (INFO*)</a:t>
            </a:r>
            <a:r>
              <a:rPr lang="en-US" altLang="ko-KR" dirty="0" err="1"/>
              <a:t>malloc</a:t>
            </a:r>
            <a:r>
              <a:rPr lang="en-US" altLang="ko-KR" dirty="0"/>
              <a:t>(</a:t>
            </a:r>
            <a:r>
              <a:rPr lang="en-US" altLang="ko-KR" dirty="0" err="1"/>
              <a:t>sizeof</a:t>
            </a:r>
            <a:r>
              <a:rPr lang="en-US" altLang="ko-KR" dirty="0"/>
              <a:t>(INFO));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</a:t>
            </a:r>
            <a:r>
              <a:rPr lang="en-US" altLang="ko-KR" dirty="0"/>
              <a:t>&gt;</a:t>
            </a:r>
            <a:r>
              <a:rPr lang="en-US" altLang="ko-KR" dirty="0" err="1"/>
              <a:t>iX</a:t>
            </a:r>
            <a:r>
              <a:rPr lang="en-US" altLang="ko-KR" dirty="0"/>
              <a:t> = 1</a:t>
            </a:r>
            <a:r>
              <a:rPr lang="en-US" altLang="ko-KR" dirty="0" smtClean="0"/>
              <a:t>;					</a:t>
            </a:r>
            <a:r>
              <a:rPr lang="en-US" altLang="ko-KR" dirty="0" smtClean="0">
                <a:solidFill>
                  <a:srgbClr val="92D050"/>
                </a:solidFill>
              </a:rPr>
              <a:t>// -&gt; </a:t>
            </a:r>
            <a:r>
              <a:rPr lang="ko-KR" altLang="en-US" dirty="0" smtClean="0">
                <a:solidFill>
                  <a:srgbClr val="92D050"/>
                </a:solidFill>
              </a:rPr>
              <a:t>초기화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</a:t>
            </a:r>
            <a:r>
              <a:rPr lang="en-US" altLang="ko-KR" dirty="0"/>
              <a:t>&gt;</a:t>
            </a:r>
            <a:r>
              <a:rPr lang="en-US" altLang="ko-KR" dirty="0" err="1"/>
              <a:t>iY</a:t>
            </a:r>
            <a:r>
              <a:rPr lang="en-US" altLang="ko-KR" dirty="0"/>
              <a:t> = 2;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("-&gt;\</a:t>
            </a:r>
            <a:r>
              <a:rPr lang="en-US" altLang="ko-KR" dirty="0"/>
              <a:t>n");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/>
              <a:t>iX</a:t>
            </a:r>
            <a:r>
              <a:rPr lang="en-US" altLang="ko-KR" dirty="0"/>
              <a:t> : </a:t>
            </a:r>
            <a:r>
              <a:rPr lang="en-US" altLang="ko-KR" dirty="0" err="1"/>
              <a:t>iY</a:t>
            </a:r>
            <a:r>
              <a:rPr lang="en-US" altLang="ko-KR" dirty="0"/>
              <a:t> = %d : %d\n\n", </a:t>
            </a:r>
            <a:r>
              <a:rPr lang="en-US" altLang="ko-KR" dirty="0" err="1"/>
              <a:t>pInfo</a:t>
            </a:r>
            <a:r>
              <a:rPr lang="en-US" altLang="ko-KR" dirty="0"/>
              <a:t>-&gt;</a:t>
            </a:r>
            <a:r>
              <a:rPr lang="en-US" altLang="ko-KR" dirty="0" err="1"/>
              <a:t>iX</a:t>
            </a:r>
            <a:r>
              <a:rPr lang="en-US" altLang="ko-KR" dirty="0"/>
              <a:t>, </a:t>
            </a:r>
            <a:r>
              <a:rPr lang="en-US" altLang="ko-KR" dirty="0" err="1"/>
              <a:t>pInfo</a:t>
            </a:r>
            <a:r>
              <a:rPr lang="en-US" altLang="ko-KR" dirty="0"/>
              <a:t>-&gt;</a:t>
            </a:r>
            <a:r>
              <a:rPr lang="en-US" altLang="ko-KR" dirty="0" err="1"/>
              <a:t>iY</a:t>
            </a:r>
            <a:r>
              <a:rPr lang="en-US" altLang="ko-KR" dirty="0" smtClean="0"/>
              <a:t>);	</a:t>
            </a:r>
            <a:r>
              <a:rPr lang="en-US" altLang="ko-KR" dirty="0" smtClean="0">
                <a:solidFill>
                  <a:srgbClr val="92D050"/>
                </a:solidFill>
              </a:rPr>
              <a:t>// </a:t>
            </a:r>
            <a:r>
              <a:rPr lang="ko-KR" altLang="en-US" dirty="0" smtClean="0">
                <a:solidFill>
                  <a:srgbClr val="92D050"/>
                </a:solidFill>
              </a:rPr>
              <a:t>초기화된 값 출력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</a:t>
            </a:r>
            <a:r>
              <a:rPr lang="en-US" altLang="ko-KR" dirty="0"/>
              <a:t>&gt;</a:t>
            </a:r>
            <a:r>
              <a:rPr lang="en-US" altLang="ko-KR" dirty="0" err="1"/>
              <a:t>iX</a:t>
            </a:r>
            <a:r>
              <a:rPr lang="en-US" altLang="ko-KR" dirty="0"/>
              <a:t> = NULL</a:t>
            </a:r>
            <a:r>
              <a:rPr lang="en-US" altLang="ko-KR" dirty="0" smtClean="0"/>
              <a:t>;				</a:t>
            </a:r>
            <a:r>
              <a:rPr lang="en-US" altLang="ko-KR" dirty="0" smtClean="0">
                <a:solidFill>
                  <a:srgbClr val="92D050"/>
                </a:solidFill>
              </a:rPr>
              <a:t>// NULL </a:t>
            </a:r>
            <a:r>
              <a:rPr lang="ko-KR" altLang="en-US" dirty="0" smtClean="0">
                <a:solidFill>
                  <a:srgbClr val="92D050"/>
                </a:solidFill>
              </a:rPr>
              <a:t>값으로 초기화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</a:t>
            </a:r>
            <a:r>
              <a:rPr lang="en-US" altLang="ko-KR" dirty="0"/>
              <a:t>&gt;</a:t>
            </a:r>
            <a:r>
              <a:rPr lang="en-US" altLang="ko-KR" dirty="0" err="1"/>
              <a:t>iY</a:t>
            </a:r>
            <a:r>
              <a:rPr lang="en-US" altLang="ko-KR" dirty="0"/>
              <a:t> = NULL</a:t>
            </a:r>
            <a:r>
              <a:rPr lang="en-US" altLang="ko-KR" dirty="0" smtClean="0"/>
              <a:t>;				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/>
              <a:t>NULL\n");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/>
              <a:t>iX</a:t>
            </a:r>
            <a:r>
              <a:rPr lang="en-US" altLang="ko-KR" dirty="0"/>
              <a:t> : </a:t>
            </a:r>
            <a:r>
              <a:rPr lang="en-US" altLang="ko-KR" dirty="0" err="1"/>
              <a:t>iY</a:t>
            </a:r>
            <a:r>
              <a:rPr lang="en-US" altLang="ko-KR" dirty="0"/>
              <a:t> = %d : %d\n\n", </a:t>
            </a:r>
            <a:r>
              <a:rPr lang="en-US" altLang="ko-KR" dirty="0" err="1"/>
              <a:t>pInfo</a:t>
            </a:r>
            <a:r>
              <a:rPr lang="en-US" altLang="ko-KR" dirty="0"/>
              <a:t>-&gt;</a:t>
            </a:r>
            <a:r>
              <a:rPr lang="en-US" altLang="ko-KR" dirty="0" err="1"/>
              <a:t>iX</a:t>
            </a:r>
            <a:r>
              <a:rPr lang="en-US" altLang="ko-KR" dirty="0"/>
              <a:t>, </a:t>
            </a:r>
            <a:r>
              <a:rPr lang="en-US" altLang="ko-KR" dirty="0" err="1"/>
              <a:t>pInfo</a:t>
            </a:r>
            <a:r>
              <a:rPr lang="en-US" altLang="ko-KR" dirty="0"/>
              <a:t>-&gt;</a:t>
            </a:r>
            <a:r>
              <a:rPr lang="en-US" altLang="ko-KR" dirty="0" err="1"/>
              <a:t>iY</a:t>
            </a:r>
            <a:r>
              <a:rPr lang="en-US" altLang="ko-KR" dirty="0" smtClean="0"/>
              <a:t>);	</a:t>
            </a:r>
            <a:r>
              <a:rPr lang="en-US" altLang="ko-KR" dirty="0" smtClean="0">
                <a:solidFill>
                  <a:srgbClr val="92D050"/>
                </a:solidFill>
              </a:rPr>
              <a:t>// 0 </a:t>
            </a:r>
            <a:r>
              <a:rPr lang="ko-KR" altLang="en-US" dirty="0" smtClean="0">
                <a:solidFill>
                  <a:srgbClr val="92D050"/>
                </a:solidFill>
              </a:rPr>
              <a:t>출력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free(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);					</a:t>
            </a:r>
            <a:r>
              <a:rPr lang="en-US" altLang="ko-KR" dirty="0" smtClean="0">
                <a:solidFill>
                  <a:srgbClr val="92D050"/>
                </a:solidFill>
              </a:rPr>
              <a:t>// </a:t>
            </a:r>
            <a:r>
              <a:rPr lang="ko-KR" altLang="en-US" dirty="0" smtClean="0">
                <a:solidFill>
                  <a:srgbClr val="92D050"/>
                </a:solidFill>
              </a:rPr>
              <a:t>동적 할당 해지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/>
              <a:t>free( )\n");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/>
              <a:t>iX</a:t>
            </a:r>
            <a:r>
              <a:rPr lang="en-US" altLang="ko-KR" dirty="0"/>
              <a:t> : </a:t>
            </a:r>
            <a:r>
              <a:rPr lang="en-US" altLang="ko-KR" dirty="0" err="1"/>
              <a:t>iY</a:t>
            </a:r>
            <a:r>
              <a:rPr lang="en-US" altLang="ko-KR" dirty="0"/>
              <a:t> = %d : %d\n\n", </a:t>
            </a:r>
            <a:r>
              <a:rPr lang="en-US" altLang="ko-KR" dirty="0" err="1"/>
              <a:t>pInfo</a:t>
            </a:r>
            <a:r>
              <a:rPr lang="en-US" altLang="ko-KR" dirty="0"/>
              <a:t>-&gt;</a:t>
            </a:r>
            <a:r>
              <a:rPr lang="en-US" altLang="ko-KR" dirty="0" err="1"/>
              <a:t>iX</a:t>
            </a:r>
            <a:r>
              <a:rPr lang="en-US" altLang="ko-KR" dirty="0"/>
              <a:t>, </a:t>
            </a:r>
            <a:r>
              <a:rPr lang="en-US" altLang="ko-KR" dirty="0" err="1"/>
              <a:t>pInfo</a:t>
            </a:r>
            <a:r>
              <a:rPr lang="en-US" altLang="ko-KR" dirty="0"/>
              <a:t>-&gt;</a:t>
            </a:r>
            <a:r>
              <a:rPr lang="en-US" altLang="ko-KR" dirty="0" err="1"/>
              <a:t>iY</a:t>
            </a:r>
            <a:r>
              <a:rPr lang="en-US" altLang="ko-KR" dirty="0" smtClean="0"/>
              <a:t>);	</a:t>
            </a:r>
            <a:r>
              <a:rPr lang="en-US" altLang="ko-KR" dirty="0" smtClean="0">
                <a:solidFill>
                  <a:srgbClr val="92D050"/>
                </a:solidFill>
              </a:rPr>
              <a:t>// </a:t>
            </a:r>
            <a:r>
              <a:rPr lang="ko-KR" altLang="en-US" dirty="0" smtClean="0">
                <a:solidFill>
                  <a:srgbClr val="92D050"/>
                </a:solidFill>
              </a:rPr>
              <a:t>쓰레기 값 출력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     return </a:t>
            </a:r>
            <a:r>
              <a:rPr lang="en-US" altLang="ko-KR" dirty="0"/>
              <a:t>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5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malloc.h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tagInfo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iX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iY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}INFO;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 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  INFO</a:t>
            </a:r>
            <a:r>
              <a:rPr lang="en-US" altLang="ko-KR" dirty="0"/>
              <a:t>* </a:t>
            </a:r>
            <a:r>
              <a:rPr lang="en-US" altLang="ko-KR" dirty="0" err="1"/>
              <a:t>pInfo</a:t>
            </a:r>
            <a:r>
              <a:rPr lang="en-US" altLang="ko-KR" dirty="0"/>
              <a:t> = (INFO*)</a:t>
            </a:r>
            <a:r>
              <a:rPr lang="en-US" altLang="ko-KR" dirty="0" err="1"/>
              <a:t>malloc</a:t>
            </a:r>
            <a:r>
              <a:rPr lang="en-US" altLang="ko-KR" dirty="0"/>
              <a:t>(</a:t>
            </a:r>
            <a:r>
              <a:rPr lang="en-US" altLang="ko-KR" dirty="0" err="1"/>
              <a:t>sizeof</a:t>
            </a:r>
            <a:r>
              <a:rPr lang="en-US" altLang="ko-KR" dirty="0"/>
              <a:t>(INFO));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</a:t>
            </a:r>
            <a:r>
              <a:rPr lang="en-US" altLang="ko-KR" dirty="0" err="1" smtClean="0"/>
              <a:t>_s</a:t>
            </a:r>
            <a:r>
              <a:rPr lang="en-US" altLang="ko-KR" dirty="0" smtClean="0"/>
              <a:t>("</a:t>
            </a:r>
            <a:r>
              <a:rPr lang="en-US" altLang="ko-KR" dirty="0" err="1"/>
              <a:t>pInfo</a:t>
            </a:r>
            <a:r>
              <a:rPr lang="en-US" altLang="ko-KR" dirty="0"/>
              <a:t> : %d\n", </a:t>
            </a:r>
            <a:r>
              <a:rPr lang="en-US" altLang="ko-KR" dirty="0" err="1"/>
              <a:t>pInfo</a:t>
            </a:r>
            <a:r>
              <a:rPr lang="en-US" altLang="ko-KR" dirty="0" smtClean="0"/>
              <a:t>);		</a:t>
            </a:r>
            <a:r>
              <a:rPr lang="en-US" altLang="ko-KR" dirty="0" smtClean="0">
                <a:solidFill>
                  <a:srgbClr val="92D050"/>
                </a:solidFill>
              </a:rPr>
              <a:t>// </a:t>
            </a:r>
            <a:r>
              <a:rPr lang="ko-KR" altLang="en-US" dirty="0" smtClean="0">
                <a:solidFill>
                  <a:srgbClr val="92D050"/>
                </a:solidFill>
              </a:rPr>
              <a:t>동적 할당을 받은 뒤 그 주소 값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("&amp;</a:t>
            </a:r>
            <a:r>
              <a:rPr lang="en-US" altLang="ko-KR" dirty="0" err="1"/>
              <a:t>pInfo</a:t>
            </a:r>
            <a:r>
              <a:rPr lang="en-US" altLang="ko-KR" dirty="0"/>
              <a:t> : %d\n", &amp;</a:t>
            </a:r>
            <a:r>
              <a:rPr lang="en-US" altLang="ko-KR" dirty="0" err="1"/>
              <a:t>pInfo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free(</a:t>
            </a:r>
            <a:r>
              <a:rPr lang="en-US" altLang="ko-KR" dirty="0" err="1" smtClean="0"/>
              <a:t>pInfo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("\</a:t>
            </a:r>
            <a:r>
              <a:rPr lang="en-US" altLang="ko-KR" dirty="0"/>
              <a:t>n");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/>
              <a:t>pInfo</a:t>
            </a:r>
            <a:r>
              <a:rPr lang="en-US" altLang="ko-KR" dirty="0"/>
              <a:t> : %d\n", </a:t>
            </a:r>
            <a:r>
              <a:rPr lang="en-US" altLang="ko-KR" dirty="0" err="1"/>
              <a:t>pInfo</a:t>
            </a:r>
            <a:r>
              <a:rPr lang="en-US" altLang="ko-KR" dirty="0" smtClean="0"/>
              <a:t>);		</a:t>
            </a:r>
            <a:r>
              <a:rPr lang="en-US" altLang="ko-KR" dirty="0">
                <a:solidFill>
                  <a:srgbClr val="92D050"/>
                </a:solidFill>
              </a:rPr>
              <a:t>// </a:t>
            </a:r>
            <a:r>
              <a:rPr lang="ko-KR" altLang="en-US" dirty="0">
                <a:solidFill>
                  <a:srgbClr val="92D050"/>
                </a:solidFill>
              </a:rPr>
              <a:t>동적 </a:t>
            </a:r>
            <a:r>
              <a:rPr lang="ko-KR" altLang="en-US" dirty="0" smtClean="0">
                <a:solidFill>
                  <a:srgbClr val="92D050"/>
                </a:solidFill>
              </a:rPr>
              <a:t>할당 해지 된 뒤의 </a:t>
            </a:r>
            <a:r>
              <a:rPr lang="ko-KR" altLang="en-US" dirty="0">
                <a:solidFill>
                  <a:srgbClr val="92D050"/>
                </a:solidFill>
              </a:rPr>
              <a:t>주소 값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("&amp;</a:t>
            </a:r>
            <a:r>
              <a:rPr lang="en-US" altLang="ko-KR" dirty="0" err="1"/>
              <a:t>pInfo</a:t>
            </a:r>
            <a:r>
              <a:rPr lang="en-US" altLang="ko-KR" dirty="0"/>
              <a:t> : %d\n", &amp;</a:t>
            </a:r>
            <a:r>
              <a:rPr lang="en-US" altLang="ko-KR" dirty="0" err="1"/>
              <a:t>pInfo</a:t>
            </a:r>
            <a:r>
              <a:rPr lang="en-US" altLang="ko-KR" dirty="0" smtClean="0"/>
              <a:t>);		</a:t>
            </a:r>
            <a:r>
              <a:rPr lang="en-US" altLang="ko-KR" dirty="0" smtClean="0">
                <a:solidFill>
                  <a:srgbClr val="92D050"/>
                </a:solidFill>
              </a:rPr>
              <a:t>// </a:t>
            </a:r>
            <a:r>
              <a:rPr lang="ko-KR" altLang="en-US" dirty="0" smtClean="0">
                <a:solidFill>
                  <a:srgbClr val="92D050"/>
                </a:solidFill>
              </a:rPr>
              <a:t>차이가 없다</a:t>
            </a:r>
            <a:r>
              <a:rPr lang="en-US" altLang="ko-KR" dirty="0" smtClean="0">
                <a:solidFill>
                  <a:srgbClr val="92D050"/>
                </a:solidFill>
              </a:rPr>
              <a:t>.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return </a:t>
            </a:r>
            <a:r>
              <a:rPr lang="en-US" altLang="ko-KR" dirty="0"/>
              <a:t>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59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</a:t>
            </a:r>
            <a:r>
              <a:rPr lang="ko-KR" altLang="en-US" sz="2400" dirty="0" smtClean="0"/>
              <a:t>구조체 포인터 내부의 구조체 포인터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malloc.h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tagInventory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iHPotion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iMPotion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}INVENTORY;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tagInfo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INVENTORY* </a:t>
            </a:r>
            <a:r>
              <a:rPr lang="en-US" altLang="ko-KR" dirty="0" err="1"/>
              <a:t>pInventory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}INFO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pic>
        <p:nvPicPr>
          <p:cNvPr id="3074" name="Picture 2" descr="C:\Users\SCA-A08\Desktop\C ppt reWork (2)\Slide 13\Memento_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76" y="1089496"/>
            <a:ext cx="3207680" cy="471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4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 (void)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smtClean="0"/>
              <a:t>     INFO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pInfo</a:t>
            </a:r>
            <a:r>
              <a:rPr lang="en-US" altLang="ko-KR" sz="1800" dirty="0"/>
              <a:t> = (INFO*)</a:t>
            </a:r>
            <a:r>
              <a:rPr lang="en-US" altLang="ko-KR" sz="1800" dirty="0" err="1"/>
              <a:t>malloc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(INFO));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pInfo</a:t>
            </a:r>
            <a:r>
              <a:rPr lang="en-US" altLang="ko-KR" sz="1800" dirty="0" smtClean="0"/>
              <a:t>-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pInventory</a:t>
            </a:r>
            <a:r>
              <a:rPr lang="en-US" altLang="ko-KR" sz="1800" dirty="0"/>
              <a:t> = (INVENTORY*)</a:t>
            </a:r>
            <a:r>
              <a:rPr lang="en-US" altLang="ko-KR" sz="1800" dirty="0" err="1"/>
              <a:t>malloc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(INVENTORY</a:t>
            </a:r>
            <a:r>
              <a:rPr lang="en-US" altLang="ko-KR" sz="1800" dirty="0" smtClean="0"/>
              <a:t>)); </a:t>
            </a:r>
          </a:p>
          <a:p>
            <a:pPr marL="0" indent="0">
              <a:buNone/>
            </a:pPr>
            <a:r>
              <a:rPr lang="en-US" altLang="ko-KR" sz="1800" dirty="0" smtClean="0"/>
              <a:t>				</a:t>
            </a:r>
            <a:r>
              <a:rPr lang="en-US" altLang="ko-KR" sz="1800" dirty="0" smtClean="0">
                <a:solidFill>
                  <a:srgbClr val="92D050"/>
                </a:solidFill>
              </a:rPr>
              <a:t>// </a:t>
            </a:r>
            <a:r>
              <a:rPr lang="ko-KR" altLang="en-US" sz="1800" dirty="0" smtClean="0">
                <a:solidFill>
                  <a:srgbClr val="92D050"/>
                </a:solidFill>
              </a:rPr>
              <a:t>구조체 내부 포인터 동적 할당</a:t>
            </a:r>
            <a:endParaRPr lang="en-US" altLang="ko-KR" sz="18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pInfo</a:t>
            </a:r>
            <a:r>
              <a:rPr lang="en-US" altLang="ko-KR" sz="1800" dirty="0" smtClean="0"/>
              <a:t>-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iX</a:t>
            </a:r>
            <a:r>
              <a:rPr lang="en-US" altLang="ko-KR" sz="1800" dirty="0"/>
              <a:t> = 10;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pInfo</a:t>
            </a:r>
            <a:r>
              <a:rPr lang="en-US" altLang="ko-KR" sz="1800" dirty="0" smtClean="0"/>
              <a:t>-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iY</a:t>
            </a:r>
            <a:r>
              <a:rPr lang="en-US" altLang="ko-KR" sz="1800" dirty="0"/>
              <a:t> = 20;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pInfo</a:t>
            </a:r>
            <a:r>
              <a:rPr lang="en-US" altLang="ko-KR" sz="1800" dirty="0" smtClean="0"/>
              <a:t>-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pInventory</a:t>
            </a:r>
            <a:r>
              <a:rPr lang="en-US" altLang="ko-KR" sz="1800" dirty="0"/>
              <a:t>-&gt;</a:t>
            </a:r>
            <a:r>
              <a:rPr lang="en-US" altLang="ko-KR" sz="1800" dirty="0" err="1"/>
              <a:t>iHPotion</a:t>
            </a:r>
            <a:r>
              <a:rPr lang="en-US" altLang="ko-KR" sz="1800" dirty="0"/>
              <a:t> = 1;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pInfo</a:t>
            </a:r>
            <a:r>
              <a:rPr lang="en-US" altLang="ko-KR" sz="1800" dirty="0" smtClean="0"/>
              <a:t>-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pInventory</a:t>
            </a:r>
            <a:r>
              <a:rPr lang="en-US" altLang="ko-KR" sz="1800" dirty="0"/>
              <a:t>-&gt;</a:t>
            </a:r>
            <a:r>
              <a:rPr lang="en-US" altLang="ko-KR" sz="1800" dirty="0" err="1"/>
              <a:t>iMPotion</a:t>
            </a:r>
            <a:r>
              <a:rPr lang="en-US" altLang="ko-KR" sz="1800" dirty="0"/>
              <a:t> = 2;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printf_s</a:t>
            </a:r>
            <a:r>
              <a:rPr lang="en-US" altLang="ko-KR" sz="1800" dirty="0" smtClean="0"/>
              <a:t>("</a:t>
            </a:r>
            <a:r>
              <a:rPr lang="en-US" altLang="ko-KR" sz="1800" dirty="0" err="1"/>
              <a:t>iX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iY</a:t>
            </a:r>
            <a:r>
              <a:rPr lang="en-US" altLang="ko-KR" sz="1800" dirty="0"/>
              <a:t> = %d : %d\n", </a:t>
            </a:r>
            <a:r>
              <a:rPr lang="en-US" altLang="ko-KR" sz="1800" dirty="0" err="1"/>
              <a:t>pInfo</a:t>
            </a:r>
            <a:r>
              <a:rPr lang="en-US" altLang="ko-KR" sz="1800" dirty="0"/>
              <a:t>-&gt;</a:t>
            </a:r>
            <a:r>
              <a:rPr lang="en-US" altLang="ko-KR" sz="1800" dirty="0" err="1"/>
              <a:t>iX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pInfo</a:t>
            </a:r>
            <a:r>
              <a:rPr lang="en-US" altLang="ko-KR" sz="1800" dirty="0"/>
              <a:t>-&gt;</a:t>
            </a:r>
            <a:r>
              <a:rPr lang="en-US" altLang="ko-KR" sz="1800" dirty="0" err="1"/>
              <a:t>iY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printf_s</a:t>
            </a:r>
            <a:r>
              <a:rPr lang="en-US" altLang="ko-KR" sz="1800" dirty="0" smtClean="0"/>
              <a:t>("</a:t>
            </a:r>
            <a:r>
              <a:rPr lang="en-US" altLang="ko-KR" sz="1800" dirty="0" err="1"/>
              <a:t>iHPotion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iMPotion</a:t>
            </a:r>
            <a:r>
              <a:rPr lang="en-US" altLang="ko-KR" sz="1800" dirty="0"/>
              <a:t> = %d : %d\n",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pInfo</a:t>
            </a:r>
            <a:r>
              <a:rPr lang="en-US" altLang="ko-KR" sz="1800" dirty="0" smtClean="0"/>
              <a:t>-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pInventory</a:t>
            </a:r>
            <a:r>
              <a:rPr lang="en-US" altLang="ko-KR" sz="1800" dirty="0"/>
              <a:t>-&gt;</a:t>
            </a:r>
            <a:r>
              <a:rPr lang="en-US" altLang="ko-KR" sz="1800" dirty="0" err="1"/>
              <a:t>iHPotion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pInfo</a:t>
            </a:r>
            <a:r>
              <a:rPr lang="en-US" altLang="ko-KR" sz="1800" dirty="0"/>
              <a:t>-&gt;</a:t>
            </a:r>
            <a:r>
              <a:rPr lang="en-US" altLang="ko-KR" sz="1800" dirty="0" err="1"/>
              <a:t>pInventory</a:t>
            </a:r>
            <a:r>
              <a:rPr lang="en-US" altLang="ko-KR" sz="1800" dirty="0"/>
              <a:t>-&gt;</a:t>
            </a:r>
            <a:r>
              <a:rPr lang="en-US" altLang="ko-KR" sz="1800" dirty="0" err="1"/>
              <a:t>iMPotion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 free(</a:t>
            </a:r>
            <a:r>
              <a:rPr lang="en-US" altLang="ko-KR" sz="1800" dirty="0" err="1" smtClean="0"/>
              <a:t>pInfo</a:t>
            </a:r>
            <a:r>
              <a:rPr lang="en-US" altLang="ko-KR" sz="1800" dirty="0" smtClean="0"/>
              <a:t>-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pInventory</a:t>
            </a:r>
            <a:r>
              <a:rPr lang="en-US" altLang="ko-KR" sz="1800" dirty="0" smtClean="0"/>
              <a:t>);        </a:t>
            </a:r>
            <a:r>
              <a:rPr lang="en-US" altLang="ko-KR" sz="1800" dirty="0" smtClean="0">
                <a:solidFill>
                  <a:srgbClr val="92D050"/>
                </a:solidFill>
              </a:rPr>
              <a:t>// </a:t>
            </a:r>
            <a:r>
              <a:rPr lang="ko-KR" altLang="en-US" sz="1800" dirty="0" smtClean="0">
                <a:solidFill>
                  <a:srgbClr val="92D050"/>
                </a:solidFill>
              </a:rPr>
              <a:t>구조체 내부의 포인터라서 동적 할당 해지 순서는</a:t>
            </a:r>
            <a:endParaRPr lang="en-US" altLang="ko-KR" sz="18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     free(</a:t>
            </a:r>
            <a:r>
              <a:rPr lang="en-US" altLang="ko-KR" sz="1800" dirty="0" err="1" smtClean="0"/>
              <a:t>pInfo</a:t>
            </a:r>
            <a:r>
              <a:rPr lang="en-US" altLang="ko-KR" sz="1800" dirty="0" smtClean="0"/>
              <a:t>);		          </a:t>
            </a:r>
            <a:r>
              <a:rPr lang="en-US" altLang="ko-KR" sz="1800" dirty="0" smtClean="0">
                <a:solidFill>
                  <a:srgbClr val="92D050"/>
                </a:solidFill>
              </a:rPr>
              <a:t>// </a:t>
            </a:r>
            <a:r>
              <a:rPr lang="ko-KR" altLang="en-US" sz="1800" dirty="0" smtClean="0">
                <a:solidFill>
                  <a:srgbClr val="92D050"/>
                </a:solidFill>
              </a:rPr>
              <a:t>안에서 밖으로</a:t>
            </a:r>
            <a:endParaRPr lang="en-US" altLang="ko-KR" sz="18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 return </a:t>
            </a:r>
            <a:r>
              <a:rPr lang="en-US" altLang="ko-KR" sz="1800" dirty="0"/>
              <a:t>0;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19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continued</a:t>
            </a:r>
            <a:endParaRPr lang="ko-KR" altLang="en-US" dirty="0"/>
          </a:p>
        </p:txBody>
      </p:sp>
      <p:pic>
        <p:nvPicPr>
          <p:cNvPr id="4098" name="Picture 2" descr="C:\Users\SCA-A08\Desktop\C ppt reWork (2)\Slide 13\Artist+vs+programmer_a66f08_54159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0648"/>
            <a:ext cx="5013276" cy="375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5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</a:t>
            </a:r>
            <a:r>
              <a:rPr lang="ko-KR" altLang="en-US" sz="2400" dirty="0" smtClean="0"/>
              <a:t>동적 할당 </a:t>
            </a:r>
            <a:r>
              <a:rPr lang="en-US" altLang="ko-KR" sz="2400" dirty="0" smtClean="0"/>
              <a:t>(Dynamic Memory Allocation)</a:t>
            </a:r>
            <a:endParaRPr lang="ko-KR" altLang="en-US" sz="2400" dirty="0"/>
          </a:p>
        </p:txBody>
      </p:sp>
      <p:pic>
        <p:nvPicPr>
          <p:cNvPr id="4" name="Picture 2" descr="D:\sbs강의준비\1개월 C\4.함수,배열,포인터1\메모리영역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90354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495394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동적 할당을 하기 앞서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우선 메모리 구조에 대해서 알아보자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D.H.S. </a:t>
            </a:r>
          </a:p>
          <a:p>
            <a:pPr algn="ctr"/>
            <a:r>
              <a:rPr lang="en-US" altLang="ko-KR" b="1" dirty="0" smtClean="0"/>
              <a:t>Data, Heap, Stack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730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-Data (</a:t>
            </a:r>
            <a:r>
              <a:rPr lang="ko-KR" altLang="en-US" sz="2400" dirty="0" smtClean="0"/>
              <a:t>데이터 영역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-Data </a:t>
            </a:r>
            <a:r>
              <a:rPr lang="ko-KR" altLang="en-US" dirty="0" smtClean="0"/>
              <a:t>영역의 변수는 </a:t>
            </a:r>
            <a:r>
              <a:rPr lang="en-US" altLang="ko-KR" dirty="0" smtClean="0"/>
              <a:t>global(</a:t>
            </a:r>
            <a:r>
              <a:rPr lang="ko-KR" altLang="en-US" dirty="0" smtClean="0"/>
              <a:t>전역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static(</a:t>
            </a:r>
            <a:r>
              <a:rPr lang="ko-KR" altLang="en-US" dirty="0" smtClean="0"/>
              <a:t>정적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변수이다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-global : </a:t>
            </a:r>
            <a:r>
              <a:rPr lang="ko-KR" altLang="en-US" dirty="0" smtClean="0"/>
              <a:t>특정 함수 내에서 정의가 되지 않은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어디서든 접근이 가능하다</a:t>
            </a:r>
            <a:r>
              <a:rPr lang="en-US" altLang="ko-KR" dirty="0" smtClean="0"/>
              <a:t>).</a:t>
            </a:r>
          </a:p>
          <a:p>
            <a:pPr marL="0" indent="0">
              <a:buNone/>
            </a:pPr>
            <a:r>
              <a:rPr lang="en-US" altLang="ko-KR" dirty="0" smtClean="0"/>
              <a:t>-static :</a:t>
            </a:r>
            <a:r>
              <a:rPr lang="ko-KR" altLang="en-US" dirty="0" smtClean="0"/>
              <a:t> 함수 내에서 정의했으나 자료 형 앞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이 붙어있다면 정적 변수이다</a:t>
            </a:r>
            <a:r>
              <a:rPr lang="en-US" altLang="ko-KR" dirty="0" smtClean="0"/>
              <a:t>. Static </a:t>
            </a:r>
            <a:r>
              <a:rPr lang="ko-KR" altLang="en-US" dirty="0" smtClean="0"/>
              <a:t>또한 전역적으로 접근이 가능하다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 Data </a:t>
            </a:r>
            <a:r>
              <a:rPr lang="ko-KR" altLang="en-US" dirty="0" smtClean="0"/>
              <a:t>영역의 자료들은 프로그램 종료 후에도 남아있다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3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Stack (</a:t>
            </a:r>
            <a:r>
              <a:rPr lang="ko-KR" altLang="en-US" sz="2400" dirty="0" err="1" smtClean="0"/>
              <a:t>스택</a:t>
            </a:r>
            <a:r>
              <a:rPr lang="ko-KR" altLang="en-US" sz="2400" dirty="0" smtClean="0"/>
              <a:t> 영역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08720"/>
            <a:ext cx="5966840" cy="521744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 smtClean="0"/>
              <a:t>Stack </a:t>
            </a:r>
            <a:r>
              <a:rPr lang="ko-KR" altLang="en-US" sz="2400" dirty="0" smtClean="0"/>
              <a:t>영역은 프로그램 실행 시 각각의 함수 실행 시 사용되는 변수들을 저장해두는 공간이다</a:t>
            </a:r>
            <a:r>
              <a:rPr lang="en-US" altLang="ko-KR" sz="2400" dirty="0" smtClean="0"/>
              <a:t>. Main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또한 함수이므로</a:t>
            </a:r>
            <a:r>
              <a:rPr lang="en-US" altLang="ko-KR" sz="2400" dirty="0" smtClean="0"/>
              <a:t>, Main</a:t>
            </a:r>
            <a:r>
              <a:rPr lang="ko-KR" altLang="en-US" sz="2400" dirty="0" smtClean="0"/>
              <a:t>의 변수도 </a:t>
            </a:r>
            <a:r>
              <a:rPr lang="en-US" altLang="ko-KR" sz="2400" dirty="0" smtClean="0"/>
              <a:t>Stack</a:t>
            </a:r>
            <a:r>
              <a:rPr lang="ko-KR" altLang="en-US" sz="2400" dirty="0" smtClean="0"/>
              <a:t>에 저장된다</a:t>
            </a:r>
            <a:r>
              <a:rPr lang="en-US" altLang="ko-KR" sz="2400" dirty="0" smtClean="0"/>
              <a:t>. 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Stack</a:t>
            </a:r>
            <a:r>
              <a:rPr lang="ko-KR" altLang="en-US" sz="2400" dirty="0" smtClean="0"/>
              <a:t>에</a:t>
            </a:r>
            <a:r>
              <a:rPr lang="ko-KR" altLang="en-US" sz="2400" dirty="0"/>
              <a:t>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LIFO(Last In, First Out)</a:t>
            </a:r>
            <a:r>
              <a:rPr lang="ko-KR" altLang="en-US" sz="2400" dirty="0" smtClean="0"/>
              <a:t>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규칙이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마지막으로 들어왔으면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처음으로 나간다</a:t>
            </a:r>
            <a:r>
              <a:rPr lang="en-US" altLang="ko-KR" sz="2400" dirty="0" smtClean="0"/>
              <a:t>. 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Stack</a:t>
            </a:r>
            <a:r>
              <a:rPr lang="ko-KR" altLang="en-US" sz="2400" dirty="0" smtClean="0"/>
              <a:t>의 사전적 뜻은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차곡차곡 쌓다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이렇듯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처음 실행된 함수의 자료들이 먼저 저장이 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절차 적으로 실행되는 함수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절차에 맞춰 자료들이 차곡차곡 저장되는 형식이다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1026" name="Picture 2" descr="C:\Users\SCA-A08\Desktop\Jenga_distor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384621"/>
            <a:ext cx="2719960" cy="406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Heap (</a:t>
            </a:r>
            <a:r>
              <a:rPr lang="ko-KR" altLang="en-US" sz="2400" dirty="0" err="1" smtClean="0"/>
              <a:t>힙</a:t>
            </a:r>
            <a:r>
              <a:rPr lang="ko-KR" altLang="en-US" sz="2400" dirty="0" smtClean="0"/>
              <a:t> 영역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5112568" cy="532859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나뭇잎 더미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석탄 더미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막무가내로 쌓아 놓은 더미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처럼 본다면 이해가 쉽게 될 것이다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동적 할당</a:t>
            </a:r>
            <a:r>
              <a:rPr lang="en-US" altLang="ko-KR" sz="2000" dirty="0" smtClean="0"/>
              <a:t>(Memory Allocation)</a:t>
            </a:r>
            <a:r>
              <a:rPr lang="ko-KR" altLang="en-US" sz="2000" dirty="0" smtClean="0"/>
              <a:t>을 하면서 빠질 수 없는 것이</a:t>
            </a:r>
            <a:r>
              <a:rPr lang="en-US" altLang="ko-KR" sz="2000" dirty="0" smtClean="0"/>
              <a:t>, heap</a:t>
            </a:r>
            <a:r>
              <a:rPr lang="ko-KR" altLang="en-US" sz="2000" dirty="0" smtClean="0"/>
              <a:t>영역이다</a:t>
            </a:r>
            <a:r>
              <a:rPr lang="en-US" altLang="ko-KR" sz="2000" dirty="0" smtClean="0"/>
              <a:t>. 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Stack</a:t>
            </a:r>
            <a:r>
              <a:rPr lang="ko-KR" altLang="en-US" sz="2000" dirty="0" smtClean="0"/>
              <a:t>의 자료들은 기본적으로 프로그램에서 자동적으로 관리를 해주는 반면</a:t>
            </a:r>
            <a:r>
              <a:rPr lang="en-US" altLang="ko-KR" sz="2000" dirty="0" smtClean="0"/>
              <a:t>, Heap </a:t>
            </a:r>
            <a:r>
              <a:rPr lang="ko-KR" altLang="en-US" sz="2000" dirty="0" smtClean="0"/>
              <a:t>영역의 자료들은 수동적으로 관리를 해주어야 한다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자료들을 저장하는데 있어</a:t>
            </a:r>
            <a:r>
              <a:rPr lang="en-US" altLang="ko-KR" sz="2000" dirty="0" smtClean="0"/>
              <a:t>, Stack </a:t>
            </a:r>
            <a:r>
              <a:rPr lang="ko-KR" altLang="en-US" sz="2000" dirty="0" smtClean="0"/>
              <a:t>처럼 </a:t>
            </a:r>
            <a:r>
              <a:rPr lang="en-US" altLang="ko-KR" sz="2000" dirty="0" smtClean="0"/>
              <a:t>LIFO(Last In, First Out)</a:t>
            </a:r>
            <a:r>
              <a:rPr lang="ko-KR" altLang="en-US" sz="2000" dirty="0" smtClean="0"/>
              <a:t>의 규칙을 따르지 않는다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사용자가 던져 놓으면 그렇게 저장이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그러니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 후 더 이상 자료의 용도가 없어진다면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 또한 사용자의 </a:t>
            </a:r>
            <a:r>
              <a:rPr lang="ko-KR" altLang="en-US" sz="2000" dirty="0"/>
              <a:t>목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2050" name="Picture 2" descr="C:\Users\SCA-A08\Desktop\thumbnail.png5f4272f8-c31b-4dee-9227-a22d5bc4297fOrigi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784" y="548680"/>
            <a:ext cx="3106664" cy="310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0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malloc.h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21744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 smtClean="0"/>
              <a:t>동적 할당을 하기 위해 사용될 함수 </a:t>
            </a:r>
            <a:r>
              <a:rPr lang="en-US" altLang="ko-KR" sz="2400" dirty="0" err="1" smtClean="0"/>
              <a:t>malloc</a:t>
            </a:r>
            <a:r>
              <a:rPr lang="en-US" altLang="ko-KR" sz="2400" dirty="0" smtClean="0"/>
              <a:t>(memory allocation)</a:t>
            </a:r>
            <a:r>
              <a:rPr lang="ko-KR" altLang="en-US" sz="2400" dirty="0" smtClean="0"/>
              <a:t>을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사용하기 위해 </a:t>
            </a:r>
            <a:r>
              <a:rPr lang="en-US" altLang="ko-KR" sz="2400" dirty="0" err="1" smtClean="0"/>
              <a:t>malloc.h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헤더파일을 포함시켜준다</a:t>
            </a:r>
            <a:r>
              <a:rPr lang="en-US" altLang="ko-KR" sz="2400" dirty="0" smtClean="0"/>
              <a:t>. </a:t>
            </a:r>
          </a:p>
          <a:p>
            <a:pPr marL="0" indent="0" algn="ctr">
              <a:buNone/>
            </a:pPr>
            <a:r>
              <a:rPr lang="en-US" altLang="ko-KR" sz="2400" b="1" dirty="0" smtClean="0"/>
              <a:t>#include &lt;</a:t>
            </a:r>
            <a:r>
              <a:rPr lang="en-US" altLang="ko-KR" sz="2400" b="1" dirty="0" err="1" smtClean="0"/>
              <a:t>malloc.h</a:t>
            </a:r>
            <a:r>
              <a:rPr lang="en-US" altLang="ko-KR" sz="2400" b="1" dirty="0" smtClean="0"/>
              <a:t>&gt;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dirty="0" smtClean="0"/>
              <a:t>동적 할당을 해 줄 곳은 </a:t>
            </a:r>
            <a:r>
              <a:rPr lang="en-US" altLang="ko-KR" sz="2400" dirty="0" smtClean="0"/>
              <a:t>*(Pointer)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사용한 후</a:t>
            </a:r>
            <a:r>
              <a:rPr lang="en-US" altLang="ko-KR" sz="2400" dirty="0" smtClean="0"/>
              <a:t>. 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예로서 이미 선언과 정의가 된 변수에 포인터를 사용한다면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자료의 주소 값을 보내줄 수 있고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주소 값에는 이미 크기 값에 대한 정보가 있기 때문에 사용에 어려움이 없다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그렇지만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만약 선언과 초기화가 다른 때에 이루어 진다면 어떤가</a:t>
            </a:r>
            <a:r>
              <a:rPr lang="en-US" altLang="ko-KR" sz="2400" dirty="0" smtClean="0"/>
              <a:t>?</a:t>
            </a:r>
          </a:p>
          <a:p>
            <a:pPr marL="0" indent="0" algn="ctr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06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struct</a:t>
            </a:r>
            <a:r>
              <a:rPr lang="en-US" altLang="ko-KR" sz="2400" dirty="0" smtClean="0"/>
              <a:t>* (</a:t>
            </a:r>
            <a:r>
              <a:rPr lang="ko-KR" altLang="en-US" sz="2400" dirty="0" smtClean="0"/>
              <a:t>구조체 포인터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908720"/>
            <a:ext cx="4495800" cy="59492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tagInfo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iX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iY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}INFO;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INFO </a:t>
            </a:r>
            <a:r>
              <a:rPr lang="en-US" altLang="ko-KR" dirty="0" err="1"/>
              <a:t>I</a:t>
            </a:r>
            <a:r>
              <a:rPr lang="en-US" altLang="ko-KR" dirty="0" err="1" smtClean="0"/>
              <a:t>nfo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Info.iX</a:t>
            </a:r>
            <a:r>
              <a:rPr lang="en-US" altLang="ko-KR" dirty="0" smtClean="0"/>
              <a:t> = 10;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return 0;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92D050"/>
                </a:solidFill>
              </a:rPr>
              <a:t>// </a:t>
            </a:r>
            <a:r>
              <a:rPr lang="ko-KR" altLang="en-US" dirty="0" smtClean="0">
                <a:solidFill>
                  <a:srgbClr val="92D050"/>
                </a:solidFill>
              </a:rPr>
              <a:t>포인터 사용을 하지 않고 구조체 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92D050"/>
                </a:solidFill>
              </a:rPr>
              <a:t>// </a:t>
            </a:r>
            <a:r>
              <a:rPr lang="ko-KR" altLang="en-US" dirty="0" smtClean="0">
                <a:solidFill>
                  <a:srgbClr val="92D050"/>
                </a:solidFill>
              </a:rPr>
              <a:t>내부 정보 접근을 위해선 </a:t>
            </a:r>
            <a:r>
              <a:rPr lang="en-US" altLang="ko-KR" dirty="0" smtClean="0">
                <a:solidFill>
                  <a:srgbClr val="92D050"/>
                </a:solidFill>
              </a:rPr>
              <a:t>‘ 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smtClean="0">
                <a:solidFill>
                  <a:srgbClr val="92D050"/>
                </a:solidFill>
              </a:rPr>
              <a:t> ‘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495800" cy="59492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malloc.h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tagInfo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iX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iY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}INFO;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INFO* 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u="sng" dirty="0" err="1" smtClean="0">
                <a:solidFill>
                  <a:schemeClr val="accent4"/>
                </a:solidFill>
              </a:rPr>
              <a:t>pInfo</a:t>
            </a:r>
            <a:r>
              <a:rPr lang="en-US" altLang="ko-KR" b="1" u="sng" dirty="0" smtClean="0">
                <a:solidFill>
                  <a:schemeClr val="accent4"/>
                </a:solidFill>
              </a:rPr>
              <a:t> = (INFO*)</a:t>
            </a:r>
            <a:r>
              <a:rPr lang="en-US" altLang="ko-KR" b="1" u="sng" dirty="0" err="1" smtClean="0">
                <a:solidFill>
                  <a:schemeClr val="accent4"/>
                </a:solidFill>
              </a:rPr>
              <a:t>malloc</a:t>
            </a:r>
            <a:r>
              <a:rPr lang="en-US" altLang="ko-KR" b="1" u="sng" dirty="0" smtClean="0">
                <a:solidFill>
                  <a:schemeClr val="accent4"/>
                </a:solidFill>
              </a:rPr>
              <a:t>(</a:t>
            </a:r>
            <a:r>
              <a:rPr lang="en-US" altLang="ko-KR" b="1" u="sng" dirty="0" err="1" smtClean="0">
                <a:solidFill>
                  <a:schemeClr val="accent4"/>
                </a:solidFill>
              </a:rPr>
              <a:t>sizeof</a:t>
            </a:r>
            <a:r>
              <a:rPr lang="en-US" altLang="ko-KR" b="1" u="sng" dirty="0" smtClean="0">
                <a:solidFill>
                  <a:schemeClr val="accent4"/>
                </a:solidFill>
              </a:rPr>
              <a:t>(INFO));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iX</a:t>
            </a:r>
            <a:r>
              <a:rPr lang="en-US" altLang="ko-KR" dirty="0" smtClean="0"/>
              <a:t> = 10;</a:t>
            </a:r>
          </a:p>
          <a:p>
            <a:pPr marL="0" indent="0">
              <a:buNone/>
            </a:pPr>
            <a:r>
              <a:rPr lang="en-US" altLang="ko-KR" dirty="0" smtClean="0"/>
              <a:t>  return 0;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92D050"/>
                </a:solidFill>
              </a:rPr>
              <a:t>// </a:t>
            </a:r>
            <a:r>
              <a:rPr lang="ko-KR" altLang="en-US" dirty="0" smtClean="0">
                <a:solidFill>
                  <a:srgbClr val="92D050"/>
                </a:solidFill>
              </a:rPr>
              <a:t>포인터 사용시 구조체 내부 정보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92D050"/>
                </a:solidFill>
              </a:rPr>
              <a:t>// </a:t>
            </a:r>
            <a:r>
              <a:rPr lang="ko-KR" altLang="en-US" dirty="0" smtClean="0">
                <a:solidFill>
                  <a:srgbClr val="92D050"/>
                </a:solidFill>
              </a:rPr>
              <a:t>접근을 위해선 </a:t>
            </a:r>
            <a:r>
              <a:rPr lang="en-US" altLang="ko-KR" b="1" dirty="0" smtClean="0">
                <a:solidFill>
                  <a:srgbClr val="92D050"/>
                </a:solidFill>
              </a:rPr>
              <a:t>‘ </a:t>
            </a:r>
            <a:r>
              <a:rPr lang="en-US" altLang="ko-KR" b="1" dirty="0" smtClean="0">
                <a:solidFill>
                  <a:srgbClr val="FF0000"/>
                </a:solidFill>
              </a:rPr>
              <a:t>-&gt;</a:t>
            </a:r>
            <a:r>
              <a:rPr lang="en-US" altLang="ko-KR" b="1" dirty="0" smtClean="0">
                <a:solidFill>
                  <a:srgbClr val="92D050"/>
                </a:solidFill>
              </a:rPr>
              <a:t> ’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</a:t>
            </a:r>
            <a:r>
              <a:rPr lang="ko-KR" altLang="en-US" sz="2400" dirty="0" smtClean="0"/>
              <a:t>동적 할당을 해주면 좋은 이유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08720"/>
            <a:ext cx="8640960" cy="54006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ko-KR" altLang="en-US" sz="1900" dirty="0" smtClean="0"/>
              <a:t>모든 포인터는 </a:t>
            </a:r>
            <a:r>
              <a:rPr lang="en-US" altLang="ko-KR" sz="1900" dirty="0" smtClean="0"/>
              <a:t>4 byte</a:t>
            </a:r>
            <a:r>
              <a:rPr lang="en-US" altLang="ko-KR" sz="1900" dirty="0" smtClean="0"/>
              <a:t>! (32bit </a:t>
            </a:r>
            <a:r>
              <a:rPr lang="ko-KR" altLang="en-US" sz="1900" dirty="0" smtClean="0"/>
              <a:t>환경</a:t>
            </a:r>
            <a:r>
              <a:rPr lang="en-US" altLang="ko-KR" sz="1900" dirty="0" smtClean="0"/>
              <a:t>)</a:t>
            </a:r>
            <a:endParaRPr lang="en-US" altLang="ko-KR" sz="1900" dirty="0" smtClean="0"/>
          </a:p>
          <a:p>
            <a:pPr>
              <a:buFontTx/>
              <a:buChar char="-"/>
            </a:pPr>
            <a:r>
              <a:rPr lang="ko-KR" altLang="en-US" sz="1900" dirty="0" smtClean="0"/>
              <a:t>구조체의 크기에 상관 없이 구조체 포인터 또한 </a:t>
            </a:r>
            <a:r>
              <a:rPr lang="en-US" altLang="ko-KR" sz="1900" dirty="0" smtClean="0"/>
              <a:t>4 byte</a:t>
            </a:r>
            <a:r>
              <a:rPr lang="en-US" altLang="ko-KR" sz="1900" dirty="0"/>
              <a:t>. (</a:t>
            </a:r>
            <a:r>
              <a:rPr lang="en-US" altLang="ko-KR" sz="1900" dirty="0" smtClean="0"/>
              <a:t>32bit </a:t>
            </a:r>
            <a:r>
              <a:rPr lang="ko-KR" altLang="en-US" sz="1900" dirty="0"/>
              <a:t>환경</a:t>
            </a:r>
            <a:r>
              <a:rPr lang="en-US" altLang="ko-KR" sz="1900" dirty="0" smtClean="0"/>
              <a:t>)</a:t>
            </a:r>
            <a:endParaRPr lang="en-US" altLang="ko-KR" sz="1900" dirty="0"/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printf</a:t>
            </a:r>
            <a:r>
              <a:rPr lang="en-US" altLang="ko-KR" sz="2400" dirty="0" err="1" smtClean="0"/>
              <a:t>_s</a:t>
            </a:r>
            <a:r>
              <a:rPr lang="en-US" altLang="ko-KR" sz="2400" dirty="0" smtClean="0"/>
              <a:t>(“%</a:t>
            </a:r>
            <a:r>
              <a:rPr lang="en-US" altLang="ko-KR" sz="2400" dirty="0" smtClean="0"/>
              <a:t>d”, </a:t>
            </a:r>
            <a:r>
              <a:rPr lang="en-US" altLang="ko-KR" sz="2400" dirty="0" err="1" smtClean="0"/>
              <a:t>sizeof</a:t>
            </a:r>
            <a:r>
              <a:rPr lang="en-US" altLang="ko-KR" sz="2400" dirty="0" smtClean="0"/>
              <a:t>(INFO*));</a:t>
            </a:r>
          </a:p>
          <a:p>
            <a:pPr marL="0" indent="0" algn="ctr">
              <a:buNone/>
            </a:pPr>
            <a:r>
              <a:rPr lang="en-US" altLang="ko-KR" sz="2400" dirty="0" err="1"/>
              <a:t>p</a:t>
            </a:r>
            <a:r>
              <a:rPr lang="en-US" altLang="ko-KR" sz="2400" dirty="0" err="1" smtClean="0"/>
              <a:t>rintf_s</a:t>
            </a:r>
            <a:r>
              <a:rPr lang="en-US" altLang="ko-KR" sz="2400" dirty="0" smtClean="0"/>
              <a:t>(“%</a:t>
            </a:r>
            <a:r>
              <a:rPr lang="en-US" altLang="ko-KR" sz="2400" dirty="0"/>
              <a:t>d”, </a:t>
            </a:r>
            <a:r>
              <a:rPr lang="en-US" altLang="ko-KR" sz="2400" dirty="0" err="1" smtClean="0"/>
              <a:t>sizeof</a:t>
            </a:r>
            <a:r>
              <a:rPr lang="en-US" altLang="ko-KR" sz="2400" dirty="0" smtClean="0"/>
              <a:t>(INFO));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err="1" smtClean="0"/>
              <a:t>typedef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struct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tagInfo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{	</a:t>
            </a:r>
          </a:p>
          <a:p>
            <a:pPr marL="0" indent="0">
              <a:buNone/>
            </a:pPr>
            <a:r>
              <a:rPr lang="en-US" altLang="ko-KR" sz="2400" dirty="0" smtClean="0"/>
              <a:t>    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iX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r>
              <a:rPr lang="en-US" altLang="ko-KR" sz="2400" dirty="0" smtClean="0"/>
              <a:t>    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iY</a:t>
            </a:r>
            <a:r>
              <a:rPr lang="en-US" altLang="ko-KR" sz="2400" dirty="0" smtClean="0"/>
              <a:t>; </a:t>
            </a:r>
          </a:p>
          <a:p>
            <a:pPr marL="0" indent="0">
              <a:buNone/>
            </a:pPr>
            <a:r>
              <a:rPr lang="en-US" altLang="ko-KR" sz="2400" dirty="0" smtClean="0"/>
              <a:t>    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iZ</a:t>
            </a:r>
            <a:r>
              <a:rPr lang="en-US" altLang="ko-KR" sz="2400" dirty="0" smtClean="0"/>
              <a:t>;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}INFO;</a:t>
            </a: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01514" y="3356992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INFO Player; </a:t>
            </a:r>
            <a:r>
              <a:rPr lang="en-US" altLang="ko-KR" sz="2400" dirty="0" smtClean="0">
                <a:solidFill>
                  <a:srgbClr val="92D050"/>
                </a:solidFill>
              </a:rPr>
              <a:t>// 12</a:t>
            </a:r>
            <a:r>
              <a:rPr lang="ko-KR" altLang="en-US" sz="2400" dirty="0">
                <a:solidFill>
                  <a:srgbClr val="92D050"/>
                </a:solidFill>
              </a:rPr>
              <a:t> </a:t>
            </a:r>
            <a:r>
              <a:rPr lang="en-US" altLang="ko-KR" sz="2400" dirty="0" smtClean="0">
                <a:solidFill>
                  <a:srgbClr val="92D050"/>
                </a:solidFill>
              </a:rPr>
              <a:t>byte</a:t>
            </a:r>
          </a:p>
          <a:p>
            <a:r>
              <a:rPr lang="en-US" altLang="ko-KR" sz="2400" dirty="0" smtClean="0"/>
              <a:t>INFO* </a:t>
            </a:r>
            <a:r>
              <a:rPr lang="en-US" altLang="ko-KR" sz="2400" dirty="0" err="1" smtClean="0"/>
              <a:t>pPlayer</a:t>
            </a:r>
            <a:r>
              <a:rPr lang="en-US" altLang="ko-KR" sz="2400" dirty="0" smtClean="0"/>
              <a:t>; </a:t>
            </a:r>
            <a:r>
              <a:rPr lang="en-US" altLang="ko-KR" sz="2400" dirty="0" smtClean="0">
                <a:solidFill>
                  <a:srgbClr val="92D050"/>
                </a:solidFill>
              </a:rPr>
              <a:t>// 4 byte</a:t>
            </a:r>
          </a:p>
          <a:p>
            <a:endParaRPr lang="en-US" altLang="ko-KR" sz="2400" dirty="0">
              <a:solidFill>
                <a:srgbClr val="92D050"/>
              </a:solidFill>
            </a:endParaRPr>
          </a:p>
          <a:p>
            <a:r>
              <a:rPr lang="en-US" altLang="ko-KR" sz="2400" dirty="0" err="1" smtClean="0"/>
              <a:t>printf_s</a:t>
            </a:r>
            <a:r>
              <a:rPr lang="en-US" altLang="ko-KR" sz="2400" dirty="0" smtClean="0"/>
              <a:t>(“%</a:t>
            </a:r>
            <a:r>
              <a:rPr lang="en-US" altLang="ko-KR" sz="2400" dirty="0" smtClean="0"/>
              <a:t>d”, </a:t>
            </a:r>
            <a:r>
              <a:rPr lang="en-US" altLang="ko-KR" sz="2400" dirty="0" err="1" smtClean="0"/>
              <a:t>sizeof</a:t>
            </a:r>
            <a:r>
              <a:rPr lang="en-US" altLang="ko-KR" sz="2400" dirty="0" smtClean="0"/>
              <a:t>(Player));</a:t>
            </a:r>
          </a:p>
          <a:p>
            <a:r>
              <a:rPr lang="en-US" altLang="ko-KR" sz="2400" dirty="0" err="1" smtClean="0"/>
              <a:t>printf_s</a:t>
            </a:r>
            <a:r>
              <a:rPr lang="en-US" altLang="ko-KR" sz="2400" dirty="0" smtClean="0"/>
              <a:t>(“%</a:t>
            </a:r>
            <a:r>
              <a:rPr lang="en-US" altLang="ko-KR" sz="2400" dirty="0" smtClean="0"/>
              <a:t>d”, </a:t>
            </a:r>
            <a:r>
              <a:rPr lang="en-US" altLang="ko-KR" sz="2400" dirty="0" err="1" smtClean="0"/>
              <a:t>sizeof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pPlayer</a:t>
            </a:r>
            <a:r>
              <a:rPr lang="en-US" altLang="ko-KR" sz="2400" dirty="0" smtClean="0"/>
              <a:t>)));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23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-</a:t>
            </a:r>
            <a:r>
              <a:rPr lang="ko-KR" altLang="en-US" sz="2400" dirty="0" smtClean="0"/>
              <a:t>포인터를 사용하고 동적 할당을 해주는 이유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포인터의 크기는 </a:t>
            </a:r>
            <a:r>
              <a:rPr lang="en-US" altLang="ko-KR" sz="1600" dirty="0" smtClean="0"/>
              <a:t>4 byte. heap</a:t>
            </a:r>
            <a:r>
              <a:rPr lang="ko-KR" altLang="en-US" sz="1600" dirty="0" smtClean="0"/>
              <a:t>에 본 구조체 크기만큼의 공간을 마련해 주어야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정보를 입력하기 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미리 공간을 확보해 준다</a:t>
            </a:r>
            <a:r>
              <a:rPr lang="en-US" altLang="ko-KR" sz="1600" dirty="0" smtClean="0"/>
              <a:t>. 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그렇지 않으면 구조체 포인터의 주소만 존재 할 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구조체의 자료가 할당 될 공간이 생성 되지 않는다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200" dirty="0"/>
          </a:p>
          <a:p>
            <a:pPr marL="0" indent="0" algn="ctr">
              <a:buNone/>
            </a:pPr>
            <a:r>
              <a:rPr lang="en-US" altLang="ko-KR" sz="1600" dirty="0" smtClean="0"/>
              <a:t>INFO* </a:t>
            </a:r>
            <a:r>
              <a:rPr lang="en-US" altLang="ko-KR" sz="1600" dirty="0" err="1" smtClean="0"/>
              <a:t>pPlayer</a:t>
            </a:r>
            <a:r>
              <a:rPr lang="en-US" altLang="ko-KR" sz="1600" dirty="0" smtClean="0"/>
              <a:t> = (</a:t>
            </a:r>
            <a:r>
              <a:rPr lang="en-US" altLang="ko-KR" sz="1600" dirty="0" smtClean="0">
                <a:solidFill>
                  <a:srgbClr val="FF0000"/>
                </a:solidFill>
              </a:rPr>
              <a:t>INFO*</a:t>
            </a:r>
            <a:r>
              <a:rPr lang="en-US" altLang="ko-KR" sz="1600" dirty="0" smtClean="0"/>
              <a:t>)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malloc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sizeof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(INFO)</a:t>
            </a:r>
            <a:r>
              <a:rPr lang="en-US" altLang="ko-KR" sz="1600" dirty="0" smtClean="0"/>
              <a:t>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(INFO*)</a:t>
            </a:r>
            <a:r>
              <a:rPr lang="en-US" altLang="ko-KR" sz="1600" dirty="0" smtClean="0"/>
              <a:t>	: </a:t>
            </a:r>
            <a:r>
              <a:rPr lang="en-US" altLang="ko-KR" sz="1600" dirty="0" err="1" smtClean="0"/>
              <a:t>pPlayer</a:t>
            </a:r>
            <a:r>
              <a:rPr lang="ko-KR" altLang="en-US" sz="1600" dirty="0" smtClean="0"/>
              <a:t>의 형태 전달</a:t>
            </a:r>
            <a:r>
              <a:rPr lang="en-US" altLang="ko-KR" sz="1600" dirty="0" smtClean="0"/>
              <a:t>	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B050"/>
                </a:solidFill>
              </a:rPr>
              <a:t>malloc</a:t>
            </a:r>
            <a:r>
              <a:rPr lang="en-US" altLang="ko-KR" sz="1600" dirty="0" smtClean="0">
                <a:solidFill>
                  <a:srgbClr val="00B050"/>
                </a:solidFill>
              </a:rPr>
              <a:t>( )</a:t>
            </a:r>
            <a:r>
              <a:rPr lang="en-US" altLang="ko-KR" sz="1600" dirty="0" smtClean="0"/>
              <a:t>	: #include &lt;</a:t>
            </a:r>
            <a:r>
              <a:rPr lang="en-US" altLang="ko-KR" sz="1600" dirty="0" err="1" smtClean="0"/>
              <a:t>malloc.h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헤더 포함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sizeof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 )</a:t>
            </a:r>
            <a:r>
              <a:rPr lang="en-US" altLang="ko-KR" sz="1600" dirty="0" smtClean="0"/>
              <a:t>	: </a:t>
            </a:r>
            <a:r>
              <a:rPr lang="ko-KR" altLang="en-US" sz="1600" dirty="0" smtClean="0"/>
              <a:t>구조체의 크기 전달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 </a:t>
            </a:r>
            <a:r>
              <a:rPr lang="ko-KR" altLang="en-US" sz="1600" dirty="0" smtClean="0"/>
              <a:t>직접 크기 값을 정수로 입력도 가능하나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정확성을 위해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sizeof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 )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</p:txBody>
      </p:sp>
      <p:pic>
        <p:nvPicPr>
          <p:cNvPr id="1026" name="Picture 2" descr="C:\Users\SCA-A08\Desktop\12-Memento-quote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964" y="4424511"/>
            <a:ext cx="47625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꺾인 연결선 4"/>
          <p:cNvCxnSpPr/>
          <p:nvPr/>
        </p:nvCxnSpPr>
        <p:spPr>
          <a:xfrm rot="10800000" flipV="1">
            <a:off x="3491880" y="2612689"/>
            <a:ext cx="1224136" cy="53284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 flipV="1">
            <a:off x="4499992" y="2600907"/>
            <a:ext cx="864096" cy="792090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 flipV="1">
            <a:off x="4499992" y="2612689"/>
            <a:ext cx="2016224" cy="110434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774</Words>
  <Application>Microsoft Office PowerPoint</Application>
  <PresentationFormat>화면 슬라이드 쇼(4:3)</PresentationFormat>
  <Paragraphs>193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Welcome to C Programming!</vt:lpstr>
      <vt:lpstr>-동적 할당 (Dynamic Memory Allocation)</vt:lpstr>
      <vt:lpstr>-Data (데이터 영역)</vt:lpstr>
      <vt:lpstr>- Stack (스택 영역)</vt:lpstr>
      <vt:lpstr>- Heap (힙 영역)</vt:lpstr>
      <vt:lpstr>- malloc.h</vt:lpstr>
      <vt:lpstr>-struct* (구조체 포인터)</vt:lpstr>
      <vt:lpstr>- 동적 할당을 해주면 좋은 이유</vt:lpstr>
      <vt:lpstr>-포인터를 사용하고 동적 할당을 해주는 이유!</vt:lpstr>
      <vt:lpstr>-free( ); 동적 할당 된 자료 해지</vt:lpstr>
      <vt:lpstr>PowerPoint 프레젠테이션</vt:lpstr>
      <vt:lpstr>PowerPoint 프레젠테이션</vt:lpstr>
      <vt:lpstr>-구조체 포인터 내부의 구조체 포인터</vt:lpstr>
      <vt:lpstr>PowerPoint 프레젠테이션</vt:lpstr>
      <vt:lpstr>To be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Programming!</dc:title>
  <dc:creator>SCA-A08</dc:creator>
  <cp:lastModifiedBy>D-01</cp:lastModifiedBy>
  <cp:revision>36</cp:revision>
  <dcterms:created xsi:type="dcterms:W3CDTF">2016-11-04T11:42:34Z</dcterms:created>
  <dcterms:modified xsi:type="dcterms:W3CDTF">2018-10-11T11:01:13Z</dcterms:modified>
</cp:coreProperties>
</file>