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>
        <p:scale>
          <a:sx n="125" d="100"/>
          <a:sy n="125" d="100"/>
        </p:scale>
        <p:origin x="-7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0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9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1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1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E574-EF89-41AB-B0CD-9BBD4B49F8D5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4B55-4884-4E94-8309-A87EF112D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Local &amp; Global Variable</a:t>
            </a:r>
          </a:p>
          <a:p>
            <a:r>
              <a:rPr lang="en-US" altLang="ko-KR" dirty="0" smtClean="0"/>
              <a:t>Return &amp; Return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반환과 반환 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Return &amp; Return Type</a:t>
            </a:r>
            <a:endParaRPr lang="ko-KR" altLang="en-US" dirty="0"/>
          </a:p>
        </p:txBody>
      </p:sp>
      <p:pic>
        <p:nvPicPr>
          <p:cNvPr id="1026" name="Picture 2" descr="C:\Users\SCA-A08\Desktop\tumblr_mg7r4jnf4l1rl04amo1_5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48" y="548680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600400" cy="6192688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반환 형</a:t>
            </a:r>
            <a:r>
              <a:rPr lang="en-US" altLang="ko-KR" sz="2400" b="1" dirty="0" smtClean="0"/>
              <a:t>(a)</a:t>
            </a:r>
            <a:r>
              <a:rPr lang="ko-KR" altLang="en-US" sz="2400" b="1" dirty="0" smtClean="0"/>
              <a:t>과 반환되는 값</a:t>
            </a:r>
            <a:r>
              <a:rPr lang="en-US" altLang="ko-KR" sz="2400" b="1" dirty="0" smtClean="0"/>
              <a:t>(d)</a:t>
            </a:r>
            <a:r>
              <a:rPr lang="ko-KR" altLang="en-US" sz="2400" b="1" dirty="0" smtClean="0"/>
              <a:t>의 형태는 같아야 한다</a:t>
            </a:r>
            <a:r>
              <a:rPr lang="en-US" altLang="ko-KR" sz="2400" b="1" dirty="0" smtClean="0"/>
              <a:t>.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크게 본다면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함수 또한 하나의 변수이다</a:t>
            </a:r>
            <a:r>
              <a:rPr lang="en-US" altLang="ko-KR" sz="2400" b="1" dirty="0" smtClean="0"/>
              <a:t>.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y = ax + b </a:t>
            </a:r>
            <a:r>
              <a:rPr lang="ko-KR" altLang="en-US" sz="2400" b="1" dirty="0" smtClean="0"/>
              <a:t>라는 함수는 결과적으로 </a:t>
            </a:r>
            <a:r>
              <a:rPr lang="en-US" altLang="ko-KR" sz="2400" b="1" dirty="0" smtClean="0"/>
              <a:t>y</a:t>
            </a:r>
            <a:r>
              <a:rPr lang="ko-KR" altLang="en-US" sz="2400" b="1" dirty="0" smtClean="0"/>
              <a:t>의 값을 반환한다</a:t>
            </a:r>
            <a:r>
              <a:rPr lang="en-US" altLang="ko-KR" sz="2400" b="1" dirty="0" smtClean="0"/>
              <a:t>. </a:t>
            </a:r>
            <a:br>
              <a:rPr lang="en-US" altLang="ko-KR" sz="2400" b="1" dirty="0" smtClean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반환 형</a:t>
            </a:r>
            <a:r>
              <a:rPr lang="en-US" altLang="ko-KR" sz="2400" b="1" dirty="0" smtClean="0"/>
              <a:t>(a)</a:t>
            </a:r>
            <a:r>
              <a:rPr lang="ko-KR" altLang="en-US" sz="2400" b="1" dirty="0" smtClean="0"/>
              <a:t>이 </a:t>
            </a:r>
            <a:r>
              <a:rPr lang="en-US" altLang="ko-KR" sz="2400" b="1" dirty="0" smtClean="0"/>
              <a:t>void (</a:t>
            </a:r>
            <a:r>
              <a:rPr lang="ko-KR" altLang="en-US" sz="2400" b="1" dirty="0" smtClean="0"/>
              <a:t>존재하지 않음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가 아닌 이상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꼭 반환 형에 맞는 </a:t>
            </a:r>
            <a:r>
              <a:rPr lang="en-US" altLang="ko-KR" sz="2400" b="1" dirty="0" smtClean="0"/>
              <a:t>return </a:t>
            </a:r>
            <a:r>
              <a:rPr lang="ko-KR" altLang="en-US" sz="2400" b="1" dirty="0" smtClean="0"/>
              <a:t>을 해주어야 한다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5" name="Picture 8" descr="그림 9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17033"/>
            <a:ext cx="4297327" cy="20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C:\Users\SCA-A08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CA-A08\Desktop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91" y="4894703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457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smtClean="0"/>
              <a:t>#include &lt;</a:t>
            </a:r>
            <a:r>
              <a:rPr lang="en-US" altLang="ko-KR" sz="1400" b="1" dirty="0" err="1" smtClean="0"/>
              <a:t>stdio.h</a:t>
            </a:r>
            <a:r>
              <a:rPr lang="en-US" altLang="ko-KR" sz="1400" b="1" dirty="0" smtClean="0"/>
              <a:t>&gt;</a:t>
            </a:r>
          </a:p>
          <a:p>
            <a:pPr marL="0" indent="0">
              <a:buNone/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Input(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);</a:t>
            </a:r>
          </a:p>
          <a:p>
            <a:pPr marL="0" indent="0">
              <a:buNone/>
            </a:pPr>
            <a:r>
              <a:rPr lang="en-US" altLang="ko-KR" sz="1400" b="1" dirty="0" smtClean="0"/>
              <a:t>char Output(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);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main (void)</a:t>
            </a:r>
          </a:p>
          <a:p>
            <a:pPr marL="0" indent="0">
              <a:buNone/>
            </a:pPr>
            <a:r>
              <a:rPr lang="en-US" altLang="ko-KR" sz="1400" b="1" dirty="0" smtClean="0"/>
              <a:t>{</a:t>
            </a:r>
          </a:p>
          <a:p>
            <a:pPr marL="0" indent="0">
              <a:buNone/>
            </a:pPr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;</a:t>
            </a:r>
          </a:p>
          <a:p>
            <a:pPr marL="0" indent="0">
              <a:buNone/>
            </a:pPr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printf_s</a:t>
            </a:r>
            <a:r>
              <a:rPr lang="en-US" altLang="ko-KR" sz="1400" b="1" dirty="0" smtClean="0"/>
              <a:t>("1 ~ 255</a:t>
            </a:r>
            <a:r>
              <a:rPr lang="ko-KR" altLang="en-US" sz="1400" b="1" dirty="0" smtClean="0"/>
              <a:t> 중 하나 </a:t>
            </a:r>
            <a:r>
              <a:rPr lang="en-US" altLang="ko-KR" sz="1400" b="1" dirty="0" smtClean="0"/>
              <a:t>: ");</a:t>
            </a:r>
          </a:p>
          <a:p>
            <a:pPr marL="0" indent="0">
              <a:buNone/>
            </a:pPr>
            <a:r>
              <a:rPr lang="en-US" altLang="ko-KR" sz="1400" b="1" dirty="0" smtClean="0"/>
              <a:t>     </a:t>
            </a:r>
            <a:r>
              <a:rPr lang="en-US" altLang="ko-KR" sz="1400" b="1" dirty="0" err="1" smtClean="0"/>
              <a:t>scanf_s</a:t>
            </a:r>
            <a:r>
              <a:rPr lang="en-US" altLang="ko-KR" sz="1400" b="1" dirty="0" smtClean="0"/>
              <a:t>("%d", &amp;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);</a:t>
            </a:r>
          </a:p>
          <a:p>
            <a:pPr marL="0" indent="0">
              <a:buNone/>
            </a:pPr>
            <a:endParaRPr lang="en-US" altLang="ko-KR" sz="1400" b="1" dirty="0" smtClean="0"/>
          </a:p>
          <a:p>
            <a:pPr marL="0" indent="0">
              <a:buNone/>
            </a:pPr>
            <a:r>
              <a:rPr lang="en-US" altLang="ko-KR" sz="1400" b="1" dirty="0" smtClean="0"/>
              <a:t>     switch (Input(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))</a:t>
            </a:r>
          </a:p>
          <a:p>
            <a:pPr marL="0" indent="0">
              <a:buNone/>
            </a:pPr>
            <a:r>
              <a:rPr lang="en-US" altLang="ko-KR" sz="1400" b="1" dirty="0" smtClean="0"/>
              <a:t>     {</a:t>
            </a:r>
          </a:p>
          <a:p>
            <a:pPr marL="0" indent="0">
              <a:buNone/>
            </a:pPr>
            <a:r>
              <a:rPr lang="en-US" altLang="ko-KR" sz="1400" b="1" dirty="0" smtClean="0"/>
              <a:t>      case 1: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printf_s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숫자 </a:t>
            </a:r>
            <a:r>
              <a:rPr lang="en-US" altLang="ko-KR" sz="1400" b="1" dirty="0" smtClean="0"/>
              <a:t>1 </a:t>
            </a: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\n\n");</a:t>
            </a:r>
          </a:p>
          <a:p>
            <a:pPr marL="0" indent="0">
              <a:buNone/>
            </a:pPr>
            <a:r>
              <a:rPr lang="en-US" altLang="ko-KR" sz="1400" b="1" dirty="0" smtClean="0"/>
              <a:t>	break;</a:t>
            </a:r>
          </a:p>
          <a:p>
            <a:pPr marL="0" indent="0">
              <a:buNone/>
            </a:pPr>
            <a:r>
              <a:rPr lang="en-US" altLang="ko-KR" sz="1400" b="1" dirty="0" smtClean="0"/>
              <a:t>     case 2: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printf_s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숫자 </a:t>
            </a:r>
            <a:r>
              <a:rPr lang="en-US" altLang="ko-KR" sz="1400" b="1" dirty="0" smtClean="0"/>
              <a:t>2 </a:t>
            </a: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\n\n");</a:t>
            </a:r>
          </a:p>
          <a:p>
            <a:pPr marL="0" indent="0">
              <a:buNone/>
            </a:pPr>
            <a:r>
              <a:rPr lang="en-US" altLang="ko-KR" sz="1400" b="1" dirty="0" smtClean="0"/>
              <a:t>	break;</a:t>
            </a:r>
          </a:p>
          <a:p>
            <a:pPr marL="0" indent="0">
              <a:buNone/>
            </a:pPr>
            <a:r>
              <a:rPr lang="en-US" altLang="ko-KR" sz="1400" b="1" dirty="0" smtClean="0"/>
              <a:t>     case 3: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printf_s</a:t>
            </a:r>
            <a:r>
              <a:rPr lang="en-US" altLang="ko-KR" sz="1400" b="1" dirty="0" smtClean="0"/>
              <a:t>("</a:t>
            </a:r>
            <a:r>
              <a:rPr lang="ko-KR" altLang="en-US" sz="1400" b="1" dirty="0" smtClean="0"/>
              <a:t>숫자 </a:t>
            </a:r>
            <a:r>
              <a:rPr lang="en-US" altLang="ko-KR" sz="1400" b="1" dirty="0" smtClean="0"/>
              <a:t>3 </a:t>
            </a:r>
            <a:r>
              <a:rPr lang="ko-KR" altLang="en-US" sz="1400" b="1" dirty="0" smtClean="0"/>
              <a:t>입력</a:t>
            </a:r>
            <a:r>
              <a:rPr lang="en-US" altLang="ko-KR" sz="1400" b="1" dirty="0" smtClean="0"/>
              <a:t>\n\n");</a:t>
            </a:r>
          </a:p>
          <a:p>
            <a:pPr marL="0" indent="0">
              <a:buNone/>
            </a:pPr>
            <a:r>
              <a:rPr lang="en-US" altLang="ko-KR" sz="1400" b="1" dirty="0" smtClean="0"/>
              <a:t>	break;</a:t>
            </a:r>
          </a:p>
          <a:p>
            <a:pPr marL="0" indent="0">
              <a:buNone/>
            </a:pPr>
            <a:r>
              <a:rPr lang="en-US" altLang="ko-KR" sz="1400" b="1" dirty="0" smtClean="0"/>
              <a:t>     default: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err="1" smtClean="0"/>
              <a:t>printf_s</a:t>
            </a:r>
            <a:r>
              <a:rPr lang="en-US" altLang="ko-KR" sz="1400" b="1" dirty="0" smtClean="0"/>
              <a:t>("%c\n", Output(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));</a:t>
            </a:r>
          </a:p>
          <a:p>
            <a:pPr marL="0" indent="0">
              <a:buNone/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}</a:t>
            </a:r>
          </a:p>
          <a:p>
            <a:pPr marL="0" indent="0">
              <a:buNone/>
            </a:pPr>
            <a:r>
              <a:rPr lang="en-US" altLang="ko-KR" sz="1400" b="1" dirty="0" smtClean="0"/>
              <a:t>     return 0;</a:t>
            </a:r>
          </a:p>
          <a:p>
            <a:pPr marL="0" indent="0">
              <a:buNone/>
            </a:pPr>
            <a:r>
              <a:rPr lang="en-US" altLang="ko-KR" sz="1400" b="1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-1"/>
            <a:ext cx="44999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Input(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{</a:t>
            </a:r>
          </a:p>
          <a:p>
            <a:r>
              <a:rPr lang="en-US" altLang="ko-KR" sz="1400" b="1" dirty="0" smtClean="0"/>
              <a:t>     return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}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char Output(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{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return  _</a:t>
            </a:r>
            <a:r>
              <a:rPr lang="en-US" altLang="ko-KR" sz="1400" b="1" dirty="0" err="1" smtClean="0"/>
              <a:t>inumber</a:t>
            </a:r>
            <a:r>
              <a:rPr lang="en-US" altLang="ko-KR" sz="1400" b="1" dirty="0" smtClean="0"/>
              <a:t>;</a:t>
            </a:r>
          </a:p>
          <a:p>
            <a:r>
              <a:rPr lang="en-US" altLang="ko-KR" sz="1400" b="1" dirty="0" smtClean="0"/>
              <a:t>}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0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8194" name="Picture 2" descr="C:\Users\SCA-A08\Desktop\Ng1w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35" y="334692"/>
            <a:ext cx="2159529" cy="61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ko-KR" sz="11500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sz="115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241180" y="359222"/>
            <a:ext cx="2448272" cy="5851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지역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반환과 반환 형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Return &amp; Return Type</a:t>
            </a:r>
          </a:p>
        </p:txBody>
      </p:sp>
    </p:spTree>
    <p:extLst>
      <p:ext uri="{BB962C8B-B14F-4D97-AF65-F5344CB8AC3E}">
        <p14:creationId xmlns:p14="http://schemas.microsoft.com/office/powerpoint/2010/main" val="1730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4437112"/>
            <a:ext cx="7772400" cy="1362075"/>
          </a:xfrm>
        </p:spPr>
        <p:txBody>
          <a:bodyPr/>
          <a:lstStyle/>
          <a:p>
            <a:r>
              <a:rPr lang="ko-KR" altLang="en-US" dirty="0" smtClean="0"/>
              <a:t>지역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Local and Global Variable</a:t>
            </a:r>
            <a:endParaRPr lang="ko-KR" altLang="en-US" dirty="0"/>
          </a:p>
        </p:txBody>
      </p:sp>
      <p:pic>
        <p:nvPicPr>
          <p:cNvPr id="2050" name="Picture 2" descr="C:\Users\SCA-A08\Desktop\casa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6400"/>
            <a:ext cx="4818112" cy="26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지역 변수</a:t>
            </a:r>
            <a:r>
              <a:rPr lang="en-US" altLang="ko-KR" sz="2400" b="1" dirty="0" smtClean="0"/>
              <a:t>-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93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 smtClean="0"/>
              <a:t>-</a:t>
            </a:r>
            <a:r>
              <a:rPr lang="ko-KR" altLang="en-US" sz="2800" dirty="0" smtClean="0"/>
              <a:t>특정 함수 내에서만 사용 될 수 있는 변수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</a:t>
            </a:r>
            <a:r>
              <a:rPr lang="ko-KR" altLang="en-US" sz="2800" dirty="0" smtClean="0"/>
              <a:t>함수 밖을 벗어나면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더 이상 사용이 불가능 하다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-</a:t>
            </a:r>
            <a:r>
              <a:rPr lang="ko-KR" altLang="en-US" sz="2800" dirty="0" smtClean="0"/>
              <a:t>쉽게 말하면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’{   }’ </a:t>
            </a:r>
            <a:r>
              <a:rPr lang="ko-KR" altLang="en-US" sz="2800" dirty="0" smtClean="0"/>
              <a:t>내부에 선언된다면 </a:t>
            </a:r>
            <a:r>
              <a:rPr lang="en-US" altLang="ko-KR" sz="2800" dirty="0" smtClean="0"/>
              <a:t>‘{   }’ </a:t>
            </a:r>
            <a:r>
              <a:rPr lang="ko-KR" altLang="en-US" sz="2800" dirty="0" smtClean="0"/>
              <a:t>안에서만 사용이 가능하다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3074" name="Picture 2" descr="C:\Users\SCA-A08\Desktop\harry potter mirror of e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0648"/>
            <a:ext cx="4044854" cy="28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다른 지역 변수를 가릴 수 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Picture 10" descr="그림 9-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960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지역 변수 메모리상 존재 기간</a:t>
            </a:r>
            <a:endParaRPr lang="ko-KR" altLang="en-US" sz="2400" b="1" dirty="0"/>
          </a:p>
        </p:txBody>
      </p:sp>
      <p:pic>
        <p:nvPicPr>
          <p:cNvPr id="3" name="Picture 12" descr="그림 9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96628"/>
            <a:ext cx="4493081" cy="31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 descr="그림 9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92" y="3679295"/>
            <a:ext cx="4291896" cy="29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7104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r>
              <a:rPr lang="en-US" altLang="ko-KR" sz="1600" dirty="0"/>
              <a:t>float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smtClean="0"/>
              <a:t>void </a:t>
            </a:r>
            <a:r>
              <a:rPr lang="en-US" altLang="ko-KR" sz="1600" b="1" dirty="0" err="1"/>
              <a:t>LocalFcn</a:t>
            </a:r>
            <a:r>
              <a:rPr lang="en-US" altLang="ko-KR" sz="1600" b="1" dirty="0"/>
              <a:t>(void)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main 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b="1" dirty="0" err="1"/>
              <a:t>LocalFcn</a:t>
            </a:r>
            <a:r>
              <a:rPr lang="en-US" altLang="ko-KR" sz="1600" b="1" dirty="0" smtClean="0"/>
              <a:t>();                    </a:t>
            </a:r>
          </a:p>
          <a:p>
            <a:r>
              <a:rPr lang="pt-BR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에러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pt-BR" altLang="ko-KR" sz="1600" dirty="0" smtClean="0">
                <a:solidFill>
                  <a:srgbClr val="00B050"/>
                </a:solidFill>
              </a:rPr>
              <a:t>printf("iLocalA : %d\n</a:t>
            </a:r>
          </a:p>
          <a:p>
            <a:r>
              <a:rPr lang="pt-BR" altLang="ko-KR" sz="1600" dirty="0" smtClean="0">
                <a:solidFill>
                  <a:srgbClr val="00B050"/>
                </a:solidFill>
              </a:rPr>
              <a:t>           iLocalB : %d\n\n", iLocalA, iLocalB);*/</a:t>
            </a:r>
          </a:p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= 3.14f;</a:t>
            </a:r>
          </a:p>
          <a:p>
            <a:r>
              <a:rPr lang="en-US" altLang="ko-KR" sz="1600" dirty="0"/>
              <a:t>char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cMainA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= 'A';</a:t>
            </a:r>
          </a:p>
          <a:p>
            <a:r>
              <a:rPr lang="en-US" altLang="ko-KR" sz="1600" dirty="0"/>
              <a:t>char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cMainB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dirty="0"/>
              <a:t>= 'B';</a:t>
            </a:r>
          </a:p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{</a:t>
            </a:r>
            <a:endParaRPr lang="en-US" altLang="ko-KR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m_iLocal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dirty="0"/>
              <a:t>= 10;</a:t>
            </a:r>
          </a:p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= 6.28f;</a:t>
            </a:r>
          </a:p>
          <a:p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("</a:t>
            </a:r>
            <a:r>
              <a:rPr lang="en-US" altLang="ko-KR" sz="1600" dirty="0" err="1"/>
              <a:t>m_iLocal</a:t>
            </a:r>
            <a:r>
              <a:rPr lang="en-US" altLang="ko-KR" sz="1600" dirty="0"/>
              <a:t> : %d\</a:t>
            </a:r>
            <a:r>
              <a:rPr lang="en-US" altLang="ko-KR" sz="1600" dirty="0" err="1"/>
              <a:t>ng_Variable</a:t>
            </a:r>
            <a:r>
              <a:rPr lang="en-US" altLang="ko-KR" sz="1600" dirty="0"/>
              <a:t> : %.</a:t>
            </a:r>
            <a:r>
              <a:rPr lang="en-US" altLang="ko-KR" sz="1600" dirty="0" smtClean="0"/>
              <a:t>2f\n\n”, 	</a:t>
            </a:r>
            <a:r>
              <a:rPr lang="en-US" altLang="ko-KR" sz="1600" b="1" dirty="0" err="1" smtClean="0">
                <a:solidFill>
                  <a:schemeClr val="bg2">
                    <a:lumMod val="50000"/>
                  </a:schemeClr>
                </a:solidFill>
              </a:rPr>
              <a:t>m_iLocal</a:t>
            </a:r>
            <a:r>
              <a:rPr lang="en-US" altLang="ko-KR" sz="1600" dirty="0"/>
              <a:t>,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/>
              <a:t>);</a:t>
            </a:r>
          </a:p>
          <a:p>
            <a:r>
              <a:rPr lang="en-US" altLang="ko-KR" sz="1600" b="1" dirty="0"/>
              <a:t>}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에러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printf</a:t>
            </a:r>
            <a:r>
              <a:rPr lang="en-US" altLang="ko-KR" sz="1600" dirty="0">
                <a:solidFill>
                  <a:srgbClr val="00B050"/>
                </a:solidFill>
              </a:rPr>
              <a:t>("</a:t>
            </a:r>
            <a:r>
              <a:rPr lang="en-US" altLang="ko-KR" sz="1600" dirty="0" err="1">
                <a:solidFill>
                  <a:srgbClr val="00B050"/>
                </a:solidFill>
              </a:rPr>
              <a:t>m_iLocal</a:t>
            </a:r>
            <a:r>
              <a:rPr lang="en-US" altLang="ko-KR" sz="1600" dirty="0">
                <a:solidFill>
                  <a:srgbClr val="00B050"/>
                </a:solidFill>
              </a:rPr>
              <a:t> : %d\n\n</a:t>
            </a:r>
            <a:r>
              <a:rPr lang="en-US" altLang="ko-KR" sz="1600" dirty="0" smtClean="0">
                <a:solidFill>
                  <a:srgbClr val="00B050"/>
                </a:solidFill>
              </a:rPr>
              <a:t>",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m_iLocal</a:t>
            </a:r>
            <a:r>
              <a:rPr lang="en-US" altLang="ko-KR" sz="1600" dirty="0" smtClean="0">
                <a:solidFill>
                  <a:srgbClr val="00B050"/>
                </a:solidFill>
              </a:rPr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("</a:t>
            </a:r>
            <a:r>
              <a:rPr lang="en-US" altLang="ko-KR" sz="1600" dirty="0" err="1"/>
              <a:t>cMainA</a:t>
            </a:r>
            <a:r>
              <a:rPr lang="en-US" altLang="ko-KR" sz="1600" dirty="0"/>
              <a:t> : %c\n",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cMainA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("</a:t>
            </a:r>
            <a:r>
              <a:rPr lang="en-US" altLang="ko-KR" sz="1600" dirty="0" err="1"/>
              <a:t>cMainB</a:t>
            </a:r>
            <a:r>
              <a:rPr lang="en-US" altLang="ko-KR" sz="1600" dirty="0"/>
              <a:t> : %c\n",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cMainB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("</a:t>
            </a:r>
            <a:r>
              <a:rPr lang="en-US" altLang="ko-KR" sz="1600" dirty="0" err="1"/>
              <a:t>g_Variable</a:t>
            </a:r>
            <a:r>
              <a:rPr lang="en-US" altLang="ko-KR" sz="1600" dirty="0"/>
              <a:t> : %.2f\n\n",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/>
              <a:t>);</a:t>
            </a:r>
          </a:p>
          <a:p>
            <a:endParaRPr lang="ko-KR" altLang="en-US" sz="1600" dirty="0"/>
          </a:p>
          <a:p>
            <a:r>
              <a:rPr lang="en-US" altLang="ko-KR" sz="1600" dirty="0"/>
              <a:t>return 0;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0"/>
            <a:ext cx="457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b="1" dirty="0" err="1" smtClean="0"/>
              <a:t>LocalFcn</a:t>
            </a:r>
            <a:r>
              <a:rPr lang="en-US" altLang="ko-KR" sz="1600" b="1" dirty="0" smtClean="0"/>
              <a:t>(void)</a:t>
            </a:r>
          </a:p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iLocalA</a:t>
            </a:r>
            <a:r>
              <a:rPr lang="en-US" altLang="ko-KR" sz="1600" dirty="0" smtClean="0"/>
              <a:t> = 20;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/>
              <a:t>iLocalB</a:t>
            </a:r>
            <a:r>
              <a:rPr lang="en-US" altLang="ko-KR" sz="1600" dirty="0" smtClean="0"/>
              <a:t> = 30;</a:t>
            </a:r>
          </a:p>
          <a:p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/>
              <a:t>= 9.42f;</a:t>
            </a:r>
          </a:p>
          <a:p>
            <a:r>
              <a:rPr lang="en-US" altLang="ko-KR" sz="1600" dirty="0" err="1" smtClean="0"/>
              <a:t>printf_s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iLocalA</a:t>
            </a:r>
            <a:r>
              <a:rPr lang="en-US" altLang="ko-KR" sz="1600" dirty="0" smtClean="0"/>
              <a:t> : %d\n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iLocalB</a:t>
            </a:r>
            <a:r>
              <a:rPr lang="en-US" altLang="ko-KR" sz="1600" dirty="0" smtClean="0"/>
              <a:t> : %d\n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 smtClean="0"/>
              <a:t>g_Variable</a:t>
            </a:r>
            <a:r>
              <a:rPr lang="en-US" altLang="ko-KR" sz="1600" dirty="0" smtClean="0"/>
              <a:t> : %.2f\n\n", </a:t>
            </a:r>
          </a:p>
          <a:p>
            <a:r>
              <a:rPr lang="en-US" altLang="ko-KR" sz="1600" dirty="0"/>
              <a:t>	</a:t>
            </a:r>
            <a:r>
              <a:rPr lang="en-US" altLang="ko-KR" sz="1600" b="1" dirty="0" err="1" smtClean="0"/>
              <a:t>iLocalA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/>
              <a:t>iLocalB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g_fVariable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b="1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endParaRPr lang="ko-KR" altLang="en-US" dirty="0"/>
          </a:p>
        </p:txBody>
      </p:sp>
      <p:pic>
        <p:nvPicPr>
          <p:cNvPr id="5122" name="Picture 2" descr="C:\Users\SCA-A08\Desktop\glocal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34" y="3247042"/>
            <a:ext cx="4295132" cy="31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매개 변수 </a:t>
            </a:r>
            <a:r>
              <a:rPr lang="en-US" altLang="ko-KR" sz="2400" b="1" dirty="0" smtClean="0"/>
              <a:t>(Parameter)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555496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매개 변수 역시 지역 변수와 동일하다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pic>
        <p:nvPicPr>
          <p:cNvPr id="4" name="Picture 8" descr="그림 9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64" y="2962473"/>
            <a:ext cx="33147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SCA-A08\Desktop\giph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0" y="2852936"/>
            <a:ext cx="4762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float </a:t>
            </a:r>
            <a:r>
              <a:rPr lang="en-US" altLang="ko-KR" dirty="0" err="1" smtClean="0"/>
              <a:t>g_Variable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void LocalFcn2(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, char </a:t>
            </a:r>
            <a:r>
              <a:rPr lang="en-US" altLang="ko-KR" dirty="0"/>
              <a:t>_ </a:t>
            </a:r>
            <a:r>
              <a:rPr lang="en-US" altLang="ko-KR" dirty="0" err="1"/>
              <a:t>cchar</a:t>
            </a:r>
            <a:r>
              <a:rPr lang="en-US" altLang="ko-KR" dirty="0"/>
              <a:t>);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 (void)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g_Variable</a:t>
            </a:r>
            <a:r>
              <a:rPr lang="en-US" altLang="ko-KR" dirty="0" smtClean="0"/>
              <a:t> = 3.14f;</a:t>
            </a:r>
          </a:p>
          <a:p>
            <a:pPr marL="0" indent="0">
              <a:buNone/>
            </a:pPr>
            <a:r>
              <a:rPr lang="en-US" altLang="ko-KR" dirty="0" smtClean="0"/>
              <a:t>	char </a:t>
            </a:r>
            <a:r>
              <a:rPr lang="en-US" altLang="ko-KR" dirty="0" err="1" smtClean="0"/>
              <a:t>cMainA</a:t>
            </a:r>
            <a:r>
              <a:rPr lang="en-US" altLang="ko-KR" dirty="0" smtClean="0"/>
              <a:t> = 'A';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cMainA</a:t>
            </a:r>
            <a:r>
              <a:rPr lang="en-US" altLang="ko-KR" dirty="0" smtClean="0"/>
              <a:t> : %c\n", </a:t>
            </a:r>
            <a:r>
              <a:rPr lang="en-US" altLang="ko-KR" dirty="0" err="1" smtClean="0"/>
              <a:t>cMainA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g_Variable</a:t>
            </a:r>
            <a:r>
              <a:rPr lang="en-US" altLang="ko-KR" dirty="0" smtClean="0"/>
              <a:t> : %.2f\n\n", </a:t>
            </a:r>
            <a:r>
              <a:rPr lang="en-US" altLang="ko-KR" dirty="0" err="1" smtClean="0"/>
              <a:t>g_Variable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LocalFcn2(</a:t>
            </a:r>
            <a:r>
              <a:rPr lang="en-US" altLang="ko-KR" dirty="0" err="1" smtClean="0"/>
              <a:t>g_Variable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cMainA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void LocalFcn2(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_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, char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cchar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	_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 = 100;</a:t>
            </a:r>
          </a:p>
          <a:p>
            <a:pPr marL="0" indent="0">
              <a:buNone/>
            </a:pPr>
            <a:r>
              <a:rPr lang="en-US" altLang="ko-KR" dirty="0" smtClean="0"/>
              <a:t>	_</a:t>
            </a:r>
            <a:r>
              <a:rPr lang="en-US" altLang="ko-KR" dirty="0" err="1" smtClean="0"/>
              <a:t>cchar</a:t>
            </a:r>
            <a:r>
              <a:rPr lang="en-US" altLang="ko-KR" dirty="0" smtClean="0"/>
              <a:t> = 'C';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("Parameter 1 : %d\</a:t>
            </a:r>
            <a:r>
              <a:rPr lang="en-US" altLang="ko-KR" dirty="0" err="1" smtClean="0"/>
              <a:t>nParameter</a:t>
            </a:r>
            <a:r>
              <a:rPr lang="en-US" altLang="ko-KR" dirty="0" smtClean="0"/>
              <a:t> 2 : %c\n\n", _</a:t>
            </a:r>
            <a:r>
              <a:rPr lang="en-US" altLang="ko-KR" dirty="0" err="1" smtClean="0"/>
              <a:t>inumber</a:t>
            </a:r>
            <a:r>
              <a:rPr lang="en-US" altLang="ko-KR" dirty="0" smtClean="0"/>
              <a:t>, _</a:t>
            </a:r>
            <a:r>
              <a:rPr lang="en-US" altLang="ko-KR" dirty="0" err="1" smtClean="0"/>
              <a:t>cchar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  <p:pic>
        <p:nvPicPr>
          <p:cNvPr id="6146" name="Picture 2" descr="C:\Users\SCA-A08\Desktop\Pa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2656"/>
            <a:ext cx="3939228" cy="166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322</Words>
  <Application>Microsoft Office PowerPoint</Application>
  <PresentationFormat>화면 슬라이드 쇼(4:3)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Welcome to C Programming!</vt:lpstr>
      <vt:lpstr>INDEX</vt:lpstr>
      <vt:lpstr>지역 &amp; 전역 변수</vt:lpstr>
      <vt:lpstr>-지역 변수-</vt:lpstr>
      <vt:lpstr>-다른 지역 변수를 가릴 수 있다.</vt:lpstr>
      <vt:lpstr>-지역 변수 메모리상 존재 기간</vt:lpstr>
      <vt:lpstr>PowerPoint 프레젠테이션</vt:lpstr>
      <vt:lpstr>-매개 변수 (Parameter)</vt:lpstr>
      <vt:lpstr>PowerPoint 프레젠테이션</vt:lpstr>
      <vt:lpstr>반환과 반환 형</vt:lpstr>
      <vt:lpstr>-반환 형(a)과 반환되는 값(d)의 형태는 같아야 한다.  -크게 본다면, 함수 또한 하나의 변수이다. y = ax + b 라는 함수는 결과적으로 y의 값을 반환한다.   -반환 형(a)이 void (존재하지 않음)가 아닌 이상, 꼭 반환 형에 맞는 return 을 해주어야 한다.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26</cp:revision>
  <dcterms:created xsi:type="dcterms:W3CDTF">2016-10-28T01:53:26Z</dcterms:created>
  <dcterms:modified xsi:type="dcterms:W3CDTF">2018-10-03T10:56:56Z</dcterms:modified>
</cp:coreProperties>
</file>