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75" autoAdjust="0"/>
    <p:restoredTop sz="94660"/>
  </p:normalViewPr>
  <p:slideViewPr>
    <p:cSldViewPr>
      <p:cViewPr>
        <p:scale>
          <a:sx n="117" d="100"/>
          <a:sy n="117" d="100"/>
        </p:scale>
        <p:origin x="-146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D5F3-E6F6-49AB-824F-7F942C87E0D6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6F0F-4991-45CC-AD86-D2D3A4ACF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7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D5F3-E6F6-49AB-824F-7F942C87E0D6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6F0F-4991-45CC-AD86-D2D3A4ACF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70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D5F3-E6F6-49AB-824F-7F942C87E0D6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6F0F-4991-45CC-AD86-D2D3A4ACF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5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D5F3-E6F6-49AB-824F-7F942C87E0D6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6F0F-4991-45CC-AD86-D2D3A4ACF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55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D5F3-E6F6-49AB-824F-7F942C87E0D6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6F0F-4991-45CC-AD86-D2D3A4ACF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55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D5F3-E6F6-49AB-824F-7F942C87E0D6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6F0F-4991-45CC-AD86-D2D3A4ACF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25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D5F3-E6F6-49AB-824F-7F942C87E0D6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6F0F-4991-45CC-AD86-D2D3A4ACF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32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D5F3-E6F6-49AB-824F-7F942C87E0D6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6F0F-4991-45CC-AD86-D2D3A4ACF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63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D5F3-E6F6-49AB-824F-7F942C87E0D6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6F0F-4991-45CC-AD86-D2D3A4ACF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66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D5F3-E6F6-49AB-824F-7F942C87E0D6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6F0F-4991-45CC-AD86-D2D3A4ACF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82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D5F3-E6F6-49AB-824F-7F942C87E0D6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6F0F-4991-45CC-AD86-D2D3A4ACF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4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0D5F3-E6F6-49AB-824F-7F942C87E0D6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E6F0F-4991-45CC-AD86-D2D3A4ACF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45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Welcome to C Programming!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Array</a:t>
            </a:r>
            <a:endParaRPr lang="ko-KR" altLang="en-US" dirty="0"/>
          </a:p>
        </p:txBody>
      </p:sp>
      <p:pic>
        <p:nvPicPr>
          <p:cNvPr id="1028" name="Picture 4" descr="C:\Users\SCA-A08\Desktop\penguins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581128"/>
            <a:ext cx="2886225" cy="199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1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0"/>
            <a:ext cx="457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stdio.h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main(void)</a:t>
            </a:r>
          </a:p>
          <a:p>
            <a:pPr marL="0" indent="0">
              <a:buNone/>
            </a:pPr>
            <a:r>
              <a:rPr lang="en-US" altLang="ko-KR" sz="1800" dirty="0"/>
              <a:t>{	</a:t>
            </a:r>
          </a:p>
          <a:p>
            <a:pPr marL="0" indent="0">
              <a:buNone/>
            </a:pPr>
            <a:r>
              <a:rPr lang="en-US" altLang="ko-KR" sz="1800" dirty="0" smtClean="0"/>
              <a:t>     char </a:t>
            </a:r>
            <a:r>
              <a:rPr lang="en-US" altLang="ko-KR" sz="1800" dirty="0"/>
              <a:t>str1[5] = {'G', 'o', 'o', 'd', '\0'};</a:t>
            </a:r>
          </a:p>
          <a:p>
            <a:pPr marL="0" indent="0">
              <a:buNone/>
            </a:pPr>
            <a:r>
              <a:rPr lang="en-US" altLang="ko-KR" sz="1800" dirty="0" smtClean="0"/>
              <a:t>     char </a:t>
            </a:r>
            <a:r>
              <a:rPr lang="en-US" altLang="ko-KR" sz="1800" dirty="0"/>
              <a:t>str2[9] =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    {</a:t>
            </a:r>
            <a:r>
              <a:rPr lang="en-US" altLang="ko-KR" sz="1800" dirty="0"/>
              <a:t>'M', 'o', 'r', 'n', 'i', 'n', 'g', '!', '\0</a:t>
            </a:r>
            <a:r>
              <a:rPr lang="en-US" altLang="ko-KR" sz="1800" dirty="0" smtClean="0"/>
              <a:t>'};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B050"/>
                </a:solidFill>
              </a:rPr>
              <a:t>     // </a:t>
            </a:r>
            <a:r>
              <a:rPr lang="en-US" altLang="ko-KR" sz="1800" dirty="0">
                <a:solidFill>
                  <a:srgbClr val="00B050"/>
                </a:solidFill>
              </a:rPr>
              <a:t>‘\0’ </a:t>
            </a:r>
            <a:r>
              <a:rPr lang="ko-KR" altLang="en-US" sz="1800" dirty="0">
                <a:solidFill>
                  <a:srgbClr val="00B050"/>
                </a:solidFill>
              </a:rPr>
              <a:t>있음</a:t>
            </a:r>
          </a:p>
          <a:p>
            <a:pPr marL="0" indent="0">
              <a:buNone/>
            </a:pPr>
            <a:r>
              <a:rPr lang="en-US" altLang="ko-KR" sz="1800" dirty="0" smtClean="0"/>
              <a:t>     char </a:t>
            </a:r>
            <a:r>
              <a:rPr lang="en-US" altLang="ko-KR" sz="1800" dirty="0"/>
              <a:t>str3[] = "Sunshine</a:t>
            </a:r>
            <a:r>
              <a:rPr lang="en-US" altLang="ko-KR" sz="1800" dirty="0" smtClean="0"/>
              <a:t>!";</a:t>
            </a:r>
            <a:r>
              <a:rPr lang="en-US" altLang="ko-KR" sz="1800" dirty="0"/>
              <a:t>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for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i = 0; i &lt; 5; ++i)</a:t>
            </a:r>
          </a:p>
          <a:p>
            <a:pPr marL="0" indent="0">
              <a:buNone/>
            </a:pPr>
            <a:r>
              <a:rPr lang="en-US" altLang="ko-KR" sz="1800" dirty="0" smtClean="0"/>
              <a:t>     {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 smtClean="0"/>
              <a:t>printf_s</a:t>
            </a:r>
            <a:r>
              <a:rPr lang="en-US" altLang="ko-KR" sz="1800" dirty="0" smtClean="0"/>
              <a:t>("%</a:t>
            </a:r>
            <a:r>
              <a:rPr lang="en-US" altLang="ko-KR" sz="1800" dirty="0"/>
              <a:t>c", str1[i]);</a:t>
            </a:r>
          </a:p>
          <a:p>
            <a:pPr marL="0" indent="0">
              <a:buNone/>
            </a:pPr>
            <a:r>
              <a:rPr lang="en-US" altLang="ko-KR" sz="1800" dirty="0" smtClean="0"/>
              <a:t>     }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    </a:t>
            </a:r>
            <a:r>
              <a:rPr lang="en-US" altLang="ko-KR" sz="1800" dirty="0" err="1" smtClean="0"/>
              <a:t>printf_s</a:t>
            </a:r>
            <a:r>
              <a:rPr lang="en-US" altLang="ko-KR" sz="1800" dirty="0" smtClean="0"/>
              <a:t>("%</a:t>
            </a:r>
            <a:r>
              <a:rPr lang="en-US" altLang="ko-KR" sz="1800" dirty="0"/>
              <a:t>s %s\n", str2, str3);</a:t>
            </a:r>
          </a:p>
          <a:p>
            <a:pPr marL="0" indent="0">
              <a:buNone/>
            </a:pPr>
            <a:r>
              <a:rPr lang="en-US" altLang="ko-KR" sz="1800" dirty="0" smtClean="0"/>
              <a:t>     </a:t>
            </a:r>
            <a:r>
              <a:rPr lang="en-US" altLang="ko-KR" sz="1800" dirty="0" err="1" smtClean="0"/>
              <a:t>printf_s</a:t>
            </a:r>
            <a:r>
              <a:rPr lang="en-US" altLang="ko-KR" sz="1800" dirty="0" smtClean="0"/>
              <a:t>("\</a:t>
            </a:r>
            <a:r>
              <a:rPr lang="en-US" altLang="ko-KR" sz="1800" dirty="0"/>
              <a:t>n");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    return </a:t>
            </a:r>
            <a:r>
              <a:rPr lang="en-US" altLang="ko-KR" sz="1800" dirty="0"/>
              <a:t>0;</a:t>
            </a:r>
          </a:p>
          <a:p>
            <a:pPr marL="0" indent="0">
              <a:buNone/>
            </a:pPr>
            <a:r>
              <a:rPr lang="en-US" altLang="ko-KR" sz="1800" dirty="0" smtClean="0"/>
              <a:t>}</a:t>
            </a:r>
            <a:endParaRPr lang="ko-KR" altLang="en-US" sz="18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0"/>
            <a:ext cx="44958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stdio.h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main(void)</a:t>
            </a:r>
          </a:p>
          <a:p>
            <a:pPr marL="0" indent="0">
              <a:buNone/>
            </a:pPr>
            <a:r>
              <a:rPr lang="en-US" altLang="ko-KR" sz="1800" dirty="0"/>
              <a:t>{	</a:t>
            </a:r>
          </a:p>
          <a:p>
            <a:pPr marL="0" indent="0">
              <a:buNone/>
            </a:pPr>
            <a:r>
              <a:rPr lang="en-US" altLang="ko-KR" sz="1800" dirty="0" smtClean="0"/>
              <a:t>     char </a:t>
            </a:r>
            <a:r>
              <a:rPr lang="en-US" altLang="ko-KR" sz="1800" dirty="0"/>
              <a:t>str1[5] = {'G', 'o', 'o', 'd', '\0'};</a:t>
            </a:r>
          </a:p>
          <a:p>
            <a:pPr marL="0" indent="0">
              <a:buNone/>
            </a:pPr>
            <a:r>
              <a:rPr lang="en-US" altLang="ko-KR" sz="1800" dirty="0" smtClean="0"/>
              <a:t>     char </a:t>
            </a:r>
            <a:r>
              <a:rPr lang="en-US" altLang="ko-KR" sz="1800" dirty="0"/>
              <a:t>str2[8] =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{</a:t>
            </a:r>
            <a:r>
              <a:rPr lang="en-US" altLang="ko-KR" sz="1800" dirty="0"/>
              <a:t>'M', 'o', 'r', 'n', 'i', 'n', 'g', </a:t>
            </a:r>
            <a:r>
              <a:rPr lang="en-US" altLang="ko-KR" sz="1800" dirty="0" smtClean="0"/>
              <a:t>'!'};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B050"/>
                </a:solidFill>
              </a:rPr>
              <a:t>     // </a:t>
            </a:r>
            <a:r>
              <a:rPr lang="en-US" altLang="ko-KR" sz="1800" dirty="0">
                <a:solidFill>
                  <a:srgbClr val="00B050"/>
                </a:solidFill>
              </a:rPr>
              <a:t>‘\0’ </a:t>
            </a:r>
            <a:r>
              <a:rPr lang="ko-KR" altLang="en-US" sz="1800" dirty="0" smtClean="0">
                <a:solidFill>
                  <a:srgbClr val="00B050"/>
                </a:solidFill>
              </a:rPr>
              <a:t>없음</a:t>
            </a:r>
            <a:endParaRPr lang="ko-KR" alt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/>
              <a:t>     char </a:t>
            </a:r>
            <a:r>
              <a:rPr lang="en-US" altLang="ko-KR" sz="1800" dirty="0"/>
              <a:t>str3[] = "Sunshine!";</a:t>
            </a:r>
          </a:p>
          <a:p>
            <a:pPr marL="0" indent="0">
              <a:buNone/>
            </a:pPr>
            <a:r>
              <a:rPr lang="en-US" altLang="ko-KR" sz="1800" dirty="0" smtClean="0"/>
              <a:t>     for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i = 0; i &lt; 5; ++i)</a:t>
            </a:r>
          </a:p>
          <a:p>
            <a:pPr marL="0" indent="0">
              <a:buNone/>
            </a:pPr>
            <a:r>
              <a:rPr lang="en-US" altLang="ko-KR" sz="1800" dirty="0" smtClean="0"/>
              <a:t>     {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printf_s</a:t>
            </a:r>
            <a:r>
              <a:rPr lang="en-US" altLang="ko-KR" sz="1800" dirty="0" smtClean="0"/>
              <a:t>("%</a:t>
            </a:r>
            <a:r>
              <a:rPr lang="en-US" altLang="ko-KR" sz="1800" dirty="0"/>
              <a:t>c", str1[i]);</a:t>
            </a:r>
          </a:p>
          <a:p>
            <a:pPr marL="0" indent="0">
              <a:buNone/>
            </a:pPr>
            <a:r>
              <a:rPr lang="en-US" altLang="ko-KR" sz="1800" dirty="0" smtClean="0"/>
              <a:t>     }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    </a:t>
            </a:r>
            <a:r>
              <a:rPr lang="en-US" altLang="ko-KR" sz="1800" dirty="0" err="1" smtClean="0"/>
              <a:t>printf_s</a:t>
            </a:r>
            <a:r>
              <a:rPr lang="en-US" altLang="ko-KR" sz="1800" dirty="0" smtClean="0"/>
              <a:t>("%</a:t>
            </a:r>
            <a:r>
              <a:rPr lang="en-US" altLang="ko-KR" sz="1800" dirty="0"/>
              <a:t>s %s\n", str2, str3);</a:t>
            </a:r>
          </a:p>
          <a:p>
            <a:pPr marL="0" indent="0">
              <a:buNone/>
            </a:pPr>
            <a:r>
              <a:rPr lang="en-US" altLang="ko-KR" sz="1800" dirty="0" smtClean="0"/>
              <a:t>     </a:t>
            </a:r>
            <a:r>
              <a:rPr lang="en-US" altLang="ko-KR" sz="1800" dirty="0" err="1" smtClean="0"/>
              <a:t>printf_s</a:t>
            </a:r>
            <a:r>
              <a:rPr lang="en-US" altLang="ko-KR" sz="1800" dirty="0" smtClean="0"/>
              <a:t>("\</a:t>
            </a:r>
            <a:r>
              <a:rPr lang="en-US" altLang="ko-KR" sz="1800" dirty="0"/>
              <a:t>n");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    return </a:t>
            </a:r>
            <a:r>
              <a:rPr lang="en-US" altLang="ko-KR" sz="1800" dirty="0"/>
              <a:t>0;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  <a:endParaRPr lang="ko-KR" altLang="en-US" sz="1800" dirty="0"/>
          </a:p>
        </p:txBody>
      </p:sp>
      <p:pic>
        <p:nvPicPr>
          <p:cNvPr id="1026" name="Picture 2" descr="C:\Users\SCA-A08\Desktop\C ppt reWork\Slide 10\with Nu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983031"/>
            <a:ext cx="4369521" cy="83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CA-A08\Desktop\C ppt reWork\Slide 10\without nu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983" y="5983032"/>
            <a:ext cx="4369521" cy="83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70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#include &lt;</a:t>
            </a:r>
            <a:r>
              <a:rPr lang="en-US" altLang="ko-KR" b="1" dirty="0" err="1"/>
              <a:t>stdio.h</a:t>
            </a:r>
            <a:r>
              <a:rPr lang="en-US" altLang="ko-KR" b="1" dirty="0"/>
              <a:t>&gt;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 err="1"/>
              <a:t>int</a:t>
            </a:r>
            <a:r>
              <a:rPr lang="en-US" altLang="ko-KR" b="1" dirty="0"/>
              <a:t> main (void)</a:t>
            </a:r>
          </a:p>
          <a:p>
            <a:pPr marL="0" indent="0">
              <a:buNone/>
            </a:pPr>
            <a:r>
              <a:rPr lang="en-US" altLang="ko-KR" b="1" dirty="0"/>
              <a:t>{</a:t>
            </a:r>
          </a:p>
          <a:p>
            <a:pPr marL="0" indent="0">
              <a:buNone/>
            </a:pPr>
            <a:r>
              <a:rPr lang="en-US" altLang="ko-KR" b="1" dirty="0"/>
              <a:t>	char </a:t>
            </a:r>
            <a:r>
              <a:rPr lang="en-US" altLang="ko-KR" b="1" dirty="0" err="1"/>
              <a:t>cTemp</a:t>
            </a:r>
            <a:r>
              <a:rPr lang="en-US" altLang="ko-KR" b="1" dirty="0"/>
              <a:t>;</a:t>
            </a:r>
          </a:p>
          <a:p>
            <a:pPr marL="0" indent="0">
              <a:buNone/>
            </a:pPr>
            <a:r>
              <a:rPr lang="en-US" altLang="ko-KR" b="1" dirty="0"/>
              <a:t>	char </a:t>
            </a:r>
            <a:r>
              <a:rPr lang="en-US" altLang="ko-KR" b="1" dirty="0" err="1"/>
              <a:t>str</a:t>
            </a:r>
            <a:r>
              <a:rPr lang="en-US" altLang="ko-KR" b="1" dirty="0"/>
              <a:t>[] = "Taco Cat";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err="1" smtClean="0"/>
              <a:t>printf_s</a:t>
            </a:r>
            <a:r>
              <a:rPr lang="en-US" altLang="ko-KR" b="1" dirty="0" smtClean="0"/>
              <a:t>("--</a:t>
            </a:r>
            <a:r>
              <a:rPr lang="ko-KR" altLang="en-US" b="1" dirty="0"/>
              <a:t>앞뒤 반전</a:t>
            </a:r>
            <a:r>
              <a:rPr lang="en-US" altLang="ko-KR" b="1" dirty="0"/>
              <a:t>--\n\n");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err="1" smtClean="0"/>
              <a:t>printf_s</a:t>
            </a:r>
            <a:r>
              <a:rPr lang="en-US" altLang="ko-KR" b="1" dirty="0" smtClean="0"/>
              <a:t>("-</a:t>
            </a:r>
            <a:r>
              <a:rPr lang="ko-KR" altLang="en-US" b="1" dirty="0"/>
              <a:t>전 </a:t>
            </a:r>
            <a:r>
              <a:rPr lang="en-US" altLang="ko-KR" b="1" dirty="0"/>
              <a:t>: %s\n", </a:t>
            </a:r>
            <a:r>
              <a:rPr lang="en-US" altLang="ko-KR" b="1" dirty="0" err="1"/>
              <a:t>str</a:t>
            </a:r>
            <a:r>
              <a:rPr lang="en-US" altLang="ko-KR" b="1" dirty="0"/>
              <a:t>);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	for (</a:t>
            </a:r>
            <a:r>
              <a:rPr lang="en-US" altLang="ko-KR" b="1" dirty="0" err="1"/>
              <a:t>int</a:t>
            </a:r>
            <a:r>
              <a:rPr lang="en-US" altLang="ko-KR" b="1" dirty="0"/>
              <a:t> i = 0; i &lt; 4; i++)</a:t>
            </a:r>
          </a:p>
          <a:p>
            <a:pPr marL="0" indent="0">
              <a:buNone/>
            </a:pPr>
            <a:r>
              <a:rPr lang="en-US" altLang="ko-KR" b="1" dirty="0"/>
              <a:t>	{</a:t>
            </a:r>
          </a:p>
          <a:p>
            <a:pPr marL="0" indent="0">
              <a:buNone/>
            </a:pPr>
            <a:r>
              <a:rPr lang="en-US" altLang="ko-KR" b="1" dirty="0"/>
              <a:t>		</a:t>
            </a:r>
            <a:r>
              <a:rPr lang="en-US" altLang="ko-KR" b="1" dirty="0" err="1"/>
              <a:t>cTemp</a:t>
            </a:r>
            <a:r>
              <a:rPr lang="en-US" altLang="ko-KR" b="1" dirty="0"/>
              <a:t> = </a:t>
            </a:r>
            <a:r>
              <a:rPr lang="en-US" altLang="ko-KR" b="1" dirty="0" err="1"/>
              <a:t>str</a:t>
            </a:r>
            <a:r>
              <a:rPr lang="en-US" altLang="ko-KR" b="1" dirty="0"/>
              <a:t>[7 - i];</a:t>
            </a:r>
          </a:p>
          <a:p>
            <a:pPr marL="0" indent="0">
              <a:buNone/>
            </a:pPr>
            <a:r>
              <a:rPr lang="en-US" altLang="ko-KR" b="1" dirty="0"/>
              <a:t>		</a:t>
            </a:r>
            <a:r>
              <a:rPr lang="en-US" altLang="ko-KR" b="1" dirty="0" err="1"/>
              <a:t>str</a:t>
            </a:r>
            <a:r>
              <a:rPr lang="en-US" altLang="ko-KR" b="1" dirty="0"/>
              <a:t>[7 - i] = </a:t>
            </a:r>
            <a:r>
              <a:rPr lang="en-US" altLang="ko-KR" b="1" dirty="0" err="1"/>
              <a:t>str</a:t>
            </a:r>
            <a:r>
              <a:rPr lang="en-US" altLang="ko-KR" b="1" dirty="0"/>
              <a:t>[i];</a:t>
            </a:r>
          </a:p>
          <a:p>
            <a:pPr marL="0" indent="0">
              <a:buNone/>
            </a:pPr>
            <a:r>
              <a:rPr lang="en-US" altLang="ko-KR" b="1" dirty="0"/>
              <a:t>		</a:t>
            </a:r>
            <a:r>
              <a:rPr lang="en-US" altLang="ko-KR" b="1" dirty="0" err="1"/>
              <a:t>str</a:t>
            </a:r>
            <a:r>
              <a:rPr lang="en-US" altLang="ko-KR" b="1" dirty="0"/>
              <a:t>[i] = </a:t>
            </a:r>
            <a:r>
              <a:rPr lang="en-US" altLang="ko-KR" b="1" dirty="0" err="1"/>
              <a:t>cTemp</a:t>
            </a:r>
            <a:r>
              <a:rPr lang="en-US" altLang="ko-KR" b="1" dirty="0"/>
              <a:t>;</a:t>
            </a:r>
          </a:p>
          <a:p>
            <a:pPr marL="0" indent="0">
              <a:buNone/>
            </a:pPr>
            <a:r>
              <a:rPr lang="en-US" altLang="ko-KR" b="1" dirty="0"/>
              <a:t>	}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err="1" smtClean="0"/>
              <a:t>printf_s</a:t>
            </a:r>
            <a:r>
              <a:rPr lang="en-US" altLang="ko-KR" b="1" dirty="0" smtClean="0"/>
              <a:t>("-</a:t>
            </a:r>
            <a:r>
              <a:rPr lang="ko-KR" altLang="en-US" b="1" dirty="0"/>
              <a:t>후 </a:t>
            </a:r>
            <a:r>
              <a:rPr lang="en-US" altLang="ko-KR" b="1" dirty="0"/>
              <a:t>: %s\n\n", </a:t>
            </a:r>
            <a:r>
              <a:rPr lang="en-US" altLang="ko-KR" b="1" dirty="0" err="1"/>
              <a:t>str</a:t>
            </a:r>
            <a:r>
              <a:rPr lang="en-US" altLang="ko-KR" b="1" dirty="0"/>
              <a:t>);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	return 0;</a:t>
            </a:r>
          </a:p>
          <a:p>
            <a:pPr marL="0" indent="0">
              <a:buNone/>
            </a:pPr>
            <a:r>
              <a:rPr lang="en-US" altLang="ko-KR" b="1" dirty="0"/>
              <a:t>}</a:t>
            </a:r>
            <a:endParaRPr lang="ko-KR" altLang="en-US" b="1" dirty="0"/>
          </a:p>
        </p:txBody>
      </p:sp>
      <p:pic>
        <p:nvPicPr>
          <p:cNvPr id="2050" name="Picture 2" descr="C:\Users\SCA-A08\Desktop\taco c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32656"/>
            <a:ext cx="3891557" cy="340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23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 be continued</a:t>
            </a:r>
            <a:endParaRPr lang="ko-KR" altLang="en-US" dirty="0"/>
          </a:p>
        </p:txBody>
      </p:sp>
      <p:pic>
        <p:nvPicPr>
          <p:cNvPr id="3075" name="Picture 3" descr="C:\Users\SCA-A08\Desktop\programmer_lif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32656"/>
            <a:ext cx="45720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16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400" dirty="0" smtClean="0"/>
              <a:t>- </a:t>
            </a:r>
            <a:r>
              <a:rPr lang="ko-KR" altLang="en-US" sz="2400" dirty="0" smtClean="0"/>
              <a:t>배열 </a:t>
            </a:r>
            <a:r>
              <a:rPr lang="en-US" altLang="ko-KR" sz="2400" dirty="0" smtClean="0"/>
              <a:t>(Array)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5293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자료 구조의 한 종류로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같은 형태의 원소들을 순서대로 나열하여 그 배열의 지정된 크기 만큼의 원소들을 저장해 주는 구조 형태이다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쉽게 말해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동일한 형태의 변수들의 집합체라 보면 된다</a:t>
            </a:r>
            <a:r>
              <a:rPr lang="en-US" altLang="ko-KR" sz="1800" dirty="0" smtClean="0"/>
              <a:t>. </a:t>
            </a:r>
          </a:p>
          <a:p>
            <a:r>
              <a:rPr lang="ko-KR" altLang="en-US" sz="1800" dirty="0" smtClean="0"/>
              <a:t>예로서</a:t>
            </a:r>
            <a:r>
              <a:rPr lang="en-US" altLang="ko-KR" sz="1800" dirty="0" smtClean="0"/>
              <a:t>, 99</a:t>
            </a:r>
            <a:r>
              <a:rPr lang="ko-KR" altLang="en-US" sz="1800" dirty="0" smtClean="0"/>
              <a:t>개의 변수를 직접</a:t>
            </a:r>
            <a:r>
              <a:rPr lang="en-US" altLang="ko-KR" sz="1800" dirty="0" smtClean="0"/>
              <a:t>, “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iNumber1,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iNumber2,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iNumber3, … ,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iNumber99”  </a:t>
            </a:r>
            <a:r>
              <a:rPr lang="ko-KR" altLang="en-US" sz="1800" dirty="0" smtClean="0"/>
              <a:t>로 선언하기보단</a:t>
            </a:r>
            <a:r>
              <a:rPr lang="en-US" altLang="ko-KR" sz="1800" dirty="0" smtClean="0"/>
              <a:t>, ‘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iNumbers</a:t>
            </a:r>
            <a:r>
              <a:rPr lang="en-US" altLang="ko-KR" sz="1800" dirty="0" smtClean="0"/>
              <a:t>[99]’ </a:t>
            </a:r>
            <a:r>
              <a:rPr lang="ko-KR" altLang="en-US" sz="1800" dirty="0" smtClean="0"/>
              <a:t>와 같이 배열로 한번에 선언한다면 더욱이 편리한 코딩이 될 수 있다</a:t>
            </a:r>
            <a:r>
              <a:rPr lang="en-US" altLang="ko-KR" sz="1800" dirty="0" smtClean="0"/>
              <a:t>. </a:t>
            </a:r>
          </a:p>
          <a:p>
            <a:r>
              <a:rPr lang="ko-KR" altLang="en-US" sz="1800" dirty="0" smtClean="0"/>
              <a:t>배열의 각각의 원소는 </a:t>
            </a:r>
            <a:r>
              <a:rPr lang="en-US" altLang="ko-KR" sz="1800" dirty="0" smtClean="0"/>
              <a:t>‘Index’ </a:t>
            </a:r>
            <a:r>
              <a:rPr lang="ko-KR" altLang="en-US" sz="1800" dirty="0" smtClean="0"/>
              <a:t>값을 갖고 있으며</a:t>
            </a:r>
            <a:r>
              <a:rPr lang="en-US" altLang="ko-KR" sz="1800" dirty="0" smtClean="0"/>
              <a:t>, ‘Index’</a:t>
            </a:r>
            <a:r>
              <a:rPr lang="ko-KR" altLang="en-US" sz="1800" dirty="0" smtClean="0"/>
              <a:t>로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특정 원소에 직접적인 접근이 가능하다</a:t>
            </a:r>
            <a:r>
              <a:rPr lang="en-US" altLang="ko-KR" sz="1800" dirty="0" smtClean="0"/>
              <a:t>. </a:t>
            </a:r>
            <a:endParaRPr lang="en-US" altLang="ko-KR" sz="1800" dirty="0"/>
          </a:p>
          <a:p>
            <a:r>
              <a:rPr lang="ko-KR" altLang="en-US" sz="1800" dirty="0" smtClean="0"/>
              <a:t>주의해야 할 점은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배열 선언 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그 크기 값은 꼭 상수이어야 하며</a:t>
            </a:r>
            <a:r>
              <a:rPr lang="en-US" altLang="ko-KR" sz="1800" dirty="0" smtClean="0"/>
              <a:t>, ‘Index’</a:t>
            </a:r>
            <a:r>
              <a:rPr lang="ko-KR" altLang="en-US" sz="1800" dirty="0" smtClean="0"/>
              <a:t>값 또한 마찬가지다</a:t>
            </a:r>
            <a:r>
              <a:rPr lang="en-US" altLang="ko-KR" sz="1800" dirty="0" smtClean="0"/>
              <a:t>. </a:t>
            </a:r>
          </a:p>
          <a:p>
            <a:pPr marL="0" indent="0">
              <a:buNone/>
            </a:pPr>
            <a:endParaRPr lang="en-US" altLang="ko-KR" sz="1800" dirty="0" smtClean="0"/>
          </a:p>
        </p:txBody>
      </p:sp>
      <p:pic>
        <p:nvPicPr>
          <p:cNvPr id="4" name="Picture 6" descr="그림 11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509120"/>
            <a:ext cx="4780632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158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764704"/>
            <a:ext cx="4038600" cy="53614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 (void)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Item1;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Item2;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Item3;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Item4;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Item5;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Item6;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764704"/>
            <a:ext cx="4038600" cy="53614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Item[6]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709490"/>
            <a:ext cx="3834567" cy="177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9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19256" cy="490066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b="1" dirty="0" smtClean="0"/>
              <a:t>-INDEX : </a:t>
            </a:r>
            <a:r>
              <a:rPr lang="ko-KR" altLang="en-US" sz="2400" b="1" dirty="0" smtClean="0"/>
              <a:t>인덱스 값은 </a:t>
            </a:r>
            <a:r>
              <a:rPr lang="en-US" altLang="ko-KR" sz="2400" b="1" dirty="0" smtClean="0"/>
              <a:t>0 </a:t>
            </a:r>
            <a:r>
              <a:rPr lang="ko-KR" altLang="en-US" sz="2400" b="1" dirty="0" smtClean="0"/>
              <a:t>부터 시작한다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  <p:pic>
        <p:nvPicPr>
          <p:cNvPr id="5" name="Picture 8" descr="그림 11-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6712"/>
            <a:ext cx="5472608" cy="239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9552" y="3429000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-</a:t>
            </a:r>
            <a:r>
              <a:rPr lang="ko-KR" altLang="en-US" sz="2400" b="1" dirty="0" smtClean="0"/>
              <a:t>배열 초기화</a:t>
            </a:r>
            <a:endParaRPr lang="en-US" altLang="ko-KR" sz="2400" b="1" dirty="0" smtClean="0"/>
          </a:p>
        </p:txBody>
      </p:sp>
      <p:pic>
        <p:nvPicPr>
          <p:cNvPr id="8" name="Picture 7" descr="그림 11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49080"/>
            <a:ext cx="3772183" cy="2322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그림 11-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65" y="4509120"/>
            <a:ext cx="34448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076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iArrayA</a:t>
            </a:r>
            <a:r>
              <a:rPr lang="en-US" altLang="ko-KR" dirty="0" smtClean="0"/>
              <a:t>[5] = {1, 2, 3, 4, 5};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iArrayB</a:t>
            </a:r>
            <a:r>
              <a:rPr lang="en-US" altLang="ko-KR" dirty="0" smtClean="0"/>
              <a:t>[] = {1, 2, 3, 4, 5};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iArrayC</a:t>
            </a:r>
            <a:r>
              <a:rPr lang="en-US" altLang="ko-KR" dirty="0" smtClean="0"/>
              <a:t>[5] = {1, 2};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iArrayD</a:t>
            </a:r>
            <a:r>
              <a:rPr lang="en-US" altLang="ko-KR" dirty="0" smtClean="0"/>
              <a:t>[5] = {0};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for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 = 0; i &lt; 5; i++)</a:t>
            </a:r>
          </a:p>
          <a:p>
            <a:pPr marL="0" indent="0">
              <a:buNone/>
            </a:pPr>
            <a:r>
              <a:rPr lang="en-US" altLang="ko-KR" dirty="0" smtClean="0"/>
              <a:t>     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("%d</a:t>
            </a:r>
            <a:r>
              <a:rPr lang="ko-KR" altLang="en-US" dirty="0" smtClean="0"/>
              <a:t>번</a:t>
            </a:r>
            <a:r>
              <a:rPr lang="en-US" altLang="ko-KR" dirty="0" smtClean="0"/>
              <a:t>-[A : %d] [B : %d] [C : %d] [D : %d]\n\n",  	         i, </a:t>
            </a:r>
            <a:r>
              <a:rPr lang="en-US" altLang="ko-KR" dirty="0" err="1" smtClean="0"/>
              <a:t>iArrayA</a:t>
            </a:r>
            <a:r>
              <a:rPr lang="en-US" altLang="ko-KR" dirty="0" smtClean="0"/>
              <a:t>[i], </a:t>
            </a:r>
            <a:r>
              <a:rPr lang="en-US" altLang="ko-KR" dirty="0" err="1" smtClean="0"/>
              <a:t>iArrayB</a:t>
            </a:r>
            <a:r>
              <a:rPr lang="en-US" altLang="ko-KR" dirty="0" smtClean="0"/>
              <a:t>[i], </a:t>
            </a:r>
            <a:r>
              <a:rPr lang="en-US" altLang="ko-KR" dirty="0" err="1" smtClean="0"/>
              <a:t>iArrayC</a:t>
            </a:r>
            <a:r>
              <a:rPr lang="en-US" altLang="ko-KR" dirty="0" smtClean="0"/>
              <a:t>[i], </a:t>
            </a:r>
            <a:r>
              <a:rPr lang="en-US" altLang="ko-KR" dirty="0" err="1" smtClean="0"/>
              <a:t>iArrayD</a:t>
            </a:r>
            <a:r>
              <a:rPr lang="en-US" altLang="ko-KR" dirty="0" smtClean="0"/>
              <a:t>[i]);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}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return 0;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45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6858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 (void)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iArray</a:t>
            </a:r>
            <a:r>
              <a:rPr lang="en-US" altLang="ko-KR" dirty="0" smtClean="0"/>
              <a:t>[3];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iArray</a:t>
            </a:r>
            <a:r>
              <a:rPr lang="en-US" altLang="ko-KR" dirty="0" smtClean="0"/>
              <a:t>[0] = 10;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iArray</a:t>
            </a:r>
            <a:r>
              <a:rPr lang="en-US" altLang="ko-KR" dirty="0" smtClean="0"/>
              <a:t>[1] = 20;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iArray</a:t>
            </a:r>
            <a:r>
              <a:rPr lang="en-US" altLang="ko-KR" dirty="0" smtClean="0"/>
              <a:t>[2] = 30;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iArray</a:t>
            </a:r>
            <a:r>
              <a:rPr lang="en-US" altLang="ko-KR" dirty="0" smtClean="0"/>
              <a:t>[0] = %d\</a:t>
            </a:r>
            <a:r>
              <a:rPr lang="en-US" altLang="ko-KR" dirty="0" err="1" smtClean="0"/>
              <a:t>niArray</a:t>
            </a:r>
            <a:r>
              <a:rPr lang="en-US" altLang="ko-KR" dirty="0" smtClean="0"/>
              <a:t>[1] = %d\</a:t>
            </a:r>
            <a:r>
              <a:rPr lang="en-US" altLang="ko-KR" dirty="0" err="1" smtClean="0"/>
              <a:t>niArray</a:t>
            </a:r>
            <a:r>
              <a:rPr lang="en-US" altLang="ko-KR" dirty="0" smtClean="0"/>
              <a:t>[2] = %d\n\n",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iArray</a:t>
            </a:r>
            <a:r>
              <a:rPr lang="en-US" altLang="ko-KR" dirty="0" smtClean="0"/>
              <a:t>[0], </a:t>
            </a:r>
            <a:r>
              <a:rPr lang="en-US" altLang="ko-KR" dirty="0" err="1" smtClean="0"/>
              <a:t>iArray</a:t>
            </a:r>
            <a:r>
              <a:rPr lang="en-US" altLang="ko-KR" dirty="0" smtClean="0"/>
              <a:t>[1], </a:t>
            </a:r>
            <a:r>
              <a:rPr lang="en-US" altLang="ko-KR" dirty="0" err="1" smtClean="0"/>
              <a:t>iArray</a:t>
            </a:r>
            <a:r>
              <a:rPr lang="en-US" altLang="ko-KR" dirty="0" smtClean="0"/>
              <a:t>[2]);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for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 = 0; i &lt; 3; i++)</a:t>
            </a:r>
          </a:p>
          <a:p>
            <a:pPr marL="0" indent="0">
              <a:buNone/>
            </a:pPr>
            <a:r>
              <a:rPr lang="en-US" altLang="ko-KR" dirty="0" smtClean="0"/>
              <a:t>     {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iArray</a:t>
            </a:r>
            <a:r>
              <a:rPr lang="en-US" altLang="ko-KR" dirty="0" smtClean="0"/>
              <a:t>[i] = i * 100 + 100;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iArray</a:t>
            </a:r>
            <a:r>
              <a:rPr lang="en-US" altLang="ko-KR" dirty="0" smtClean="0"/>
              <a:t>[%d] = %d\n", i, </a:t>
            </a:r>
            <a:r>
              <a:rPr lang="en-US" altLang="ko-KR" dirty="0" err="1" smtClean="0"/>
              <a:t>iArray</a:t>
            </a:r>
            <a:r>
              <a:rPr lang="en-US" altLang="ko-KR" dirty="0" smtClean="0"/>
              <a:t>[i]);</a:t>
            </a:r>
          </a:p>
          <a:p>
            <a:pPr marL="0" indent="0">
              <a:buNone/>
            </a:pPr>
            <a:r>
              <a:rPr lang="en-US" altLang="ko-KR" dirty="0" smtClean="0"/>
              <a:t>     }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("\</a:t>
            </a:r>
            <a:r>
              <a:rPr lang="en-US" altLang="ko-KR" dirty="0" smtClean="0"/>
              <a:t>n");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return 0;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97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 (void)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iNumber</a:t>
            </a:r>
            <a:r>
              <a:rPr lang="en-US" altLang="ko-KR" dirty="0" smtClean="0"/>
              <a:t>[512];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iEnd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iSum</a:t>
            </a:r>
            <a:r>
              <a:rPr lang="en-US" altLang="ko-KR" dirty="0" smtClean="0"/>
              <a:t> = 0;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printf_</a:t>
            </a:r>
            <a:r>
              <a:rPr lang="en-US" altLang="ko-KR" dirty="0" err="1"/>
              <a:t>s</a:t>
            </a:r>
            <a:r>
              <a:rPr lang="en-US" altLang="ko-KR" dirty="0" smtClean="0"/>
              <a:t>("</a:t>
            </a:r>
            <a:r>
              <a:rPr lang="ko-KR" altLang="en-US" dirty="0" smtClean="0"/>
              <a:t>학생 수 </a:t>
            </a:r>
            <a:r>
              <a:rPr lang="en-US" altLang="ko-KR" dirty="0" smtClean="0"/>
              <a:t>: ");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scanf_s</a:t>
            </a:r>
            <a:r>
              <a:rPr lang="en-US" altLang="ko-KR" dirty="0" smtClean="0"/>
              <a:t>("%</a:t>
            </a:r>
            <a:r>
              <a:rPr lang="en-US" altLang="ko-KR" dirty="0" smtClean="0"/>
              <a:t>d", &amp;</a:t>
            </a:r>
            <a:r>
              <a:rPr lang="en-US" altLang="ko-KR" dirty="0" err="1" smtClean="0"/>
              <a:t>iEnd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for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 = 0; i &lt; </a:t>
            </a:r>
            <a:r>
              <a:rPr lang="en-US" altLang="ko-KR" dirty="0" err="1" smtClean="0"/>
              <a:t>iEnd</a:t>
            </a:r>
            <a:r>
              <a:rPr lang="en-US" altLang="ko-KR" dirty="0" smtClean="0"/>
              <a:t>; i++)</a:t>
            </a:r>
          </a:p>
          <a:p>
            <a:pPr marL="0" indent="0">
              <a:buNone/>
            </a:pPr>
            <a:r>
              <a:rPr lang="en-US" altLang="ko-KR" dirty="0" smtClean="0"/>
              <a:t>	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("%</a:t>
            </a:r>
            <a:r>
              <a:rPr lang="en-US" altLang="ko-KR" dirty="0" smtClean="0"/>
              <a:t>d</a:t>
            </a:r>
            <a:r>
              <a:rPr lang="ko-KR" altLang="en-US" dirty="0" smtClean="0"/>
              <a:t>번 학생의 나이 </a:t>
            </a:r>
            <a:r>
              <a:rPr lang="en-US" altLang="ko-KR" dirty="0" smtClean="0"/>
              <a:t>: ", i + 1);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scanf_s</a:t>
            </a:r>
            <a:r>
              <a:rPr lang="en-US" altLang="ko-KR" dirty="0" smtClean="0"/>
              <a:t>("%</a:t>
            </a:r>
            <a:r>
              <a:rPr lang="en-US" altLang="ko-KR" dirty="0" smtClean="0"/>
              <a:t>d", &amp;</a:t>
            </a:r>
            <a:r>
              <a:rPr lang="en-US" altLang="ko-KR" dirty="0" err="1" smtClean="0"/>
              <a:t>iNumber</a:t>
            </a:r>
            <a:r>
              <a:rPr lang="en-US" altLang="ko-KR" dirty="0" smtClean="0"/>
              <a:t>[i]);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iSum</a:t>
            </a:r>
            <a:r>
              <a:rPr lang="en-US" altLang="ko-KR" dirty="0" smtClean="0"/>
              <a:t> += </a:t>
            </a:r>
            <a:r>
              <a:rPr lang="en-US" altLang="ko-KR" dirty="0" err="1" smtClean="0"/>
              <a:t>iNumber</a:t>
            </a:r>
            <a:r>
              <a:rPr lang="en-US" altLang="ko-KR" dirty="0" smtClean="0"/>
              <a:t>[i];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</a:t>
            </a:r>
            <a:r>
              <a:rPr lang="ko-KR" altLang="en-US" dirty="0" err="1" smtClean="0"/>
              <a:t>우리반</a:t>
            </a:r>
            <a:r>
              <a:rPr lang="ko-KR" altLang="en-US" dirty="0" smtClean="0"/>
              <a:t> 학생들 나이의 총합 </a:t>
            </a:r>
            <a:r>
              <a:rPr lang="en-US" altLang="ko-KR" dirty="0" smtClean="0"/>
              <a:t>: %d\n\n", </a:t>
            </a:r>
            <a:r>
              <a:rPr lang="en-US" altLang="ko-KR" dirty="0" err="1" smtClean="0"/>
              <a:t>iSum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return 0;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755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90066"/>
          </a:xfrm>
        </p:spPr>
        <p:txBody>
          <a:bodyPr>
            <a:noAutofit/>
          </a:bodyPr>
          <a:lstStyle/>
          <a:p>
            <a:r>
              <a:rPr lang="en-US" altLang="ko-KR" sz="2400" b="1" dirty="0" smtClean="0"/>
              <a:t>-</a:t>
            </a:r>
            <a:r>
              <a:rPr lang="ko-KR" altLang="en-US" sz="2400" b="1" dirty="0" smtClean="0"/>
              <a:t>다차원 배열 </a:t>
            </a:r>
            <a:r>
              <a:rPr lang="en-US" altLang="ko-KR" sz="2400" b="1" dirty="0" smtClean="0"/>
              <a:t>(Multi-Dimensional Array)-</a:t>
            </a:r>
            <a:endParaRPr lang="ko-KR" altLang="en-US" sz="2400" b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620688"/>
            <a:ext cx="4495800" cy="62373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iArray</a:t>
            </a:r>
            <a:r>
              <a:rPr lang="en-US" altLang="ko-KR" dirty="0" smtClean="0"/>
              <a:t>[3][3] = </a:t>
            </a:r>
          </a:p>
          <a:p>
            <a:pPr marL="0" indent="0">
              <a:buNone/>
            </a:pPr>
            <a:r>
              <a:rPr lang="en-US" altLang="ko-KR" dirty="0" smtClean="0"/>
              <a:t>     {</a:t>
            </a:r>
          </a:p>
          <a:p>
            <a:pPr marL="0" indent="0">
              <a:buNone/>
            </a:pPr>
            <a:r>
              <a:rPr lang="en-US" altLang="ko-KR" dirty="0" smtClean="0"/>
              <a:t>	{1, 2, 3},</a:t>
            </a:r>
          </a:p>
          <a:p>
            <a:pPr marL="0" indent="0">
              <a:buNone/>
            </a:pPr>
            <a:r>
              <a:rPr lang="en-US" altLang="ko-KR" dirty="0" smtClean="0"/>
              <a:t>	{4, 5, 6},</a:t>
            </a:r>
          </a:p>
          <a:p>
            <a:pPr marL="0" indent="0">
              <a:buNone/>
            </a:pPr>
            <a:r>
              <a:rPr lang="en-US" altLang="ko-KR" dirty="0" smtClean="0"/>
              <a:t>	{7, 8, 9},</a:t>
            </a:r>
          </a:p>
          <a:p>
            <a:pPr marL="0" indent="0">
              <a:buNone/>
            </a:pPr>
            <a:r>
              <a:rPr lang="en-US" altLang="ko-KR" dirty="0" smtClean="0"/>
              <a:t>     };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for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 = 0; i &lt; 3; i++)</a:t>
            </a:r>
          </a:p>
          <a:p>
            <a:pPr marL="0" indent="0">
              <a:buNone/>
            </a:pPr>
            <a:r>
              <a:rPr lang="en-US" altLang="ko-KR" dirty="0" smtClean="0"/>
              <a:t>     {</a:t>
            </a:r>
          </a:p>
          <a:p>
            <a:pPr marL="0" indent="0">
              <a:buNone/>
            </a:pPr>
            <a:r>
              <a:rPr lang="en-US" altLang="ko-KR" dirty="0" smtClean="0"/>
              <a:t>          for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3; j++)</a:t>
            </a:r>
          </a:p>
          <a:p>
            <a:pPr marL="0" indent="0">
              <a:buNone/>
            </a:pPr>
            <a:r>
              <a:rPr lang="en-US" altLang="ko-KR" dirty="0" smtClean="0"/>
              <a:t>          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("%</a:t>
            </a:r>
            <a:r>
              <a:rPr lang="en-US" altLang="ko-KR" dirty="0" smtClean="0"/>
              <a:t>d\t", </a:t>
            </a:r>
            <a:r>
              <a:rPr lang="en-US" altLang="ko-KR" dirty="0" err="1" smtClean="0"/>
              <a:t>iArray</a:t>
            </a:r>
            <a:r>
              <a:rPr lang="en-US" altLang="ko-KR" dirty="0" smtClean="0"/>
              <a:t>[i][j]);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if (j == 2)</a:t>
            </a:r>
          </a:p>
          <a:p>
            <a:pPr marL="0" indent="0">
              <a:buNone/>
            </a:pPr>
            <a:r>
              <a:rPr lang="en-US" altLang="ko-KR" dirty="0" smtClean="0"/>
              <a:t>               {</a:t>
            </a:r>
          </a:p>
          <a:p>
            <a:pPr marL="0" indent="0">
              <a:buNone/>
            </a:pPr>
            <a:r>
              <a:rPr lang="en-US" altLang="ko-KR" dirty="0" smtClean="0"/>
              <a:t>                    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("\</a:t>
            </a:r>
            <a:r>
              <a:rPr lang="en-US" altLang="ko-KR" dirty="0" smtClean="0"/>
              <a:t>n");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}</a:t>
            </a:r>
          </a:p>
          <a:p>
            <a:pPr marL="0" indent="0">
              <a:buNone/>
            </a:pPr>
            <a:r>
              <a:rPr lang="en-US" altLang="ko-KR" dirty="0" smtClean="0"/>
              <a:t>          }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}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("\</a:t>
            </a:r>
            <a:r>
              <a:rPr lang="en-US" altLang="ko-KR" dirty="0" smtClean="0"/>
              <a:t>n");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139952" y="404664"/>
            <a:ext cx="5004048" cy="62373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#include &lt;</a:t>
            </a:r>
            <a:r>
              <a:rPr lang="en-US" altLang="ko-KR" sz="1800" dirty="0" err="1" smtClean="0"/>
              <a:t>stdio.h</a:t>
            </a:r>
            <a:r>
              <a:rPr lang="en-US" altLang="ko-KR" sz="1800" dirty="0" smtClean="0"/>
              <a:t>&gt;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main(void)</a:t>
            </a:r>
          </a:p>
          <a:p>
            <a:pPr marL="0" indent="0">
              <a:buNone/>
            </a:pPr>
            <a:r>
              <a:rPr lang="en-US" altLang="ko-KR" sz="1800" dirty="0" smtClean="0"/>
              <a:t>{</a:t>
            </a:r>
          </a:p>
          <a:p>
            <a:pPr marL="0" indent="0">
              <a:buNone/>
            </a:pPr>
            <a:r>
              <a:rPr lang="en-US" altLang="ko-KR" sz="1800" dirty="0" smtClean="0"/>
              <a:t>    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iNumber</a:t>
            </a:r>
            <a:r>
              <a:rPr lang="en-US" altLang="ko-KR" sz="1800" dirty="0" smtClean="0"/>
              <a:t>[3][3];</a:t>
            </a:r>
          </a:p>
          <a:p>
            <a:pPr marL="0" indent="0">
              <a:buNone/>
            </a:pPr>
            <a:r>
              <a:rPr lang="en-US" altLang="ko-KR" sz="1800" dirty="0" smtClean="0"/>
              <a:t>     </a:t>
            </a:r>
            <a:r>
              <a:rPr lang="en-US" altLang="ko-KR" sz="1800" dirty="0" err="1" smtClean="0"/>
              <a:t>iNumber</a:t>
            </a:r>
            <a:r>
              <a:rPr lang="en-US" altLang="ko-KR" sz="1800" dirty="0" smtClean="0"/>
              <a:t>[0][0] = 2;</a:t>
            </a:r>
          </a:p>
          <a:p>
            <a:pPr marL="0" indent="0">
              <a:buNone/>
            </a:pPr>
            <a:r>
              <a:rPr lang="en-US" altLang="ko-KR" sz="1800" dirty="0" smtClean="0"/>
              <a:t>     </a:t>
            </a:r>
            <a:r>
              <a:rPr lang="en-US" altLang="ko-KR" sz="1800" dirty="0" err="1" smtClean="0"/>
              <a:t>iNumber</a:t>
            </a:r>
            <a:r>
              <a:rPr lang="en-US" altLang="ko-KR" sz="1800" dirty="0" smtClean="0"/>
              <a:t>[1][1] = 4;</a:t>
            </a:r>
          </a:p>
          <a:p>
            <a:pPr marL="0" indent="0">
              <a:buNone/>
            </a:pPr>
            <a:r>
              <a:rPr lang="en-US" altLang="ko-KR" sz="1800" dirty="0" smtClean="0"/>
              <a:t>     </a:t>
            </a:r>
            <a:r>
              <a:rPr lang="en-US" altLang="ko-KR" sz="1800" dirty="0" err="1" smtClean="0"/>
              <a:t>iNumber</a:t>
            </a:r>
            <a:r>
              <a:rPr lang="en-US" altLang="ko-KR" sz="1800" dirty="0" smtClean="0"/>
              <a:t>[2][2] = 8;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    </a:t>
            </a:r>
            <a:r>
              <a:rPr lang="en-US" altLang="ko-KR" sz="1800" dirty="0" err="1" smtClean="0"/>
              <a:t>printf_s</a:t>
            </a:r>
            <a:r>
              <a:rPr lang="en-US" altLang="ko-KR" sz="1800" dirty="0" smtClean="0"/>
              <a:t>("[</a:t>
            </a:r>
            <a:r>
              <a:rPr lang="en-US" altLang="ko-KR" sz="1800" dirty="0" smtClean="0"/>
              <a:t>0][0] : %d\n", </a:t>
            </a:r>
            <a:r>
              <a:rPr lang="en-US" altLang="ko-KR" sz="1800" dirty="0" err="1" smtClean="0"/>
              <a:t>iNumber</a:t>
            </a:r>
            <a:r>
              <a:rPr lang="en-US" altLang="ko-KR" sz="1800" dirty="0" smtClean="0"/>
              <a:t>[0][0]);</a:t>
            </a:r>
          </a:p>
          <a:p>
            <a:pPr marL="0" indent="0">
              <a:buNone/>
            </a:pPr>
            <a:r>
              <a:rPr lang="en-US" altLang="ko-KR" sz="1800" dirty="0" smtClean="0"/>
              <a:t>     </a:t>
            </a:r>
            <a:r>
              <a:rPr lang="en-US" altLang="ko-KR" sz="1800" dirty="0" err="1" smtClean="0"/>
              <a:t>printf_s</a:t>
            </a:r>
            <a:r>
              <a:rPr lang="en-US" altLang="ko-KR" sz="1800" dirty="0" smtClean="0"/>
              <a:t>("[</a:t>
            </a:r>
            <a:r>
              <a:rPr lang="en-US" altLang="ko-KR" sz="1800" dirty="0" smtClean="0"/>
              <a:t>1][1] : %d\n", </a:t>
            </a:r>
            <a:r>
              <a:rPr lang="en-US" altLang="ko-KR" sz="1800" dirty="0" err="1" smtClean="0"/>
              <a:t>iNumber</a:t>
            </a:r>
            <a:r>
              <a:rPr lang="en-US" altLang="ko-KR" sz="1800" dirty="0" smtClean="0"/>
              <a:t>[1][1]);</a:t>
            </a:r>
          </a:p>
          <a:p>
            <a:pPr marL="0" indent="0">
              <a:buNone/>
            </a:pPr>
            <a:r>
              <a:rPr lang="en-US" altLang="ko-KR" sz="1800" dirty="0" smtClean="0"/>
              <a:t>     </a:t>
            </a:r>
            <a:r>
              <a:rPr lang="en-US" altLang="ko-KR" sz="1800" dirty="0" err="1" smtClean="0"/>
              <a:t>printf_s</a:t>
            </a:r>
            <a:r>
              <a:rPr lang="en-US" altLang="ko-KR" sz="1800" dirty="0" smtClean="0"/>
              <a:t>("[</a:t>
            </a:r>
            <a:r>
              <a:rPr lang="en-US" altLang="ko-KR" sz="1800" dirty="0" smtClean="0"/>
              <a:t>2][2] : %d\n", </a:t>
            </a:r>
            <a:r>
              <a:rPr lang="en-US" altLang="ko-KR" sz="1800" dirty="0" err="1" smtClean="0"/>
              <a:t>iNumber</a:t>
            </a:r>
            <a:r>
              <a:rPr lang="en-US" altLang="ko-KR" sz="1800" dirty="0" smtClean="0"/>
              <a:t>[2][2]);</a:t>
            </a:r>
          </a:p>
          <a:p>
            <a:pPr marL="0" indent="0">
              <a:buNone/>
            </a:pPr>
            <a:r>
              <a:rPr lang="en-US" altLang="ko-KR" sz="1800" dirty="0" smtClean="0"/>
              <a:t>     </a:t>
            </a:r>
            <a:r>
              <a:rPr lang="en-US" altLang="ko-KR" sz="1800" dirty="0" smtClean="0">
                <a:solidFill>
                  <a:srgbClr val="92D050"/>
                </a:solidFill>
              </a:rPr>
              <a:t>//</a:t>
            </a:r>
            <a:r>
              <a:rPr lang="en-US" altLang="ko-KR" sz="1800" dirty="0" err="1" smtClean="0">
                <a:solidFill>
                  <a:srgbClr val="92D050"/>
                </a:solidFill>
              </a:rPr>
              <a:t>printf_s</a:t>
            </a:r>
            <a:r>
              <a:rPr lang="en-US" altLang="ko-KR" sz="1800" dirty="0" smtClean="0">
                <a:solidFill>
                  <a:srgbClr val="92D050"/>
                </a:solidFill>
              </a:rPr>
              <a:t>("[</a:t>
            </a:r>
            <a:r>
              <a:rPr lang="en-US" altLang="ko-KR" sz="1800" dirty="0" smtClean="0">
                <a:solidFill>
                  <a:srgbClr val="92D050"/>
                </a:solidFill>
              </a:rPr>
              <a:t>0][1] : %d", </a:t>
            </a:r>
            <a:r>
              <a:rPr lang="en-US" altLang="ko-KR" sz="1800" dirty="0" err="1" smtClean="0">
                <a:solidFill>
                  <a:srgbClr val="92D050"/>
                </a:solidFill>
              </a:rPr>
              <a:t>iNumber</a:t>
            </a:r>
            <a:r>
              <a:rPr lang="en-US" altLang="ko-KR" sz="1800" dirty="0" smtClean="0">
                <a:solidFill>
                  <a:srgbClr val="92D050"/>
                </a:solidFill>
              </a:rPr>
              <a:t>[0][1</a:t>
            </a:r>
            <a:r>
              <a:rPr lang="en-US" altLang="ko-KR" sz="1800" dirty="0" smtClean="0">
                <a:solidFill>
                  <a:srgbClr val="92D050"/>
                </a:solidFill>
              </a:rPr>
              <a:t>]);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92D050"/>
                </a:solidFill>
              </a:rPr>
              <a:t>     //</a:t>
            </a:r>
            <a:r>
              <a:rPr lang="ko-KR" altLang="en-US" sz="1800" dirty="0" smtClean="0">
                <a:solidFill>
                  <a:srgbClr val="92D050"/>
                </a:solidFill>
              </a:rPr>
              <a:t>초기화가 되어있지 안았다</a:t>
            </a:r>
            <a:r>
              <a:rPr lang="en-US" altLang="ko-KR" sz="1800" dirty="0" smtClean="0">
                <a:solidFill>
                  <a:srgbClr val="92D050"/>
                </a:solidFill>
              </a:rPr>
              <a:t>. 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92D050"/>
                </a:solidFill>
              </a:rPr>
              <a:t>     </a:t>
            </a:r>
            <a:r>
              <a:rPr lang="en-US" altLang="ko-KR" sz="1800" dirty="0" smtClean="0">
                <a:solidFill>
                  <a:srgbClr val="92D050"/>
                </a:solidFill>
              </a:rPr>
              <a:t>//</a:t>
            </a:r>
            <a:r>
              <a:rPr lang="ko-KR" altLang="en-US" sz="1800" dirty="0" smtClean="0">
                <a:solidFill>
                  <a:srgbClr val="92D050"/>
                </a:solidFill>
              </a:rPr>
              <a:t>사용시 프로그램 초기화 에러 발생</a:t>
            </a:r>
            <a:r>
              <a:rPr lang="en-US" altLang="ko-KR" sz="1800" dirty="0" smtClean="0"/>
              <a:t>	</a:t>
            </a:r>
          </a:p>
          <a:p>
            <a:pPr marL="0" indent="0">
              <a:buNone/>
            </a:pPr>
            <a:r>
              <a:rPr lang="en-US" altLang="ko-KR" sz="1800" dirty="0" smtClean="0"/>
              <a:t>     return 0;</a:t>
            </a:r>
          </a:p>
          <a:p>
            <a:pPr marL="0" indent="0">
              <a:buNone/>
            </a:pPr>
            <a:r>
              <a:rPr lang="en-US" altLang="ko-KR" sz="1800" dirty="0" smtClean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757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b="1" dirty="0" smtClean="0"/>
              <a:t>-</a:t>
            </a:r>
            <a:r>
              <a:rPr lang="ko-KR" altLang="en-US" sz="2400" b="1" dirty="0" smtClean="0"/>
              <a:t>문자열 변수</a:t>
            </a:r>
            <a:endParaRPr lang="ko-KR" altLang="en-US" sz="2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26642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2400" dirty="0" smtClean="0"/>
              <a:t>char str1[5] = “Good”;</a:t>
            </a:r>
          </a:p>
          <a:p>
            <a:pPr>
              <a:buFontTx/>
              <a:buChar char="-"/>
            </a:pPr>
            <a:r>
              <a:rPr lang="en-US" altLang="ko-KR" sz="2400" dirty="0" smtClean="0"/>
              <a:t>char str2[5] = “Morning!”;</a:t>
            </a:r>
          </a:p>
          <a:p>
            <a:pPr marL="0" indent="0">
              <a:buNone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 smtClean="0"/>
              <a:t>쓰레기 값과 실제 문자열의 경계를 나타내기 위해 문자열 끝에 </a:t>
            </a:r>
            <a:r>
              <a:rPr lang="en-US" altLang="ko-KR" sz="2400" dirty="0" smtClean="0"/>
              <a:t>‘NULL’ </a:t>
            </a:r>
            <a:r>
              <a:rPr lang="ko-KR" altLang="en-US" sz="2400" dirty="0" smtClean="0"/>
              <a:t>문자가 있어야 한다</a:t>
            </a:r>
            <a:r>
              <a:rPr lang="en-US" altLang="ko-KR" sz="24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2400" dirty="0" smtClean="0"/>
              <a:t>NULL</a:t>
            </a:r>
            <a:r>
              <a:rPr lang="ko-KR" altLang="en-US" sz="2400" dirty="0" smtClean="0"/>
              <a:t>문자는 아스키 코드 값으로 </a:t>
            </a:r>
            <a:r>
              <a:rPr lang="en-US" altLang="ko-KR" sz="2400" dirty="0" smtClean="0"/>
              <a:t>‘0’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4" name="Picture 7" descr="그림 11-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708920"/>
            <a:ext cx="2884289" cy="3983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3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563</Words>
  <Application>Microsoft Office PowerPoint</Application>
  <PresentationFormat>화면 슬라이드 쇼(4:3)</PresentationFormat>
  <Paragraphs>194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Welcome to C Programming!</vt:lpstr>
      <vt:lpstr>- 배열 (Array)</vt:lpstr>
      <vt:lpstr>PowerPoint 프레젠테이션</vt:lpstr>
      <vt:lpstr>-INDEX : 인덱스 값은 0 부터 시작한다.</vt:lpstr>
      <vt:lpstr>PowerPoint 프레젠테이션</vt:lpstr>
      <vt:lpstr>PowerPoint 프레젠테이션</vt:lpstr>
      <vt:lpstr>PowerPoint 프레젠테이션</vt:lpstr>
      <vt:lpstr>-다차원 배열 (Multi-Dimensional Array)-</vt:lpstr>
      <vt:lpstr>-문자열 변수</vt:lpstr>
      <vt:lpstr>PowerPoint 프레젠테이션</vt:lpstr>
      <vt:lpstr>PowerPoint 프레젠테이션</vt:lpstr>
      <vt:lpstr>To be continued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 Programming!</dc:title>
  <dc:creator>SCA-A08</dc:creator>
  <cp:lastModifiedBy>D-01</cp:lastModifiedBy>
  <cp:revision>25</cp:revision>
  <dcterms:created xsi:type="dcterms:W3CDTF">2016-10-31T10:03:49Z</dcterms:created>
  <dcterms:modified xsi:type="dcterms:W3CDTF">2018-10-08T11:28:13Z</dcterms:modified>
</cp:coreProperties>
</file>