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Montserrat" panose="00000500000000000000" pitchFamily="2" charset="0"/>
      <p:regular r:id="rId13"/>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400"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72d517d3a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272d517d3a1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2d517d3a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72d517d3a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2d517d3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272d517d3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72d517d3a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72d517d3a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72d517d3a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72d517d3a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2d517d3a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72d517d3a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72d517d3a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72d517d3a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2d517d3a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72d517d3a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1933881" y="2210830"/>
            <a:ext cx="14276100" cy="923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IN" sz="6000" b="1" dirty="0"/>
              <a:t>LAWSAGE</a:t>
            </a:r>
            <a:endParaRPr sz="6000" b="1" dirty="0"/>
          </a:p>
        </p:txBody>
      </p:sp>
      <p:sp>
        <p:nvSpPr>
          <p:cNvPr id="85" name="Google Shape;85;p13"/>
          <p:cNvSpPr txBox="1"/>
          <p:nvPr/>
        </p:nvSpPr>
        <p:spPr>
          <a:xfrm>
            <a:off x="1002536" y="5329858"/>
            <a:ext cx="7138930" cy="2584747"/>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999" b="0" i="0" u="none" strike="noStrike" cap="none" dirty="0">
                <a:solidFill>
                  <a:srgbClr val="000000"/>
                </a:solidFill>
                <a:latin typeface="Montserrat"/>
                <a:ea typeface="Montserrat"/>
                <a:cs typeface="Montserrat"/>
                <a:sym typeface="Montserrat"/>
              </a:rPr>
              <a:t>Presented By,</a:t>
            </a:r>
            <a:endParaRPr sz="3999" b="0" i="0" u="none" strike="noStrike" cap="none" dirty="0">
              <a:solidFill>
                <a:srgbClr val="000000"/>
              </a:solidFill>
              <a:latin typeface="Montserrat"/>
              <a:ea typeface="Montserrat"/>
              <a:cs typeface="Montserrat"/>
              <a:sym typeface="Montserrat"/>
            </a:endParaRPr>
          </a:p>
          <a:p>
            <a:pPr marL="0" lvl="0" indent="0" algn="l" rtl="0">
              <a:lnSpc>
                <a:spcPct val="140010"/>
              </a:lnSpc>
              <a:spcBef>
                <a:spcPts val="0"/>
              </a:spcBef>
              <a:spcAft>
                <a:spcPts val="0"/>
              </a:spcAft>
              <a:buClr>
                <a:schemeClr val="dk1"/>
              </a:buClr>
              <a:buFont typeface="Arial"/>
              <a:buNone/>
            </a:pPr>
            <a:r>
              <a:rPr lang="en-US" sz="3999" dirty="0">
                <a:solidFill>
                  <a:schemeClr val="dk1"/>
                </a:solidFill>
                <a:latin typeface="Montserrat"/>
                <a:ea typeface="Montserrat"/>
                <a:cs typeface="Montserrat"/>
                <a:sym typeface="Montserrat"/>
              </a:rPr>
              <a:t>Team Id : #H7026</a:t>
            </a:r>
            <a:endParaRPr sz="3999" dirty="0">
              <a:latin typeface="Montserrat"/>
              <a:ea typeface="Montserrat"/>
              <a:cs typeface="Montserrat"/>
              <a:sym typeface="Montserrat"/>
            </a:endParaRPr>
          </a:p>
          <a:p>
            <a:pPr marL="0" marR="0" lvl="0" indent="0" algn="l" rtl="0">
              <a:lnSpc>
                <a:spcPct val="140010"/>
              </a:lnSpc>
              <a:spcBef>
                <a:spcPts val="0"/>
              </a:spcBef>
              <a:spcAft>
                <a:spcPts val="0"/>
              </a:spcAft>
              <a:buNone/>
            </a:pPr>
            <a:r>
              <a:rPr lang="en-US" sz="3999" b="0" i="0" u="none" strike="noStrike" cap="none" dirty="0">
                <a:solidFill>
                  <a:srgbClr val="000000"/>
                </a:solidFill>
                <a:latin typeface="Montserrat"/>
                <a:ea typeface="Montserrat"/>
                <a:cs typeface="Montserrat"/>
                <a:sym typeface="Montserrat"/>
              </a:rPr>
              <a:t>Team Name : Hack-Athletes</a:t>
            </a:r>
            <a:endParaRPr sz="3999" dirty="0">
              <a:latin typeface="Montserrat"/>
              <a:ea typeface="Montserrat"/>
              <a:cs typeface="Montserrat"/>
              <a:sym typeface="Montserrat"/>
            </a:endParaRPr>
          </a:p>
        </p:txBody>
      </p:sp>
      <p:sp>
        <p:nvSpPr>
          <p:cNvPr id="86" name="Google Shape;86;p13"/>
          <p:cNvSpPr txBox="1"/>
          <p:nvPr/>
        </p:nvSpPr>
        <p:spPr>
          <a:xfrm>
            <a:off x="11940451" y="4847608"/>
            <a:ext cx="5267896" cy="4307911"/>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999" b="0" i="0" u="none" strike="noStrike" cap="none" dirty="0">
                <a:solidFill>
                  <a:srgbClr val="000000"/>
                </a:solidFill>
                <a:latin typeface="Montserrat"/>
                <a:ea typeface="Montserrat"/>
                <a:cs typeface="Montserrat"/>
                <a:sym typeface="Montserrat"/>
              </a:rPr>
              <a:t>Team Members</a:t>
            </a:r>
            <a:endParaRPr dirty="0"/>
          </a:p>
          <a:p>
            <a:pPr marL="0" marR="0" lvl="0" indent="0" algn="l" rtl="0">
              <a:lnSpc>
                <a:spcPct val="140010"/>
              </a:lnSpc>
              <a:spcBef>
                <a:spcPts val="0"/>
              </a:spcBef>
              <a:spcAft>
                <a:spcPts val="0"/>
              </a:spcAft>
              <a:buNone/>
            </a:pPr>
            <a:r>
              <a:rPr lang="en-US" sz="3999" b="0" i="0" u="none" strike="noStrike" cap="none" dirty="0">
                <a:solidFill>
                  <a:srgbClr val="000000"/>
                </a:solidFill>
                <a:latin typeface="Montserrat"/>
                <a:ea typeface="Montserrat"/>
                <a:cs typeface="Montserrat"/>
                <a:sym typeface="Montserrat"/>
              </a:rPr>
              <a:t>1.Soham Rao</a:t>
            </a:r>
            <a:endParaRPr dirty="0"/>
          </a:p>
          <a:p>
            <a:pPr marL="0" marR="0" lvl="0" indent="0" algn="l" rtl="0">
              <a:lnSpc>
                <a:spcPct val="140010"/>
              </a:lnSpc>
              <a:spcBef>
                <a:spcPts val="0"/>
              </a:spcBef>
              <a:spcAft>
                <a:spcPts val="0"/>
              </a:spcAft>
              <a:buNone/>
            </a:pPr>
            <a:r>
              <a:rPr lang="en-US" sz="3999" b="0" i="0" u="none" strike="noStrike" cap="none" dirty="0">
                <a:solidFill>
                  <a:srgbClr val="000000"/>
                </a:solidFill>
                <a:latin typeface="Montserrat"/>
                <a:ea typeface="Montserrat"/>
                <a:cs typeface="Montserrat"/>
                <a:sym typeface="Montserrat"/>
              </a:rPr>
              <a:t>2.V S Manoj Kumar</a:t>
            </a:r>
            <a:endParaRPr dirty="0"/>
          </a:p>
          <a:p>
            <a:pPr marL="0" marR="0" lvl="0" indent="0" algn="l" rtl="0">
              <a:lnSpc>
                <a:spcPct val="140010"/>
              </a:lnSpc>
              <a:spcBef>
                <a:spcPts val="0"/>
              </a:spcBef>
              <a:spcAft>
                <a:spcPts val="0"/>
              </a:spcAft>
              <a:buNone/>
            </a:pPr>
            <a:r>
              <a:rPr lang="en-US" sz="3999" b="0" i="0" u="none" strike="noStrike" cap="none" dirty="0">
                <a:solidFill>
                  <a:srgbClr val="000000"/>
                </a:solidFill>
                <a:latin typeface="Montserrat"/>
                <a:ea typeface="Montserrat"/>
                <a:cs typeface="Montserrat"/>
                <a:sym typeface="Montserrat"/>
              </a:rPr>
              <a:t>3.</a:t>
            </a:r>
            <a:r>
              <a:rPr lang="en-US" sz="3999" dirty="0">
                <a:latin typeface="Montserrat"/>
                <a:ea typeface="Montserrat"/>
                <a:cs typeface="Montserrat"/>
                <a:sym typeface="Montserrat"/>
              </a:rPr>
              <a:t> Vineeth Udupa</a:t>
            </a:r>
            <a:endParaRPr dirty="0"/>
          </a:p>
          <a:p>
            <a:pPr marL="0" marR="0" lvl="0" indent="0" algn="l" rtl="0">
              <a:lnSpc>
                <a:spcPct val="140010"/>
              </a:lnSpc>
              <a:spcBef>
                <a:spcPts val="0"/>
              </a:spcBef>
              <a:spcAft>
                <a:spcPts val="0"/>
              </a:spcAft>
              <a:buNone/>
            </a:pPr>
            <a:r>
              <a:rPr lang="en-US" sz="3999" b="0" i="0" u="none" strike="noStrike" cap="none" dirty="0">
                <a:solidFill>
                  <a:srgbClr val="000000"/>
                </a:solidFill>
                <a:latin typeface="Montserrat"/>
                <a:ea typeface="Montserrat"/>
                <a:cs typeface="Montserrat"/>
                <a:sym typeface="Montserrat"/>
              </a:rPr>
              <a:t>4.Tanmay Anand</a:t>
            </a:r>
            <a:endParaRPr dirty="0"/>
          </a:p>
        </p:txBody>
      </p:sp>
      <p:sp>
        <p:nvSpPr>
          <p:cNvPr id="87" name="Google Shape;87;p13"/>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88" name="Google Shape;88;p13"/>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89" name="Google Shape;89;p13"/>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90" name="Google Shape;90;p13"/>
          <p:cNvPicPr preferRelativeResize="0"/>
          <p:nvPr/>
        </p:nvPicPr>
        <p:blipFill>
          <a:blip r:embed="rId5">
            <a:alphaModFix/>
          </a:blip>
          <a:stretch>
            <a:fillRect/>
          </a:stretch>
        </p:blipFill>
        <p:spPr>
          <a:xfrm>
            <a:off x="6069487" y="269900"/>
            <a:ext cx="6175625" cy="1818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p:nvPr/>
        </p:nvSpPr>
        <p:spPr>
          <a:xfrm>
            <a:off x="5177649" y="47740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a:latin typeface="Montserrat"/>
                <a:ea typeface="Montserrat"/>
                <a:cs typeface="Montserrat"/>
                <a:sym typeface="Montserrat"/>
              </a:rPr>
              <a:t>THANKYOU</a:t>
            </a:r>
            <a:endParaRPr sz="4800"/>
          </a:p>
        </p:txBody>
      </p:sp>
      <p:sp>
        <p:nvSpPr>
          <p:cNvPr id="168" name="Google Shape;168;p22"/>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69" name="Google Shape;169;p22"/>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70" name="Google Shape;170;p22"/>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71" name="Google Shape;171;p22"/>
          <p:cNvPicPr preferRelativeResize="0"/>
          <p:nvPr/>
        </p:nvPicPr>
        <p:blipFill>
          <a:blip r:embed="rId5">
            <a:alphaModFix/>
          </a:blip>
          <a:stretch>
            <a:fillRect/>
          </a:stretch>
        </p:blipFill>
        <p:spPr>
          <a:xfrm>
            <a:off x="6069487" y="269900"/>
            <a:ext cx="6175625" cy="181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5164349" y="20879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i="0" u="none" strike="noStrike" cap="none" dirty="0">
                <a:solidFill>
                  <a:srgbClr val="000000"/>
                </a:solidFill>
                <a:latin typeface="Montserrat"/>
                <a:ea typeface="Montserrat"/>
                <a:cs typeface="Montserrat"/>
                <a:sym typeface="Montserrat"/>
              </a:rPr>
              <a:t>INTRODUCTION</a:t>
            </a:r>
            <a:endParaRPr sz="4800" dirty="0"/>
          </a:p>
        </p:txBody>
      </p:sp>
      <p:sp>
        <p:nvSpPr>
          <p:cNvPr id="96" name="Google Shape;96;p14"/>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97" name="Google Shape;97;p14"/>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98" name="Google Shape;98;p14"/>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99" name="Google Shape;99;p14"/>
          <p:cNvPicPr preferRelativeResize="0"/>
          <p:nvPr/>
        </p:nvPicPr>
        <p:blipFill>
          <a:blip r:embed="rId5">
            <a:alphaModFix/>
          </a:blip>
          <a:stretch>
            <a:fillRect/>
          </a:stretch>
        </p:blipFill>
        <p:spPr>
          <a:xfrm>
            <a:off x="6069487" y="269900"/>
            <a:ext cx="6175625" cy="1818050"/>
          </a:xfrm>
          <a:prstGeom prst="rect">
            <a:avLst/>
          </a:prstGeom>
          <a:noFill/>
          <a:ln>
            <a:noFill/>
          </a:ln>
        </p:spPr>
      </p:pic>
      <p:sp>
        <p:nvSpPr>
          <p:cNvPr id="2" name="TextBox 1">
            <a:extLst>
              <a:ext uri="{FF2B5EF4-FFF2-40B4-BE49-F238E27FC236}">
                <a16:creationId xmlns:a16="http://schemas.microsoft.com/office/drawing/2014/main" id="{EB2DAFC5-C18B-9F06-B6B9-18E7774473AC}"/>
              </a:ext>
            </a:extLst>
          </p:cNvPr>
          <p:cNvSpPr txBox="1"/>
          <p:nvPr/>
        </p:nvSpPr>
        <p:spPr>
          <a:xfrm>
            <a:off x="451691" y="3844887"/>
            <a:ext cx="17384617" cy="5262979"/>
          </a:xfrm>
          <a:prstGeom prst="rect">
            <a:avLst/>
          </a:prstGeom>
          <a:noFill/>
        </p:spPr>
        <p:txBody>
          <a:bodyPr wrap="square" rtlCol="0">
            <a:spAutoFit/>
          </a:bodyPr>
          <a:lstStyle/>
          <a:p>
            <a:r>
              <a:rPr lang="en-US" sz="4800" dirty="0"/>
              <a:t>The AI-Based Legal Chatbot project is an innovative approach to providing immediate legal information and support to individuals navigating the complexities of the Indian legal system. By leveraging advanced artificial intelligence and a user-friendly web interface, this chatbot serves as a readily accessible tool for understanding and asserting one's legal rights under the Indian Constitution.</a:t>
            </a:r>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p:nvPr/>
        </p:nvSpPr>
        <p:spPr>
          <a:xfrm>
            <a:off x="5164349" y="20879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dirty="0">
                <a:latin typeface="Montserrat"/>
                <a:ea typeface="Montserrat"/>
                <a:cs typeface="Montserrat"/>
                <a:sym typeface="Montserrat"/>
              </a:rPr>
              <a:t>PROBLEM STATEMENT</a:t>
            </a:r>
            <a:endParaRPr sz="4800" dirty="0"/>
          </a:p>
        </p:txBody>
      </p:sp>
      <p:sp>
        <p:nvSpPr>
          <p:cNvPr id="105" name="Google Shape;105;p15"/>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06" name="Google Shape;106;p15"/>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07" name="Google Shape;107;p15"/>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08" name="Google Shape;108;p15"/>
          <p:cNvPicPr preferRelativeResize="0"/>
          <p:nvPr/>
        </p:nvPicPr>
        <p:blipFill>
          <a:blip r:embed="rId5">
            <a:alphaModFix/>
          </a:blip>
          <a:stretch>
            <a:fillRect/>
          </a:stretch>
        </p:blipFill>
        <p:spPr>
          <a:xfrm>
            <a:off x="6069487" y="269900"/>
            <a:ext cx="6175625" cy="1818050"/>
          </a:xfrm>
          <a:prstGeom prst="rect">
            <a:avLst/>
          </a:prstGeom>
          <a:noFill/>
          <a:ln>
            <a:noFill/>
          </a:ln>
        </p:spPr>
      </p:pic>
      <p:sp>
        <p:nvSpPr>
          <p:cNvPr id="2" name="TextBox 1">
            <a:extLst>
              <a:ext uri="{FF2B5EF4-FFF2-40B4-BE49-F238E27FC236}">
                <a16:creationId xmlns:a16="http://schemas.microsoft.com/office/drawing/2014/main" id="{66F70E54-9876-29EC-4D2A-D82712DE5E5A}"/>
              </a:ext>
            </a:extLst>
          </p:cNvPr>
          <p:cNvSpPr txBox="1"/>
          <p:nvPr/>
        </p:nvSpPr>
        <p:spPr>
          <a:xfrm>
            <a:off x="442957" y="3528613"/>
            <a:ext cx="17428684" cy="5909310"/>
          </a:xfrm>
          <a:prstGeom prst="rect">
            <a:avLst/>
          </a:prstGeom>
          <a:noFill/>
        </p:spPr>
        <p:txBody>
          <a:bodyPr wrap="square" rtlCol="0">
            <a:spAutoFit/>
          </a:bodyPr>
          <a:lstStyle/>
          <a:p>
            <a:r>
              <a:rPr lang="en-US" sz="5400" dirty="0"/>
              <a:t>Accessing legal assistance to understand one's rights and defend oneself in court is often a challenging, expensive, and time-consuming process, especially for the average middle-class person in India. Currently, there is no specific law in the Indian Constitution mandating the provision of a lawyer to every accused person.</a:t>
            </a:r>
            <a:endParaRPr lang="en-IN"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p:nvPr/>
        </p:nvSpPr>
        <p:spPr>
          <a:xfrm>
            <a:off x="5164349" y="20879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dirty="0">
                <a:latin typeface="Montserrat"/>
                <a:ea typeface="Montserrat"/>
                <a:cs typeface="Montserrat"/>
                <a:sym typeface="Montserrat"/>
              </a:rPr>
              <a:t>PROPOSED SOLUTION</a:t>
            </a:r>
            <a:endParaRPr sz="4800" dirty="0"/>
          </a:p>
        </p:txBody>
      </p:sp>
      <p:sp>
        <p:nvSpPr>
          <p:cNvPr id="114" name="Google Shape;114;p16"/>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15" name="Google Shape;115;p16"/>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16" name="Google Shape;116;p16"/>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17" name="Google Shape;117;p16"/>
          <p:cNvPicPr preferRelativeResize="0"/>
          <p:nvPr/>
        </p:nvPicPr>
        <p:blipFill>
          <a:blip r:embed="rId5">
            <a:alphaModFix/>
          </a:blip>
          <a:stretch>
            <a:fillRect/>
          </a:stretch>
        </p:blipFill>
        <p:spPr>
          <a:xfrm>
            <a:off x="6069487" y="269900"/>
            <a:ext cx="6175625" cy="1818050"/>
          </a:xfrm>
          <a:prstGeom prst="rect">
            <a:avLst/>
          </a:prstGeom>
          <a:noFill/>
          <a:ln>
            <a:noFill/>
          </a:ln>
        </p:spPr>
      </p:pic>
      <p:sp>
        <p:nvSpPr>
          <p:cNvPr id="2" name="TextBox 1">
            <a:extLst>
              <a:ext uri="{FF2B5EF4-FFF2-40B4-BE49-F238E27FC236}">
                <a16:creationId xmlns:a16="http://schemas.microsoft.com/office/drawing/2014/main" id="{E636B60D-18F6-8344-476A-9641A25C9CD7}"/>
              </a:ext>
            </a:extLst>
          </p:cNvPr>
          <p:cNvSpPr txBox="1"/>
          <p:nvPr/>
        </p:nvSpPr>
        <p:spPr>
          <a:xfrm>
            <a:off x="385590" y="3877937"/>
            <a:ext cx="16800723" cy="5078313"/>
          </a:xfrm>
          <a:prstGeom prst="rect">
            <a:avLst/>
          </a:prstGeom>
          <a:noFill/>
        </p:spPr>
        <p:txBody>
          <a:bodyPr wrap="square" rtlCol="0">
            <a:spAutoFit/>
          </a:bodyPr>
          <a:lstStyle/>
          <a:p>
            <a:r>
              <a:rPr lang="en-US" sz="5400" dirty="0"/>
              <a:t>There is a need for an AI-based legal chatbot that can provide immediate, relevant legal information based on an individual's specific situation. This tool should help individuals understand their rights under the Indian Constitution and defend themselves until they can secure professional legal representation.</a:t>
            </a:r>
            <a:endParaRPr lang="en-IN"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1875625" y="2087950"/>
            <a:ext cx="148461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dirty="0">
                <a:latin typeface="Montserrat"/>
                <a:ea typeface="Montserrat"/>
                <a:cs typeface="Montserrat"/>
                <a:sym typeface="Montserrat"/>
              </a:rPr>
              <a:t>SYSTEM ARCHITECTURE &amp; TECH STACK</a:t>
            </a:r>
            <a:endParaRPr sz="4800" dirty="0"/>
          </a:p>
        </p:txBody>
      </p:sp>
      <p:sp>
        <p:nvSpPr>
          <p:cNvPr id="123" name="Google Shape;123;p17"/>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24" name="Google Shape;124;p17"/>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25" name="Google Shape;125;p17"/>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26" name="Google Shape;126;p17"/>
          <p:cNvPicPr preferRelativeResize="0"/>
          <p:nvPr/>
        </p:nvPicPr>
        <p:blipFill>
          <a:blip r:embed="rId5">
            <a:alphaModFix/>
          </a:blip>
          <a:stretch>
            <a:fillRect/>
          </a:stretch>
        </p:blipFill>
        <p:spPr>
          <a:xfrm>
            <a:off x="6056200" y="269900"/>
            <a:ext cx="6175625" cy="1818050"/>
          </a:xfrm>
          <a:prstGeom prst="rect">
            <a:avLst/>
          </a:prstGeom>
          <a:noFill/>
          <a:ln>
            <a:noFill/>
          </a:ln>
        </p:spPr>
      </p:pic>
      <p:sp>
        <p:nvSpPr>
          <p:cNvPr id="3" name="TextBox 2">
            <a:extLst>
              <a:ext uri="{FF2B5EF4-FFF2-40B4-BE49-F238E27FC236}">
                <a16:creationId xmlns:a16="http://schemas.microsoft.com/office/drawing/2014/main" id="{5FFBFF57-D847-5176-9FC7-631D30CE9334}"/>
              </a:ext>
            </a:extLst>
          </p:cNvPr>
          <p:cNvSpPr txBox="1"/>
          <p:nvPr/>
        </p:nvSpPr>
        <p:spPr>
          <a:xfrm>
            <a:off x="352540" y="3712684"/>
            <a:ext cx="17549870" cy="6247864"/>
          </a:xfrm>
          <a:prstGeom prst="rect">
            <a:avLst/>
          </a:prstGeom>
          <a:noFill/>
        </p:spPr>
        <p:txBody>
          <a:bodyPr wrap="square" rtlCol="0">
            <a:spAutoFit/>
          </a:bodyPr>
          <a:lstStyle/>
          <a:p>
            <a:r>
              <a:rPr lang="en-IN" sz="4000" b="1" u="sng" dirty="0"/>
              <a:t>Frontend</a:t>
            </a:r>
            <a:r>
              <a:rPr lang="en-IN" sz="4000" u="sng" dirty="0"/>
              <a:t> </a:t>
            </a:r>
            <a:r>
              <a:rPr lang="en-IN" sz="4000" dirty="0"/>
              <a:t>: </a:t>
            </a:r>
          </a:p>
          <a:p>
            <a:pPr marL="285750" indent="-285750">
              <a:buFont typeface="Arial" panose="020B0604020202020204" pitchFamily="34" charset="0"/>
              <a:buChar char="•"/>
            </a:pPr>
            <a:r>
              <a:rPr lang="en-IN" sz="4000" dirty="0"/>
              <a:t>HTML</a:t>
            </a:r>
          </a:p>
          <a:p>
            <a:pPr marL="285750" indent="-285750">
              <a:buFont typeface="Arial" panose="020B0604020202020204" pitchFamily="34" charset="0"/>
              <a:buChar char="•"/>
            </a:pPr>
            <a:r>
              <a:rPr lang="en-IN" sz="4000" dirty="0"/>
              <a:t>CSS</a:t>
            </a:r>
          </a:p>
          <a:p>
            <a:pPr marL="285750" indent="-285750">
              <a:buFont typeface="Arial" panose="020B0604020202020204" pitchFamily="34" charset="0"/>
              <a:buChar char="•"/>
            </a:pPr>
            <a:r>
              <a:rPr lang="en-IN" sz="4000" dirty="0"/>
              <a:t>JavaScript</a:t>
            </a:r>
          </a:p>
          <a:p>
            <a:endParaRPr lang="en-IN" sz="4000" dirty="0"/>
          </a:p>
          <a:p>
            <a:r>
              <a:rPr lang="en-IN" sz="4000" b="1" u="sng" dirty="0"/>
              <a:t>Backend </a:t>
            </a:r>
            <a:r>
              <a:rPr lang="en-IN" sz="4000" dirty="0"/>
              <a:t>: </a:t>
            </a:r>
          </a:p>
          <a:p>
            <a:pPr marL="285750" indent="-285750">
              <a:buFont typeface="Arial" panose="020B0604020202020204" pitchFamily="34" charset="0"/>
              <a:buChar char="•"/>
            </a:pPr>
            <a:r>
              <a:rPr lang="en-IN" sz="4000" dirty="0"/>
              <a:t>Python for AI model using NLTK </a:t>
            </a:r>
          </a:p>
          <a:p>
            <a:pPr marL="285750" indent="-285750">
              <a:buFont typeface="Arial" panose="020B0604020202020204" pitchFamily="34" charset="0"/>
              <a:buChar char="•"/>
            </a:pPr>
            <a:r>
              <a:rPr lang="en-IN" sz="4000" dirty="0"/>
              <a:t>Flask for web framework</a:t>
            </a:r>
          </a:p>
          <a:p>
            <a:pPr marL="285750" indent="-285750">
              <a:buFont typeface="Arial" panose="020B0604020202020204" pitchFamily="34" charset="0"/>
              <a:buChar char="•"/>
            </a:pPr>
            <a:r>
              <a:rPr lang="en-IN" sz="4000" dirty="0"/>
              <a:t>Data storage in a JSON file</a:t>
            </a:r>
          </a:p>
          <a:p>
            <a:pPr marL="285750" indent="-285750">
              <a:buFont typeface="Arial" panose="020B0604020202020204" pitchFamily="34" charset="0"/>
              <a:buChar char="•"/>
            </a:pPr>
            <a:r>
              <a:rPr lang="en-IN" sz="4000" dirty="0"/>
              <a:t>Git for version control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p:nvPr/>
        </p:nvSpPr>
        <p:spPr>
          <a:xfrm>
            <a:off x="5164349" y="20879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a:latin typeface="Montserrat"/>
                <a:ea typeface="Montserrat"/>
                <a:cs typeface="Montserrat"/>
                <a:sym typeface="Montserrat"/>
              </a:rPr>
              <a:t>PROTOTYPE AND DEMO</a:t>
            </a:r>
            <a:endParaRPr sz="4800"/>
          </a:p>
        </p:txBody>
      </p:sp>
      <p:sp>
        <p:nvSpPr>
          <p:cNvPr id="132" name="Google Shape;132;p18"/>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33" name="Google Shape;133;p18"/>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34" name="Google Shape;134;p18"/>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35" name="Google Shape;135;p18"/>
          <p:cNvPicPr preferRelativeResize="0"/>
          <p:nvPr/>
        </p:nvPicPr>
        <p:blipFill>
          <a:blip r:embed="rId5">
            <a:alphaModFix/>
          </a:blip>
          <a:stretch>
            <a:fillRect/>
          </a:stretch>
        </p:blipFill>
        <p:spPr>
          <a:xfrm>
            <a:off x="6069487" y="269900"/>
            <a:ext cx="6175625" cy="1818050"/>
          </a:xfrm>
          <a:prstGeom prst="rect">
            <a:avLst/>
          </a:prstGeom>
          <a:noFill/>
          <a:ln>
            <a:noFill/>
          </a:ln>
        </p:spPr>
      </p:pic>
      <p:pic>
        <p:nvPicPr>
          <p:cNvPr id="3" name="Picture 2">
            <a:extLst>
              <a:ext uri="{FF2B5EF4-FFF2-40B4-BE49-F238E27FC236}">
                <a16:creationId xmlns:a16="http://schemas.microsoft.com/office/drawing/2014/main" id="{029741CD-B701-269C-8A10-FB3581ED515E}"/>
              </a:ext>
            </a:extLst>
          </p:cNvPr>
          <p:cNvPicPr>
            <a:picLocks noChangeAspect="1"/>
          </p:cNvPicPr>
          <p:nvPr/>
        </p:nvPicPr>
        <p:blipFill>
          <a:blip r:embed="rId6"/>
          <a:stretch>
            <a:fillRect/>
          </a:stretch>
        </p:blipFill>
        <p:spPr>
          <a:xfrm>
            <a:off x="492087" y="3604719"/>
            <a:ext cx="8326303" cy="4364804"/>
          </a:xfrm>
          <a:prstGeom prst="rect">
            <a:avLst/>
          </a:prstGeom>
        </p:spPr>
      </p:pic>
      <p:pic>
        <p:nvPicPr>
          <p:cNvPr id="5" name="Picture 4">
            <a:extLst>
              <a:ext uri="{FF2B5EF4-FFF2-40B4-BE49-F238E27FC236}">
                <a16:creationId xmlns:a16="http://schemas.microsoft.com/office/drawing/2014/main" id="{500689F1-243C-2F4C-F417-C04B852592F9}"/>
              </a:ext>
            </a:extLst>
          </p:cNvPr>
          <p:cNvPicPr>
            <a:picLocks noChangeAspect="1"/>
          </p:cNvPicPr>
          <p:nvPr/>
        </p:nvPicPr>
        <p:blipFill>
          <a:blip r:embed="rId7"/>
          <a:stretch>
            <a:fillRect/>
          </a:stretch>
        </p:blipFill>
        <p:spPr>
          <a:xfrm>
            <a:off x="9899544" y="3592325"/>
            <a:ext cx="7143549" cy="4364804"/>
          </a:xfrm>
          <a:prstGeom prst="rect">
            <a:avLst/>
          </a:prstGeom>
        </p:spPr>
      </p:pic>
      <p:sp>
        <p:nvSpPr>
          <p:cNvPr id="6" name="TextBox 5">
            <a:extLst>
              <a:ext uri="{FF2B5EF4-FFF2-40B4-BE49-F238E27FC236}">
                <a16:creationId xmlns:a16="http://schemas.microsoft.com/office/drawing/2014/main" id="{F4A5AF90-17F7-3B69-3646-0436E36F7723}"/>
              </a:ext>
            </a:extLst>
          </p:cNvPr>
          <p:cNvSpPr txBox="1"/>
          <p:nvPr/>
        </p:nvSpPr>
        <p:spPr>
          <a:xfrm>
            <a:off x="4340644" y="8747392"/>
            <a:ext cx="9562641" cy="646331"/>
          </a:xfrm>
          <a:prstGeom prst="rect">
            <a:avLst/>
          </a:prstGeom>
          <a:noFill/>
        </p:spPr>
        <p:txBody>
          <a:bodyPr wrap="square" rtlCol="0">
            <a:spAutoFit/>
          </a:bodyPr>
          <a:lstStyle/>
          <a:p>
            <a:pPr algn="ctr"/>
            <a:r>
              <a:rPr lang="en-IN" sz="3600" dirty="0"/>
              <a:t>https://github.com/Soham-Rao/Hackman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5164349" y="20879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dirty="0">
                <a:latin typeface="Montserrat"/>
                <a:ea typeface="Montserrat"/>
                <a:cs typeface="Montserrat"/>
                <a:sym typeface="Montserrat"/>
              </a:rPr>
              <a:t>BUSINESS MODEL</a:t>
            </a:r>
            <a:endParaRPr sz="4800" dirty="0"/>
          </a:p>
        </p:txBody>
      </p:sp>
      <p:sp>
        <p:nvSpPr>
          <p:cNvPr id="141" name="Google Shape;141;p19"/>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42" name="Google Shape;142;p19"/>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43" name="Google Shape;143;p19"/>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44" name="Google Shape;144;p19"/>
          <p:cNvPicPr preferRelativeResize="0"/>
          <p:nvPr/>
        </p:nvPicPr>
        <p:blipFill>
          <a:blip r:embed="rId5">
            <a:alphaModFix/>
          </a:blip>
          <a:stretch>
            <a:fillRect/>
          </a:stretch>
        </p:blipFill>
        <p:spPr>
          <a:xfrm>
            <a:off x="6069487" y="269900"/>
            <a:ext cx="6175625" cy="1818050"/>
          </a:xfrm>
          <a:prstGeom prst="rect">
            <a:avLst/>
          </a:prstGeom>
          <a:noFill/>
          <a:ln>
            <a:noFill/>
          </a:ln>
        </p:spPr>
      </p:pic>
      <p:sp>
        <p:nvSpPr>
          <p:cNvPr id="2" name="TextBox 1">
            <a:extLst>
              <a:ext uri="{FF2B5EF4-FFF2-40B4-BE49-F238E27FC236}">
                <a16:creationId xmlns:a16="http://schemas.microsoft.com/office/drawing/2014/main" id="{BF6D88AA-FECC-DFAC-CA2B-0B1275ED56A7}"/>
              </a:ext>
            </a:extLst>
          </p:cNvPr>
          <p:cNvSpPr txBox="1"/>
          <p:nvPr/>
        </p:nvSpPr>
        <p:spPr>
          <a:xfrm>
            <a:off x="583894" y="3712684"/>
            <a:ext cx="17065128" cy="4832092"/>
          </a:xfrm>
          <a:prstGeom prst="rect">
            <a:avLst/>
          </a:prstGeom>
          <a:noFill/>
        </p:spPr>
        <p:txBody>
          <a:bodyPr wrap="square" rtlCol="0">
            <a:spAutoFit/>
          </a:bodyPr>
          <a:lstStyle/>
          <a:p>
            <a:r>
              <a:rPr lang="en-US" sz="4400" dirty="0"/>
              <a:t>The primary objective of this chatbot is to provide easily accessible and free legal advice to users. To sustain this service while managing server-side costs, we propose a multifaceted business model that includes advertising. Implementing targeted advertising which will be relevant to the user-base, such as ads for legal services, law firms, legal insurance and related products, we can create a sustainable business model.</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p:nvPr/>
        </p:nvSpPr>
        <p:spPr>
          <a:xfrm>
            <a:off x="5164349" y="20879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dirty="0">
                <a:latin typeface="Montserrat"/>
                <a:ea typeface="Montserrat"/>
                <a:cs typeface="Montserrat"/>
                <a:sym typeface="Montserrat"/>
              </a:rPr>
              <a:t>FUTURE SCOPE</a:t>
            </a:r>
            <a:endParaRPr sz="4800" dirty="0"/>
          </a:p>
        </p:txBody>
      </p:sp>
      <p:sp>
        <p:nvSpPr>
          <p:cNvPr id="150" name="Google Shape;150;p20"/>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51" name="Google Shape;151;p20"/>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52" name="Google Shape;152;p20"/>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53" name="Google Shape;153;p20"/>
          <p:cNvPicPr preferRelativeResize="0"/>
          <p:nvPr/>
        </p:nvPicPr>
        <p:blipFill>
          <a:blip r:embed="rId5">
            <a:alphaModFix/>
          </a:blip>
          <a:stretch>
            <a:fillRect/>
          </a:stretch>
        </p:blipFill>
        <p:spPr>
          <a:xfrm>
            <a:off x="6069487" y="269900"/>
            <a:ext cx="6175625" cy="1818050"/>
          </a:xfrm>
          <a:prstGeom prst="rect">
            <a:avLst/>
          </a:prstGeom>
          <a:noFill/>
          <a:ln>
            <a:noFill/>
          </a:ln>
        </p:spPr>
      </p:pic>
      <p:sp>
        <p:nvSpPr>
          <p:cNvPr id="2" name="TextBox 1">
            <a:extLst>
              <a:ext uri="{FF2B5EF4-FFF2-40B4-BE49-F238E27FC236}">
                <a16:creationId xmlns:a16="http://schemas.microsoft.com/office/drawing/2014/main" id="{64AB1058-590D-3A00-6202-9E840B348BB8}"/>
              </a:ext>
            </a:extLst>
          </p:cNvPr>
          <p:cNvSpPr txBox="1"/>
          <p:nvPr/>
        </p:nvSpPr>
        <p:spPr>
          <a:xfrm>
            <a:off x="495759" y="3668617"/>
            <a:ext cx="17472752" cy="6001643"/>
          </a:xfrm>
          <a:prstGeom prst="rect">
            <a:avLst/>
          </a:prstGeom>
          <a:noFill/>
        </p:spPr>
        <p:txBody>
          <a:bodyPr wrap="square" rtlCol="0">
            <a:spAutoFit/>
          </a:bodyPr>
          <a:lstStyle/>
          <a:p>
            <a:pPr marL="285750" indent="-285750">
              <a:buFont typeface="Arial" panose="020B0604020202020204" pitchFamily="34" charset="0"/>
              <a:buChar char="•"/>
            </a:pPr>
            <a:r>
              <a:rPr lang="en-IN" sz="4800" dirty="0"/>
              <a:t>Implementing larger neural networks such as BERT for better and deeper natural language processing.</a:t>
            </a:r>
          </a:p>
          <a:p>
            <a:pPr marL="285750" indent="-285750">
              <a:buFont typeface="Arial" panose="020B0604020202020204" pitchFamily="34" charset="0"/>
              <a:buChar char="•"/>
            </a:pPr>
            <a:r>
              <a:rPr lang="en-IN" sz="4800" dirty="0"/>
              <a:t>Expansion to other domains of the Indian Constitution.</a:t>
            </a:r>
          </a:p>
          <a:p>
            <a:pPr marL="285750" indent="-285750">
              <a:buFont typeface="Arial" panose="020B0604020202020204" pitchFamily="34" charset="0"/>
              <a:buChar char="•"/>
            </a:pPr>
            <a:r>
              <a:rPr lang="en-IN" sz="4800" dirty="0"/>
              <a:t>Developing mobile and PC applications.</a:t>
            </a:r>
          </a:p>
          <a:p>
            <a:pPr marL="285750" indent="-285750">
              <a:buFont typeface="Arial" panose="020B0604020202020204" pitchFamily="34" charset="0"/>
              <a:buChar char="•"/>
            </a:pPr>
            <a:r>
              <a:rPr lang="en-IN" sz="4800" dirty="0"/>
              <a:t>Improving the database system by incorporating SQL or NoSQL databases for better efficiency.</a:t>
            </a:r>
          </a:p>
          <a:p>
            <a:pPr marL="285750" indent="-285750">
              <a:buFont typeface="Arial" panose="020B0604020202020204" pitchFamily="34" charset="0"/>
              <a:buChar char="•"/>
            </a:pPr>
            <a:r>
              <a:rPr lang="en-IN" sz="4800" dirty="0"/>
              <a:t>Quality of life changes such as improved UI/UX, response time and personalised outputs.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p:nvPr/>
        </p:nvSpPr>
        <p:spPr>
          <a:xfrm>
            <a:off x="5164349" y="2087950"/>
            <a:ext cx="79593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b="1" dirty="0">
                <a:latin typeface="Montserrat"/>
                <a:ea typeface="Montserrat"/>
                <a:cs typeface="Montserrat"/>
                <a:sym typeface="Montserrat"/>
              </a:rPr>
              <a:t>CONCLUSION</a:t>
            </a:r>
            <a:endParaRPr sz="4800" dirty="0"/>
          </a:p>
        </p:txBody>
      </p:sp>
      <p:sp>
        <p:nvSpPr>
          <p:cNvPr id="159" name="Google Shape;159;p21"/>
          <p:cNvSpPr/>
          <p:nvPr/>
        </p:nvSpPr>
        <p:spPr>
          <a:xfrm>
            <a:off x="16438951" y="66499"/>
            <a:ext cx="1667658" cy="1687452"/>
          </a:xfrm>
          <a:custGeom>
            <a:avLst/>
            <a:gdLst/>
            <a:ahLst/>
            <a:cxnLst/>
            <a:rect l="l" t="t" r="r" b="b"/>
            <a:pathLst>
              <a:path w="1979416" h="1979416" extrusionOk="0">
                <a:moveTo>
                  <a:pt x="0" y="0"/>
                </a:moveTo>
                <a:lnTo>
                  <a:pt x="1979416" y="0"/>
                </a:lnTo>
                <a:lnTo>
                  <a:pt x="1979416" y="1979416"/>
                </a:lnTo>
                <a:lnTo>
                  <a:pt x="0" y="1979416"/>
                </a:lnTo>
                <a:lnTo>
                  <a:pt x="0" y="0"/>
                </a:lnTo>
                <a:close/>
              </a:path>
            </a:pathLst>
          </a:custGeom>
          <a:blipFill rotWithShape="1">
            <a:blip r:embed="rId3">
              <a:alphaModFix/>
            </a:blip>
            <a:stretch>
              <a:fillRect/>
            </a:stretch>
          </a:blipFill>
          <a:ln>
            <a:noFill/>
          </a:ln>
        </p:spPr>
      </p:sp>
      <p:sp>
        <p:nvSpPr>
          <p:cNvPr id="160" name="Google Shape;160;p21"/>
          <p:cNvSpPr/>
          <p:nvPr/>
        </p:nvSpPr>
        <p:spPr>
          <a:xfrm>
            <a:off x="0" y="0"/>
            <a:ext cx="1875616" cy="1820450"/>
          </a:xfrm>
          <a:custGeom>
            <a:avLst/>
            <a:gdLst/>
            <a:ahLst/>
            <a:cxnLst/>
            <a:rect l="l" t="t" r="r" b="b"/>
            <a:pathLst>
              <a:path w="2006006" h="2006006" extrusionOk="0">
                <a:moveTo>
                  <a:pt x="0" y="0"/>
                </a:moveTo>
                <a:lnTo>
                  <a:pt x="2006006" y="0"/>
                </a:lnTo>
                <a:lnTo>
                  <a:pt x="2006006" y="2006006"/>
                </a:lnTo>
                <a:lnTo>
                  <a:pt x="0" y="2006006"/>
                </a:lnTo>
                <a:lnTo>
                  <a:pt x="0" y="0"/>
                </a:lnTo>
                <a:close/>
              </a:path>
            </a:pathLst>
          </a:custGeom>
          <a:blipFill rotWithShape="1">
            <a:blip r:embed="rId4">
              <a:alphaModFix/>
            </a:blip>
            <a:stretch>
              <a:fillRect/>
            </a:stretch>
          </a:blipFill>
          <a:ln>
            <a:noFill/>
          </a:ln>
        </p:spPr>
      </p:sp>
      <p:cxnSp>
        <p:nvCxnSpPr>
          <p:cNvPr id="161" name="Google Shape;161;p21"/>
          <p:cNvCxnSpPr/>
          <p:nvPr/>
        </p:nvCxnSpPr>
        <p:spPr>
          <a:xfrm>
            <a:off x="0" y="1899256"/>
            <a:ext cx="18288000" cy="0"/>
          </a:xfrm>
          <a:prstGeom prst="straightConnector1">
            <a:avLst/>
          </a:prstGeom>
          <a:noFill/>
          <a:ln w="57150" cap="flat" cmpd="sng">
            <a:solidFill>
              <a:srgbClr val="A6A6A6"/>
            </a:solidFill>
            <a:prstDash val="solid"/>
            <a:round/>
            <a:headEnd type="none" w="sm" len="sm"/>
            <a:tailEnd type="none" w="sm" len="sm"/>
          </a:ln>
        </p:spPr>
      </p:cxnSp>
      <p:pic>
        <p:nvPicPr>
          <p:cNvPr id="162" name="Google Shape;162;p21"/>
          <p:cNvPicPr preferRelativeResize="0"/>
          <p:nvPr/>
        </p:nvPicPr>
        <p:blipFill>
          <a:blip r:embed="rId5">
            <a:alphaModFix/>
          </a:blip>
          <a:stretch>
            <a:fillRect/>
          </a:stretch>
        </p:blipFill>
        <p:spPr>
          <a:xfrm>
            <a:off x="6069487" y="269900"/>
            <a:ext cx="6175625" cy="1818050"/>
          </a:xfrm>
          <a:prstGeom prst="rect">
            <a:avLst/>
          </a:prstGeom>
          <a:noFill/>
          <a:ln>
            <a:noFill/>
          </a:ln>
        </p:spPr>
      </p:pic>
      <p:sp>
        <p:nvSpPr>
          <p:cNvPr id="2" name="TextBox 1">
            <a:extLst>
              <a:ext uri="{FF2B5EF4-FFF2-40B4-BE49-F238E27FC236}">
                <a16:creationId xmlns:a16="http://schemas.microsoft.com/office/drawing/2014/main" id="{D86DDB86-AF71-111B-B4D5-88F55000D174}"/>
              </a:ext>
            </a:extLst>
          </p:cNvPr>
          <p:cNvSpPr txBox="1"/>
          <p:nvPr/>
        </p:nvSpPr>
        <p:spPr>
          <a:xfrm>
            <a:off x="705080" y="4175393"/>
            <a:ext cx="16624453" cy="4154984"/>
          </a:xfrm>
          <a:prstGeom prst="rect">
            <a:avLst/>
          </a:prstGeom>
          <a:noFill/>
        </p:spPr>
        <p:txBody>
          <a:bodyPr wrap="square" rtlCol="0">
            <a:spAutoFit/>
          </a:bodyPr>
          <a:lstStyle/>
          <a:p>
            <a:r>
              <a:rPr lang="en-US" sz="4400" dirty="0"/>
              <a:t>The AI-Based Legal Chatbot is a groundbreaking initiative designed to democratize access to legal information and support for individuals navigating the complexities of the Indian legal system. By combining advanced AI technology with a user-friendly web interface, this chatbot provides immediate, relevant, and accurate legal guidance tailored to users' specific situations.</a:t>
            </a:r>
            <a:endParaRPr lang="en-IN" sz="4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437</Words>
  <Application>Microsoft Office PowerPoint</Application>
  <PresentationFormat>Custom</PresentationFormat>
  <Paragraphs>39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Tanmay Anand</cp:lastModifiedBy>
  <cp:revision>8</cp:revision>
  <dcterms:modified xsi:type="dcterms:W3CDTF">2024-06-09T01:44:42Z</dcterms:modified>
</cp:coreProperties>
</file>