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5" r:id="rId2"/>
    <p:sldId id="423" r:id="rId3"/>
    <p:sldId id="427" r:id="rId4"/>
    <p:sldId id="424" r:id="rId5"/>
    <p:sldId id="429" r:id="rId6"/>
    <p:sldId id="425" r:id="rId7"/>
    <p:sldId id="426" r:id="rId8"/>
    <p:sldId id="414" r:id="rId9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23"/>
            <p14:sldId id="427"/>
            <p14:sldId id="424"/>
            <p14:sldId id="429"/>
            <p14:sldId id="425"/>
            <p14:sldId id="426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6370" autoAdjust="0"/>
  </p:normalViewPr>
  <p:slideViewPr>
    <p:cSldViewPr showGuides="1">
      <p:cViewPr varScale="1">
        <p:scale>
          <a:sx n="109" d="100"/>
          <a:sy n="109" d="100"/>
        </p:scale>
        <p:origin x="966" y="96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2024-03-06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C# Study Plane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2024. 02. 06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DC00E-F1DD-4218-889D-7B24EA4D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Plane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D1160-FA0B-4FD7-96C9-AB1FBD9F7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7FD236A-8322-40D1-891D-3DE038E1E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00801"/>
              </p:ext>
            </p:extLst>
          </p:nvPr>
        </p:nvGraphicFramePr>
        <p:xfrm>
          <a:off x="263352" y="1052736"/>
          <a:ext cx="1130527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8141">
                  <a:extLst>
                    <a:ext uri="{9D8B030D-6E8A-4147-A177-3AD203B41FA5}">
                      <a16:colId xmlns:a16="http://schemas.microsoft.com/office/drawing/2014/main" val="2571688872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105234537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73117541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304571442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40710574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55772567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65328716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75960510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3860019207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012462691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414987445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61399783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339817205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648439234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56716062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4060685896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314839910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1824429488"/>
                    </a:ext>
                  </a:extLst>
                </a:gridCol>
                <a:gridCol w="467063">
                  <a:extLst>
                    <a:ext uri="{9D8B030D-6E8A-4147-A177-3AD203B41FA5}">
                      <a16:colId xmlns:a16="http://schemas.microsoft.com/office/drawing/2014/main" val="298800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   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16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SW plane </a:t>
                      </a:r>
                      <a:r>
                        <a:rPr lang="ko-KR" altLang="en-US" sz="10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38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Logger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4021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Image Viewer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2468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Image </a:t>
                      </a:r>
                      <a:r>
                        <a:rPr lang="en-US" altLang="ko-KR" sz="1000" dirty="0" err="1"/>
                        <a:t>procssing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5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65218-7D91-4795-B28D-9AD453A7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WPF MVVM 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E652A2-744C-4C59-9B77-BA67716D2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1CD329-AEF1-4AE6-A7B5-1218EE661D9D}"/>
              </a:ext>
            </a:extLst>
          </p:cNvPr>
          <p:cNvGrpSpPr/>
          <p:nvPr/>
        </p:nvGrpSpPr>
        <p:grpSpPr>
          <a:xfrm>
            <a:off x="312760" y="908720"/>
            <a:ext cx="2871995" cy="2664295"/>
            <a:chOff x="263352" y="908721"/>
            <a:chExt cx="3415347" cy="316835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4FFAD14-9DA6-4D04-A6CC-7F8CBA71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908721"/>
              <a:ext cx="3415347" cy="316835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85C60D-99A1-4597-9973-DF83C9491A75}"/>
                </a:ext>
              </a:extLst>
            </p:cNvPr>
            <p:cNvSpPr/>
            <p:nvPr/>
          </p:nvSpPr>
          <p:spPr>
            <a:xfrm>
              <a:off x="494616" y="2716540"/>
              <a:ext cx="941862" cy="1440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3D2EA4-21A6-498E-9F82-C3CF55014EF3}"/>
                </a:ext>
              </a:extLst>
            </p:cNvPr>
            <p:cNvSpPr/>
            <p:nvPr/>
          </p:nvSpPr>
          <p:spPr>
            <a:xfrm>
              <a:off x="494616" y="2883416"/>
              <a:ext cx="941862" cy="1440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9583A7-2144-4369-8C98-4468E4ACE363}"/>
                </a:ext>
              </a:extLst>
            </p:cNvPr>
            <p:cNvSpPr/>
            <p:nvPr/>
          </p:nvSpPr>
          <p:spPr>
            <a:xfrm>
              <a:off x="445194" y="3696465"/>
              <a:ext cx="1330326" cy="1440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C# WPF] MVVM 간단하게 시작하기 - 1 (데이터바인딩, 연동)">
            <a:extLst>
              <a:ext uri="{FF2B5EF4-FFF2-40B4-BE49-F238E27FC236}">
                <a16:creationId xmlns:a16="http://schemas.microsoft.com/office/drawing/2014/main" id="{2C4BCC85-2362-4E94-ABFE-9E0B2BA5D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21" y="1354985"/>
            <a:ext cx="3163864" cy="177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E65BCB-977D-4D85-934D-33CE53FEC5B2}"/>
              </a:ext>
            </a:extLst>
          </p:cNvPr>
          <p:cNvSpPr txBox="1"/>
          <p:nvPr/>
        </p:nvSpPr>
        <p:spPr>
          <a:xfrm>
            <a:off x="4086277" y="2863740"/>
            <a:ext cx="2422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와 기능 분리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(front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/ Back)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58764-5606-49BD-B9DC-C6EFD5401804}"/>
              </a:ext>
            </a:extLst>
          </p:cNvPr>
          <p:cNvSpPr txBox="1"/>
          <p:nvPr/>
        </p:nvSpPr>
        <p:spPr>
          <a:xfrm>
            <a:off x="232210" y="3990483"/>
            <a:ext cx="69439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000" b="1" i="0" dirty="0">
                <a:effectLst/>
                <a:latin typeface="Söhne"/>
              </a:rPr>
              <a:t>모델 </a:t>
            </a:r>
            <a:r>
              <a:rPr lang="en-US" altLang="ko-KR" sz="1000" b="1" i="0" dirty="0">
                <a:effectLst/>
                <a:latin typeface="Söhne"/>
              </a:rPr>
              <a:t>(Model):</a:t>
            </a:r>
            <a:endParaRPr lang="ko-KR" altLang="en-US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모델은 애플리케이션의 데이터와 비즈니스 로직을 담당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데이터베이스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외부 서비스 또는 애플리케이션 내부의 데이터와 관련된 작업을 수</a:t>
            </a:r>
            <a:r>
              <a:rPr lang="ko-KR" altLang="en-US" sz="1000" dirty="0">
                <a:latin typeface="Söhne"/>
              </a:rPr>
              <a:t>행</a:t>
            </a:r>
            <a:r>
              <a:rPr lang="en-US" altLang="ko-KR" sz="1000" dirty="0">
                <a:latin typeface="Söhne"/>
              </a:rPr>
              <a:t>.</a:t>
            </a:r>
            <a:endParaRPr lang="en-US" altLang="ko-KR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주로 데이터 구조와 데이터 조작을 담당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ko-KR" sz="1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000" b="1" i="0" dirty="0">
                <a:effectLst/>
                <a:latin typeface="Söhne"/>
              </a:rPr>
              <a:t>뷰 </a:t>
            </a:r>
            <a:r>
              <a:rPr lang="en-US" altLang="ko-KR" sz="1000" b="1" i="0" dirty="0">
                <a:effectLst/>
                <a:latin typeface="Söhne"/>
              </a:rPr>
              <a:t>(View):</a:t>
            </a:r>
            <a:endParaRPr lang="ko-KR" altLang="en-US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뷰는 </a:t>
            </a:r>
            <a:r>
              <a:rPr lang="en-US" altLang="ko-KR" sz="1000" dirty="0">
                <a:latin typeface="Söhne"/>
              </a:rPr>
              <a:t>UI</a:t>
            </a:r>
            <a:r>
              <a:rPr lang="ko-KR" altLang="en-US" sz="1000" dirty="0">
                <a:latin typeface="Söhne"/>
              </a:rPr>
              <a:t>를 의미</a:t>
            </a:r>
            <a:endParaRPr lang="en-US" altLang="ko-KR" sz="1000" dirty="0"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000" b="0" i="0" dirty="0">
                <a:effectLst/>
                <a:latin typeface="Söhne"/>
              </a:rPr>
              <a:t>XAML</a:t>
            </a:r>
            <a:r>
              <a:rPr lang="ko-KR" altLang="en-US" sz="1000" b="0" i="0" dirty="0">
                <a:effectLst/>
                <a:latin typeface="Söhne"/>
              </a:rPr>
              <a:t>을 사용하여 디자인됨</a:t>
            </a:r>
            <a:endParaRPr lang="en-US" altLang="ko-KR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사용자의 입력을 받아 </a:t>
            </a:r>
            <a:r>
              <a:rPr lang="ko-KR" altLang="en-US" sz="1000" b="0" i="0" dirty="0" err="1">
                <a:effectLst/>
                <a:latin typeface="Söhne"/>
              </a:rPr>
              <a:t>뷰모델에</a:t>
            </a:r>
            <a:r>
              <a:rPr lang="ko-KR" altLang="en-US" sz="1000" b="0" i="0" dirty="0">
                <a:effectLst/>
                <a:latin typeface="Söhne"/>
              </a:rPr>
              <a:t> 전달하고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 err="1">
                <a:effectLst/>
                <a:latin typeface="Söhne"/>
              </a:rPr>
              <a:t>뷰모델로부터</a:t>
            </a:r>
            <a:r>
              <a:rPr lang="ko-KR" altLang="en-US" sz="1000" b="0" i="0" dirty="0">
                <a:effectLst/>
                <a:latin typeface="Söhne"/>
              </a:rPr>
              <a:t> 데이터를 가져와 화면에 표시</a:t>
            </a:r>
            <a:endParaRPr lang="en-US" altLang="ko-KR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sz="1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000" b="1" i="0" dirty="0" err="1">
                <a:effectLst/>
                <a:latin typeface="Söhne"/>
              </a:rPr>
              <a:t>뷰모델</a:t>
            </a:r>
            <a:r>
              <a:rPr lang="ko-KR" altLang="en-US" sz="1000" b="1" i="0" dirty="0">
                <a:effectLst/>
                <a:latin typeface="Söhne"/>
              </a:rPr>
              <a:t> </a:t>
            </a:r>
            <a:r>
              <a:rPr lang="en-US" altLang="ko-KR" sz="1000" b="1" i="0" dirty="0">
                <a:effectLst/>
                <a:latin typeface="Söhne"/>
              </a:rPr>
              <a:t>(</a:t>
            </a:r>
            <a:r>
              <a:rPr lang="en-US" altLang="ko-KR" sz="1000" b="1" i="0" dirty="0" err="1">
                <a:effectLst/>
                <a:latin typeface="Söhne"/>
              </a:rPr>
              <a:t>ViewModel</a:t>
            </a:r>
            <a:r>
              <a:rPr lang="en-US" altLang="ko-KR" sz="1000" b="1" i="0" dirty="0">
                <a:effectLst/>
                <a:latin typeface="Söhne"/>
              </a:rPr>
              <a:t>):</a:t>
            </a:r>
            <a:endParaRPr lang="ko-KR" altLang="en-US" sz="1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 err="1">
                <a:effectLst/>
                <a:latin typeface="Söhne"/>
              </a:rPr>
              <a:t>뷰모델은</a:t>
            </a:r>
            <a:r>
              <a:rPr lang="ko-KR" altLang="en-US" sz="1000" b="0" i="0" dirty="0">
                <a:effectLst/>
                <a:latin typeface="Söhne"/>
              </a:rPr>
              <a:t> 뷰와 모델 간의 중간 역할을 합니다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사용자 인터페이스와 관련된 로직을 처리하며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뷰에서 발생한 이벤트를 감지하고 모델에 데이터 요청을 전달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데이터 바인딩을 통해 뷰와 모델을 연결하고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뷰에서 필요한 데이터를 제공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000" b="0" i="0" dirty="0">
                <a:effectLst/>
                <a:latin typeface="Söhne"/>
              </a:rPr>
              <a:t>주로 비즈니스 로직</a:t>
            </a:r>
            <a:r>
              <a:rPr lang="en-US" altLang="ko-KR" sz="1000" b="0" i="0" dirty="0">
                <a:effectLst/>
                <a:latin typeface="Söhne"/>
              </a:rPr>
              <a:t>, </a:t>
            </a:r>
            <a:r>
              <a:rPr lang="ko-KR" altLang="en-US" sz="1000" b="0" i="0" dirty="0">
                <a:effectLst/>
                <a:latin typeface="Söhne"/>
              </a:rPr>
              <a:t>데이터 가공 및 뷰에 표시할 데이터를 관리</a:t>
            </a:r>
            <a:r>
              <a:rPr lang="en-US" altLang="ko-KR" sz="1000" b="0" i="0" dirty="0">
                <a:effectLst/>
                <a:latin typeface="Söhne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683A94-586E-474A-9C4D-B4F216C339CA}"/>
              </a:ext>
            </a:extLst>
          </p:cNvPr>
          <p:cNvGrpSpPr/>
          <p:nvPr/>
        </p:nvGrpSpPr>
        <p:grpSpPr>
          <a:xfrm>
            <a:off x="7494437" y="853971"/>
            <a:ext cx="3408261" cy="1258847"/>
            <a:chOff x="73141" y="1084237"/>
            <a:chExt cx="3408261" cy="125884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29DC216-DB63-4B28-B3D0-EFE6D058A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836" y="1084237"/>
              <a:ext cx="1680566" cy="114481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4DA90E-1F57-43CF-B318-6A4ACC2AC095}"/>
                </a:ext>
              </a:extLst>
            </p:cNvPr>
            <p:cNvSpPr txBox="1"/>
            <p:nvPr/>
          </p:nvSpPr>
          <p:spPr>
            <a:xfrm>
              <a:off x="444577" y="2096863"/>
              <a:ext cx="812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D215BDF-E847-4FDD-B502-242E6B02F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41" y="1204068"/>
              <a:ext cx="1599141" cy="907730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6D84AE2-4AF2-4637-8D63-E5A104F4F545}"/>
                </a:ext>
              </a:extLst>
            </p:cNvPr>
            <p:cNvCxnSpPr>
              <a:cxnSpLocks/>
            </p:cNvCxnSpPr>
            <p:nvPr/>
          </p:nvCxnSpPr>
          <p:spPr>
            <a:xfrm>
              <a:off x="1476171" y="1623257"/>
              <a:ext cx="5040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30E025-C9A5-49CC-8751-E08F7883447F}"/>
              </a:ext>
            </a:extLst>
          </p:cNvPr>
          <p:cNvGrpSpPr/>
          <p:nvPr/>
        </p:nvGrpSpPr>
        <p:grpSpPr>
          <a:xfrm>
            <a:off x="7104112" y="2409474"/>
            <a:ext cx="4880555" cy="671583"/>
            <a:chOff x="176828" y="2799971"/>
            <a:chExt cx="4880555" cy="67158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518D313-B59E-4F34-AE77-54408923B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9436" y="2799971"/>
              <a:ext cx="3207947" cy="671583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F0E513A-262A-45F7-9685-2A363FF460B5}"/>
                </a:ext>
              </a:extLst>
            </p:cNvPr>
            <p:cNvGrpSpPr/>
            <p:nvPr/>
          </p:nvGrpSpPr>
          <p:grpSpPr>
            <a:xfrm>
              <a:off x="176828" y="3036909"/>
              <a:ext cx="1454676" cy="287888"/>
              <a:chOff x="187369" y="3168468"/>
              <a:chExt cx="1454676" cy="287888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F8F196E4-717F-44A1-BE19-BE64942335CE}"/>
                  </a:ext>
                </a:extLst>
              </p:cNvPr>
              <p:cNvSpPr/>
              <p:nvPr/>
            </p:nvSpPr>
            <p:spPr>
              <a:xfrm>
                <a:off x="187369" y="3168468"/>
                <a:ext cx="1454676" cy="28788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923A82-455E-405B-B24B-8A09DBE73893}"/>
                  </a:ext>
                </a:extLst>
              </p:cNvPr>
              <p:cNvSpPr txBox="1"/>
              <p:nvPr/>
            </p:nvSpPr>
            <p:spPr>
              <a:xfrm>
                <a:off x="497860" y="3189302"/>
                <a:ext cx="8126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Binding</a:t>
                </a: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3B7ACCD-25F7-44AC-ACEE-4FA81B5B67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189" y="3180853"/>
              <a:ext cx="5040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2E97C82-9672-4C9E-A257-E068B89C8B45}"/>
                </a:ext>
              </a:extLst>
            </p:cNvPr>
            <p:cNvCxnSpPr>
              <a:cxnSpLocks/>
            </p:cNvCxnSpPr>
            <p:nvPr/>
          </p:nvCxnSpPr>
          <p:spPr>
            <a:xfrm>
              <a:off x="2135560" y="3324797"/>
              <a:ext cx="2016224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C3E861-FDAD-4B77-A05D-6C26DB50A941}"/>
              </a:ext>
            </a:extLst>
          </p:cNvPr>
          <p:cNvGrpSpPr/>
          <p:nvPr/>
        </p:nvGrpSpPr>
        <p:grpSpPr>
          <a:xfrm>
            <a:off x="7104112" y="3313510"/>
            <a:ext cx="3427105" cy="1543265"/>
            <a:chOff x="5551733" y="1359449"/>
            <a:chExt cx="3427105" cy="1543265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2540324-89FB-4F5A-882C-44D14AE3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64152" y="1359449"/>
              <a:ext cx="1514686" cy="1543265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6CF8E54-D5BD-4939-AC68-824374299B59}"/>
                </a:ext>
              </a:extLst>
            </p:cNvPr>
            <p:cNvSpPr/>
            <p:nvPr/>
          </p:nvSpPr>
          <p:spPr>
            <a:xfrm>
              <a:off x="5551733" y="1967293"/>
              <a:ext cx="1454676" cy="2878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Model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9BE0AD5-E18C-4A64-AE5B-6461DA9F0219}"/>
                </a:ext>
              </a:extLst>
            </p:cNvPr>
            <p:cNvCxnSpPr>
              <a:cxnSpLocks/>
            </p:cNvCxnSpPr>
            <p:nvPr/>
          </p:nvCxnSpPr>
          <p:spPr>
            <a:xfrm>
              <a:off x="6884270" y="2103322"/>
              <a:ext cx="5040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DB361EE-D62E-49E1-B2B3-A52D3DC19AF2}"/>
              </a:ext>
            </a:extLst>
          </p:cNvPr>
          <p:cNvGrpSpPr/>
          <p:nvPr/>
        </p:nvGrpSpPr>
        <p:grpSpPr>
          <a:xfrm>
            <a:off x="7184990" y="5219254"/>
            <a:ext cx="3929010" cy="1249354"/>
            <a:chOff x="7178637" y="5233354"/>
            <a:chExt cx="3929010" cy="124935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6343BEF-4A0D-483F-B65F-907BD9E47960}"/>
                </a:ext>
              </a:extLst>
            </p:cNvPr>
            <p:cNvGrpSpPr/>
            <p:nvPr/>
          </p:nvGrpSpPr>
          <p:grpSpPr>
            <a:xfrm>
              <a:off x="7178637" y="5233354"/>
              <a:ext cx="3900431" cy="838317"/>
              <a:chOff x="251353" y="3869551"/>
              <a:chExt cx="3900431" cy="83831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CB7B2885-5800-435B-B2A2-8E76DAD2C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4518" y="3869551"/>
                <a:ext cx="2267266" cy="838317"/>
              </a:xfrm>
              <a:prstGeom prst="rect">
                <a:avLst/>
              </a:prstGeom>
            </p:spPr>
          </p:pic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60557656-AD0E-44AD-AF28-B562D8AC5703}"/>
                  </a:ext>
                </a:extLst>
              </p:cNvPr>
              <p:cNvSpPr/>
              <p:nvPr/>
            </p:nvSpPr>
            <p:spPr>
              <a:xfrm>
                <a:off x="251353" y="4204752"/>
                <a:ext cx="1454676" cy="28788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View model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4AA4290-0F35-44FF-89AA-EA8784C00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890" y="4340781"/>
                <a:ext cx="5040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63A084D-BF41-43C0-989A-D10234EE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11802" y="6054023"/>
              <a:ext cx="2295845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65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1FB523C-DD2D-41DE-8410-84F0C235DA46}"/>
              </a:ext>
            </a:extLst>
          </p:cNvPr>
          <p:cNvGrpSpPr/>
          <p:nvPr/>
        </p:nvGrpSpPr>
        <p:grpSpPr>
          <a:xfrm>
            <a:off x="920443" y="1416905"/>
            <a:ext cx="3231342" cy="1964605"/>
            <a:chOff x="318305" y="1046688"/>
            <a:chExt cx="9072749" cy="551608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CA73EF2-1C61-4BA9-A100-EB828CBB0052}"/>
                </a:ext>
              </a:extLst>
            </p:cNvPr>
            <p:cNvGrpSpPr/>
            <p:nvPr/>
          </p:nvGrpSpPr>
          <p:grpSpPr>
            <a:xfrm>
              <a:off x="318305" y="1046689"/>
              <a:ext cx="9072749" cy="5516088"/>
              <a:chOff x="1559625" y="590797"/>
              <a:chExt cx="9072749" cy="551608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DEE589-5960-4117-B41B-CA5158631F68}"/>
                  </a:ext>
                </a:extLst>
              </p:cNvPr>
              <p:cNvSpPr/>
              <p:nvPr/>
            </p:nvSpPr>
            <p:spPr>
              <a:xfrm>
                <a:off x="1559626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A8C3EFE-2131-4DB5-BC72-85397E894B83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dirty="0">
                    <a:solidFill>
                      <a:schemeClr val="tx1"/>
                    </a:solidFill>
                  </a:rPr>
                  <a:t>  Log</a:t>
                </a:r>
                <a:r>
                  <a:rPr lang="ko-KR" altLang="en-US" sz="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5C61B7E-7C26-4240-8429-D37AE7DE5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05" y="1223669"/>
              <a:ext cx="1402993" cy="33136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0D54306-4FCB-44FD-8629-8C8DEDE72AF9}"/>
                </a:ext>
              </a:extLst>
            </p:cNvPr>
            <p:cNvSpPr/>
            <p:nvPr/>
          </p:nvSpPr>
          <p:spPr>
            <a:xfrm>
              <a:off x="407368" y="2114342"/>
              <a:ext cx="8862950" cy="4374214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270800A-5FE0-4FF7-8AFD-921BB5FE7FF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4" y="237675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BC318F7-BD6F-4BCE-B61D-FCFD49D4C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15" y="2108404"/>
              <a:ext cx="0" cy="435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3F4BB0A-9A1D-442A-A8BE-4A083EC63B50}"/>
                </a:ext>
              </a:extLst>
            </p:cNvPr>
            <p:cNvCxnSpPr>
              <a:cxnSpLocks/>
            </p:cNvCxnSpPr>
            <p:nvPr/>
          </p:nvCxnSpPr>
          <p:spPr>
            <a:xfrm>
              <a:off x="1541466" y="2114342"/>
              <a:ext cx="0" cy="4374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035D86-3C78-4C62-A088-6DC2C4361A04}"/>
                </a:ext>
              </a:extLst>
            </p:cNvPr>
            <p:cNvCxnSpPr>
              <a:cxnSpLocks/>
            </p:cNvCxnSpPr>
            <p:nvPr/>
          </p:nvCxnSpPr>
          <p:spPr>
            <a:xfrm>
              <a:off x="3589921" y="2108404"/>
              <a:ext cx="13022" cy="435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6953F4-4BDC-44BF-B1C6-6AB899598A57}"/>
                </a:ext>
              </a:extLst>
            </p:cNvPr>
            <p:cNvSpPr txBox="1"/>
            <p:nvPr/>
          </p:nvSpPr>
          <p:spPr>
            <a:xfrm>
              <a:off x="537261" y="2058770"/>
              <a:ext cx="895024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Date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1C33F-A462-4FC2-9F2B-B603C2BE358E}"/>
                </a:ext>
              </a:extLst>
            </p:cNvPr>
            <p:cNvSpPr txBox="1"/>
            <p:nvPr/>
          </p:nvSpPr>
          <p:spPr>
            <a:xfrm>
              <a:off x="1300324" y="2058772"/>
              <a:ext cx="1265373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F650A2-AC21-4BFA-86F3-02C4160D7FB4}"/>
                </a:ext>
              </a:extLst>
            </p:cNvPr>
            <p:cNvSpPr txBox="1"/>
            <p:nvPr/>
          </p:nvSpPr>
          <p:spPr>
            <a:xfrm>
              <a:off x="2413711" y="2034185"/>
              <a:ext cx="1182721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Priority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901ABD-2729-496C-8A69-C6502325E4AA}"/>
                </a:ext>
              </a:extLst>
            </p:cNvPr>
            <p:cNvSpPr txBox="1"/>
            <p:nvPr/>
          </p:nvSpPr>
          <p:spPr>
            <a:xfrm>
              <a:off x="3493998" y="2032509"/>
              <a:ext cx="1580687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Log Message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94D159F-C022-44B5-BDF3-70DD5F40818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3" y="262656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7E5E5E9-F608-4C47-B780-08F2A0957F0A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2" y="2851216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2E5E08A-3187-48DC-80B3-C877F113222B}"/>
                </a:ext>
              </a:extLst>
            </p:cNvPr>
            <p:cNvCxnSpPr>
              <a:cxnSpLocks/>
            </p:cNvCxnSpPr>
            <p:nvPr/>
          </p:nvCxnSpPr>
          <p:spPr>
            <a:xfrm>
              <a:off x="415285" y="3102492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E885700-08F4-42CC-B77C-5E979E66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95" y="1046688"/>
              <a:ext cx="154380" cy="15438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604F435-2ED8-48AE-9B3A-7F21AE7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9F8127-E617-4C34-8CB0-F3953E735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0E2CC3-C0DF-45D2-B818-1E1E7EBE51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1431" y="1238099"/>
            <a:ext cx="514076" cy="38309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6CBE10-D3C5-4CCD-BE1D-9C0175EEB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8712" y="1777367"/>
            <a:ext cx="530767" cy="51346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83B5E6-B3DF-4801-9D7D-4492FC25E20E}"/>
              </a:ext>
            </a:extLst>
          </p:cNvPr>
          <p:cNvSpPr txBox="1"/>
          <p:nvPr/>
        </p:nvSpPr>
        <p:spPr>
          <a:xfrm>
            <a:off x="4302624" y="11149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#1C2135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ADE81-EF7F-41BE-B38E-1F0BED9BDF38}"/>
              </a:ext>
            </a:extLst>
          </p:cNvPr>
          <p:cNvSpPr txBox="1"/>
          <p:nvPr/>
        </p:nvSpPr>
        <p:spPr>
          <a:xfrm>
            <a:off x="4416857" y="164621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#2E3347</a:t>
            </a:r>
            <a:endParaRPr lang="ko-KR" altLang="en-US" sz="1000" dirty="0"/>
          </a:p>
        </p:txBody>
      </p:sp>
      <p:pic>
        <p:nvPicPr>
          <p:cNvPr id="1026" name="Picture 2" descr="UI 컨트롤을 위한 궁극의 개발자 툴킷 | 데이터 시각화 | Infragistics">
            <a:extLst>
              <a:ext uri="{FF2B5EF4-FFF2-40B4-BE49-F238E27FC236}">
                <a16:creationId xmlns:a16="http://schemas.microsoft.com/office/drawing/2014/main" id="{C76D329C-7AF9-4167-B1CF-2C442CEC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31" y="841843"/>
            <a:ext cx="3150104" cy="1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6">
            <a:extLst>
              <a:ext uri="{FF2B5EF4-FFF2-40B4-BE49-F238E27FC236}">
                <a16:creationId xmlns:a16="http://schemas.microsoft.com/office/drawing/2014/main" id="{BB625D9B-B9A5-4201-87EC-E62EA744C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76921"/>
              </p:ext>
            </p:extLst>
          </p:nvPr>
        </p:nvGraphicFramePr>
        <p:xfrm>
          <a:off x="483875" y="3461142"/>
          <a:ext cx="426119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76">
                  <a:extLst>
                    <a:ext uri="{9D8B030D-6E8A-4147-A177-3AD203B41FA5}">
                      <a16:colId xmlns:a16="http://schemas.microsoft.com/office/drawing/2014/main" val="353524671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87106822"/>
                    </a:ext>
                  </a:extLst>
                </a:gridCol>
                <a:gridCol w="834106">
                  <a:extLst>
                    <a:ext uri="{9D8B030D-6E8A-4147-A177-3AD203B41FA5}">
                      <a16:colId xmlns:a16="http://schemas.microsoft.com/office/drawing/2014/main" val="1796067902"/>
                    </a:ext>
                  </a:extLst>
                </a:gridCol>
                <a:gridCol w="1974205">
                  <a:extLst>
                    <a:ext uri="{9D8B030D-6E8A-4147-A177-3AD203B41FA5}">
                      <a16:colId xmlns:a16="http://schemas.microsoft.com/office/drawing/2014/main" val="2813726531"/>
                    </a:ext>
                  </a:extLst>
                </a:gridCol>
              </a:tblGrid>
              <a:tr h="1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Date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Priority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message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08"/>
                  </a:ext>
                </a:extLst>
              </a:tr>
              <a:tr h="13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</a:t>
                      </a:r>
                      <a:r>
                        <a:rPr lang="ko-KR" altLang="en-US" sz="600" dirty="0"/>
                        <a:t> 쓰여진 </a:t>
                      </a:r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HIGH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MID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LOW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9500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C55E680-27E9-4E30-9012-C8CC8D34C777}"/>
              </a:ext>
            </a:extLst>
          </p:cNvPr>
          <p:cNvSpPr txBox="1"/>
          <p:nvPr/>
        </p:nvSpPr>
        <p:spPr>
          <a:xfrm>
            <a:off x="645403" y="4152432"/>
            <a:ext cx="3938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EX)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GrabCallBack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HIGH Grabber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취득 실패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13:10:52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InspStart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MID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검사 시작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통신 오류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0AE86A-4E4E-4C19-9340-7B2F0B62CFB9}"/>
              </a:ext>
            </a:extLst>
          </p:cNvPr>
          <p:cNvSpPr txBox="1"/>
          <p:nvPr/>
        </p:nvSpPr>
        <p:spPr>
          <a:xfrm>
            <a:off x="2018663" y="1136630"/>
            <a:ext cx="81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5878D5-B390-41FF-A4F2-EA566674C22A}"/>
              </a:ext>
            </a:extLst>
          </p:cNvPr>
          <p:cNvSpPr txBox="1"/>
          <p:nvPr/>
        </p:nvSpPr>
        <p:spPr>
          <a:xfrm>
            <a:off x="8040216" y="2477563"/>
            <a:ext cx="1459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레퍼런스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5245188-03C2-41DF-9843-C103DEA57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98" y="3107033"/>
            <a:ext cx="5886199" cy="33412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5E71D5E-2A86-4C6D-A993-DBF10CB4064F}"/>
              </a:ext>
            </a:extLst>
          </p:cNvPr>
          <p:cNvSpPr txBox="1"/>
          <p:nvPr/>
        </p:nvSpPr>
        <p:spPr>
          <a:xfrm>
            <a:off x="8201779" y="6454803"/>
            <a:ext cx="121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E12DA6-C17F-438C-9BC3-04834C24F571}"/>
              </a:ext>
            </a:extLst>
          </p:cNvPr>
          <p:cNvSpPr txBox="1"/>
          <p:nvPr/>
        </p:nvSpPr>
        <p:spPr>
          <a:xfrm>
            <a:off x="678852" y="5161693"/>
            <a:ext cx="3938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roopback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IP(127.0.0.1)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을 사용해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IPC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Data XML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형식을 사용하여 통신 프로토콜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File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시간 단위로 생성 및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내 로그 저장 </a:t>
            </a:r>
          </a:p>
        </p:txBody>
      </p:sp>
    </p:spTree>
    <p:extLst>
      <p:ext uri="{BB962C8B-B14F-4D97-AF65-F5344CB8AC3E}">
        <p14:creationId xmlns:p14="http://schemas.microsoft.com/office/powerpoint/2010/main" val="195411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4F435-2ED8-48AE-9B3A-7F21AE7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9F8127-E617-4C34-8CB0-F3953E735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17C256-1D07-41FB-92AC-191AAC50B785}"/>
              </a:ext>
            </a:extLst>
          </p:cNvPr>
          <p:cNvGrpSpPr/>
          <p:nvPr/>
        </p:nvGrpSpPr>
        <p:grpSpPr>
          <a:xfrm>
            <a:off x="176828" y="1482241"/>
            <a:ext cx="11872637" cy="4251015"/>
            <a:chOff x="176828" y="1482241"/>
            <a:chExt cx="11872637" cy="425101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C6B24BD-B611-475E-AF89-75A8CE375271}"/>
                </a:ext>
              </a:extLst>
            </p:cNvPr>
            <p:cNvSpPr/>
            <p:nvPr/>
          </p:nvSpPr>
          <p:spPr>
            <a:xfrm>
              <a:off x="176828" y="1482241"/>
              <a:ext cx="2505878" cy="41764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533A8A1F-BEDA-453D-BA57-A52542E6B6FC}"/>
                </a:ext>
              </a:extLst>
            </p:cNvPr>
            <p:cNvSpPr/>
            <p:nvPr/>
          </p:nvSpPr>
          <p:spPr>
            <a:xfrm>
              <a:off x="3761190" y="1531421"/>
              <a:ext cx="2505878" cy="41764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5BCD01E-C0B7-41EE-BA39-E7F3ECFF8AD4}"/>
                </a:ext>
              </a:extLst>
            </p:cNvPr>
            <p:cNvSpPr txBox="1"/>
            <p:nvPr/>
          </p:nvSpPr>
          <p:spPr>
            <a:xfrm>
              <a:off x="983432" y="1482241"/>
              <a:ext cx="812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A387462-4CCD-4538-8C4B-04CCEFAFA0E7}"/>
                </a:ext>
              </a:extLst>
            </p:cNvPr>
            <p:cNvSpPr txBox="1"/>
            <p:nvPr/>
          </p:nvSpPr>
          <p:spPr>
            <a:xfrm>
              <a:off x="4511824" y="1531421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View Model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7F4A4082-B502-4060-B8D4-D92269303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798" y="1994286"/>
              <a:ext cx="2337877" cy="1327063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A9DFB94-8CF6-4B34-A9D6-E6CC23AD3733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3569596"/>
              <a:ext cx="144909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3A7DBA-E972-47A3-8AFD-CC2383927B2B}"/>
                </a:ext>
              </a:extLst>
            </p:cNvPr>
            <p:cNvSpPr txBox="1"/>
            <p:nvPr/>
          </p:nvSpPr>
          <p:spPr>
            <a:xfrm>
              <a:off x="2787601" y="3569596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Binding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F82581E-7401-4B54-8407-6D72F0426B64}"/>
                </a:ext>
              </a:extLst>
            </p:cNvPr>
            <p:cNvGrpSpPr/>
            <p:nvPr/>
          </p:nvGrpSpPr>
          <p:grpSpPr>
            <a:xfrm>
              <a:off x="7428653" y="1556792"/>
              <a:ext cx="4620812" cy="4176464"/>
              <a:chOff x="7428653" y="1556792"/>
              <a:chExt cx="4620812" cy="417646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BB457D67-3114-43D7-86A3-8578FB76227E}"/>
                  </a:ext>
                </a:extLst>
              </p:cNvPr>
              <p:cNvSpPr/>
              <p:nvPr/>
            </p:nvSpPr>
            <p:spPr>
              <a:xfrm>
                <a:off x="7428653" y="1556792"/>
                <a:ext cx="2505878" cy="417646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0638A5-DE0E-426D-8640-D25A347AF60A}"/>
                  </a:ext>
                </a:extLst>
              </p:cNvPr>
              <p:cNvSpPr txBox="1"/>
              <p:nvPr/>
            </p:nvSpPr>
            <p:spPr>
              <a:xfrm>
                <a:off x="8213540" y="1556792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4057079C-2A05-46BC-843A-0FE86A4634C7}"/>
                  </a:ext>
                </a:extLst>
              </p:cNvPr>
              <p:cNvSpPr/>
              <p:nvPr/>
            </p:nvSpPr>
            <p:spPr>
              <a:xfrm>
                <a:off x="7611360" y="3066040"/>
                <a:ext cx="2140463" cy="152654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DD9DB8E-FC1C-49D2-A499-00068C3F49C1}"/>
                  </a:ext>
                </a:extLst>
              </p:cNvPr>
              <p:cNvSpPr txBox="1"/>
              <p:nvPr/>
            </p:nvSpPr>
            <p:spPr>
              <a:xfrm>
                <a:off x="8213539" y="3066040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Library class</a:t>
                </a: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457864F4-EFB5-415C-9B8A-8836B1E66164}"/>
                  </a:ext>
                </a:extLst>
              </p:cNvPr>
              <p:cNvSpPr/>
              <p:nvPr/>
            </p:nvSpPr>
            <p:spPr>
              <a:xfrm>
                <a:off x="10065151" y="3716333"/>
                <a:ext cx="1984314" cy="31570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09ABEBB5-4DD3-4A69-B870-13807C3DD706}"/>
                  </a:ext>
                </a:extLst>
              </p:cNvPr>
              <p:cNvSpPr/>
              <p:nvPr/>
            </p:nvSpPr>
            <p:spPr>
              <a:xfrm>
                <a:off x="7704594" y="3716333"/>
                <a:ext cx="1984314" cy="3157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6383B9-647C-4DCB-AFD0-434D3B998A00}"/>
                  </a:ext>
                </a:extLst>
              </p:cNvPr>
              <p:cNvSpPr txBox="1"/>
              <p:nvPr/>
            </p:nvSpPr>
            <p:spPr>
              <a:xfrm>
                <a:off x="10323312" y="3745186"/>
                <a:ext cx="14679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dNetWork.csNetWork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66C5FD60-91D9-4318-9504-50B225B97166}"/>
                  </a:ext>
                </a:extLst>
              </p:cNvPr>
              <p:cNvSpPr/>
              <p:nvPr/>
            </p:nvSpPr>
            <p:spPr>
              <a:xfrm>
                <a:off x="7712260" y="3328323"/>
                <a:ext cx="1984314" cy="3157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9750CE3-25F8-4260-B698-6B6C19CAB355}"/>
                  </a:ext>
                </a:extLst>
              </p:cNvPr>
              <p:cNvSpPr txBox="1"/>
              <p:nvPr/>
            </p:nvSpPr>
            <p:spPr>
              <a:xfrm>
                <a:off x="8221205" y="3363063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LogData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49A6FE9-705C-4E8A-983A-C96838F1E644}"/>
                  </a:ext>
                </a:extLst>
              </p:cNvPr>
              <p:cNvSpPr txBox="1"/>
              <p:nvPr/>
            </p:nvSpPr>
            <p:spPr>
              <a:xfrm>
                <a:off x="8260078" y="3716333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NetLogger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D3FDA29F-8968-41FB-BBAA-C5CF7C7F7E49}"/>
                  </a:ext>
                </a:extLst>
              </p:cNvPr>
              <p:cNvSpPr/>
              <p:nvPr/>
            </p:nvSpPr>
            <p:spPr>
              <a:xfrm>
                <a:off x="7704594" y="4118857"/>
                <a:ext cx="1984314" cy="3157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A9FBE06-B10D-4197-A964-BC91749F8B11}"/>
                  </a:ext>
                </a:extLst>
              </p:cNvPr>
              <p:cNvSpPr txBox="1"/>
              <p:nvPr/>
            </p:nvSpPr>
            <p:spPr>
              <a:xfrm>
                <a:off x="8260078" y="4118857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csConstant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7020C08-1B8C-437D-AE38-4CA45528C334}"/>
                  </a:ext>
                </a:extLst>
              </p:cNvPr>
              <p:cNvCxnSpPr/>
              <p:nvPr/>
            </p:nvCxnSpPr>
            <p:spPr>
              <a:xfrm flipH="1">
                <a:off x="9498262" y="3874184"/>
                <a:ext cx="5591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AD6C7EB-0ED7-4E37-AEE6-6C3786E50B0B}"/>
                  </a:ext>
                </a:extLst>
              </p:cNvPr>
              <p:cNvSpPr txBox="1"/>
              <p:nvPr/>
            </p:nvSpPr>
            <p:spPr>
              <a:xfrm>
                <a:off x="9391100" y="3880609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상 속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918598C-6D69-409A-AAD6-20E4A102670A}"/>
                </a:ext>
              </a:extLst>
            </p:cNvPr>
            <p:cNvCxnSpPr>
              <a:cxnSpLocks/>
            </p:cNvCxnSpPr>
            <p:nvPr/>
          </p:nvCxnSpPr>
          <p:spPr>
            <a:xfrm>
              <a:off x="6023992" y="3569596"/>
              <a:ext cx="15537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19CF394-E6CC-4356-A9CF-3E2F8DA8766E}"/>
                </a:ext>
              </a:extLst>
            </p:cNvPr>
            <p:cNvSpPr/>
            <p:nvPr/>
          </p:nvSpPr>
          <p:spPr>
            <a:xfrm>
              <a:off x="3951469" y="1967602"/>
              <a:ext cx="2140463" cy="3812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D6F2A2-4871-4722-8EAE-FCFE31D605F9}"/>
                </a:ext>
              </a:extLst>
            </p:cNvPr>
            <p:cNvSpPr txBox="1"/>
            <p:nvPr/>
          </p:nvSpPr>
          <p:spPr>
            <a:xfrm>
              <a:off x="3943897" y="2014276"/>
              <a:ext cx="21404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PropertyChangedEventHandler</a:t>
              </a:r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8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ED5A-F9B4-488B-9F83-D563C209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</a:t>
            </a:r>
            <a:r>
              <a:rPr lang="ko-KR" altLang="en-US" dirty="0"/>
              <a:t>진척도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453196-F1E8-48E5-B677-A054F7D60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EA657C-D8A4-4240-BF68-8D62A5E96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39872"/>
              </p:ext>
            </p:extLst>
          </p:nvPr>
        </p:nvGraphicFramePr>
        <p:xfrm>
          <a:off x="1055440" y="1116470"/>
          <a:ext cx="7632847" cy="231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9432">
                  <a:extLst>
                    <a:ext uri="{9D8B030D-6E8A-4147-A177-3AD203B41FA5}">
                      <a16:colId xmlns:a16="http://schemas.microsoft.com/office/drawing/2014/main" val="1317492678"/>
                    </a:ext>
                  </a:extLst>
                </a:gridCol>
                <a:gridCol w="4855343">
                  <a:extLst>
                    <a:ext uri="{9D8B030D-6E8A-4147-A177-3AD203B41FA5}">
                      <a16:colId xmlns:a16="http://schemas.microsoft.com/office/drawing/2014/main" val="34319411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24750268"/>
                    </a:ext>
                  </a:extLst>
                </a:gridCol>
              </a:tblGrid>
              <a:tr h="27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 능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 용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진행률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493526"/>
                  </a:ext>
                </a:extLst>
              </a:tr>
              <a:tr h="6863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TCP/IP Socket </a:t>
                      </a:r>
                      <a:r>
                        <a:rPr lang="ko-KR" altLang="en-US" sz="1000" dirty="0"/>
                        <a:t>통신 </a:t>
                      </a:r>
                      <a:r>
                        <a:rPr lang="en-US" altLang="ko-KR" sz="1000" dirty="0"/>
                        <a:t>Class </a:t>
                      </a:r>
                      <a:r>
                        <a:rPr lang="ko-KR" altLang="en-US" sz="10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/>
                        <a:t>Loopback IP</a:t>
                      </a:r>
                      <a:r>
                        <a:rPr lang="ko-KR" altLang="en-US" sz="1000" dirty="0"/>
                        <a:t>를 통해 </a:t>
                      </a:r>
                      <a:r>
                        <a:rPr lang="en-US" altLang="ko-KR" sz="1000" dirty="0"/>
                        <a:t>Client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 Server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로 데이터 송신되는 확인 완료</a:t>
                      </a:r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1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Server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N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Client) 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통신 가능하도록 구현</a:t>
                      </a:r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Client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Server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 비정상 종료 예외처리 기능 구현 예정</a:t>
                      </a:r>
                      <a:endParaRPr lang="en-US" altLang="ko-KR" sz="1000" dirty="0"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090217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디자인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/>
                        <a:t>WPF MVVM Pattern</a:t>
                      </a:r>
                      <a:r>
                        <a:rPr lang="ko-KR" altLang="en-US" sz="1000" dirty="0"/>
                        <a:t>을 사용하여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개발</a:t>
                      </a:r>
                      <a:endParaRPr lang="en-US" altLang="ko-KR" sz="1000" dirty="0"/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en-US" altLang="ko-KR" sz="1000" dirty="0" err="1"/>
                        <a:t>Listview</a:t>
                      </a:r>
                      <a:r>
                        <a:rPr lang="ko-KR" altLang="en-US" sz="1000" dirty="0"/>
                        <a:t>를 사용하여 </a:t>
                      </a:r>
                      <a:r>
                        <a:rPr lang="en-US" altLang="ko-KR" sz="1000" dirty="0"/>
                        <a:t>Log </a:t>
                      </a:r>
                      <a:r>
                        <a:rPr lang="ko-KR" altLang="en-US" sz="1000" dirty="0"/>
                        <a:t>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517101"/>
                  </a:ext>
                </a:extLst>
              </a:tr>
              <a:tr h="1663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Log UI </a:t>
                      </a:r>
                      <a:r>
                        <a:rPr lang="ko-KR" altLang="en-US" sz="1000" dirty="0"/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하드코딩 된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 UI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확인 완료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송신 받은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Log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Bainding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예정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789175"/>
                  </a:ext>
                </a:extLst>
              </a:tr>
              <a:tr h="1663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Log File</a:t>
                      </a:r>
                      <a:r>
                        <a:rPr lang="ko-KR" altLang="en-US" sz="1000" dirty="0"/>
                        <a:t>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 예정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34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5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CC49F-BE0D-45A8-97A0-BBAAB52C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Viewer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66C85C-D688-48F6-A9D6-D8923BA75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37642-3F18-4EAB-8C1C-A2518E428750}"/>
              </a:ext>
            </a:extLst>
          </p:cNvPr>
          <p:cNvSpPr txBox="1"/>
          <p:nvPr/>
        </p:nvSpPr>
        <p:spPr>
          <a:xfrm>
            <a:off x="5392621" y="1700808"/>
            <a:ext cx="67993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Viewer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과 동일한 색상으로 제작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현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디자인 레퍼런스와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구성을 달라질 수 있음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Buffer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Byte[]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로 생성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Mat(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메소드 사용 용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Byte[](Raw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Data) ()/ Bitmap (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출력용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변경 해가면서 사용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processing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은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Sharp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사용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와 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통신으로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기록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Load / Save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 구현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(BMP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우선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후 찾아낸 객체들을 결과 리스트에 기록하고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해당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를 누르면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Sub Image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에 해당 위치 확대하여 출력 예정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콤보박스로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 Type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선택하여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Main Image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출력 예정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(Blob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하기 전 사용했던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Fillter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및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Threshlod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 Image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8FC17-2492-4BDD-BCD9-B0FEE89407D2}"/>
              </a:ext>
            </a:extLst>
          </p:cNvPr>
          <p:cNvSpPr txBox="1"/>
          <p:nvPr/>
        </p:nvSpPr>
        <p:spPr>
          <a:xfrm>
            <a:off x="2121252" y="5155967"/>
            <a:ext cx="81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9DEA333-2E2A-4B76-9706-BBB8C4E2CBBE}"/>
              </a:ext>
            </a:extLst>
          </p:cNvPr>
          <p:cNvGrpSpPr/>
          <p:nvPr/>
        </p:nvGrpSpPr>
        <p:grpSpPr>
          <a:xfrm>
            <a:off x="136990" y="1944054"/>
            <a:ext cx="5221416" cy="3170099"/>
            <a:chOff x="191344" y="1579394"/>
            <a:chExt cx="4791146" cy="29088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C1705AE-F684-4FF4-91B3-375BFC1CFCE9}"/>
                </a:ext>
              </a:extLst>
            </p:cNvPr>
            <p:cNvGrpSpPr/>
            <p:nvPr/>
          </p:nvGrpSpPr>
          <p:grpSpPr>
            <a:xfrm>
              <a:off x="191344" y="1579395"/>
              <a:ext cx="4784446" cy="2908866"/>
              <a:chOff x="1559625" y="590797"/>
              <a:chExt cx="9072750" cy="551608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9ADE353-A03A-463E-AB6F-8E9B87C4BF7A}"/>
                  </a:ext>
                </a:extLst>
              </p:cNvPr>
              <p:cNvSpPr/>
              <p:nvPr/>
            </p:nvSpPr>
            <p:spPr>
              <a:xfrm>
                <a:off x="1559627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0CDCA27-BBCF-4EDE-831D-AB88190B5652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dirty="0">
                    <a:solidFill>
                      <a:schemeClr val="tx1"/>
                    </a:solidFill>
                  </a:rPr>
                  <a:t>  Image</a:t>
                </a:r>
                <a:r>
                  <a:rPr lang="ko-KR" altLang="en-US" sz="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6D42C5E-090E-4A17-9549-47722F27A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44" y="1672724"/>
              <a:ext cx="739858" cy="1747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457C3D-8CF6-43A4-B20A-7830942FB486}"/>
                </a:ext>
              </a:extLst>
            </p:cNvPr>
            <p:cNvSpPr/>
            <p:nvPr/>
          </p:nvSpPr>
          <p:spPr>
            <a:xfrm>
              <a:off x="270483" y="1885833"/>
              <a:ext cx="2560791" cy="24692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F488CD-7DB3-4AF1-82FD-74778D732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80" y="1579394"/>
              <a:ext cx="81411" cy="81411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A29EB4A-C6E8-473D-8756-D14C1DD3D0E8}"/>
                </a:ext>
              </a:extLst>
            </p:cNvPr>
            <p:cNvSpPr/>
            <p:nvPr/>
          </p:nvSpPr>
          <p:spPr>
            <a:xfrm>
              <a:off x="2883480" y="3413403"/>
              <a:ext cx="965542" cy="9310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AD5957E-6BD3-4981-B7D0-D4B91F98624E}"/>
                </a:ext>
              </a:extLst>
            </p:cNvPr>
            <p:cNvSpPr/>
            <p:nvPr/>
          </p:nvSpPr>
          <p:spPr>
            <a:xfrm>
              <a:off x="3901227" y="3413402"/>
              <a:ext cx="1042641" cy="931033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7D3F590-5178-4437-BEAE-57F54D748B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1228" y="3573016"/>
              <a:ext cx="1042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BBBFB13-DDD0-4DA4-A968-1D07D5571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776" y="3413402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304DD95-6F76-4AB9-A331-AE812C04F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808" y="3413402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16AA914-7DEF-494B-AD55-4D034C69C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840" y="3413401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FF79C6B-57EC-48F9-B2CC-017D491E3ECD}"/>
                </a:ext>
              </a:extLst>
            </p:cNvPr>
            <p:cNvSpPr txBox="1"/>
            <p:nvPr/>
          </p:nvSpPr>
          <p:spPr>
            <a:xfrm>
              <a:off x="3833147" y="3434517"/>
              <a:ext cx="30613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Index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214002-39A6-4B32-89A2-889158BC50F1}"/>
                </a:ext>
              </a:extLst>
            </p:cNvPr>
            <p:cNvSpPr txBox="1"/>
            <p:nvPr/>
          </p:nvSpPr>
          <p:spPr>
            <a:xfrm>
              <a:off x="4059285" y="3424713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Result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B36B1E-382A-4757-90E6-73E03CEA1E61}"/>
                </a:ext>
              </a:extLst>
            </p:cNvPr>
            <p:cNvSpPr txBox="1"/>
            <p:nvPr/>
          </p:nvSpPr>
          <p:spPr>
            <a:xfrm>
              <a:off x="4334172" y="3431974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Pos X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F74573-AA67-4895-BC33-0436913EAE31}"/>
                </a:ext>
              </a:extLst>
            </p:cNvPr>
            <p:cNvSpPr txBox="1"/>
            <p:nvPr/>
          </p:nvSpPr>
          <p:spPr>
            <a:xfrm>
              <a:off x="4629370" y="3432588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Pos Y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B8B55A-6A46-49DC-B09F-0430A3AA7D07}"/>
                </a:ext>
              </a:extLst>
            </p:cNvPr>
            <p:cNvSpPr txBox="1"/>
            <p:nvPr/>
          </p:nvSpPr>
          <p:spPr>
            <a:xfrm>
              <a:off x="969904" y="2998762"/>
              <a:ext cx="10421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r>
                <a: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9F6B41-C8E6-480B-A7EC-DA8BDE30DE04}"/>
                </a:ext>
              </a:extLst>
            </p:cNvPr>
            <p:cNvSpPr txBox="1"/>
            <p:nvPr/>
          </p:nvSpPr>
          <p:spPr>
            <a:xfrm>
              <a:off x="2916849" y="3789040"/>
              <a:ext cx="847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Sub Image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C00D4AF-0D48-4E00-9A75-E6E785D0B4D8}"/>
                </a:ext>
              </a:extLst>
            </p:cNvPr>
            <p:cNvSpPr/>
            <p:nvPr/>
          </p:nvSpPr>
          <p:spPr>
            <a:xfrm>
              <a:off x="2939422" y="1895404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Load</a:t>
              </a:r>
              <a:endParaRPr lang="ko-KR" altLang="en-US" sz="800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674AE37-62D7-47F7-BBD8-B333963C9956}"/>
                </a:ext>
              </a:extLst>
            </p:cNvPr>
            <p:cNvSpPr/>
            <p:nvPr/>
          </p:nvSpPr>
          <p:spPr>
            <a:xfrm>
              <a:off x="2939422" y="2189496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Save</a:t>
              </a:r>
              <a:endParaRPr lang="ko-KR" altLang="en-US" sz="800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E87F48D-79F3-4CD7-9484-E13881055434}"/>
                </a:ext>
              </a:extLst>
            </p:cNvPr>
            <p:cNvSpPr/>
            <p:nvPr/>
          </p:nvSpPr>
          <p:spPr>
            <a:xfrm>
              <a:off x="2937828" y="2570804"/>
              <a:ext cx="1699380" cy="138500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B3D79873-6856-499C-A696-10CF4331F3BC}"/>
                </a:ext>
              </a:extLst>
            </p:cNvPr>
            <p:cNvSpPr/>
            <p:nvPr/>
          </p:nvSpPr>
          <p:spPr>
            <a:xfrm rot="10800000">
              <a:off x="4510732" y="2613937"/>
              <a:ext cx="73988" cy="6378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93B1340-EA76-41E9-9A01-17C178C22054}"/>
                </a:ext>
              </a:extLst>
            </p:cNvPr>
            <p:cNvSpPr/>
            <p:nvPr/>
          </p:nvSpPr>
          <p:spPr>
            <a:xfrm>
              <a:off x="2954453" y="2795442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</a:t>
              </a:r>
              <a:r>
                <a:rPr lang="ko-KR" altLang="en-US" sz="800" dirty="0"/>
                <a:t>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51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13797</TotalTime>
  <Words>523</Words>
  <Application>Microsoft Office PowerPoint</Application>
  <PresentationFormat>와이드스크린</PresentationFormat>
  <Paragraphs>158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Söhne</vt:lpstr>
      <vt:lpstr>굴림</vt:lpstr>
      <vt:lpstr>돋움체</vt:lpstr>
      <vt:lpstr>맑은 고딕</vt:lpstr>
      <vt:lpstr>Arial</vt:lpstr>
      <vt:lpstr>Arial Black</vt:lpstr>
      <vt:lpstr>Franklin Gothic Medium</vt:lpstr>
      <vt:lpstr>Wingdings</vt:lpstr>
      <vt:lpstr>Office 테마</vt:lpstr>
      <vt:lpstr>PowerPoint 프레젠테이션</vt:lpstr>
      <vt:lpstr>Master Plane</vt:lpstr>
      <vt:lpstr>C# WPF MVVM Pattern</vt:lpstr>
      <vt:lpstr>Log Viewer</vt:lpstr>
      <vt:lpstr>Log Viewer 구조</vt:lpstr>
      <vt:lpstr>Log Viewer 진척도</vt:lpstr>
      <vt:lpstr>Image Viewer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390</cp:revision>
  <cp:lastPrinted>2021-11-23T00:02:20Z</cp:lastPrinted>
  <dcterms:created xsi:type="dcterms:W3CDTF">2015-06-16T09:55:00Z</dcterms:created>
  <dcterms:modified xsi:type="dcterms:W3CDTF">2024-03-06T05:38:43Z</dcterms:modified>
</cp:coreProperties>
</file>