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5" r:id="rId2"/>
    <p:sldId id="427" r:id="rId3"/>
    <p:sldId id="429" r:id="rId4"/>
    <p:sldId id="434" r:id="rId5"/>
    <p:sldId id="432" r:id="rId6"/>
    <p:sldId id="433" r:id="rId7"/>
    <p:sldId id="435" r:id="rId8"/>
    <p:sldId id="430" r:id="rId9"/>
    <p:sldId id="431" r:id="rId10"/>
    <p:sldId id="414" r:id="rId11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7"/>
            <p14:sldId id="429"/>
            <p14:sldId id="434"/>
            <p14:sldId id="432"/>
            <p14:sldId id="433"/>
            <p14:sldId id="435"/>
            <p14:sldId id="430"/>
            <p14:sldId id="431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원을 검출할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76B2C-C6E3-4662-8B69-866DAC5F70F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IntekPlus\Desktop\ImageViewer%20exe%20File\ImageViewer.ex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2024. 03. 28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2258F-F89C-4657-BDDC-2E7D3FAF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 UI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845AE5-9D65-4A7F-87D7-88A107D92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59A2BA-8108-46C1-83E0-C8028496B8B2}"/>
              </a:ext>
            </a:extLst>
          </p:cNvPr>
          <p:cNvGrpSpPr/>
          <p:nvPr/>
        </p:nvGrpSpPr>
        <p:grpSpPr>
          <a:xfrm>
            <a:off x="1703512" y="986996"/>
            <a:ext cx="8707783" cy="5461255"/>
            <a:chOff x="1703512" y="986996"/>
            <a:chExt cx="8707783" cy="54612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A12AED-99C2-463D-B332-57D5B5EA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512" y="986996"/>
              <a:ext cx="8707783" cy="546125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9C1725-5CE3-454E-A7AB-A6802C195AD9}"/>
                </a:ext>
              </a:extLst>
            </p:cNvPr>
            <p:cNvSpPr txBox="1"/>
            <p:nvPr/>
          </p:nvSpPr>
          <p:spPr>
            <a:xfrm>
              <a:off x="3177084" y="3594514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Main Viewer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6C0AC7-4827-4651-9243-1C1D7F904750}"/>
                </a:ext>
              </a:extLst>
            </p:cNvPr>
            <p:cNvSpPr txBox="1"/>
            <p:nvPr/>
          </p:nvSpPr>
          <p:spPr>
            <a:xfrm>
              <a:off x="6561460" y="4791757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Sub Viewer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14CF0C-AD78-4804-AC83-5A1B9284A610}"/>
                </a:ext>
              </a:extLst>
            </p:cNvPr>
            <p:cNvSpPr txBox="1"/>
            <p:nvPr/>
          </p:nvSpPr>
          <p:spPr>
            <a:xfrm>
              <a:off x="8793708" y="4791757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결과 리스트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B027C4-DB96-4DF2-B9DF-346BCA16096C}"/>
                </a:ext>
              </a:extLst>
            </p:cNvPr>
            <p:cNvSpPr txBox="1"/>
            <p:nvPr/>
          </p:nvSpPr>
          <p:spPr>
            <a:xfrm>
              <a:off x="8289652" y="2822829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Image Type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2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EE91-7813-4BCD-9594-1992AB70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 UI </a:t>
            </a:r>
            <a:r>
              <a:rPr lang="ko-KR" altLang="en-US" dirty="0"/>
              <a:t>동작 화면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6C1592-AEC9-480E-BB99-50C837E8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46DBA-2A21-4EFD-B89C-55A2990E0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84784"/>
            <a:ext cx="3128783" cy="3128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9B887-8217-4FFA-A93A-81E8FB74E2CA}"/>
              </a:ext>
            </a:extLst>
          </p:cNvPr>
          <p:cNvSpPr txBox="1"/>
          <p:nvPr/>
        </p:nvSpPr>
        <p:spPr>
          <a:xfrm>
            <a:off x="473502" y="4887232"/>
            <a:ext cx="270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3780 * 3780 Size Image</a:t>
            </a:r>
            <a:r>
              <a:rPr lang="ko-KR" altLang="en-US" sz="1000" dirty="0">
                <a:sym typeface="Wingdings" panose="05000000000000000000" pitchFamily="2" charset="2"/>
              </a:rPr>
              <a:t>에 크기가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sym typeface="Wingdings" panose="05000000000000000000" pitchFamily="2" charset="2"/>
              </a:rPr>
              <a:t>다른 </a:t>
            </a:r>
            <a:r>
              <a:rPr lang="en-US" altLang="ko-KR" sz="1000" dirty="0">
                <a:sym typeface="Wingdings" panose="05000000000000000000" pitchFamily="2" charset="2"/>
              </a:rPr>
              <a:t>Dot(Blob) 150</a:t>
            </a:r>
            <a:r>
              <a:rPr lang="ko-KR" altLang="en-US" sz="1000" dirty="0">
                <a:sym typeface="Wingdings" panose="05000000000000000000" pitchFamily="2" charset="2"/>
              </a:rPr>
              <a:t>개를 그린 이미지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DFFBA-3F4F-45D0-8CA8-21147F152FAA}"/>
              </a:ext>
            </a:extLst>
          </p:cNvPr>
          <p:cNvSpPr txBox="1"/>
          <p:nvPr/>
        </p:nvSpPr>
        <p:spPr>
          <a:xfrm>
            <a:off x="1323687" y="46410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Test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0E4BF-BFF5-452E-94B7-5F3270C944BB}"/>
              </a:ext>
            </a:extLst>
          </p:cNvPr>
          <p:cNvSpPr txBox="1"/>
          <p:nvPr/>
        </p:nvSpPr>
        <p:spPr>
          <a:xfrm>
            <a:off x="3794707" y="6004823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Result</a:t>
            </a:r>
            <a:r>
              <a:rPr lang="ko-KR" altLang="en-US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List</a:t>
            </a:r>
            <a:r>
              <a:rPr lang="ko-KR" altLang="en-US" sz="1000" dirty="0">
                <a:sym typeface="Wingdings" panose="05000000000000000000" pitchFamily="2" charset="2"/>
              </a:rPr>
              <a:t>에서 항목을 더블 클릭하면 해당 </a:t>
            </a:r>
            <a:r>
              <a:rPr lang="en-US" altLang="ko-KR" sz="1000" dirty="0">
                <a:sym typeface="Wingdings" panose="05000000000000000000" pitchFamily="2" charset="2"/>
              </a:rPr>
              <a:t>Blob</a:t>
            </a:r>
            <a:r>
              <a:rPr lang="ko-KR" altLang="en-US" sz="1000" dirty="0">
                <a:sym typeface="Wingdings" panose="05000000000000000000" pitchFamily="2" charset="2"/>
              </a:rPr>
              <a:t>의 </a:t>
            </a:r>
            <a:r>
              <a:rPr lang="en-US" altLang="ko-KR" sz="1000" dirty="0">
                <a:sym typeface="Wingdings" panose="05000000000000000000" pitchFamily="2" charset="2"/>
              </a:rPr>
              <a:t>Crop Image</a:t>
            </a:r>
            <a:r>
              <a:rPr lang="ko-KR" altLang="en-US" sz="1000" dirty="0">
                <a:sym typeface="Wingdings" panose="05000000000000000000" pitchFamily="2" charset="2"/>
              </a:rPr>
              <a:t>를 </a:t>
            </a:r>
            <a:r>
              <a:rPr lang="en-US" altLang="ko-KR" sz="1000" dirty="0">
                <a:sym typeface="Wingdings" panose="05000000000000000000" pitchFamily="2" charset="2"/>
              </a:rPr>
              <a:t>Sub Viewer</a:t>
            </a:r>
            <a:r>
              <a:rPr lang="ko-KR" altLang="en-US" sz="1000" dirty="0">
                <a:sym typeface="Wingdings" panose="05000000000000000000" pitchFamily="2" charset="2"/>
              </a:rPr>
              <a:t>에서 확인 가능</a:t>
            </a:r>
            <a:r>
              <a:rPr lang="en-US" altLang="ko-KR" sz="1000" dirty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Combo box</a:t>
            </a:r>
            <a:r>
              <a:rPr lang="ko-KR" altLang="en-US" sz="1000" dirty="0">
                <a:sym typeface="Wingdings" panose="05000000000000000000" pitchFamily="2" charset="2"/>
              </a:rPr>
              <a:t>를 사용하여 </a:t>
            </a:r>
            <a:r>
              <a:rPr lang="en-US" altLang="ko-KR" sz="1000" dirty="0">
                <a:sym typeface="Wingdings" panose="05000000000000000000" pitchFamily="2" charset="2"/>
              </a:rPr>
              <a:t>Image </a:t>
            </a:r>
            <a:r>
              <a:rPr lang="en-US" altLang="ko-KR" sz="1000" dirty="0"/>
              <a:t>Processing</a:t>
            </a:r>
            <a:r>
              <a:rPr lang="ko-KR" altLang="en-US" sz="1000" dirty="0"/>
              <a:t>에 사용된 </a:t>
            </a:r>
            <a:r>
              <a:rPr lang="en-US" altLang="ko-KR" sz="1000" dirty="0"/>
              <a:t>Image</a:t>
            </a:r>
            <a:r>
              <a:rPr lang="ko-KR" altLang="en-US" sz="1000" dirty="0"/>
              <a:t>들</a:t>
            </a:r>
            <a:r>
              <a:rPr lang="en-US" altLang="ko-KR" sz="1000" dirty="0"/>
              <a:t> </a:t>
            </a:r>
            <a:r>
              <a:rPr lang="ko-KR" altLang="en-US" sz="1000" dirty="0"/>
              <a:t>확인 가능</a:t>
            </a:r>
            <a:r>
              <a:rPr lang="en-US" altLang="ko-KR" sz="1000" dirty="0"/>
              <a:t>.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D427D-E718-420C-B719-96371112BA14}"/>
              </a:ext>
            </a:extLst>
          </p:cNvPr>
          <p:cNvSpPr txBox="1"/>
          <p:nvPr/>
        </p:nvSpPr>
        <p:spPr>
          <a:xfrm>
            <a:off x="288044" y="5401549"/>
            <a:ext cx="319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ym typeface="Wingdings" panose="05000000000000000000" pitchFamily="2" charset="2"/>
              </a:rPr>
              <a:t> Blob</a:t>
            </a:r>
            <a:r>
              <a:rPr lang="ko-KR" altLang="en-US" sz="1000" dirty="0">
                <a:sym typeface="Wingdings" panose="05000000000000000000" pitchFamily="2" charset="2"/>
              </a:rPr>
              <a:t>을 검출 하고 </a:t>
            </a:r>
            <a:r>
              <a:rPr lang="en-US" altLang="ko-KR" sz="1000" dirty="0">
                <a:sym typeface="Wingdings" panose="05000000000000000000" pitchFamily="2" charset="2"/>
              </a:rPr>
              <a:t>Test </a:t>
            </a:r>
            <a:r>
              <a:rPr lang="ko-KR" altLang="en-US" sz="1000" dirty="0">
                <a:sym typeface="Wingdings" panose="05000000000000000000" pitchFamily="2" charset="2"/>
              </a:rPr>
              <a:t>하기 위해 위해 사용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hlinkClick r:id="rId3" action="ppaction://hlinkfile"/>
            <a:extLst>
              <a:ext uri="{FF2B5EF4-FFF2-40B4-BE49-F238E27FC236}">
                <a16:creationId xmlns:a16="http://schemas.microsoft.com/office/drawing/2014/main" id="{067D197A-45B5-4A7D-B73D-EB6EE028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62" y="5877272"/>
            <a:ext cx="533400" cy="447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A9F7D2-DA89-4006-A4AE-103338CD644F}"/>
              </a:ext>
            </a:extLst>
          </p:cNvPr>
          <p:cNvSpPr txBox="1"/>
          <p:nvPr/>
        </p:nvSpPr>
        <p:spPr>
          <a:xfrm>
            <a:off x="1154706" y="640861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프로그램 실행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E6F99C-A849-43A7-833D-11F7F99BC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770163"/>
            <a:ext cx="819861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E1A4-65BE-4E7C-AD83-124F5B21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</a:t>
            </a:r>
            <a:r>
              <a:rPr lang="en-US" altLang="ko-KR" dirty="0"/>
              <a:t>NuGet Package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578CC7-3D6B-4999-9489-9BDB303D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6CC24-F4B6-41D3-8EE1-1295250B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844824"/>
            <a:ext cx="4709774" cy="3528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ECF96-B1F2-4348-9671-566841A9977B}"/>
              </a:ext>
            </a:extLst>
          </p:cNvPr>
          <p:cNvSpPr txBox="1"/>
          <p:nvPr/>
        </p:nvSpPr>
        <p:spPr>
          <a:xfrm>
            <a:off x="4901118" y="1462204"/>
            <a:ext cx="71715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CommunityToolkit.Mvvm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MVVM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아키텍처를 구현하는데 도움을 주는 유틸리티와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</a:t>
            </a:r>
            <a:r>
              <a:rPr lang="en-US" altLang="ko-KR" sz="1000" i="0" dirty="0" err="1">
                <a:effectLst/>
                <a:latin typeface="Söhne"/>
              </a:rPr>
              <a:t>ObservableObject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 err="1">
                <a:effectLst/>
                <a:latin typeface="Söhne"/>
              </a:rPr>
              <a:t>RelayCommand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b="1" i="0" dirty="0">
              <a:effectLst/>
              <a:latin typeface="Söhne"/>
            </a:endParaRPr>
          </a:p>
          <a:p>
            <a:endParaRPr lang="en-US" altLang="ko-KR" sz="1000" b="1" dirty="0">
              <a:latin typeface="Söhne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Microsoft.Xaml.Behaviors.Wpf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애플리케이션에서 행동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(behavior)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정의하고 사용할 수 있도록 도와주는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Behaviors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>
                <a:effectLst/>
                <a:latin typeface="Söhne"/>
              </a:rPr>
              <a:t>Triggers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MicrosoftExpressionInteractions</a:t>
            </a:r>
            <a:endParaRPr lang="en-US" altLang="ko-KR" sz="1200" b="1" dirty="0">
              <a:solidFill>
                <a:schemeClr val="accent6"/>
              </a:solidFill>
              <a:latin typeface="Söhne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Söhne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정의하고 사용할 수 있는 기능을 제공하는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Interaction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 err="1">
                <a:effectLst/>
                <a:latin typeface="Söhne"/>
              </a:rPr>
              <a:t>TriggerBase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</a:t>
            </a:r>
          </a:p>
          <a:p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있도록 하는 래퍼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(wrapper)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-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OpenCVSharp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GitHub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“OpenCvSharpExtern.dll”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다운 받아 실행파일 폴더에 같이 넣어줘야 사용 가능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OpenCvSharp4.WpfExtensions</a:t>
            </a:r>
          </a:p>
          <a:p>
            <a:r>
              <a:rPr lang="en-US" altLang="ko-KR" sz="1200" b="1" i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WPF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 도움이 되는 확장 메서드와 클래스를 제공하는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Mat</a:t>
            </a:r>
            <a:r>
              <a:rPr lang="ko-KR" altLang="en-US" sz="1000" i="0" dirty="0">
                <a:effectLst/>
                <a:latin typeface="Söhne"/>
              </a:rPr>
              <a:t>과 </a:t>
            </a:r>
            <a:r>
              <a:rPr lang="en-US" altLang="ko-KR" sz="1000" i="0" dirty="0">
                <a:effectLst/>
                <a:latin typeface="Söhne"/>
              </a:rPr>
              <a:t>Bitmap </a:t>
            </a:r>
            <a:r>
              <a:rPr lang="ko-KR" altLang="en-US" sz="1000" i="0" dirty="0">
                <a:effectLst/>
                <a:latin typeface="Söhne"/>
              </a:rPr>
              <a:t>간 변환</a:t>
            </a:r>
            <a:r>
              <a:rPr lang="en-US" altLang="ko-KR" sz="1000" i="0" dirty="0">
                <a:effectLst/>
                <a:latin typeface="Söhne"/>
              </a:rPr>
              <a:t> </a:t>
            </a:r>
            <a:r>
              <a:rPr lang="en-US" altLang="ko-KR" sz="1000" b="1" i="0" dirty="0">
                <a:effectLst/>
                <a:latin typeface="Söhne"/>
              </a:rPr>
              <a:t>, </a:t>
            </a:r>
            <a:r>
              <a:rPr lang="en-US" altLang="ko-KR" sz="1000" i="0" dirty="0" err="1">
                <a:effectLst/>
                <a:latin typeface="Söhne"/>
              </a:rPr>
              <a:t>IplImage</a:t>
            </a:r>
            <a:r>
              <a:rPr lang="ko-KR" altLang="en-US" sz="1000" i="0" dirty="0">
                <a:effectLst/>
                <a:latin typeface="Söhne"/>
              </a:rPr>
              <a:t>와 </a:t>
            </a:r>
            <a:r>
              <a:rPr lang="en-US" altLang="ko-KR" sz="1000" i="0" dirty="0">
                <a:effectLst/>
                <a:latin typeface="Söhne"/>
              </a:rPr>
              <a:t>Bitmap </a:t>
            </a:r>
            <a:r>
              <a:rPr lang="ko-KR" altLang="en-US" sz="1000" i="0" dirty="0">
                <a:effectLst/>
                <a:latin typeface="Söhne"/>
              </a:rPr>
              <a:t>간 변환</a:t>
            </a:r>
            <a:r>
              <a:rPr lang="en-US" altLang="ko-KR" sz="1000" i="0" dirty="0">
                <a:effectLst/>
                <a:latin typeface="Söhne"/>
              </a:rPr>
              <a:t>,  </a:t>
            </a:r>
            <a:r>
              <a:rPr lang="en-US" altLang="ko-KR" sz="1000" b="1" i="0" u="sng" dirty="0">
                <a:effectLst/>
                <a:latin typeface="Söhne"/>
              </a:rPr>
              <a:t>Image </a:t>
            </a:r>
            <a:r>
              <a:rPr lang="ko-KR" altLang="en-US" sz="1000" b="1" i="0" u="sng" dirty="0">
                <a:effectLst/>
                <a:latin typeface="Söhne"/>
              </a:rPr>
              <a:t>컨트롤에 </a:t>
            </a:r>
            <a:r>
              <a:rPr lang="en-US" altLang="ko-KR" sz="1000" b="1" i="0" u="sng" dirty="0">
                <a:effectLst/>
                <a:latin typeface="Söhne"/>
              </a:rPr>
              <a:t>Mat, Bitmap, </a:t>
            </a:r>
            <a:r>
              <a:rPr lang="en-US" altLang="ko-KR" sz="1000" b="1" i="0" u="sng" dirty="0" err="1">
                <a:effectLst/>
                <a:latin typeface="Söhne"/>
              </a:rPr>
              <a:t>BitmapSource</a:t>
            </a:r>
            <a:r>
              <a:rPr lang="en-US" altLang="ko-KR" sz="1000" b="1" i="0" u="sng" dirty="0">
                <a:effectLst/>
                <a:latin typeface="Söhne"/>
              </a:rPr>
              <a:t> </a:t>
            </a:r>
            <a:r>
              <a:rPr lang="ko-KR" altLang="en-US" sz="1000" i="0" dirty="0">
                <a:effectLst/>
                <a:latin typeface="Söhne"/>
              </a:rPr>
              <a:t>등</a:t>
            </a:r>
            <a:r>
              <a:rPr lang="ko-KR" altLang="en-US" sz="1000" b="1" i="0" dirty="0">
                <a:effectLst/>
                <a:latin typeface="Söhne"/>
              </a:rPr>
              <a:t>을 표시</a:t>
            </a:r>
            <a:r>
              <a:rPr lang="ko-KR" altLang="en-US" sz="1000" b="1" dirty="0"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b="1" dirty="0">
              <a:latin typeface="Söhne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System.Windows.Interactivity.WPF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i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정의하고 사용할 수 있는 기능을 제공하는 라이브러리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버전 지원을 하지 않음으로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Microsoft.Xaml.Behaviors.WPF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권장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-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</a:t>
            </a:r>
            <a:r>
              <a:rPr lang="en-US" altLang="ko-KR" sz="1000" i="0" dirty="0">
                <a:effectLst/>
                <a:latin typeface="Söhne"/>
              </a:rPr>
              <a:t>Behaviors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>
                <a:effectLst/>
                <a:latin typeface="Söhne"/>
              </a:rPr>
              <a:t>Triggers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01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72F1-2973-451B-A72B-88AFD58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Event - Behavior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6EE36-CEEA-4C50-99D9-BDBD0E21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7D9E7-99A3-4F64-B2BC-7D58EC307CB7}"/>
              </a:ext>
            </a:extLst>
          </p:cNvPr>
          <p:cNvSpPr txBox="1"/>
          <p:nvPr/>
        </p:nvSpPr>
        <p:spPr>
          <a:xfrm>
            <a:off x="435518" y="1182958"/>
            <a:ext cx="547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특정 이벤트가 발생했을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UI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요소가 특정 동작을 수행하도록 지정할 때 사용되는 기술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NuGet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에서 다운받아서 사용가능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F0954-E7FE-41FD-8A1C-BB774FCD140F}"/>
              </a:ext>
            </a:extLst>
          </p:cNvPr>
          <p:cNvSpPr txBox="1"/>
          <p:nvPr/>
        </p:nvSpPr>
        <p:spPr>
          <a:xfrm>
            <a:off x="335360" y="801583"/>
            <a:ext cx="142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effectLst/>
                <a:latin typeface="Söhne"/>
              </a:rPr>
              <a:t>Behavior ?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D5415-37D4-4B09-869F-C648CB34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95" y="792149"/>
            <a:ext cx="6265717" cy="916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BED540-97C9-43FB-BE05-B6D101AC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6" y="2053676"/>
            <a:ext cx="4186034" cy="2503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AAD30B-9AC9-4A7A-A091-B9913CD1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6" y="1786671"/>
            <a:ext cx="2667372" cy="247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47C450-B1EE-4329-93D3-F2BA37760EE4}"/>
              </a:ext>
            </a:extLst>
          </p:cNvPr>
          <p:cNvSpPr txBox="1"/>
          <p:nvPr/>
        </p:nvSpPr>
        <p:spPr>
          <a:xfrm>
            <a:off x="3067731" y="1769491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하나 만들고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Behavior&lt;UI Control&gt;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상속받아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C1582-6EA8-48CD-AFD0-CF4F9812F6CD}"/>
              </a:ext>
            </a:extLst>
          </p:cNvPr>
          <p:cNvSpPr txBox="1"/>
          <p:nvPr/>
        </p:nvSpPr>
        <p:spPr>
          <a:xfrm>
            <a:off x="4626083" y="214426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AssociatedObject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Behavior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연결된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요소를 나타내는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이벤트들에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Function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등록하여 해당 이벤트가 발생할 때 특정 동작이 수행 되도록 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CD5503-EFF4-445A-B36C-00E7C9C77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643142"/>
            <a:ext cx="8348032" cy="20637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4666E3-3D5E-4812-9C83-BFB4A92794F8}"/>
              </a:ext>
            </a:extLst>
          </p:cNvPr>
          <p:cNvSpPr/>
          <p:nvPr/>
        </p:nvSpPr>
        <p:spPr>
          <a:xfrm>
            <a:off x="847024" y="5675042"/>
            <a:ext cx="1856070" cy="45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CFCB29-7FF0-406C-8833-7BC22789D2EF}"/>
              </a:ext>
            </a:extLst>
          </p:cNvPr>
          <p:cNvSpPr/>
          <p:nvPr/>
        </p:nvSpPr>
        <p:spPr>
          <a:xfrm>
            <a:off x="3039031" y="4643142"/>
            <a:ext cx="1032215" cy="11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66AB59-C807-4BB7-8F72-4E68A500B873}"/>
              </a:ext>
            </a:extLst>
          </p:cNvPr>
          <p:cNvCxnSpPr>
            <a:cxnSpLocks/>
          </p:cNvCxnSpPr>
          <p:nvPr/>
        </p:nvCxnSpPr>
        <p:spPr>
          <a:xfrm flipH="1">
            <a:off x="2787218" y="4298344"/>
            <a:ext cx="4740412" cy="158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AC341C-2187-42CD-AF00-B1084DBF1F96}"/>
              </a:ext>
            </a:extLst>
          </p:cNvPr>
          <p:cNvCxnSpPr>
            <a:cxnSpLocks/>
          </p:cNvCxnSpPr>
          <p:nvPr/>
        </p:nvCxnSpPr>
        <p:spPr>
          <a:xfrm flipH="1">
            <a:off x="4143255" y="3915582"/>
            <a:ext cx="1512167" cy="72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81C7C1-DDFD-4C4E-9D93-CAC7E6D74200}"/>
              </a:ext>
            </a:extLst>
          </p:cNvPr>
          <p:cNvSpPr txBox="1"/>
          <p:nvPr/>
        </p:nvSpPr>
        <p:spPr>
          <a:xfrm>
            <a:off x="7383614" y="4183873"/>
            <a:ext cx="2229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Xaml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사용하는 방법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22A44-2B90-4256-82EA-E7B215097287}"/>
              </a:ext>
            </a:extLst>
          </p:cNvPr>
          <p:cNvSpPr txBox="1"/>
          <p:nvPr/>
        </p:nvSpPr>
        <p:spPr>
          <a:xfrm>
            <a:off x="5223374" y="3706304"/>
            <a:ext cx="483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Panel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외각밖으로 요소들이 그려지는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외각 밖으로는 그려지지 않게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820F330-F3B4-4397-963B-09FF8C333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48" y="6085872"/>
            <a:ext cx="38295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9958-DDDB-411D-8B59-4C8B571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Event –Wheel &amp; Move Event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CF80C-2366-4CCC-8637-3C9FC3921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2537E-3F9A-4844-A778-D6916BA1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8760"/>
            <a:ext cx="5069026" cy="2887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C1861E-3E6D-4670-B96C-630EA016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268760"/>
            <a:ext cx="5795496" cy="3612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B06E8-D9DF-4CB6-99D8-6B3312EBE214}"/>
              </a:ext>
            </a:extLst>
          </p:cNvPr>
          <p:cNvSpPr txBox="1"/>
          <p:nvPr/>
        </p:nvSpPr>
        <p:spPr>
          <a:xfrm>
            <a:off x="1562449" y="907659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MouseWheel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DC74-A2D6-4879-AA55-8836FAE3E9E6}"/>
              </a:ext>
            </a:extLst>
          </p:cNvPr>
          <p:cNvSpPr txBox="1"/>
          <p:nvPr/>
        </p:nvSpPr>
        <p:spPr>
          <a:xfrm>
            <a:off x="8112224" y="910880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MouseMove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D650A-3975-4418-AF3D-827AE84EDF16}"/>
              </a:ext>
            </a:extLst>
          </p:cNvPr>
          <p:cNvSpPr txBox="1"/>
          <p:nvPr/>
        </p:nvSpPr>
        <p:spPr>
          <a:xfrm>
            <a:off x="158293" y="4231949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Wheel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움직인 값을 나타내는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Delta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양수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Zoom In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음수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Zoom Out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Control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 /H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사용하여 중심을 기준으로 확대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축소 되도록 설정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97B29-4084-4A38-88DA-2FA0A2C4705B}"/>
              </a:ext>
            </a:extLst>
          </p:cNvPr>
          <p:cNvSpPr txBox="1"/>
          <p:nvPr/>
        </p:nvSpPr>
        <p:spPr>
          <a:xfrm>
            <a:off x="5951984" y="5004464"/>
            <a:ext cx="489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마우스의 왼쪽 버튼이 눌렸을 때 마우스 커서 시작 포인트 설정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마우스를 움직이면 시작 포인트에서 움직인 만큼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컨트롤을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마우스의 왼쪽 버튼이 때어졌을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컨트롤 이동 완료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C0098-F021-408B-A530-2C2002F3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en-US" altLang="ko-KR" dirty="0" err="1">
                <a:sym typeface="Wingdings" panose="05000000000000000000" pitchFamily="2" charset="2"/>
              </a:rPr>
              <a:t>ViewModel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06FC8-7284-4A75-8970-DA53BC10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57BB9-7A7F-400B-A073-24D4C613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" y="866525"/>
            <a:ext cx="2982567" cy="2922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D7DFF-92D0-4168-804D-6BB5BDEB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628800"/>
            <a:ext cx="2972386" cy="4653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96C1FC-1AB1-4977-AE76-B80492095F74}"/>
              </a:ext>
            </a:extLst>
          </p:cNvPr>
          <p:cNvSpPr/>
          <p:nvPr/>
        </p:nvSpPr>
        <p:spPr>
          <a:xfrm>
            <a:off x="497910" y="1525902"/>
            <a:ext cx="247424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92725-5F6B-4EAC-BDE2-EDCACB444E0A}"/>
              </a:ext>
            </a:extLst>
          </p:cNvPr>
          <p:cNvCxnSpPr>
            <a:cxnSpLocks/>
          </p:cNvCxnSpPr>
          <p:nvPr/>
        </p:nvCxnSpPr>
        <p:spPr>
          <a:xfrm flipH="1">
            <a:off x="2990739" y="1813934"/>
            <a:ext cx="296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A8D6F-2E25-4A9C-9449-4A8120379AC6}"/>
              </a:ext>
            </a:extLst>
          </p:cNvPr>
          <p:cNvSpPr txBox="1"/>
          <p:nvPr/>
        </p:nvSpPr>
        <p:spPr>
          <a:xfrm>
            <a:off x="3413078" y="821791"/>
            <a:ext cx="49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Integratedclass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싱글톤으로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 뒤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포인터를 모두 가지고 있으면서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서로 참조할 수 있도록 다리 역학을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CD07BF-4671-4298-B1CF-43527C25CF38}"/>
              </a:ext>
            </a:extLst>
          </p:cNvPr>
          <p:cNvCxnSpPr>
            <a:cxnSpLocks/>
          </p:cNvCxnSpPr>
          <p:nvPr/>
        </p:nvCxnSpPr>
        <p:spPr>
          <a:xfrm>
            <a:off x="3287688" y="1021846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B43F4D-6BED-4DCB-BE47-34AE034C9F5A}"/>
              </a:ext>
            </a:extLst>
          </p:cNvPr>
          <p:cNvCxnSpPr>
            <a:cxnSpLocks/>
          </p:cNvCxnSpPr>
          <p:nvPr/>
        </p:nvCxnSpPr>
        <p:spPr>
          <a:xfrm flipH="1">
            <a:off x="3287688" y="1023791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ED7C75-ACAB-4E89-8A30-6106737B24EE}"/>
              </a:ext>
            </a:extLst>
          </p:cNvPr>
          <p:cNvCxnSpPr>
            <a:cxnSpLocks/>
          </p:cNvCxnSpPr>
          <p:nvPr/>
        </p:nvCxnSpPr>
        <p:spPr>
          <a:xfrm flipH="1">
            <a:off x="7176120" y="1916832"/>
            <a:ext cx="296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04E0E1-D145-4A9F-84DE-420FDB512F8F}"/>
              </a:ext>
            </a:extLst>
          </p:cNvPr>
          <p:cNvSpPr txBox="1"/>
          <p:nvPr/>
        </p:nvSpPr>
        <p:spPr>
          <a:xfrm>
            <a:off x="7367286" y="1695799"/>
            <a:ext cx="366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공통적으로 사용하는 변수 및 함수를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 하고 있어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참조 할 수 있도록 되어있다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6D0258-7C85-43D8-A940-357AC192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2442229"/>
            <a:ext cx="4084398" cy="1899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771E61-BB4A-4150-92B6-5EF2E098BFE2}"/>
              </a:ext>
            </a:extLst>
          </p:cNvPr>
          <p:cNvSpPr/>
          <p:nvPr/>
        </p:nvSpPr>
        <p:spPr>
          <a:xfrm>
            <a:off x="4303934" y="5900771"/>
            <a:ext cx="1584176" cy="3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DD36AC-D60C-44C0-88AC-C5702B47BA88}"/>
              </a:ext>
            </a:extLst>
          </p:cNvPr>
          <p:cNvCxnSpPr>
            <a:cxnSpLocks/>
          </p:cNvCxnSpPr>
          <p:nvPr/>
        </p:nvCxnSpPr>
        <p:spPr>
          <a:xfrm flipH="1">
            <a:off x="5807968" y="3391893"/>
            <a:ext cx="1707793" cy="241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E1D3EC-5572-4E1F-A8A1-2BEE05E06B81}"/>
              </a:ext>
            </a:extLst>
          </p:cNvPr>
          <p:cNvSpPr txBox="1"/>
          <p:nvPr/>
        </p:nvSpPr>
        <p:spPr>
          <a:xfrm>
            <a:off x="7822323" y="4398523"/>
            <a:ext cx="3667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연산이 끝난 이미지를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하기 위해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하였다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함수에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 Image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넘겨 주면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BitmapSource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업데이트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5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C0FE-DA31-49EF-8C18-E3561DEC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processing Algorithm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B36D4F-37EA-46BA-8368-13AA40F6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A9E68-EF38-4EF9-A633-B7C6202C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939554"/>
            <a:ext cx="2505933" cy="2617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1FCCE-39C9-41D4-A35D-C39E65B83866}"/>
              </a:ext>
            </a:extLst>
          </p:cNvPr>
          <p:cNvSpPr txBox="1"/>
          <p:nvPr/>
        </p:nvSpPr>
        <p:spPr>
          <a:xfrm>
            <a:off x="-96688" y="357301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Image Processing </a:t>
            </a:r>
            <a:r>
              <a:rPr lang="ko-KR" altLang="en-US" sz="1000" dirty="0">
                <a:sym typeface="Wingdings" panose="05000000000000000000" pitchFamily="2" charset="2"/>
              </a:rPr>
              <a:t>되는 동안 </a:t>
            </a:r>
            <a:r>
              <a:rPr lang="en-US" altLang="ko-KR" sz="1000" dirty="0">
                <a:sym typeface="Wingdings" panose="05000000000000000000" pitchFamily="2" charset="2"/>
              </a:rPr>
              <a:t>UI</a:t>
            </a:r>
            <a:r>
              <a:rPr lang="ko-KR" altLang="en-US" sz="1000" dirty="0">
                <a:sym typeface="Wingdings" panose="05000000000000000000" pitchFamily="2" charset="2"/>
              </a:rPr>
              <a:t>가 </a:t>
            </a:r>
            <a:r>
              <a:rPr lang="en-US" altLang="ko-KR" sz="1000" dirty="0">
                <a:sym typeface="Wingdings" panose="05000000000000000000" pitchFamily="2" charset="2"/>
              </a:rPr>
              <a:t>Block </a:t>
            </a:r>
            <a:r>
              <a:rPr lang="ko-KR" altLang="en-US" sz="1000" dirty="0">
                <a:sym typeface="Wingdings" panose="05000000000000000000" pitchFamily="2" charset="2"/>
              </a:rPr>
              <a:t>현상을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sym typeface="Wingdings" panose="05000000000000000000" pitchFamily="2" charset="2"/>
              </a:rPr>
              <a:t>막기 위해 검사 루틴을 별도의 </a:t>
            </a:r>
            <a:r>
              <a:rPr lang="en-US" altLang="ko-KR" sz="1000" dirty="0">
                <a:sym typeface="Wingdings" panose="05000000000000000000" pitchFamily="2" charset="2"/>
              </a:rPr>
              <a:t>Thread </a:t>
            </a:r>
            <a:r>
              <a:rPr lang="ko-KR" altLang="en-US" sz="1000" dirty="0">
                <a:sym typeface="Wingdings" panose="05000000000000000000" pitchFamily="2" charset="2"/>
              </a:rPr>
              <a:t>로 분리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00D8B3-FAC0-4283-B78F-CF3FE418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814815"/>
            <a:ext cx="5472608" cy="5916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82F152-52BE-45AA-B317-B467D0682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4293096"/>
            <a:ext cx="2553056" cy="1333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6ADA1-B098-4438-A605-5E44BEC93364}"/>
              </a:ext>
            </a:extLst>
          </p:cNvPr>
          <p:cNvSpPr txBox="1"/>
          <p:nvPr/>
        </p:nvSpPr>
        <p:spPr>
          <a:xfrm>
            <a:off x="717704" y="5700531"/>
            <a:ext cx="172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sym typeface="Wingdings" panose="05000000000000000000" pitchFamily="2" charset="2"/>
              </a:rPr>
              <a:t>BlobData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멤버 변수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089694-D29B-40C3-9BD0-22A6DB9E4A20}"/>
              </a:ext>
            </a:extLst>
          </p:cNvPr>
          <p:cNvCxnSpPr>
            <a:cxnSpLocks/>
          </p:cNvCxnSpPr>
          <p:nvPr/>
        </p:nvCxnSpPr>
        <p:spPr>
          <a:xfrm>
            <a:off x="6168008" y="2708920"/>
            <a:ext cx="9361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A2B0A3-71E9-49D2-8B9E-C93C874F6513}"/>
              </a:ext>
            </a:extLst>
          </p:cNvPr>
          <p:cNvCxnSpPr>
            <a:cxnSpLocks/>
          </p:cNvCxnSpPr>
          <p:nvPr/>
        </p:nvCxnSpPr>
        <p:spPr>
          <a:xfrm>
            <a:off x="7176120" y="2708920"/>
            <a:ext cx="15121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68D36C-32D3-47DF-85C8-1ECB44D406E5}"/>
              </a:ext>
            </a:extLst>
          </p:cNvPr>
          <p:cNvCxnSpPr>
            <a:cxnSpLocks/>
          </p:cNvCxnSpPr>
          <p:nvPr/>
        </p:nvCxnSpPr>
        <p:spPr>
          <a:xfrm>
            <a:off x="3719736" y="1340768"/>
            <a:ext cx="25202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FDCC2-5709-417D-ADD0-CA6EC6A5238B}"/>
              </a:ext>
            </a:extLst>
          </p:cNvPr>
          <p:cNvSpPr txBox="1"/>
          <p:nvPr/>
        </p:nvSpPr>
        <p:spPr>
          <a:xfrm>
            <a:off x="8760296" y="105273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Buffer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1CH(Gray)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아닐 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Color  Gray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D45881-2A4E-4F4C-9874-768E46A97C60}"/>
              </a:ext>
            </a:extLst>
          </p:cNvPr>
          <p:cNvCxnSpPr>
            <a:cxnSpLocks/>
          </p:cNvCxnSpPr>
          <p:nvPr/>
        </p:nvCxnSpPr>
        <p:spPr>
          <a:xfrm flipH="1">
            <a:off x="6384032" y="1252791"/>
            <a:ext cx="2703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18888F-5028-4991-A2F9-791F59F04E08}"/>
              </a:ext>
            </a:extLst>
          </p:cNvPr>
          <p:cNvCxnSpPr>
            <a:cxnSpLocks/>
          </p:cNvCxnSpPr>
          <p:nvPr/>
        </p:nvCxnSpPr>
        <p:spPr>
          <a:xfrm flipV="1">
            <a:off x="6636061" y="2780658"/>
            <a:ext cx="0" cy="3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384ACB-6B8A-49A9-8EF2-B25782228B84}"/>
              </a:ext>
            </a:extLst>
          </p:cNvPr>
          <p:cNvCxnSpPr>
            <a:cxnSpLocks/>
          </p:cNvCxnSpPr>
          <p:nvPr/>
        </p:nvCxnSpPr>
        <p:spPr>
          <a:xfrm>
            <a:off x="6636060" y="3083975"/>
            <a:ext cx="2595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B19413-884F-4AFE-90C6-D212FB40DCEC}"/>
              </a:ext>
            </a:extLst>
          </p:cNvPr>
          <p:cNvSpPr txBox="1"/>
          <p:nvPr/>
        </p:nvSpPr>
        <p:spPr>
          <a:xfrm>
            <a:off x="9257179" y="28839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Blob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최외각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윤곽선만 검출하기 위해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External Mode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179BD1-98F3-4E7E-91FC-8213EBD14931}"/>
              </a:ext>
            </a:extLst>
          </p:cNvPr>
          <p:cNvCxnSpPr>
            <a:cxnSpLocks/>
          </p:cNvCxnSpPr>
          <p:nvPr/>
        </p:nvCxnSpPr>
        <p:spPr>
          <a:xfrm>
            <a:off x="7733379" y="2200258"/>
            <a:ext cx="0" cy="3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631912-2078-4F8C-9824-452B4F7978A4}"/>
              </a:ext>
            </a:extLst>
          </p:cNvPr>
          <p:cNvCxnSpPr>
            <a:cxnSpLocks/>
          </p:cNvCxnSpPr>
          <p:nvPr/>
        </p:nvCxnSpPr>
        <p:spPr>
          <a:xfrm>
            <a:off x="7733378" y="2200258"/>
            <a:ext cx="13796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DF90B8-72EF-46F7-82DC-F15DE50CE660}"/>
              </a:ext>
            </a:extLst>
          </p:cNvPr>
          <p:cNvSpPr txBox="1"/>
          <p:nvPr/>
        </p:nvSpPr>
        <p:spPr>
          <a:xfrm>
            <a:off x="9087561" y="1962373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Circle Fitting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모든 윤곽선을 사용해야 하기 때문에 모든 윤곽선을 사용하여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Mode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99EA8231-4FF0-4248-A844-B914309D9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5514"/>
              </p:ext>
            </p:extLst>
          </p:nvPr>
        </p:nvGraphicFramePr>
        <p:xfrm>
          <a:off x="9354939" y="3730943"/>
          <a:ext cx="2347485" cy="230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54">
                  <a:extLst>
                    <a:ext uri="{9D8B030D-6E8A-4147-A177-3AD203B41FA5}">
                      <a16:colId xmlns:a16="http://schemas.microsoft.com/office/drawing/2014/main" val="800472643"/>
                    </a:ext>
                  </a:extLst>
                </a:gridCol>
                <a:gridCol w="853631">
                  <a:extLst>
                    <a:ext uri="{9D8B030D-6E8A-4147-A177-3AD203B41FA5}">
                      <a16:colId xmlns:a16="http://schemas.microsoft.com/office/drawing/2014/main" val="3542525154"/>
                    </a:ext>
                  </a:extLst>
                </a:gridCol>
                <a:gridCol w="1049400">
                  <a:extLst>
                    <a:ext uri="{9D8B030D-6E8A-4147-A177-3AD203B41FA5}">
                      <a16:colId xmlns:a16="http://schemas.microsoft.com/office/drawing/2014/main" val="1288003802"/>
                    </a:ext>
                  </a:extLst>
                </a:gridCol>
              </a:tblGrid>
              <a:tr h="168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횟수</a:t>
                      </a: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For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Parallel.For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8369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104737196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67975503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16349894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526008352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250660237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48842440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400748991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20575911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991028868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471401412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11.2ms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9.2ms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4836559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EE2C682-CF16-4D63-BE98-7E0E35CC99B7}"/>
              </a:ext>
            </a:extLst>
          </p:cNvPr>
          <p:cNvSpPr txBox="1"/>
          <p:nvPr/>
        </p:nvSpPr>
        <p:spPr>
          <a:xfrm>
            <a:off x="9231576" y="334622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병렬 처리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vs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순차 처리 시간 비교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시간 측정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StopWatch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EA2CD-3521-43AE-9489-3CD93EDD85C1}"/>
              </a:ext>
            </a:extLst>
          </p:cNvPr>
          <p:cNvSpPr txBox="1"/>
          <p:nvPr/>
        </p:nvSpPr>
        <p:spPr>
          <a:xfrm>
            <a:off x="9257179" y="604096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Parallel.For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초기화 과정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Thread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생성 관리 작업 분배 같은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오버해드로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인해 초기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실행시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시간이 오래 걸리는 것으로 판단된다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코드를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바꿀떄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마다 프로그램을 재부팅 했으며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10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검사하여 시간 측정을 하였다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.)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833F976-B890-41AB-8DC5-1BC94F8F5350}"/>
              </a:ext>
            </a:extLst>
          </p:cNvPr>
          <p:cNvSpPr/>
          <p:nvPr/>
        </p:nvSpPr>
        <p:spPr>
          <a:xfrm>
            <a:off x="6229615" y="3146897"/>
            <a:ext cx="874497" cy="3081321"/>
          </a:xfrm>
          <a:prstGeom prst="rightBrace">
            <a:avLst>
              <a:gd name="adj1" fmla="val 8333"/>
              <a:gd name="adj2" fmla="val 2373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65C6B-4520-4A0F-8D0B-45163283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processing Algorithm – Circle Fitting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A7F27B-1E47-4560-BBF4-AAF24D78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E6FC8-69C3-41A2-8EFC-6102EA76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411197" cy="5787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8D990A-E01E-46B3-89C1-F37ED7E9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908719"/>
            <a:ext cx="3168352" cy="57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14433</TotalTime>
  <Words>685</Words>
  <Application>Microsoft Office PowerPoint</Application>
  <PresentationFormat>와이드스크린</PresentationFormat>
  <Paragraphs>138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Söhne</vt:lpstr>
      <vt:lpstr>굴림</vt:lpstr>
      <vt:lpstr>맑은 고딕</vt:lpstr>
      <vt:lpstr>Arial</vt:lpstr>
      <vt:lpstr>Franklin Gothic Medium</vt:lpstr>
      <vt:lpstr>Office 테마</vt:lpstr>
      <vt:lpstr>PowerPoint 프레젠테이션</vt:lpstr>
      <vt:lpstr>Image Viewer UI</vt:lpstr>
      <vt:lpstr>Image Viewer UI 동작 화면</vt:lpstr>
      <vt:lpstr>사용된 NuGet Package</vt:lpstr>
      <vt:lpstr>Mouse Event - Behavior</vt:lpstr>
      <vt:lpstr>Mouse Event –Wheel &amp; Move Event</vt:lpstr>
      <vt:lpstr>Model  ViewModel</vt:lpstr>
      <vt:lpstr>Image processing Algorithm</vt:lpstr>
      <vt:lpstr>Image processing Algorithm – Circle Fitting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473</cp:revision>
  <cp:lastPrinted>2021-11-23T00:02:20Z</cp:lastPrinted>
  <dcterms:created xsi:type="dcterms:W3CDTF">2015-06-16T09:55:00Z</dcterms:created>
  <dcterms:modified xsi:type="dcterms:W3CDTF">2024-03-28T08:04:34Z</dcterms:modified>
</cp:coreProperties>
</file>