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5" r:id="rId2"/>
    <p:sldId id="423" r:id="rId3"/>
    <p:sldId id="427" r:id="rId4"/>
    <p:sldId id="424" r:id="rId5"/>
    <p:sldId id="429" r:id="rId6"/>
    <p:sldId id="425" r:id="rId7"/>
    <p:sldId id="426" r:id="rId8"/>
    <p:sldId id="414" r:id="rId9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7"/>
            <p14:sldId id="424"/>
            <p14:sldId id="429"/>
            <p14:sldId id="425"/>
            <p14:sldId id="426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0" autoAdjust="0"/>
  </p:normalViewPr>
  <p:slideViewPr>
    <p:cSldViewPr showGuides="1">
      <p:cViewPr varScale="1">
        <p:scale>
          <a:sx n="109" d="100"/>
          <a:sy n="109" d="100"/>
        </p:scale>
        <p:origin x="966" y="96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Study Plan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2024. 02. 06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FD236A-8322-40D1-891D-3DE038E1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00801"/>
              </p:ext>
            </p:extLst>
          </p:nvPr>
        </p:nvGraphicFramePr>
        <p:xfrm>
          <a:off x="263352" y="1052736"/>
          <a:ext cx="113052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8141">
                  <a:extLst>
                    <a:ext uri="{9D8B030D-6E8A-4147-A177-3AD203B41FA5}">
                      <a16:colId xmlns:a16="http://schemas.microsoft.com/office/drawing/2014/main" val="257168887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10523453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73117541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04571442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0710574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5772567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5328716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75960510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86001920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01246269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1498744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61399783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33981720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48439234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671606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406068589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314839910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82442948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98800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 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1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SW plane </a:t>
                      </a:r>
                      <a:r>
                        <a:rPr lang="ko-KR" altLang="en-US" sz="10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3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Logger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402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Viewer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2468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</a:t>
                      </a:r>
                      <a:r>
                        <a:rPr lang="en-US" altLang="ko-KR" sz="1000" dirty="0" err="1"/>
                        <a:t>procssing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5218-7D91-4795-B28D-9AD453A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WPF MVVM 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E652A2-744C-4C59-9B77-BA67716D2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1CD329-AEF1-4AE6-A7B5-1218EE661D9D}"/>
              </a:ext>
            </a:extLst>
          </p:cNvPr>
          <p:cNvGrpSpPr/>
          <p:nvPr/>
        </p:nvGrpSpPr>
        <p:grpSpPr>
          <a:xfrm>
            <a:off x="312760" y="908720"/>
            <a:ext cx="2871995" cy="2664295"/>
            <a:chOff x="263352" y="908721"/>
            <a:chExt cx="3415347" cy="3168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FFAD14-9DA6-4D04-A6CC-7F8CBA71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908721"/>
              <a:ext cx="3415347" cy="316835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85C60D-99A1-4597-9973-DF83C9491A75}"/>
                </a:ext>
              </a:extLst>
            </p:cNvPr>
            <p:cNvSpPr/>
            <p:nvPr/>
          </p:nvSpPr>
          <p:spPr>
            <a:xfrm>
              <a:off x="494616" y="2716540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3D2EA4-21A6-498E-9F82-C3CF55014EF3}"/>
                </a:ext>
              </a:extLst>
            </p:cNvPr>
            <p:cNvSpPr/>
            <p:nvPr/>
          </p:nvSpPr>
          <p:spPr>
            <a:xfrm>
              <a:off x="494616" y="2883416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9583A7-2144-4369-8C98-4468E4ACE363}"/>
                </a:ext>
              </a:extLst>
            </p:cNvPr>
            <p:cNvSpPr/>
            <p:nvPr/>
          </p:nvSpPr>
          <p:spPr>
            <a:xfrm>
              <a:off x="445194" y="3696465"/>
              <a:ext cx="1330326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# WPF] MVVM 간단하게 시작하기 - 1 (데이터바인딩, 연동)">
            <a:extLst>
              <a:ext uri="{FF2B5EF4-FFF2-40B4-BE49-F238E27FC236}">
                <a16:creationId xmlns:a16="http://schemas.microsoft.com/office/drawing/2014/main" id="{2C4BCC85-2362-4E94-ABFE-9E0B2BA5D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21" y="1354985"/>
            <a:ext cx="3163864" cy="17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65BCB-977D-4D85-934D-33CE53FEC5B2}"/>
              </a:ext>
            </a:extLst>
          </p:cNvPr>
          <p:cNvSpPr txBox="1"/>
          <p:nvPr/>
        </p:nvSpPr>
        <p:spPr>
          <a:xfrm>
            <a:off x="4086277" y="2863740"/>
            <a:ext cx="2422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기능 분리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(front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 Back)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58764-5606-49BD-B9DC-C6EFD5401804}"/>
              </a:ext>
            </a:extLst>
          </p:cNvPr>
          <p:cNvSpPr txBox="1"/>
          <p:nvPr/>
        </p:nvSpPr>
        <p:spPr>
          <a:xfrm>
            <a:off x="232210" y="3990483"/>
            <a:ext cx="6943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모델 </a:t>
            </a:r>
            <a:r>
              <a:rPr lang="en-US" altLang="ko-KR" sz="1000" b="1" i="0" dirty="0">
                <a:effectLst/>
                <a:latin typeface="Söhne"/>
              </a:rPr>
              <a:t>(Model):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모델은 애플리케이션의 데이터와 비즈니스 로직을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데이터베이스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외부 서비스 또는 애플리케이션 내부의 데이터와 관련된 작업을 수</a:t>
            </a:r>
            <a:r>
              <a:rPr lang="ko-KR" altLang="en-US" sz="1000" dirty="0">
                <a:latin typeface="Söhne"/>
              </a:rPr>
              <a:t>행</a:t>
            </a:r>
            <a:r>
              <a:rPr lang="en-US" altLang="ko-KR" sz="1000" dirty="0">
                <a:latin typeface="Söhne"/>
              </a:rPr>
              <a:t>.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데이터 구조와 데이터 조작을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뷰 </a:t>
            </a:r>
            <a:r>
              <a:rPr lang="en-US" altLang="ko-KR" sz="1000" b="1" i="0" dirty="0">
                <a:effectLst/>
                <a:latin typeface="Söhne"/>
              </a:rPr>
              <a:t>(View):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뷰는 </a:t>
            </a:r>
            <a:r>
              <a:rPr lang="en-US" altLang="ko-KR" sz="1000" dirty="0">
                <a:latin typeface="Söhne"/>
              </a:rPr>
              <a:t>UI</a:t>
            </a:r>
            <a:r>
              <a:rPr lang="ko-KR" altLang="en-US" sz="1000" dirty="0">
                <a:latin typeface="Söhne"/>
              </a:rPr>
              <a:t>를 의미</a:t>
            </a:r>
            <a:endParaRPr lang="en-US" altLang="ko-KR" sz="1000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000" b="0" i="0" dirty="0">
                <a:effectLst/>
                <a:latin typeface="Söhne"/>
              </a:rPr>
              <a:t>XAML</a:t>
            </a:r>
            <a:r>
              <a:rPr lang="ko-KR" altLang="en-US" sz="1000" b="0" i="0" dirty="0">
                <a:effectLst/>
                <a:latin typeface="Söhne"/>
              </a:rPr>
              <a:t>을 사용하여 디자인됨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사용자의 입력을 받아 </a:t>
            </a:r>
            <a:r>
              <a:rPr lang="ko-KR" altLang="en-US" sz="1000" b="0" i="0" dirty="0" err="1">
                <a:effectLst/>
                <a:latin typeface="Söhne"/>
              </a:rPr>
              <a:t>뷰모델에</a:t>
            </a:r>
            <a:r>
              <a:rPr lang="ko-KR" altLang="en-US" sz="1000" b="0" i="0" dirty="0">
                <a:effectLst/>
                <a:latin typeface="Söhne"/>
              </a:rPr>
              <a:t> 전달하고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 err="1">
                <a:effectLst/>
                <a:latin typeface="Söhne"/>
              </a:rPr>
              <a:t>뷰모델로부터</a:t>
            </a:r>
            <a:r>
              <a:rPr lang="ko-KR" altLang="en-US" sz="1000" b="0" i="0" dirty="0">
                <a:effectLst/>
                <a:latin typeface="Söhne"/>
              </a:rPr>
              <a:t> 데이터를 가져와 화면에 표시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 err="1">
                <a:effectLst/>
                <a:latin typeface="Söhne"/>
              </a:rPr>
              <a:t>뷰모델</a:t>
            </a:r>
            <a:r>
              <a:rPr lang="ko-KR" altLang="en-US" sz="1000" b="1" i="0" dirty="0">
                <a:effectLst/>
                <a:latin typeface="Söhne"/>
              </a:rPr>
              <a:t> </a:t>
            </a:r>
            <a:r>
              <a:rPr lang="en-US" altLang="ko-KR" sz="1000" b="1" i="0" dirty="0">
                <a:effectLst/>
                <a:latin typeface="Söhne"/>
              </a:rPr>
              <a:t>(</a:t>
            </a:r>
            <a:r>
              <a:rPr lang="en-US" altLang="ko-KR" sz="1000" b="1" i="0" dirty="0" err="1">
                <a:effectLst/>
                <a:latin typeface="Söhne"/>
              </a:rPr>
              <a:t>ViewModel</a:t>
            </a:r>
            <a:r>
              <a:rPr lang="en-US" altLang="ko-KR" sz="1000" b="1" i="0" dirty="0">
                <a:effectLst/>
                <a:latin typeface="Söhne"/>
              </a:rPr>
              <a:t>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 err="1">
                <a:effectLst/>
                <a:latin typeface="Söhne"/>
              </a:rPr>
              <a:t>뷰모델은</a:t>
            </a:r>
            <a:r>
              <a:rPr lang="ko-KR" altLang="en-US" sz="1000" b="0" i="0" dirty="0">
                <a:effectLst/>
                <a:latin typeface="Söhne"/>
              </a:rPr>
              <a:t> 뷰와 모델 간의 중간 역할을 합니다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 인터페이스와 관련된 로직을 처리하며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발생한 이벤트를 감지하고 모델에 데이터 요청을 전달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 바인딩을 통해 뷰와 모델을 연결하고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필요한 데이터를 제공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비즈니스 로직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데이터 가공 및 뷰에 표시할 데이터를 관리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683A94-586E-474A-9C4D-B4F216C339CA}"/>
              </a:ext>
            </a:extLst>
          </p:cNvPr>
          <p:cNvGrpSpPr/>
          <p:nvPr/>
        </p:nvGrpSpPr>
        <p:grpSpPr>
          <a:xfrm>
            <a:off x="7494437" y="853971"/>
            <a:ext cx="3408261" cy="1258847"/>
            <a:chOff x="73141" y="1084237"/>
            <a:chExt cx="3408261" cy="125884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9DC216-DB63-4B28-B3D0-EFE6D05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836" y="1084237"/>
              <a:ext cx="1680566" cy="11448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DA90E-1F57-43CF-B318-6A4ACC2AC095}"/>
                </a:ext>
              </a:extLst>
            </p:cNvPr>
            <p:cNvSpPr txBox="1"/>
            <p:nvPr/>
          </p:nvSpPr>
          <p:spPr>
            <a:xfrm>
              <a:off x="444577" y="2096863"/>
              <a:ext cx="812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215BDF-E847-4FDD-B502-242E6B02F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1" y="1204068"/>
              <a:ext cx="1599141" cy="90773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6D84AE2-4AF2-4637-8D63-E5A104F4F545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71" y="1623257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30E025-C9A5-49CC-8751-E08F7883447F}"/>
              </a:ext>
            </a:extLst>
          </p:cNvPr>
          <p:cNvGrpSpPr/>
          <p:nvPr/>
        </p:nvGrpSpPr>
        <p:grpSpPr>
          <a:xfrm>
            <a:off x="7104112" y="2409474"/>
            <a:ext cx="4880555" cy="671583"/>
            <a:chOff x="176828" y="2799971"/>
            <a:chExt cx="4880555" cy="67158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518D313-B59E-4F34-AE77-54408923B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9436" y="2799971"/>
              <a:ext cx="3207947" cy="671583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F0E513A-262A-45F7-9685-2A363FF460B5}"/>
                </a:ext>
              </a:extLst>
            </p:cNvPr>
            <p:cNvGrpSpPr/>
            <p:nvPr/>
          </p:nvGrpSpPr>
          <p:grpSpPr>
            <a:xfrm>
              <a:off x="176828" y="3036909"/>
              <a:ext cx="1454676" cy="287888"/>
              <a:chOff x="187369" y="3168468"/>
              <a:chExt cx="1454676" cy="28788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F8F196E4-717F-44A1-BE19-BE64942335CE}"/>
                  </a:ext>
                </a:extLst>
              </p:cNvPr>
              <p:cNvSpPr/>
              <p:nvPr/>
            </p:nvSpPr>
            <p:spPr>
              <a:xfrm>
                <a:off x="187369" y="3168468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923A82-455E-405B-B24B-8A09DBE73893}"/>
                  </a:ext>
                </a:extLst>
              </p:cNvPr>
              <p:cNvSpPr txBox="1"/>
              <p:nvPr/>
            </p:nvSpPr>
            <p:spPr>
              <a:xfrm>
                <a:off x="497860" y="3189302"/>
                <a:ext cx="8126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Binding</a:t>
                </a: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B7ACCD-25F7-44AC-ACEE-4FA81B5B67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189" y="3180853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2E97C82-9672-4C9E-A257-E068B89C8B4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3324797"/>
              <a:ext cx="2016224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C3E861-FDAD-4B77-A05D-6C26DB50A941}"/>
              </a:ext>
            </a:extLst>
          </p:cNvPr>
          <p:cNvGrpSpPr/>
          <p:nvPr/>
        </p:nvGrpSpPr>
        <p:grpSpPr>
          <a:xfrm>
            <a:off x="7104112" y="3313510"/>
            <a:ext cx="3427105" cy="1543265"/>
            <a:chOff x="5551733" y="1359449"/>
            <a:chExt cx="3427105" cy="154326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2540324-89FB-4F5A-882C-44D14AE3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152" y="1359449"/>
              <a:ext cx="1514686" cy="1543265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6CF8E54-D5BD-4939-AC68-824374299B59}"/>
                </a:ext>
              </a:extLst>
            </p:cNvPr>
            <p:cNvSpPr/>
            <p:nvPr/>
          </p:nvSpPr>
          <p:spPr>
            <a:xfrm>
              <a:off x="5551733" y="1967293"/>
              <a:ext cx="1454676" cy="2878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Model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9BE0AD5-E18C-4A64-AE5B-6461DA9F0219}"/>
                </a:ext>
              </a:extLst>
            </p:cNvPr>
            <p:cNvCxnSpPr>
              <a:cxnSpLocks/>
            </p:cNvCxnSpPr>
            <p:nvPr/>
          </p:nvCxnSpPr>
          <p:spPr>
            <a:xfrm>
              <a:off x="6884270" y="2103322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B361EE-D62E-49E1-B2B3-A52D3DC19AF2}"/>
              </a:ext>
            </a:extLst>
          </p:cNvPr>
          <p:cNvGrpSpPr/>
          <p:nvPr/>
        </p:nvGrpSpPr>
        <p:grpSpPr>
          <a:xfrm>
            <a:off x="7184990" y="5219254"/>
            <a:ext cx="3929010" cy="1249354"/>
            <a:chOff x="7178637" y="5233354"/>
            <a:chExt cx="3929010" cy="124935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6343BEF-4A0D-483F-B65F-907BD9E47960}"/>
                </a:ext>
              </a:extLst>
            </p:cNvPr>
            <p:cNvGrpSpPr/>
            <p:nvPr/>
          </p:nvGrpSpPr>
          <p:grpSpPr>
            <a:xfrm>
              <a:off x="7178637" y="5233354"/>
              <a:ext cx="3900431" cy="838317"/>
              <a:chOff x="251353" y="3869551"/>
              <a:chExt cx="3900431" cy="83831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B7B2885-5800-435B-B2A2-8E76DAD2C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4518" y="3869551"/>
                <a:ext cx="2267266" cy="838317"/>
              </a:xfrm>
              <a:prstGeom prst="rect">
                <a:avLst/>
              </a:prstGeom>
            </p:spPr>
          </p:pic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0557656-AD0E-44AD-AF28-B562D8AC5703}"/>
                  </a:ext>
                </a:extLst>
              </p:cNvPr>
              <p:cNvSpPr/>
              <p:nvPr/>
            </p:nvSpPr>
            <p:spPr>
              <a:xfrm>
                <a:off x="251353" y="4204752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View model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4AA4290-0F35-44FF-89AA-EA8784C0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890" y="4340781"/>
                <a:ext cx="5040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63A084D-BF41-43C0-989A-D10234EE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11802" y="6054023"/>
              <a:ext cx="2295845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5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76921"/>
              </p:ext>
            </p:extLst>
          </p:nvPr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19541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17C256-1D07-41FB-92AC-191AAC50B785}"/>
              </a:ext>
            </a:extLst>
          </p:cNvPr>
          <p:cNvGrpSpPr/>
          <p:nvPr/>
        </p:nvGrpSpPr>
        <p:grpSpPr>
          <a:xfrm>
            <a:off x="176828" y="1482241"/>
            <a:ext cx="11872637" cy="4251015"/>
            <a:chOff x="176828" y="1482241"/>
            <a:chExt cx="11872637" cy="425101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6B24BD-B611-475E-AF89-75A8CE375271}"/>
                </a:ext>
              </a:extLst>
            </p:cNvPr>
            <p:cNvSpPr/>
            <p:nvPr/>
          </p:nvSpPr>
          <p:spPr>
            <a:xfrm>
              <a:off x="176828" y="1482241"/>
              <a:ext cx="2505878" cy="41764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33A8A1F-BEDA-453D-BA57-A52542E6B6FC}"/>
                </a:ext>
              </a:extLst>
            </p:cNvPr>
            <p:cNvSpPr/>
            <p:nvPr/>
          </p:nvSpPr>
          <p:spPr>
            <a:xfrm>
              <a:off x="3761190" y="1531421"/>
              <a:ext cx="2505878" cy="41764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BCD01E-C0B7-41EE-BA39-E7F3ECFF8AD4}"/>
                </a:ext>
              </a:extLst>
            </p:cNvPr>
            <p:cNvSpPr txBox="1"/>
            <p:nvPr/>
          </p:nvSpPr>
          <p:spPr>
            <a:xfrm>
              <a:off x="983432" y="1482241"/>
              <a:ext cx="812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A387462-4CCD-4538-8C4B-04CCEFAFA0E7}"/>
                </a:ext>
              </a:extLst>
            </p:cNvPr>
            <p:cNvSpPr txBox="1"/>
            <p:nvPr/>
          </p:nvSpPr>
          <p:spPr>
            <a:xfrm>
              <a:off x="4511824" y="1531421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 Model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F4A4082-B502-4060-B8D4-D92269303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98" y="1994286"/>
              <a:ext cx="2337877" cy="13270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A9DFB94-8CF6-4B34-A9D6-E6CC23AD3733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3569596"/>
              <a:ext cx="144909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3A7DBA-E972-47A3-8AFD-CC2383927B2B}"/>
                </a:ext>
              </a:extLst>
            </p:cNvPr>
            <p:cNvSpPr txBox="1"/>
            <p:nvPr/>
          </p:nvSpPr>
          <p:spPr>
            <a:xfrm>
              <a:off x="2787601" y="3569596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Binding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82581E-7401-4B54-8407-6D72F0426B64}"/>
                </a:ext>
              </a:extLst>
            </p:cNvPr>
            <p:cNvGrpSpPr/>
            <p:nvPr/>
          </p:nvGrpSpPr>
          <p:grpSpPr>
            <a:xfrm>
              <a:off x="7428653" y="1556792"/>
              <a:ext cx="4620812" cy="4176464"/>
              <a:chOff x="7428653" y="1556792"/>
              <a:chExt cx="4620812" cy="417646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BB457D67-3114-43D7-86A3-8578FB76227E}"/>
                  </a:ext>
                </a:extLst>
              </p:cNvPr>
              <p:cNvSpPr/>
              <p:nvPr/>
            </p:nvSpPr>
            <p:spPr>
              <a:xfrm>
                <a:off x="7428653" y="1556792"/>
                <a:ext cx="2505878" cy="41764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0638A5-DE0E-426D-8640-D25A347AF60A}"/>
                  </a:ext>
                </a:extLst>
              </p:cNvPr>
              <p:cNvSpPr txBox="1"/>
              <p:nvPr/>
            </p:nvSpPr>
            <p:spPr>
              <a:xfrm>
                <a:off x="8213540" y="1556792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4057079C-2A05-46BC-843A-0FE86A4634C7}"/>
                  </a:ext>
                </a:extLst>
              </p:cNvPr>
              <p:cNvSpPr/>
              <p:nvPr/>
            </p:nvSpPr>
            <p:spPr>
              <a:xfrm>
                <a:off x="7611360" y="3066040"/>
                <a:ext cx="2140463" cy="152654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D9DB8E-FC1C-49D2-A499-00068C3F49C1}"/>
                  </a:ext>
                </a:extLst>
              </p:cNvPr>
              <p:cNvSpPr txBox="1"/>
              <p:nvPr/>
            </p:nvSpPr>
            <p:spPr>
              <a:xfrm>
                <a:off x="8213539" y="3066040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Library class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57864F4-EFB5-415C-9B8A-8836B1E66164}"/>
                  </a:ext>
                </a:extLst>
              </p:cNvPr>
              <p:cNvSpPr/>
              <p:nvPr/>
            </p:nvSpPr>
            <p:spPr>
              <a:xfrm>
                <a:off x="10065151" y="3716333"/>
                <a:ext cx="1984314" cy="3157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9ABEBB5-4DD3-4A69-B870-13807C3DD706}"/>
                  </a:ext>
                </a:extLst>
              </p:cNvPr>
              <p:cNvSpPr/>
              <p:nvPr/>
            </p:nvSpPr>
            <p:spPr>
              <a:xfrm>
                <a:off x="7704594" y="3716333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6383B9-647C-4DCB-AFD0-434D3B998A00}"/>
                  </a:ext>
                </a:extLst>
              </p:cNvPr>
              <p:cNvSpPr txBox="1"/>
              <p:nvPr/>
            </p:nvSpPr>
            <p:spPr>
              <a:xfrm>
                <a:off x="10323312" y="3745186"/>
                <a:ext cx="14679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dNetWork.csNetWork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66C5FD60-91D9-4318-9504-50B225B97166}"/>
                  </a:ext>
                </a:extLst>
              </p:cNvPr>
              <p:cNvSpPr/>
              <p:nvPr/>
            </p:nvSpPr>
            <p:spPr>
              <a:xfrm>
                <a:off x="7712260" y="3328323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9750CE3-25F8-4260-B698-6B6C19CAB355}"/>
                  </a:ext>
                </a:extLst>
              </p:cNvPr>
              <p:cNvSpPr txBox="1"/>
              <p:nvPr/>
            </p:nvSpPr>
            <p:spPr>
              <a:xfrm>
                <a:off x="8221205" y="3363063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LogData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49A6FE9-705C-4E8A-983A-C96838F1E644}"/>
                  </a:ext>
                </a:extLst>
              </p:cNvPr>
              <p:cNvSpPr txBox="1"/>
              <p:nvPr/>
            </p:nvSpPr>
            <p:spPr>
              <a:xfrm>
                <a:off x="8260078" y="3716333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NetLogger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D3FDA29F-8968-41FB-BBAA-C5CF7C7F7E49}"/>
                  </a:ext>
                </a:extLst>
              </p:cNvPr>
              <p:cNvSpPr/>
              <p:nvPr/>
            </p:nvSpPr>
            <p:spPr>
              <a:xfrm>
                <a:off x="7704594" y="4118857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A9FBE06-B10D-4197-A964-BC91749F8B11}"/>
                  </a:ext>
                </a:extLst>
              </p:cNvPr>
              <p:cNvSpPr txBox="1"/>
              <p:nvPr/>
            </p:nvSpPr>
            <p:spPr>
              <a:xfrm>
                <a:off x="8260078" y="4118857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csConstant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7020C08-1B8C-437D-AE38-4CA45528C334}"/>
                  </a:ext>
                </a:extLst>
              </p:cNvPr>
              <p:cNvCxnSpPr/>
              <p:nvPr/>
            </p:nvCxnSpPr>
            <p:spPr>
              <a:xfrm flipH="1">
                <a:off x="9498262" y="3874184"/>
                <a:ext cx="5591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AD6C7EB-0ED7-4E37-AEE6-6C3786E50B0B}"/>
                  </a:ext>
                </a:extLst>
              </p:cNvPr>
              <p:cNvSpPr txBox="1"/>
              <p:nvPr/>
            </p:nvSpPr>
            <p:spPr>
              <a:xfrm>
                <a:off x="9391100" y="3880609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상 속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918598C-6D69-409A-AAD6-20E4A102670A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569596"/>
              <a:ext cx="15537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19CF394-E6CC-4356-A9CF-3E2F8DA8766E}"/>
                </a:ext>
              </a:extLst>
            </p:cNvPr>
            <p:cNvSpPr/>
            <p:nvPr/>
          </p:nvSpPr>
          <p:spPr>
            <a:xfrm>
              <a:off x="3951469" y="1967602"/>
              <a:ext cx="2140463" cy="3812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D6F2A2-4871-4722-8EAE-FCFE31D605F9}"/>
                </a:ext>
              </a:extLst>
            </p:cNvPr>
            <p:cNvSpPr txBox="1"/>
            <p:nvPr/>
          </p:nvSpPr>
          <p:spPr>
            <a:xfrm>
              <a:off x="3943897" y="2014276"/>
              <a:ext cx="2140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PropertyChangedEventHandler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ED5A-F9B4-488B-9F83-D563C20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진척도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453196-F1E8-48E5-B677-A054F7D6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EA657C-D8A4-4240-BF68-8D62A5E96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39872"/>
              </p:ext>
            </p:extLst>
          </p:nvPr>
        </p:nvGraphicFramePr>
        <p:xfrm>
          <a:off x="1055440" y="1116470"/>
          <a:ext cx="7632847" cy="231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432">
                  <a:extLst>
                    <a:ext uri="{9D8B030D-6E8A-4147-A177-3AD203B41FA5}">
                      <a16:colId xmlns:a16="http://schemas.microsoft.com/office/drawing/2014/main" val="1317492678"/>
                    </a:ext>
                  </a:extLst>
                </a:gridCol>
                <a:gridCol w="4855343">
                  <a:extLst>
                    <a:ext uri="{9D8B030D-6E8A-4147-A177-3AD203B41FA5}">
                      <a16:colId xmlns:a16="http://schemas.microsoft.com/office/drawing/2014/main" val="34319411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24750268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 능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용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93526"/>
                  </a:ext>
                </a:extLst>
              </a:tr>
              <a:tr h="6863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TCP/IP Socket </a:t>
                      </a:r>
                      <a:r>
                        <a:rPr lang="ko-KR" altLang="en-US" sz="1000" dirty="0"/>
                        <a:t>통신 </a:t>
                      </a:r>
                      <a:r>
                        <a:rPr lang="en-US" altLang="ko-KR" sz="1000" dirty="0"/>
                        <a:t>Class </a:t>
                      </a:r>
                      <a:r>
                        <a:rPr lang="ko-KR" altLang="en-US" sz="10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Loopback IP</a:t>
                      </a:r>
                      <a:r>
                        <a:rPr lang="ko-KR" altLang="en-US" sz="1000" dirty="0"/>
                        <a:t>를 통해 </a:t>
                      </a:r>
                      <a:r>
                        <a:rPr lang="en-US" altLang="ko-KR" sz="1000" dirty="0"/>
                        <a:t>Client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 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로 데이터 송신되는 확인 완료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1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Client) 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통신 가능하도록 구현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비정상 종료 예외처리 기능 구현 예정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090217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디자인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WPF MVVM Pattern</a:t>
                      </a:r>
                      <a:r>
                        <a:rPr lang="ko-KR" altLang="en-US" sz="1000" dirty="0"/>
                        <a:t>을 사용하여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개발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 err="1"/>
                        <a:t>Listview</a:t>
                      </a:r>
                      <a:r>
                        <a:rPr lang="ko-KR" altLang="en-US" sz="1000" dirty="0"/>
                        <a:t>를 사용하여 </a:t>
                      </a:r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17101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UI </a:t>
                      </a:r>
                      <a:r>
                        <a:rPr lang="ko-KR" altLang="en-US" sz="10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하드코딩 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UI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확인 완료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송신 받은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Log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Bainding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89175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File</a:t>
                      </a:r>
                      <a:r>
                        <a:rPr lang="ko-KR" altLang="en-US" sz="1000" dirty="0"/>
                        <a:t>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4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C49F-BE0D-45A8-97A0-BBAAB52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6C85C-D688-48F6-A9D6-D8923BA7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37642-3F18-4EAB-8C1C-A2518E428750}"/>
              </a:ext>
            </a:extLst>
          </p:cNvPr>
          <p:cNvSpPr txBox="1"/>
          <p:nvPr/>
        </p:nvSpPr>
        <p:spPr>
          <a:xfrm>
            <a:off x="5392621" y="1700808"/>
            <a:ext cx="67993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과 동일한 색상으로 제작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디자인 레퍼런스와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구성을 달라질 수 있음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Buffer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로 생성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Mat(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메소드 사용 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Byte[](Raw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Data) ()/ Bitmap 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변경 해가면서 사용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은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Sharp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사용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통신으로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기록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Load / Save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 구현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(BMP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우선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후 찾아낸 객체들을 결과 리스트에 기록하고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를 누르면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Sub 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에 해당 위치 확대하여 출력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콤보박스로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Type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선택하여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Main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 예정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(Blob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하기 전 사용했던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Fillter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Threshlod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8FC17-2492-4BDD-BCD9-B0FEE89407D2}"/>
              </a:ext>
            </a:extLst>
          </p:cNvPr>
          <p:cNvSpPr txBox="1"/>
          <p:nvPr/>
        </p:nvSpPr>
        <p:spPr>
          <a:xfrm>
            <a:off x="2121252" y="5155967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9DEA333-2E2A-4B76-9706-BBB8C4E2CBBE}"/>
              </a:ext>
            </a:extLst>
          </p:cNvPr>
          <p:cNvGrpSpPr/>
          <p:nvPr/>
        </p:nvGrpSpPr>
        <p:grpSpPr>
          <a:xfrm>
            <a:off x="136990" y="1944054"/>
            <a:ext cx="5221416" cy="3170099"/>
            <a:chOff x="191344" y="1579394"/>
            <a:chExt cx="4791146" cy="29088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C1705AE-F684-4FF4-91B3-375BFC1CFCE9}"/>
                </a:ext>
              </a:extLst>
            </p:cNvPr>
            <p:cNvGrpSpPr/>
            <p:nvPr/>
          </p:nvGrpSpPr>
          <p:grpSpPr>
            <a:xfrm>
              <a:off x="191344" y="1579395"/>
              <a:ext cx="4784446" cy="2908866"/>
              <a:chOff x="1559625" y="590797"/>
              <a:chExt cx="9072750" cy="551608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9ADE353-A03A-463E-AB6F-8E9B87C4BF7A}"/>
                  </a:ext>
                </a:extLst>
              </p:cNvPr>
              <p:cNvSpPr/>
              <p:nvPr/>
            </p:nvSpPr>
            <p:spPr>
              <a:xfrm>
                <a:off x="1559627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0CDCA27-BBCF-4EDE-831D-AB88190B5652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Image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D42C5E-090E-4A17-9549-47722F27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672724"/>
              <a:ext cx="739858" cy="1747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457C3D-8CF6-43A4-B20A-7830942FB486}"/>
                </a:ext>
              </a:extLst>
            </p:cNvPr>
            <p:cNvSpPr/>
            <p:nvPr/>
          </p:nvSpPr>
          <p:spPr>
            <a:xfrm>
              <a:off x="270483" y="1885833"/>
              <a:ext cx="2560791" cy="24692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F488CD-7DB3-4AF1-82FD-74778D73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80" y="1579394"/>
              <a:ext cx="81411" cy="8141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29EB4A-C6E8-473D-8756-D14C1DD3D0E8}"/>
                </a:ext>
              </a:extLst>
            </p:cNvPr>
            <p:cNvSpPr/>
            <p:nvPr/>
          </p:nvSpPr>
          <p:spPr>
            <a:xfrm>
              <a:off x="2883480" y="3413403"/>
              <a:ext cx="965542" cy="931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AD5957E-6BD3-4981-B7D0-D4B91F98624E}"/>
                </a:ext>
              </a:extLst>
            </p:cNvPr>
            <p:cNvSpPr/>
            <p:nvPr/>
          </p:nvSpPr>
          <p:spPr>
            <a:xfrm>
              <a:off x="3901227" y="3413402"/>
              <a:ext cx="1042641" cy="931033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D3F590-5178-4437-BEAE-57F54D748B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28" y="3573016"/>
              <a:ext cx="1042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BBBFB13-DDD0-4DA4-A968-1D07D557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776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304DD95-6F76-4AB9-A331-AE812C04F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808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16AA914-7DEF-494B-AD55-4D034C69C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840" y="3413401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F79C6B-57EC-48F9-B2CC-017D491E3ECD}"/>
                </a:ext>
              </a:extLst>
            </p:cNvPr>
            <p:cNvSpPr txBox="1"/>
            <p:nvPr/>
          </p:nvSpPr>
          <p:spPr>
            <a:xfrm>
              <a:off x="3833147" y="3434517"/>
              <a:ext cx="30613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214002-39A6-4B32-89A2-889158BC50F1}"/>
                </a:ext>
              </a:extLst>
            </p:cNvPr>
            <p:cNvSpPr txBox="1"/>
            <p:nvPr/>
          </p:nvSpPr>
          <p:spPr>
            <a:xfrm>
              <a:off x="4059285" y="3424713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Result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B36B1E-382A-4757-90E6-73E03CEA1E61}"/>
                </a:ext>
              </a:extLst>
            </p:cNvPr>
            <p:cNvSpPr txBox="1"/>
            <p:nvPr/>
          </p:nvSpPr>
          <p:spPr>
            <a:xfrm>
              <a:off x="4334172" y="3431974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F74573-AA67-4895-BC33-0436913EAE31}"/>
                </a:ext>
              </a:extLst>
            </p:cNvPr>
            <p:cNvSpPr txBox="1"/>
            <p:nvPr/>
          </p:nvSpPr>
          <p:spPr>
            <a:xfrm>
              <a:off x="4629370" y="3432588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B8B55A-6A46-49DC-B09F-0430A3AA7D07}"/>
                </a:ext>
              </a:extLst>
            </p:cNvPr>
            <p:cNvSpPr txBox="1"/>
            <p:nvPr/>
          </p:nvSpPr>
          <p:spPr>
            <a:xfrm>
              <a:off x="969904" y="2998762"/>
              <a:ext cx="10421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r>
                <a: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9F6B41-C8E6-480B-A7EC-DA8BDE30DE04}"/>
                </a:ext>
              </a:extLst>
            </p:cNvPr>
            <p:cNvSpPr txBox="1"/>
            <p:nvPr/>
          </p:nvSpPr>
          <p:spPr>
            <a:xfrm>
              <a:off x="2916849" y="3789040"/>
              <a:ext cx="847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Sub Image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C00D4AF-0D48-4E00-9A75-E6E785D0B4D8}"/>
                </a:ext>
              </a:extLst>
            </p:cNvPr>
            <p:cNvSpPr/>
            <p:nvPr/>
          </p:nvSpPr>
          <p:spPr>
            <a:xfrm>
              <a:off x="2939422" y="1895404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Load</a:t>
              </a:r>
              <a:endParaRPr lang="ko-KR" altLang="en-US" sz="8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74AE37-62D7-47F7-BBD8-B333963C9956}"/>
                </a:ext>
              </a:extLst>
            </p:cNvPr>
            <p:cNvSpPr/>
            <p:nvPr/>
          </p:nvSpPr>
          <p:spPr>
            <a:xfrm>
              <a:off x="2939422" y="2189496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Save</a:t>
              </a:r>
              <a:endParaRPr lang="ko-KR" altLang="en-US" sz="800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E87F48D-79F3-4CD7-9484-E13881055434}"/>
                </a:ext>
              </a:extLst>
            </p:cNvPr>
            <p:cNvSpPr/>
            <p:nvPr/>
          </p:nvSpPr>
          <p:spPr>
            <a:xfrm>
              <a:off x="2937828" y="2570804"/>
              <a:ext cx="1699380" cy="138500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B3D79873-6856-499C-A696-10CF4331F3BC}"/>
                </a:ext>
              </a:extLst>
            </p:cNvPr>
            <p:cNvSpPr/>
            <p:nvPr/>
          </p:nvSpPr>
          <p:spPr>
            <a:xfrm rot="10800000">
              <a:off x="4510732" y="2613937"/>
              <a:ext cx="73988" cy="637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93B1340-EA76-41E9-9A01-17C178C22054}"/>
                </a:ext>
              </a:extLst>
            </p:cNvPr>
            <p:cNvSpPr/>
            <p:nvPr/>
          </p:nvSpPr>
          <p:spPr>
            <a:xfrm>
              <a:off x="2954453" y="2795442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</a:t>
              </a:r>
              <a:r>
                <a:rPr lang="ko-KR" altLang="en-US" sz="800" dirty="0"/>
                <a:t>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1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13797</TotalTime>
  <Words>523</Words>
  <Application>Microsoft Office PowerPoint</Application>
  <PresentationFormat>와이드스크린</PresentationFormat>
  <Paragraphs>158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Söhne</vt:lpstr>
      <vt:lpstr>굴림</vt:lpstr>
      <vt:lpstr>돋움체</vt:lpstr>
      <vt:lpstr>맑은 고딕</vt:lpstr>
      <vt:lpstr>Arial</vt:lpstr>
      <vt:lpstr>Arial Black</vt:lpstr>
      <vt:lpstr>Franklin Gothic Medium</vt:lpstr>
      <vt:lpstr>Wingdings</vt:lpstr>
      <vt:lpstr>Office 테마</vt:lpstr>
      <vt:lpstr>PowerPoint 프레젠테이션</vt:lpstr>
      <vt:lpstr>Master Plan</vt:lpstr>
      <vt:lpstr>C# WPF MVVM Pattern</vt:lpstr>
      <vt:lpstr>Log Viewer</vt:lpstr>
      <vt:lpstr>Log Viewer 구조</vt:lpstr>
      <vt:lpstr>Log Viewer 진척도</vt:lpstr>
      <vt:lpstr>Image Viewer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391</cp:revision>
  <cp:lastPrinted>2021-11-23T00:02:20Z</cp:lastPrinted>
  <dcterms:created xsi:type="dcterms:W3CDTF">2015-06-16T09:55:00Z</dcterms:created>
  <dcterms:modified xsi:type="dcterms:W3CDTF">2024-03-06T23:39:44Z</dcterms:modified>
</cp:coreProperties>
</file>