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95" r:id="rId2"/>
    <p:sldId id="427" r:id="rId3"/>
    <p:sldId id="429" r:id="rId4"/>
    <p:sldId id="434" r:id="rId5"/>
    <p:sldId id="432" r:id="rId6"/>
    <p:sldId id="433" r:id="rId7"/>
    <p:sldId id="435" r:id="rId8"/>
    <p:sldId id="430" r:id="rId9"/>
    <p:sldId id="431" r:id="rId10"/>
    <p:sldId id="414" r:id="rId11"/>
  </p:sldIdLst>
  <p:sldSz cx="12192000" cy="6858000"/>
  <p:notesSz cx="6735763" cy="98663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ED0FC1E-4FE1-457A-992A-C096F6C1EB3B}">
          <p14:sldIdLst>
            <p14:sldId id="395"/>
            <p14:sldId id="427"/>
            <p14:sldId id="429"/>
            <p14:sldId id="434"/>
            <p14:sldId id="432"/>
            <p14:sldId id="433"/>
            <p14:sldId id="435"/>
            <p14:sldId id="430"/>
            <p14:sldId id="431"/>
            <p14:sldId id="414"/>
          </p14:sldIdLst>
        </p14:section>
      </p14:sectionLst>
    </p:ext>
    <p:ext uri="{EFAFB233-063F-42B5-8137-9DF3F51BA10A}">
      <p15:sldGuideLst xmlns:p15="http://schemas.microsoft.com/office/powerpoint/2012/main">
        <p15:guide id="2" orient="horz" pos="28">
          <p15:clr>
            <a:srgbClr val="A4A3A4"/>
          </p15:clr>
        </p15:guide>
        <p15:guide id="3" pos="211">
          <p15:clr>
            <a:srgbClr val="A4A3A4"/>
          </p15:clr>
        </p15:guide>
        <p15:guide id="4" pos="7559">
          <p15:clr>
            <a:srgbClr val="A4A3A4"/>
          </p15:clr>
        </p15:guide>
        <p15:guide id="5" pos="483">
          <p15:clr>
            <a:srgbClr val="A4A3A4"/>
          </p15:clr>
        </p15:guide>
        <p15:guide id="6" orient="horz" pos="4020">
          <p15:clr>
            <a:srgbClr val="A4A3A4"/>
          </p15:clr>
        </p15:guide>
        <p15:guide id="7" pos="75" userDrawn="1">
          <p15:clr>
            <a:srgbClr val="A4A3A4"/>
          </p15:clr>
        </p15:guide>
        <p15:guide id="8" orient="horz" pos="572" userDrawn="1">
          <p15:clr>
            <a:srgbClr val="A4A3A4"/>
          </p15:clr>
        </p15:guide>
        <p15:guide id="9" pos="619" userDrawn="1">
          <p15:clr>
            <a:srgbClr val="A4A3A4"/>
          </p15:clr>
        </p15:guide>
        <p15:guide id="10" pos="3840" userDrawn="1">
          <p15:clr>
            <a:srgbClr val="A4A3A4"/>
          </p15:clr>
        </p15:guide>
        <p15:guide id="11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ve.Han" initials="I" lastIdx="1" clrIdx="0">
    <p:extLst>
      <p:ext uri="{19B8F6BF-5375-455C-9EA6-DF929625EA0E}">
        <p15:presenceInfo xmlns:p15="http://schemas.microsoft.com/office/powerpoint/2012/main" userId="Steve.H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3347"/>
    <a:srgbClr val="000000"/>
    <a:srgbClr val="CAFDFE"/>
    <a:srgbClr val="FFFFCC"/>
    <a:srgbClr val="006EC0"/>
    <a:srgbClr val="3B5985"/>
    <a:srgbClr val="00589A"/>
    <a:srgbClr val="CCFF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75" autoAdjust="0"/>
    <p:restoredTop sz="96370" autoAdjust="0"/>
  </p:normalViewPr>
  <p:slideViewPr>
    <p:cSldViewPr showGuides="1">
      <p:cViewPr varScale="1">
        <p:scale>
          <a:sx n="155" d="100"/>
          <a:sy n="155" d="100"/>
        </p:scale>
        <p:origin x="936" y="144"/>
      </p:cViewPr>
      <p:guideLst>
        <p:guide orient="horz" pos="28"/>
        <p:guide pos="211"/>
        <p:guide pos="7559"/>
        <p:guide pos="483"/>
        <p:guide orient="horz" pos="4020"/>
        <p:guide pos="75"/>
        <p:guide orient="horz" pos="572"/>
        <p:guide pos="619"/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76" y="-90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CA4AE80B-69C8-40CD-8A6E-F6973E9AF9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41C242-60A3-4B12-8D77-06B67EA5DC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85A8626-E887-449A-BDDE-1227967BC725}" type="datetimeFigureOut">
              <a:rPr lang="ko-KR" altLang="en-US"/>
              <a:pPr>
                <a:defRPr/>
              </a:pPr>
              <a:t>2024-03-28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A769F4B-9A53-4CB9-BBF6-A188112FB88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508EFF-BDBE-4992-BB86-497C13A255D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4A6296E5-93A4-4FC2-9988-5C92AA240EC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3CC1EB8-BB07-4B1E-BDFC-693A5FA487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D5C2EB5-9BBC-4898-9AAC-2F35E32C064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C1399E3-AC82-4510-A570-55A04BB7169B}" type="datetimeFigureOut">
              <a:rPr lang="ko-KR" altLang="en-US"/>
              <a:pPr>
                <a:defRPr/>
              </a:pPr>
              <a:t>2024-03-28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0B90E340-6607-49E2-BA40-522ADFB691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739775"/>
            <a:ext cx="657701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99001A7F-18E9-465E-8AA8-DA40C71F5C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6CCBE3-9BD6-4F55-BCEE-13106FBD5E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6AF1DD-BE58-412E-B49A-AAC251F7B9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9AF76B2C-C6E3-4662-8B69-866DAC5F70F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>
            <a:extLst>
              <a:ext uri="{FF2B5EF4-FFF2-40B4-BE49-F238E27FC236}">
                <a16:creationId xmlns:a16="http://schemas.microsoft.com/office/drawing/2014/main" id="{2AD957C4-62C2-493D-9882-6FD89E8D96F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슬라이드 노트 개체 틀 2">
            <a:extLst>
              <a:ext uri="{FF2B5EF4-FFF2-40B4-BE49-F238E27FC236}">
                <a16:creationId xmlns:a16="http://schemas.microsoft.com/office/drawing/2014/main" id="{223E82E5-00B8-4224-8E43-7C021B9C5FE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4340" name="슬라이드 번호 개체 틀 3">
            <a:extLst>
              <a:ext uri="{FF2B5EF4-FFF2-40B4-BE49-F238E27FC236}">
                <a16:creationId xmlns:a16="http://schemas.microsoft.com/office/drawing/2014/main" id="{7E904592-2ECB-441B-9F09-108B8D7FFC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59E8C8A-F9D7-42F9-94E5-075B9E82F3BC}" type="slidenum">
              <a:rPr lang="ko-KR" altLang="en-US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ko-KR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원을 검출할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F76B2C-C6E3-4662-8B69-866DAC5F70FF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478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6">
            <a:extLst>
              <a:ext uri="{FF2B5EF4-FFF2-40B4-BE49-F238E27FC236}">
                <a16:creationId xmlns:a16="http://schemas.microsoft.com/office/drawing/2014/main" id="{D081F898-139A-4257-9DC1-D8BFDC898E7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4" y="6525344"/>
            <a:ext cx="1080341" cy="247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8B4C9359-F5D4-49E0-9585-01FAB24AC8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68408" y="6165304"/>
            <a:ext cx="2376264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Franklin Gothic Medium" panose="020B0603020102020204" pitchFamily="34" charset="0"/>
              </a:defRPr>
            </a:lvl1pPr>
          </a:lstStyle>
          <a:p>
            <a:pPr>
              <a:defRPr/>
            </a:pPr>
            <a:fld id="{B041EC1C-CD40-411B-B8A8-88A7A386D31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221C486B-E6D9-402B-A1E9-4703589F00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03416" y="1844824"/>
            <a:ext cx="9585167" cy="720080"/>
          </a:xfrm>
        </p:spPr>
        <p:txBody>
          <a:bodyPr/>
          <a:lstStyle>
            <a:lvl1pPr marL="0" indent="0" algn="ctr"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defRPr sz="2000"/>
            </a:lvl2pPr>
            <a:lvl3pPr>
              <a:defRPr sz="160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제목 입력</a:t>
            </a:r>
            <a:endParaRPr lang="en-US" altLang="ko-KR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3FC2595-770D-450E-8285-EC7F163B79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31381" y="4653136"/>
            <a:ext cx="5329237" cy="360040"/>
          </a:xfrm>
        </p:spPr>
        <p:txBody>
          <a:bodyPr/>
          <a:lstStyle>
            <a:lvl1pPr marL="0" indent="0" algn="ctr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defRPr sz="18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defRPr sz="16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defRPr sz="14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defRPr sz="1400">
                <a:latin typeface="굴림" panose="020B0600000101010101" pitchFamily="50" charset="-127"/>
                <a:ea typeface="굴림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소속</a:t>
            </a:r>
          </a:p>
        </p:txBody>
      </p:sp>
      <p:sp>
        <p:nvSpPr>
          <p:cNvPr id="6" name="텍스트 개체 틀 6">
            <a:extLst>
              <a:ext uri="{FF2B5EF4-FFF2-40B4-BE49-F238E27FC236}">
                <a16:creationId xmlns:a16="http://schemas.microsoft.com/office/drawing/2014/main" id="{C4853BD4-A6D1-41E0-8364-889984A1FC7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03415" y="2564904"/>
            <a:ext cx="9585167" cy="576064"/>
          </a:xfrm>
        </p:spPr>
        <p:txBody>
          <a:bodyPr/>
          <a:lstStyle>
            <a:lvl1pPr marL="0" indent="0" algn="ctr">
              <a:buNone/>
              <a:defRPr sz="2800" b="1">
                <a:solidFill>
                  <a:schemeClr val="accent1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defRPr sz="2000"/>
            </a:lvl2pPr>
            <a:lvl3pPr>
              <a:defRPr sz="160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부제목 입력</a:t>
            </a:r>
            <a:r>
              <a:rPr lang="en-US" altLang="ko-KR" dirty="0"/>
              <a:t>(</a:t>
            </a:r>
            <a:r>
              <a:rPr lang="ko-KR" altLang="en-US" dirty="0"/>
              <a:t>없으면 빈칸</a:t>
            </a:r>
            <a:r>
              <a:rPr lang="en-US" altLang="ko-KR" dirty="0"/>
              <a:t>)</a:t>
            </a:r>
          </a:p>
        </p:txBody>
      </p:sp>
      <p:sp>
        <p:nvSpPr>
          <p:cNvPr id="8" name="텍스트 개체 틀 8">
            <a:extLst>
              <a:ext uri="{FF2B5EF4-FFF2-40B4-BE49-F238E27FC236}">
                <a16:creationId xmlns:a16="http://schemas.microsoft.com/office/drawing/2014/main" id="{D2B2D7DA-7681-46A9-8878-15426525AAA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31379" y="5056612"/>
            <a:ext cx="5329237" cy="360040"/>
          </a:xfrm>
        </p:spPr>
        <p:txBody>
          <a:bodyPr/>
          <a:lstStyle>
            <a:lvl1pPr marL="0" indent="0" algn="ctr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defRPr sz="18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defRPr sz="16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defRPr sz="14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defRPr sz="1400">
                <a:latin typeface="굴림" panose="020B0600000101010101" pitchFamily="50" charset="-127"/>
                <a:ea typeface="굴림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이름</a:t>
            </a:r>
          </a:p>
        </p:txBody>
      </p:sp>
      <p:sp>
        <p:nvSpPr>
          <p:cNvPr id="10" name="텍스트 개체 틀 8">
            <a:extLst>
              <a:ext uri="{FF2B5EF4-FFF2-40B4-BE49-F238E27FC236}">
                <a16:creationId xmlns:a16="http://schemas.microsoft.com/office/drawing/2014/main" id="{19D25DCF-03D9-4859-B936-05253C461F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31379" y="5445224"/>
            <a:ext cx="5329237" cy="360040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defRPr sz="18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defRPr sz="16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defRPr sz="14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defRPr sz="1400">
                <a:latin typeface="굴림" panose="020B0600000101010101" pitchFamily="50" charset="-127"/>
                <a:ea typeface="굴림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날짜</a:t>
            </a:r>
          </a:p>
        </p:txBody>
      </p:sp>
    </p:spTree>
    <p:extLst>
      <p:ext uri="{BB962C8B-B14F-4D97-AF65-F5344CB8AC3E}">
        <p14:creationId xmlns:p14="http://schemas.microsoft.com/office/powerpoint/2010/main" val="3822965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6">
            <a:extLst>
              <a:ext uri="{FF2B5EF4-FFF2-40B4-BE49-F238E27FC236}">
                <a16:creationId xmlns:a16="http://schemas.microsoft.com/office/drawing/2014/main" id="{C3725817-D505-4603-A64B-F88F00C013C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4" y="85242"/>
            <a:ext cx="1080341" cy="247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텍스트 개체 틀 6">
            <a:extLst>
              <a:ext uri="{FF2B5EF4-FFF2-40B4-BE49-F238E27FC236}">
                <a16:creationId xmlns:a16="http://schemas.microsoft.com/office/drawing/2014/main" id="{F856653C-4804-4F15-AC54-B01178C55C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03416" y="620688"/>
            <a:ext cx="9585167" cy="576064"/>
          </a:xfrm>
        </p:spPr>
        <p:txBody>
          <a:bodyPr/>
          <a:lstStyle>
            <a:lvl1pPr marL="0" indent="0" algn="ctr">
              <a:buNone/>
              <a:defRPr sz="3200" b="1">
                <a:solidFill>
                  <a:schemeClr val="accent1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defRPr sz="2000"/>
            </a:lvl2pPr>
            <a:lvl3pPr>
              <a:defRPr sz="160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목차 입력</a:t>
            </a:r>
            <a:endParaRPr lang="en-US" altLang="ko-KR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CBFE1D2F-E500-477F-8CB8-23FFD025A4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91743" y="1628800"/>
            <a:ext cx="4608512" cy="2735263"/>
          </a:xfrm>
        </p:spPr>
        <p:txBody>
          <a:bodyPr/>
          <a:lstStyle>
            <a:lvl1pPr>
              <a:defRPr sz="2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내용입력</a:t>
            </a:r>
            <a:endParaRPr lang="en-US" altLang="ko-KR" dirty="0"/>
          </a:p>
          <a:p>
            <a:pPr lvl="0"/>
            <a:r>
              <a:rPr lang="ko-KR" altLang="en-US" dirty="0"/>
              <a:t>내용입력</a:t>
            </a:r>
            <a:endParaRPr lang="en-US" altLang="ko-KR" dirty="0"/>
          </a:p>
          <a:p>
            <a:pPr lvl="0"/>
            <a:r>
              <a:rPr lang="ko-KR" altLang="en-US" dirty="0"/>
              <a:t>내용입력</a:t>
            </a:r>
            <a:endParaRPr lang="en-US" altLang="ko-KR" dirty="0"/>
          </a:p>
          <a:p>
            <a:pPr lvl="0"/>
            <a:r>
              <a:rPr lang="ko-KR" altLang="en-US" dirty="0"/>
              <a:t>내용입력</a:t>
            </a:r>
          </a:p>
        </p:txBody>
      </p:sp>
    </p:spTree>
    <p:extLst>
      <p:ext uri="{BB962C8B-B14F-4D97-AF65-F5344CB8AC3E}">
        <p14:creationId xmlns:p14="http://schemas.microsoft.com/office/powerpoint/2010/main" val="3915656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>
            <a:extLst>
              <a:ext uri="{FF2B5EF4-FFF2-40B4-BE49-F238E27FC236}">
                <a16:creationId xmlns:a16="http://schemas.microsoft.com/office/drawing/2014/main" id="{8D0CF820-EDB2-4D83-B057-6FCAFF06C4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6">
            <a:extLst>
              <a:ext uri="{FF2B5EF4-FFF2-40B4-BE49-F238E27FC236}">
                <a16:creationId xmlns:a16="http://schemas.microsoft.com/office/drawing/2014/main" id="{D755135C-07AB-40F5-85E7-337A8BE3232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4" y="85242"/>
            <a:ext cx="1080341" cy="247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77142F47-9686-4458-BF80-7FF6F3FCE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68408" y="6448251"/>
            <a:ext cx="2376264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Franklin Gothic Medium" panose="020B0603020102020204" pitchFamily="34" charset="0"/>
              </a:defRPr>
            </a:lvl1pPr>
          </a:lstStyle>
          <a:p>
            <a:pPr>
              <a:defRPr/>
            </a:pPr>
            <a:fld id="{B041EC1C-CD40-411B-B8A8-88A7A386D31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5" name="텍스트 개체 틀 11">
            <a:extLst>
              <a:ext uri="{FF2B5EF4-FFF2-40B4-BE49-F238E27FC236}">
                <a16:creationId xmlns:a16="http://schemas.microsoft.com/office/drawing/2014/main" id="{8243D36A-D24F-4CD6-A148-2DA9F58E4F1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43472" y="1340768"/>
            <a:ext cx="9649072" cy="2735263"/>
          </a:xfrm>
        </p:spPr>
        <p:txBody>
          <a:bodyPr/>
          <a:lstStyle>
            <a:lvl1pPr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내용</a:t>
            </a:r>
            <a:endParaRPr lang="en-US" altLang="ko-KR" dirty="0"/>
          </a:p>
          <a:p>
            <a:pPr lvl="0"/>
            <a:r>
              <a:rPr lang="ko-KR" altLang="en-US" dirty="0"/>
              <a:t>내용</a:t>
            </a:r>
            <a:endParaRPr lang="en-US" altLang="ko-KR" dirty="0"/>
          </a:p>
          <a:p>
            <a:pPr lvl="0"/>
            <a:r>
              <a:rPr lang="ko-KR" altLang="en-US" dirty="0"/>
              <a:t>내용</a:t>
            </a:r>
            <a:endParaRPr lang="en-US" altLang="ko-KR" dirty="0"/>
          </a:p>
          <a:p>
            <a:pPr lvl="0"/>
            <a:r>
              <a:rPr lang="ko-KR" altLang="en-US" dirty="0"/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3455394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1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17704" y="285158"/>
            <a:ext cx="10756592" cy="407538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5" name="그림 6">
            <a:extLst>
              <a:ext uri="{FF2B5EF4-FFF2-40B4-BE49-F238E27FC236}">
                <a16:creationId xmlns:a16="http://schemas.microsoft.com/office/drawing/2014/main" id="{9747F9FE-902D-4625-A89A-44128A29827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4" y="85242"/>
            <a:ext cx="1080341" cy="247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F3859A7-326F-475A-A091-8006BB82BA64}"/>
              </a:ext>
            </a:extLst>
          </p:cNvPr>
          <p:cNvCxnSpPr>
            <a:cxnSpLocks/>
          </p:cNvCxnSpPr>
          <p:nvPr userDrawn="1"/>
        </p:nvCxnSpPr>
        <p:spPr>
          <a:xfrm>
            <a:off x="717704" y="692696"/>
            <a:ext cx="10756592" cy="0"/>
          </a:xfrm>
          <a:prstGeom prst="line">
            <a:avLst/>
          </a:prstGeom>
          <a:ln w="19050"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BDF47C34-61EE-4E39-ADB6-B6211C1BA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68408" y="6448251"/>
            <a:ext cx="2376264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Franklin Gothic Medium" panose="020B0603020102020204" pitchFamily="34" charset="0"/>
              </a:defRPr>
            </a:lvl1pPr>
          </a:lstStyle>
          <a:p>
            <a:pPr>
              <a:defRPr/>
            </a:pPr>
            <a:fld id="{B041EC1C-CD40-411B-B8A8-88A7A386D31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B8393E83-5D72-4347-8D03-53FA04A3B73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70424" y="1214422"/>
            <a:ext cx="11051153" cy="5143536"/>
          </a:xfrm>
        </p:spPr>
        <p:txBody>
          <a:bodyPr/>
          <a:lstStyle>
            <a:lvl1pPr>
              <a:defRPr sz="28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1pPr>
            <a:lvl2pPr>
              <a:defRPr sz="24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2pPr>
            <a:lvl3pPr>
              <a:defRPr sz="20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3pPr>
            <a:lvl4pPr>
              <a:defRPr sz="18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4pPr>
            <a:lvl5pPr>
              <a:defRPr sz="18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914363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내용3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6">
            <a:extLst>
              <a:ext uri="{FF2B5EF4-FFF2-40B4-BE49-F238E27FC236}">
                <a16:creationId xmlns:a16="http://schemas.microsoft.com/office/drawing/2014/main" id="{5A5D8A3A-C469-42C9-AEFB-18B0514D57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4" y="85242"/>
            <a:ext cx="1080341" cy="247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ECEF2F63-683E-48BA-A353-9601D4CFAC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68408" y="6448251"/>
            <a:ext cx="2376264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Franklin Gothic Medium" panose="020B0603020102020204" pitchFamily="34" charset="0"/>
              </a:defRPr>
            </a:lvl1pPr>
          </a:lstStyle>
          <a:p>
            <a:pPr>
              <a:defRPr/>
            </a:pPr>
            <a:fld id="{B041EC1C-CD40-411B-B8A8-88A7A386D31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942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무리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CDC5EF-80AF-4E8E-AAE7-0199557A3AA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06883" y="2814211"/>
            <a:ext cx="6178233" cy="1229577"/>
          </a:xfrm>
        </p:spPr>
        <p:txBody>
          <a:bodyPr anchor="ctr" anchorCtr="0"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>
            <a:lvl1pPr marL="0" indent="0" algn="ctr">
              <a:buNone/>
              <a:defRPr sz="8000" b="1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굴림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Thank you !</a:t>
            </a:r>
            <a:endParaRPr lang="ko-KR" altLang="en-US" dirty="0"/>
          </a:p>
        </p:txBody>
      </p:sp>
      <p:pic>
        <p:nvPicPr>
          <p:cNvPr id="5" name="그림 6">
            <a:extLst>
              <a:ext uri="{FF2B5EF4-FFF2-40B4-BE49-F238E27FC236}">
                <a16:creationId xmlns:a16="http://schemas.microsoft.com/office/drawing/2014/main" id="{5404E297-CF6E-4C47-9556-D216FAE5061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4" y="6525344"/>
            <a:ext cx="1080341" cy="247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984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6">
            <a:extLst>
              <a:ext uri="{FF2B5EF4-FFF2-40B4-BE49-F238E27FC236}">
                <a16:creationId xmlns:a16="http://schemas.microsoft.com/office/drawing/2014/main" id="{C264A5F7-741C-4604-8133-9ACB3FFA04B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4" y="85242"/>
            <a:ext cx="1080341" cy="247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D2A572C7-E1CE-45FA-86BF-67C437D85B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68408" y="6448251"/>
            <a:ext cx="2376264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Franklin Gothic Medium" panose="020B0603020102020204" pitchFamily="34" charset="0"/>
              </a:defRPr>
            </a:lvl1pPr>
          </a:lstStyle>
          <a:p>
            <a:pPr>
              <a:defRPr/>
            </a:pPr>
            <a:fld id="{B041EC1C-CD40-411B-B8A8-88A7A386D31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523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6">
            <a:extLst>
              <a:ext uri="{FF2B5EF4-FFF2-40B4-BE49-F238E27FC236}">
                <a16:creationId xmlns:a16="http://schemas.microsoft.com/office/drawing/2014/main" id="{6D917D21-DD7B-45A4-B4C4-9F78581162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4749" y="142853"/>
            <a:ext cx="9647675" cy="405827"/>
          </a:xfr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>
            <a:lvl1pPr algn="l">
              <a:defRPr lang="ko-KR" altLang="en-US" sz="2800" b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570424" y="1214422"/>
            <a:ext cx="11051153" cy="5143536"/>
          </a:xfrm>
        </p:spPr>
        <p:txBody>
          <a:bodyPr/>
          <a:lstStyle>
            <a:lvl1pPr>
              <a:defRPr sz="28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1pPr>
            <a:lvl2pPr>
              <a:defRPr sz="24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2pPr>
            <a:lvl3pPr>
              <a:defRPr sz="20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3pPr>
            <a:lvl4pPr>
              <a:defRPr sz="18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4pPr>
            <a:lvl5pPr>
              <a:defRPr sz="18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6E6D7FBE-F206-4344-A0EB-D5C84C2AE80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4" y="85242"/>
            <a:ext cx="1080341" cy="247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BA3B875A-6A61-4113-9B1B-DB7B64105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68408" y="6448251"/>
            <a:ext cx="2376264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Franklin Gothic Medium" panose="020B0603020102020204" pitchFamily="34" charset="0"/>
              </a:defRPr>
            </a:lvl1pPr>
          </a:lstStyle>
          <a:p>
            <a:pPr>
              <a:defRPr/>
            </a:pPr>
            <a:fld id="{B041EC1C-CD40-411B-B8A8-88A7A386D31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364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>
            <a:extLst>
              <a:ext uri="{FF2B5EF4-FFF2-40B4-BE49-F238E27FC236}">
                <a16:creationId xmlns:a16="http://schemas.microsoft.com/office/drawing/2014/main" id="{C45CDF1A-1304-4EC2-A473-06750993171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6064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>
            <a:extLst>
              <a:ext uri="{FF2B5EF4-FFF2-40B4-BE49-F238E27FC236}">
                <a16:creationId xmlns:a16="http://schemas.microsoft.com/office/drawing/2014/main" id="{A03478FE-C0DB-4E56-B5F4-61018856C7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556792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75D351-064D-4660-89C3-51B997CAEA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 sz="1200">
                <a:solidFill>
                  <a:srgbClr val="898989"/>
                </a:solidFill>
                <a:latin typeface="Franklin Gothic Medium" pitchFamily="34" charset="0"/>
                <a:ea typeface="굴림" charset="-127"/>
                <a:cs typeface="Arial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E34954-47F3-4EA5-9CB2-123F3FEE7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0" sz="1200">
                <a:solidFill>
                  <a:srgbClr val="898989"/>
                </a:solidFill>
                <a:latin typeface="Franklin Gothic Medium" pitchFamily="34" charset="0"/>
                <a:ea typeface="굴림" charset="-127"/>
                <a:cs typeface="Arial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389D9B-A3B0-4903-9D2E-68D55CFA9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Franklin Gothic Medium" panose="020B0603020102020204" pitchFamily="34" charset="0"/>
              </a:defRPr>
            </a:lvl1pPr>
          </a:lstStyle>
          <a:p>
            <a:pPr>
              <a:defRPr/>
            </a:pPr>
            <a:fld id="{B041EC1C-CD40-411B-B8A8-88A7A386D31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07" r:id="rId3"/>
    <p:sldLayoutId id="2147484011" r:id="rId4"/>
    <p:sldLayoutId id="2147484012" r:id="rId5"/>
    <p:sldLayoutId id="2147484014" r:id="rId6"/>
    <p:sldLayoutId id="2147484013" r:id="rId7"/>
    <p:sldLayoutId id="2147484008" r:id="rId8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Franklin Gothic Medium" pitchFamily="34" charset="0"/>
          <a:ea typeface="+mj-ea"/>
          <a:cs typeface="Arial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cs typeface="Arial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cs typeface="Arial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cs typeface="Arial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cs typeface="Arial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cs typeface="Arial" charset="0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cs typeface="Arial" charset="0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cs typeface="Arial" charset="0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cs typeface="Arial" charset="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Franklin Gothic Medium" pitchFamily="34" charset="0"/>
          <a:ea typeface="+mn-ea"/>
          <a:cs typeface="Arial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Franklin Gothic Medium" pitchFamily="34" charset="0"/>
          <a:ea typeface="+mn-ea"/>
          <a:cs typeface="Arial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ranklin Gothic Medium" pitchFamily="34" charset="0"/>
          <a:ea typeface="+mn-ea"/>
          <a:cs typeface="Arial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Franklin Gothic Medium" pitchFamily="34" charset="0"/>
          <a:ea typeface="+mn-ea"/>
          <a:cs typeface="Arial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Franklin Gothic Medium" pitchFamily="34" charset="0"/>
          <a:ea typeface="+mn-ea"/>
          <a:cs typeface="Arial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IntekPlus\Desktop\ImageViewer%20exe%20File\ImageViewer.exe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1EF3AF6-9016-454C-B803-E2276E06FA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Image</a:t>
            </a:r>
            <a:r>
              <a:rPr lang="ko-KR" altLang="en-US" dirty="0"/>
              <a:t> </a:t>
            </a:r>
            <a:r>
              <a:rPr lang="en-US" altLang="ko-KR" dirty="0"/>
              <a:t>Viewer</a:t>
            </a:r>
            <a:r>
              <a:rPr lang="ko-KR" altLang="en-US" dirty="0"/>
              <a:t> </a:t>
            </a:r>
            <a:r>
              <a:rPr lang="en-US" altLang="ko-KR" dirty="0"/>
              <a:t>&amp;</a:t>
            </a:r>
            <a:r>
              <a:rPr lang="ko-KR" altLang="en-US" dirty="0"/>
              <a:t> </a:t>
            </a:r>
            <a:r>
              <a:rPr lang="en-US" altLang="ko-KR" dirty="0"/>
              <a:t>Processing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516C7F7-CF90-4E30-88F9-4DDD5D513D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시스템연구소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012C612B-2CAF-4DA0-9300-8CDAFB5E42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박 승 우 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2DC5EF81-FC11-42B4-907D-634EACC136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2024. 03. 28</a:t>
            </a:r>
            <a:endParaRPr lang="ko-KR" altLang="en-US" dirty="0"/>
          </a:p>
        </p:txBody>
      </p:sp>
      <p:sp>
        <p:nvSpPr>
          <p:cNvPr id="2" name="텍스트 개체 틀 9">
            <a:extLst>
              <a:ext uri="{FF2B5EF4-FFF2-40B4-BE49-F238E27FC236}">
                <a16:creationId xmlns:a16="http://schemas.microsoft.com/office/drawing/2014/main" id="{91103468-7E28-C17F-75B2-F9B97ABD1857}"/>
              </a:ext>
            </a:extLst>
          </p:cNvPr>
          <p:cNvSpPr txBox="1">
            <a:spLocks/>
          </p:cNvSpPr>
          <p:nvPr/>
        </p:nvSpPr>
        <p:spPr bwMode="auto">
          <a:xfrm>
            <a:off x="3431379" y="5833836"/>
            <a:ext cx="5329237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 dirty="0"/>
          </a:p>
        </p:txBody>
      </p:sp>
    </p:spTree>
  </p:cSld>
  <p:clrMapOvr>
    <a:masterClrMapping/>
  </p:clrMapOvr>
  <p:transition spd="slow" advClick="0" advTm="2000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176A78-302E-4F8D-8E04-27D818C03A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465823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2258F-F89C-4657-BDDC-2E7D3FAFF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Image</a:t>
            </a:r>
            <a:r>
              <a:rPr lang="ko-KR" altLang="en-US" dirty="0"/>
              <a:t> </a:t>
            </a:r>
            <a:r>
              <a:rPr lang="en-US" altLang="ko-KR" dirty="0"/>
              <a:t>Viewer UI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5845AE5-9D65-4A7F-87D7-88A107D926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41EC1C-CD40-411B-B8A8-88A7A386D31F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059A2BA-8108-46C1-83E0-C8028496B8B2}"/>
              </a:ext>
            </a:extLst>
          </p:cNvPr>
          <p:cNvGrpSpPr/>
          <p:nvPr/>
        </p:nvGrpSpPr>
        <p:grpSpPr>
          <a:xfrm>
            <a:off x="1703512" y="986996"/>
            <a:ext cx="8707783" cy="5461255"/>
            <a:chOff x="1703512" y="986996"/>
            <a:chExt cx="8707783" cy="5461255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9BA12AED-99C2-463D-B332-57D5B5EAE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03512" y="986996"/>
              <a:ext cx="8707783" cy="546125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79C1725-5CE3-454E-A7AB-A6802C195AD9}"/>
                </a:ext>
              </a:extLst>
            </p:cNvPr>
            <p:cNvSpPr txBox="1"/>
            <p:nvPr/>
          </p:nvSpPr>
          <p:spPr>
            <a:xfrm>
              <a:off x="3177084" y="3594514"/>
              <a:ext cx="1152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</a:rPr>
                <a:t>Main Viewer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26C0AC7-4827-4651-9243-1C1D7F904750}"/>
                </a:ext>
              </a:extLst>
            </p:cNvPr>
            <p:cNvSpPr txBox="1"/>
            <p:nvPr/>
          </p:nvSpPr>
          <p:spPr>
            <a:xfrm>
              <a:off x="6561460" y="4791757"/>
              <a:ext cx="1152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</a:rPr>
                <a:t>Sub Viewer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014CF0C-AD78-4804-AC83-5A1B9284A610}"/>
                </a:ext>
              </a:extLst>
            </p:cNvPr>
            <p:cNvSpPr txBox="1"/>
            <p:nvPr/>
          </p:nvSpPr>
          <p:spPr>
            <a:xfrm>
              <a:off x="8793708" y="4791757"/>
              <a:ext cx="1152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</a:rPr>
                <a:t>결과 리스트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FB027C4-DB96-4DF2-B9DF-346BCA16096C}"/>
                </a:ext>
              </a:extLst>
            </p:cNvPr>
            <p:cNvSpPr txBox="1"/>
            <p:nvPr/>
          </p:nvSpPr>
          <p:spPr>
            <a:xfrm>
              <a:off x="8289652" y="2822829"/>
              <a:ext cx="1152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Image Type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24261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44EE91-7813-4BCD-9594-1992AB708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Image</a:t>
            </a:r>
            <a:r>
              <a:rPr lang="ko-KR" altLang="en-US" dirty="0"/>
              <a:t> </a:t>
            </a:r>
            <a:r>
              <a:rPr lang="en-US" altLang="ko-KR" dirty="0"/>
              <a:t>Viewer UI </a:t>
            </a:r>
            <a:r>
              <a:rPr lang="ko-KR" altLang="en-US" dirty="0"/>
              <a:t>동작 화면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46C1592-AEC9-480E-BB99-50C837E82A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41EC1C-CD40-411B-B8A8-88A7A386D31F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E346DBA-2A21-4EFD-B89C-55A2990E0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1484784"/>
            <a:ext cx="3128783" cy="31287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49B887-8217-4FFA-A93A-81E8FB74E2CA}"/>
              </a:ext>
            </a:extLst>
          </p:cNvPr>
          <p:cNvSpPr txBox="1"/>
          <p:nvPr/>
        </p:nvSpPr>
        <p:spPr>
          <a:xfrm>
            <a:off x="473502" y="4887232"/>
            <a:ext cx="2708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ym typeface="Wingdings" panose="05000000000000000000" pitchFamily="2" charset="2"/>
              </a:rPr>
              <a:t>3780 * 3780 Size Image</a:t>
            </a:r>
            <a:r>
              <a:rPr lang="ko-KR" altLang="en-US" sz="1000" dirty="0">
                <a:sym typeface="Wingdings" panose="05000000000000000000" pitchFamily="2" charset="2"/>
              </a:rPr>
              <a:t>에 크기가 </a:t>
            </a:r>
            <a:endParaRPr lang="en-US" altLang="ko-KR" sz="1000" dirty="0">
              <a:sym typeface="Wingdings" panose="05000000000000000000" pitchFamily="2" charset="2"/>
            </a:endParaRPr>
          </a:p>
          <a:p>
            <a:pPr algn="ctr"/>
            <a:r>
              <a:rPr lang="ko-KR" altLang="en-US" sz="1000" dirty="0">
                <a:sym typeface="Wingdings" panose="05000000000000000000" pitchFamily="2" charset="2"/>
              </a:rPr>
              <a:t>다른 </a:t>
            </a:r>
            <a:r>
              <a:rPr lang="en-US" altLang="ko-KR" sz="1000" dirty="0">
                <a:sym typeface="Wingdings" panose="05000000000000000000" pitchFamily="2" charset="2"/>
              </a:rPr>
              <a:t>Dot(Blob) 150</a:t>
            </a:r>
            <a:r>
              <a:rPr lang="ko-KR" altLang="en-US" sz="1000" dirty="0">
                <a:sym typeface="Wingdings" panose="05000000000000000000" pitchFamily="2" charset="2"/>
              </a:rPr>
              <a:t>개를 그린 이미지</a:t>
            </a:r>
            <a:endParaRPr lang="en-US" altLang="ko-KR" sz="1000" dirty="0">
              <a:sym typeface="Wingdings" panose="05000000000000000000" pitchFamily="2" charset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ADFFBA-3F4F-45D0-8CA8-21147F152FAA}"/>
              </a:ext>
            </a:extLst>
          </p:cNvPr>
          <p:cNvSpPr txBox="1"/>
          <p:nvPr/>
        </p:nvSpPr>
        <p:spPr>
          <a:xfrm>
            <a:off x="1323687" y="4641011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ym typeface="Wingdings" panose="05000000000000000000" pitchFamily="2" charset="2"/>
              </a:rPr>
              <a:t>Test Image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80E4BF-BFF5-452E-94B7-5F3270C944BB}"/>
              </a:ext>
            </a:extLst>
          </p:cNvPr>
          <p:cNvSpPr txBox="1"/>
          <p:nvPr/>
        </p:nvSpPr>
        <p:spPr>
          <a:xfrm>
            <a:off x="3794707" y="6004823"/>
            <a:ext cx="64807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000" dirty="0">
                <a:sym typeface="Wingdings" panose="05000000000000000000" pitchFamily="2" charset="2"/>
              </a:rPr>
              <a:t>Result</a:t>
            </a:r>
            <a:r>
              <a:rPr lang="ko-KR" altLang="en-US" sz="1000" dirty="0">
                <a:sym typeface="Wingdings" panose="05000000000000000000" pitchFamily="2" charset="2"/>
              </a:rPr>
              <a:t> </a:t>
            </a:r>
            <a:r>
              <a:rPr lang="en-US" altLang="ko-KR" sz="1000" dirty="0">
                <a:sym typeface="Wingdings" panose="05000000000000000000" pitchFamily="2" charset="2"/>
              </a:rPr>
              <a:t>List</a:t>
            </a:r>
            <a:r>
              <a:rPr lang="ko-KR" altLang="en-US" sz="1000" dirty="0">
                <a:sym typeface="Wingdings" panose="05000000000000000000" pitchFamily="2" charset="2"/>
              </a:rPr>
              <a:t>에서 항목을 더블 클릭하면 해당 </a:t>
            </a:r>
            <a:r>
              <a:rPr lang="en-US" altLang="ko-KR" sz="1000" dirty="0">
                <a:sym typeface="Wingdings" panose="05000000000000000000" pitchFamily="2" charset="2"/>
              </a:rPr>
              <a:t>Blob</a:t>
            </a:r>
            <a:r>
              <a:rPr lang="ko-KR" altLang="en-US" sz="1000" dirty="0">
                <a:sym typeface="Wingdings" panose="05000000000000000000" pitchFamily="2" charset="2"/>
              </a:rPr>
              <a:t>의 </a:t>
            </a:r>
            <a:r>
              <a:rPr lang="en-US" altLang="ko-KR" sz="1000" dirty="0">
                <a:sym typeface="Wingdings" panose="05000000000000000000" pitchFamily="2" charset="2"/>
              </a:rPr>
              <a:t>Crop Image</a:t>
            </a:r>
            <a:r>
              <a:rPr lang="ko-KR" altLang="en-US" sz="1000" dirty="0">
                <a:sym typeface="Wingdings" panose="05000000000000000000" pitchFamily="2" charset="2"/>
              </a:rPr>
              <a:t>를 </a:t>
            </a:r>
            <a:r>
              <a:rPr lang="en-US" altLang="ko-KR" sz="1000" dirty="0">
                <a:sym typeface="Wingdings" panose="05000000000000000000" pitchFamily="2" charset="2"/>
              </a:rPr>
              <a:t>Sub Viewer</a:t>
            </a:r>
            <a:r>
              <a:rPr lang="ko-KR" altLang="en-US" sz="1000" dirty="0">
                <a:sym typeface="Wingdings" panose="05000000000000000000" pitchFamily="2" charset="2"/>
              </a:rPr>
              <a:t>에서 확인 가능</a:t>
            </a:r>
            <a:r>
              <a:rPr lang="en-US" altLang="ko-KR" sz="1000" dirty="0">
                <a:sym typeface="Wingdings" panose="05000000000000000000" pitchFamily="2" charset="2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sym typeface="Wingdings" panose="05000000000000000000" pitchFamily="2" charset="2"/>
            </a:endParaRPr>
          </a:p>
          <a:p>
            <a:pPr marL="228600" indent="-228600">
              <a:buAutoNum type="arabicPeriod"/>
            </a:pPr>
            <a:r>
              <a:rPr lang="en-US" altLang="ko-KR" sz="1000" dirty="0">
                <a:sym typeface="Wingdings" panose="05000000000000000000" pitchFamily="2" charset="2"/>
              </a:rPr>
              <a:t>Combo box</a:t>
            </a:r>
            <a:r>
              <a:rPr lang="ko-KR" altLang="en-US" sz="1000" dirty="0">
                <a:sym typeface="Wingdings" panose="05000000000000000000" pitchFamily="2" charset="2"/>
              </a:rPr>
              <a:t>를 사용하여 </a:t>
            </a:r>
            <a:r>
              <a:rPr lang="en-US" altLang="ko-KR" sz="1000" dirty="0">
                <a:sym typeface="Wingdings" panose="05000000000000000000" pitchFamily="2" charset="2"/>
              </a:rPr>
              <a:t>Image </a:t>
            </a:r>
            <a:r>
              <a:rPr lang="en-US" altLang="ko-KR" sz="1000" dirty="0"/>
              <a:t>Processing</a:t>
            </a:r>
            <a:r>
              <a:rPr lang="ko-KR" altLang="en-US" sz="1000" dirty="0"/>
              <a:t>에 사용된 </a:t>
            </a:r>
            <a:r>
              <a:rPr lang="en-US" altLang="ko-KR" sz="1000" dirty="0"/>
              <a:t>Image</a:t>
            </a:r>
            <a:r>
              <a:rPr lang="ko-KR" altLang="en-US" sz="1000" dirty="0"/>
              <a:t>들</a:t>
            </a:r>
            <a:r>
              <a:rPr lang="en-US" altLang="ko-KR" sz="1000" dirty="0"/>
              <a:t> </a:t>
            </a:r>
            <a:r>
              <a:rPr lang="ko-KR" altLang="en-US" sz="1000" dirty="0"/>
              <a:t>확인 가능</a:t>
            </a:r>
            <a:r>
              <a:rPr lang="en-US" altLang="ko-KR" sz="1000" dirty="0"/>
              <a:t>.</a:t>
            </a:r>
            <a:endParaRPr lang="en-US" altLang="ko-KR" sz="1000" dirty="0">
              <a:sym typeface="Wingdings" panose="05000000000000000000" pitchFamily="2" charset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DD427D-E718-420C-B719-96371112BA14}"/>
              </a:ext>
            </a:extLst>
          </p:cNvPr>
          <p:cNvSpPr txBox="1"/>
          <p:nvPr/>
        </p:nvSpPr>
        <p:spPr>
          <a:xfrm>
            <a:off x="288044" y="5401549"/>
            <a:ext cx="31988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ym typeface="Wingdings" panose="05000000000000000000" pitchFamily="2" charset="2"/>
              </a:rPr>
              <a:t> Blob</a:t>
            </a:r>
            <a:r>
              <a:rPr lang="ko-KR" altLang="en-US" sz="1000" dirty="0">
                <a:sym typeface="Wingdings" panose="05000000000000000000" pitchFamily="2" charset="2"/>
              </a:rPr>
              <a:t>을 검출 하고 </a:t>
            </a:r>
            <a:r>
              <a:rPr lang="en-US" altLang="ko-KR" sz="1000" dirty="0">
                <a:sym typeface="Wingdings" panose="05000000000000000000" pitchFamily="2" charset="2"/>
              </a:rPr>
              <a:t>Test </a:t>
            </a:r>
            <a:r>
              <a:rPr lang="ko-KR" altLang="en-US" sz="1000" dirty="0">
                <a:sym typeface="Wingdings" panose="05000000000000000000" pitchFamily="2" charset="2"/>
              </a:rPr>
              <a:t>하기 위해 위해 사용</a:t>
            </a:r>
            <a:endParaRPr lang="en-US" altLang="ko-KR" sz="1000" dirty="0">
              <a:sym typeface="Wingdings" panose="05000000000000000000" pitchFamily="2" charset="2"/>
            </a:endParaRPr>
          </a:p>
        </p:txBody>
      </p:sp>
      <p:pic>
        <p:nvPicPr>
          <p:cNvPr id="12" name="그림 11">
            <a:hlinkClick r:id="rId3" action="ppaction://hlinkfile"/>
            <a:extLst>
              <a:ext uri="{FF2B5EF4-FFF2-40B4-BE49-F238E27FC236}">
                <a16:creationId xmlns:a16="http://schemas.microsoft.com/office/drawing/2014/main" id="{067D197A-45B5-4A7D-B73D-EB6EE028D8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062" y="5877272"/>
            <a:ext cx="533400" cy="4476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EA9F7D2-DA89-4006-A4AE-103338CD644F}"/>
              </a:ext>
            </a:extLst>
          </p:cNvPr>
          <p:cNvSpPr txBox="1"/>
          <p:nvPr/>
        </p:nvSpPr>
        <p:spPr>
          <a:xfrm>
            <a:off x="1154706" y="6408619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프로그램 실행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6E6F99C-A849-43A7-833D-11F7F99BCF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7728" y="770163"/>
            <a:ext cx="8198613" cy="51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986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78E1A4-65BE-4E7C-AD83-124F5B219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사용된 </a:t>
            </a:r>
            <a:r>
              <a:rPr lang="en-US" altLang="ko-KR" dirty="0"/>
              <a:t>NuGet Package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A578CC7-3D6B-4999-9489-9BDB303DC9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41EC1C-CD40-411B-B8A8-88A7A386D31F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236CC24-F4B6-41D3-8EE1-1295250B9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" y="1844824"/>
            <a:ext cx="4709774" cy="35283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0ECF96-B1F2-4348-9671-566841A9977B}"/>
              </a:ext>
            </a:extLst>
          </p:cNvPr>
          <p:cNvSpPr txBox="1"/>
          <p:nvPr/>
        </p:nvSpPr>
        <p:spPr>
          <a:xfrm>
            <a:off x="4901118" y="1462204"/>
            <a:ext cx="7171546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〮 </a:t>
            </a:r>
            <a:r>
              <a:rPr lang="en-US" altLang="ko-KR" sz="1200" b="1" dirty="0" err="1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CommunityToolkit.Mvvm</a:t>
            </a:r>
            <a:endParaRPr lang="en-US" altLang="ko-KR" sz="1200" b="1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: MVVM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아키텍처를 구현하는데 도움을 주는 유틸리티와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Class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제공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-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Ex) </a:t>
            </a:r>
            <a:r>
              <a:rPr lang="en-US" altLang="ko-KR" sz="1000" i="0" dirty="0" err="1">
                <a:effectLst/>
                <a:latin typeface="Söhne"/>
              </a:rPr>
              <a:t>ObservableObject</a:t>
            </a:r>
            <a:r>
              <a:rPr lang="en-US" altLang="ko-KR" sz="1000" b="1" i="0" dirty="0">
                <a:effectLst/>
                <a:latin typeface="Söhne"/>
              </a:rPr>
              <a:t> , </a:t>
            </a:r>
            <a:r>
              <a:rPr lang="en-US" altLang="ko-KR" sz="1000" i="0" dirty="0" err="1">
                <a:effectLst/>
                <a:latin typeface="Söhne"/>
              </a:rPr>
              <a:t>RelayCommand</a:t>
            </a:r>
            <a:r>
              <a:rPr lang="en-US" altLang="ko-KR" sz="1000" b="1" i="0" dirty="0">
                <a:effectLst/>
                <a:latin typeface="Söhne"/>
              </a:rPr>
              <a:t> </a:t>
            </a:r>
            <a:r>
              <a:rPr lang="ko-KR" altLang="en-US" sz="1000" b="1" i="0" dirty="0">
                <a:effectLst/>
                <a:latin typeface="Söhne"/>
              </a:rPr>
              <a:t>등 </a:t>
            </a:r>
            <a:endParaRPr lang="en-US" altLang="ko-KR" sz="1000" b="1" i="0" dirty="0">
              <a:effectLst/>
              <a:latin typeface="Söhne"/>
            </a:endParaRPr>
          </a:p>
          <a:p>
            <a:endParaRPr lang="en-US" altLang="ko-KR" sz="1000" b="1" dirty="0">
              <a:latin typeface="Söhne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〮 </a:t>
            </a:r>
            <a:r>
              <a:rPr lang="en-US" altLang="ko-KR" sz="1200" b="1" dirty="0" err="1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Microsoft.Xaml.Behaviors.Wpf</a:t>
            </a:r>
            <a:endParaRPr lang="en-US" altLang="ko-KR" sz="1200" b="1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애플리케이션에서 행동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(behavior)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정의하고 사용할 수 있도록 도와주는 라이브러리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- Ex) </a:t>
            </a:r>
            <a:r>
              <a:rPr lang="en-US" altLang="ko-KR" sz="1000" i="0" dirty="0">
                <a:effectLst/>
                <a:latin typeface="Söhne"/>
              </a:rPr>
              <a:t>Behaviors</a:t>
            </a:r>
            <a:r>
              <a:rPr lang="en-US" altLang="ko-KR" sz="1000" b="1" i="0" dirty="0">
                <a:effectLst/>
                <a:latin typeface="Söhne"/>
              </a:rPr>
              <a:t> , </a:t>
            </a:r>
            <a:r>
              <a:rPr lang="en-US" altLang="ko-KR" sz="1000" i="0" dirty="0">
                <a:effectLst/>
                <a:latin typeface="Söhne"/>
              </a:rPr>
              <a:t>Triggers</a:t>
            </a:r>
            <a:r>
              <a:rPr lang="en-US" altLang="ko-KR" sz="1000" b="1" i="0" dirty="0">
                <a:effectLst/>
                <a:latin typeface="Söhne"/>
              </a:rPr>
              <a:t> </a:t>
            </a:r>
            <a:r>
              <a:rPr lang="ko-KR" altLang="en-US" sz="1000" b="1" i="0" dirty="0">
                <a:effectLst/>
                <a:latin typeface="Söhne"/>
              </a:rPr>
              <a:t>등 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〮 </a:t>
            </a:r>
            <a:r>
              <a:rPr lang="en-US" altLang="ko-KR" sz="1200" b="1" dirty="0" err="1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MicrosoftExpressionInteractions</a:t>
            </a:r>
            <a:endParaRPr lang="en-US" altLang="ko-KR" sz="1200" b="1" dirty="0">
              <a:solidFill>
                <a:schemeClr val="accent6"/>
              </a:solidFill>
              <a:latin typeface="Söhne"/>
              <a:ea typeface="맑은 고딕" panose="020B0503020000020004" pitchFamily="50" charset="-127"/>
            </a:endParaRPr>
          </a:p>
          <a:p>
            <a:r>
              <a:rPr lang="en-US" altLang="ko-KR" sz="1200" b="1" dirty="0">
                <a:solidFill>
                  <a:schemeClr val="accent6"/>
                </a:solidFill>
                <a:latin typeface="Söhne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: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behavior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정의하고 사용할 수 있는 기능을 제공하는 라이브러리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- Ex) </a:t>
            </a:r>
            <a:r>
              <a:rPr lang="en-US" altLang="ko-KR" sz="1000" i="0" dirty="0">
                <a:effectLst/>
                <a:latin typeface="Söhne"/>
              </a:rPr>
              <a:t>Interaction</a:t>
            </a:r>
            <a:r>
              <a:rPr lang="en-US" altLang="ko-KR" sz="1000" b="1" i="0" dirty="0">
                <a:effectLst/>
                <a:latin typeface="Söhne"/>
              </a:rPr>
              <a:t> , </a:t>
            </a:r>
            <a:r>
              <a:rPr lang="en-US" altLang="ko-KR" sz="1000" i="0" dirty="0" err="1">
                <a:effectLst/>
                <a:latin typeface="Söhne"/>
              </a:rPr>
              <a:t>TriggerBase</a:t>
            </a:r>
            <a:r>
              <a:rPr lang="en-US" altLang="ko-KR" sz="1000" b="1" i="0" dirty="0">
                <a:effectLst/>
                <a:latin typeface="Söhne"/>
              </a:rPr>
              <a:t> </a:t>
            </a:r>
            <a:r>
              <a:rPr lang="ko-KR" altLang="en-US" sz="1000" b="1" i="0" dirty="0">
                <a:effectLst/>
                <a:latin typeface="Söhne"/>
              </a:rPr>
              <a:t>등 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〮 </a:t>
            </a:r>
            <a:r>
              <a:rPr lang="en-US" altLang="ko-KR" sz="12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OpenCvSharp4</a:t>
            </a:r>
          </a:p>
          <a:p>
            <a:r>
              <a:rPr lang="en-US" altLang="ko-KR" sz="1200" b="0" i="0" dirty="0">
                <a:effectLst/>
                <a:latin typeface="Söhne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: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OpenCV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사용할 수 있도록 하는 래퍼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(wrapper)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라이브러리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- 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OpenCVSharp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GitHub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에서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“OpenCvSharpExtern.dll”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다운 받아 실행파일 폴더에 같이 넣어줘야 사용 가능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〮 </a:t>
            </a:r>
            <a:r>
              <a:rPr lang="en-US" altLang="ko-KR" sz="12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OpenCvSharp4.WpfExtensions</a:t>
            </a:r>
          </a:p>
          <a:p>
            <a:r>
              <a:rPr lang="en-US" altLang="ko-KR" sz="1200" b="1" i="0" dirty="0">
                <a:solidFill>
                  <a:schemeClr val="accent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WPF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OpenCvSharp4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사용할 때 도움이 되는 확장 메서드와 클래스를 제공하는 라이브러리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- Ex) </a:t>
            </a:r>
            <a:r>
              <a:rPr lang="en-US" altLang="ko-KR" sz="1000" i="0" dirty="0">
                <a:effectLst/>
                <a:latin typeface="Söhne"/>
              </a:rPr>
              <a:t>Mat</a:t>
            </a:r>
            <a:r>
              <a:rPr lang="ko-KR" altLang="en-US" sz="1000" i="0" dirty="0">
                <a:effectLst/>
                <a:latin typeface="Söhne"/>
              </a:rPr>
              <a:t>과 </a:t>
            </a:r>
            <a:r>
              <a:rPr lang="en-US" altLang="ko-KR" sz="1000" i="0" dirty="0">
                <a:effectLst/>
                <a:latin typeface="Söhne"/>
              </a:rPr>
              <a:t>Bitmap </a:t>
            </a:r>
            <a:r>
              <a:rPr lang="ko-KR" altLang="en-US" sz="1000" i="0" dirty="0">
                <a:effectLst/>
                <a:latin typeface="Söhne"/>
              </a:rPr>
              <a:t>간 변환</a:t>
            </a:r>
            <a:r>
              <a:rPr lang="en-US" altLang="ko-KR" sz="1000" i="0" dirty="0">
                <a:effectLst/>
                <a:latin typeface="Söhne"/>
              </a:rPr>
              <a:t> </a:t>
            </a:r>
            <a:r>
              <a:rPr lang="en-US" altLang="ko-KR" sz="1000" b="1" i="0" dirty="0">
                <a:effectLst/>
                <a:latin typeface="Söhne"/>
              </a:rPr>
              <a:t>, </a:t>
            </a:r>
            <a:r>
              <a:rPr lang="en-US" altLang="ko-KR" sz="1000" i="0" dirty="0" err="1">
                <a:effectLst/>
                <a:latin typeface="Söhne"/>
              </a:rPr>
              <a:t>IplImage</a:t>
            </a:r>
            <a:r>
              <a:rPr lang="ko-KR" altLang="en-US" sz="1000" i="0" dirty="0">
                <a:effectLst/>
                <a:latin typeface="Söhne"/>
              </a:rPr>
              <a:t>와 </a:t>
            </a:r>
            <a:r>
              <a:rPr lang="en-US" altLang="ko-KR" sz="1000" i="0" dirty="0">
                <a:effectLst/>
                <a:latin typeface="Söhne"/>
              </a:rPr>
              <a:t>Bitmap </a:t>
            </a:r>
            <a:r>
              <a:rPr lang="ko-KR" altLang="en-US" sz="1000" i="0" dirty="0">
                <a:effectLst/>
                <a:latin typeface="Söhne"/>
              </a:rPr>
              <a:t>간 변환</a:t>
            </a:r>
            <a:r>
              <a:rPr lang="en-US" altLang="ko-KR" sz="1000" i="0" dirty="0">
                <a:effectLst/>
                <a:latin typeface="Söhne"/>
              </a:rPr>
              <a:t>,  </a:t>
            </a:r>
            <a:r>
              <a:rPr lang="en-US" altLang="ko-KR" sz="1000" b="1" i="0" u="sng" dirty="0">
                <a:effectLst/>
                <a:latin typeface="Söhne"/>
              </a:rPr>
              <a:t>Image </a:t>
            </a:r>
            <a:r>
              <a:rPr lang="ko-KR" altLang="en-US" sz="1000" b="1" i="0" u="sng" dirty="0">
                <a:effectLst/>
                <a:latin typeface="Söhne"/>
              </a:rPr>
              <a:t>컨트롤에 </a:t>
            </a:r>
            <a:r>
              <a:rPr lang="en-US" altLang="ko-KR" sz="1000" b="1" i="0" u="sng" dirty="0">
                <a:effectLst/>
                <a:latin typeface="Söhne"/>
              </a:rPr>
              <a:t>Mat, Bitmap, </a:t>
            </a:r>
            <a:r>
              <a:rPr lang="en-US" altLang="ko-KR" sz="1000" b="1" i="0" u="sng" dirty="0" err="1">
                <a:effectLst/>
                <a:latin typeface="Söhne"/>
              </a:rPr>
              <a:t>BitmapSource</a:t>
            </a:r>
            <a:r>
              <a:rPr lang="en-US" altLang="ko-KR" sz="1000" b="1" i="0" u="sng" dirty="0">
                <a:effectLst/>
                <a:latin typeface="Söhne"/>
              </a:rPr>
              <a:t> </a:t>
            </a:r>
            <a:r>
              <a:rPr lang="ko-KR" altLang="en-US" sz="1000" i="0" dirty="0">
                <a:effectLst/>
                <a:latin typeface="Söhne"/>
              </a:rPr>
              <a:t>등</a:t>
            </a:r>
            <a:r>
              <a:rPr lang="ko-KR" altLang="en-US" sz="1000" b="1" i="0" dirty="0">
                <a:effectLst/>
                <a:latin typeface="Söhne"/>
              </a:rPr>
              <a:t>을 표시</a:t>
            </a:r>
            <a:r>
              <a:rPr lang="ko-KR" altLang="en-US" sz="1000" b="1" dirty="0">
                <a:latin typeface="Söhne"/>
              </a:rPr>
              <a:t> </a:t>
            </a:r>
            <a:r>
              <a:rPr lang="ko-KR" altLang="en-US" sz="1000" b="1" i="0" dirty="0">
                <a:effectLst/>
                <a:latin typeface="Söhne"/>
              </a:rPr>
              <a:t>등 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endParaRPr lang="en-US" altLang="ko-KR" sz="1000" b="1" dirty="0">
              <a:latin typeface="Söhne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〮 </a:t>
            </a:r>
            <a:r>
              <a:rPr lang="en-US" altLang="ko-KR" sz="1200" b="1" dirty="0" err="1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System.Windows.Interactivity.WPF</a:t>
            </a:r>
            <a:endParaRPr lang="en-US" altLang="ko-KR" sz="1200" b="1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 b="1" i="0" dirty="0">
                <a:solidFill>
                  <a:schemeClr val="accent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behavior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정의하고 사용할 수 있는 기능을 제공하는 라이브러리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버전 지원을 하지 않음으로 </a:t>
            </a:r>
            <a:r>
              <a:rPr lang="en-US" altLang="ko-KR" sz="12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Microsoft.Xaml.Behaviors.WPF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사용 권장</a:t>
            </a:r>
            <a:endParaRPr lang="en-US" altLang="ko-KR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-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Ex) </a:t>
            </a:r>
            <a:r>
              <a:rPr lang="en-US" altLang="ko-KR" sz="1000" i="0" dirty="0">
                <a:effectLst/>
                <a:latin typeface="Söhne"/>
              </a:rPr>
              <a:t>Behaviors</a:t>
            </a:r>
            <a:r>
              <a:rPr lang="en-US" altLang="ko-KR" sz="1000" b="1" i="0" dirty="0">
                <a:effectLst/>
                <a:latin typeface="Söhne"/>
              </a:rPr>
              <a:t> , </a:t>
            </a:r>
            <a:r>
              <a:rPr lang="en-US" altLang="ko-KR" sz="1000" i="0" dirty="0">
                <a:effectLst/>
                <a:latin typeface="Söhne"/>
              </a:rPr>
              <a:t>Triggers</a:t>
            </a:r>
            <a:r>
              <a:rPr lang="en-US" altLang="ko-KR" sz="1000" b="1" i="0" dirty="0">
                <a:effectLst/>
                <a:latin typeface="Söhne"/>
              </a:rPr>
              <a:t> </a:t>
            </a:r>
            <a:r>
              <a:rPr lang="ko-KR" altLang="en-US" sz="1000" b="1" i="0" dirty="0">
                <a:effectLst/>
                <a:latin typeface="Söhne"/>
              </a:rPr>
              <a:t>등 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60192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0C72F1-2973-451B-A72B-88AFD58D5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Mouse</a:t>
            </a:r>
            <a:r>
              <a:rPr lang="ko-KR" altLang="en-US" dirty="0"/>
              <a:t> </a:t>
            </a:r>
            <a:r>
              <a:rPr lang="en-US" altLang="ko-KR" dirty="0"/>
              <a:t>Event - Behavior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736EE36-CEEA-4C50-99D9-BDBD0E2196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41EC1C-CD40-411B-B8A8-88A7A386D31F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47D9E7-99A3-4F64-B2BC-7D58EC307CB7}"/>
              </a:ext>
            </a:extLst>
          </p:cNvPr>
          <p:cNvSpPr txBox="1"/>
          <p:nvPr/>
        </p:nvSpPr>
        <p:spPr>
          <a:xfrm>
            <a:off x="435518" y="1182958"/>
            <a:ext cx="5476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특정 이벤트가 발생했을 때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UI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요소가 특정 동작을 수행하도록 지정할 때 사용되는 기술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NuGet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에서 다운받아서 사용가능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2F0954-E7FE-41FD-8A1C-BB774FCD140F}"/>
              </a:ext>
            </a:extLst>
          </p:cNvPr>
          <p:cNvSpPr txBox="1"/>
          <p:nvPr/>
        </p:nvSpPr>
        <p:spPr>
          <a:xfrm>
            <a:off x="335360" y="801583"/>
            <a:ext cx="1420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0" i="0" dirty="0">
                <a:effectLst/>
                <a:latin typeface="Söhne"/>
              </a:rPr>
              <a:t>Behavior ?</a:t>
            </a:r>
            <a:endParaRPr lang="en-US" altLang="ko-KR" sz="2000" dirty="0">
              <a:sym typeface="Wingdings" panose="05000000000000000000" pitchFamily="2" charset="2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9FD5415-37D4-4B09-869F-C648CB344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095" y="792149"/>
            <a:ext cx="6265717" cy="91627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8BED540-97C9-43FB-BE05-B6D101AC8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896" y="2053676"/>
            <a:ext cx="4186034" cy="250333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BAAD30B-9AC9-4A7A-A091-B9913CD1CB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896" y="1786671"/>
            <a:ext cx="2667372" cy="24768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C47C450-B1EE-4329-93D3-F2BA37760EE4}"/>
              </a:ext>
            </a:extLst>
          </p:cNvPr>
          <p:cNvSpPr txBox="1"/>
          <p:nvPr/>
        </p:nvSpPr>
        <p:spPr>
          <a:xfrm>
            <a:off x="3067731" y="1769491"/>
            <a:ext cx="36724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Class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를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하나 만들고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Behavior&lt;UI Control&gt;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을 상속받아 사용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EC1582-6EA8-48CD-AFD0-CF4F9812F6CD}"/>
              </a:ext>
            </a:extLst>
          </p:cNvPr>
          <p:cNvSpPr txBox="1"/>
          <p:nvPr/>
        </p:nvSpPr>
        <p:spPr>
          <a:xfrm>
            <a:off x="4626083" y="2144261"/>
            <a:ext cx="64807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0" i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AssociatedObject</a:t>
            </a:r>
            <a:r>
              <a:rPr lang="en-US" altLang="ko-KR" sz="10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r>
              <a:rPr lang="en-US" altLang="ko-KR" sz="10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Behavior</a:t>
            </a:r>
            <a:r>
              <a:rPr lang="ko-KR" altLang="en-US" sz="10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 연결된 </a:t>
            </a:r>
            <a:r>
              <a:rPr lang="en-US" altLang="ko-KR" sz="10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ko-KR" altLang="en-US" sz="10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요소를 나타내는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각 이벤트들에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Function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을 등록하여 해당 이벤트가 발생할 때 특정 동작이 수행 되도록 등록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9CD5503-EFF4-445A-B36C-00E7C9C77A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360" y="4643142"/>
            <a:ext cx="8348032" cy="2063799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F24666E3-3D5E-4812-9C83-BFB4A92794F8}"/>
              </a:ext>
            </a:extLst>
          </p:cNvPr>
          <p:cNvSpPr/>
          <p:nvPr/>
        </p:nvSpPr>
        <p:spPr>
          <a:xfrm>
            <a:off x="847024" y="5675042"/>
            <a:ext cx="1856070" cy="4541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ECFCB29-7FF0-406C-8833-7BC22789D2EF}"/>
              </a:ext>
            </a:extLst>
          </p:cNvPr>
          <p:cNvSpPr/>
          <p:nvPr/>
        </p:nvSpPr>
        <p:spPr>
          <a:xfrm>
            <a:off x="3039031" y="4643142"/>
            <a:ext cx="1032215" cy="1178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866AB59-C807-4BB7-8F72-4E68A500B873}"/>
              </a:ext>
            </a:extLst>
          </p:cNvPr>
          <p:cNvCxnSpPr>
            <a:cxnSpLocks/>
          </p:cNvCxnSpPr>
          <p:nvPr/>
        </p:nvCxnSpPr>
        <p:spPr>
          <a:xfrm flipH="1">
            <a:off x="2787218" y="4298344"/>
            <a:ext cx="4740412" cy="15879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0AC341C-2187-42CD-AF00-B1084DBF1F96}"/>
              </a:ext>
            </a:extLst>
          </p:cNvPr>
          <p:cNvCxnSpPr>
            <a:cxnSpLocks/>
          </p:cNvCxnSpPr>
          <p:nvPr/>
        </p:nvCxnSpPr>
        <p:spPr>
          <a:xfrm flipH="1">
            <a:off x="4143255" y="3915582"/>
            <a:ext cx="1512167" cy="7275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481C7C1-DDFD-4C4E-9D93-CAC7E6D74200}"/>
              </a:ext>
            </a:extLst>
          </p:cNvPr>
          <p:cNvSpPr txBox="1"/>
          <p:nvPr/>
        </p:nvSpPr>
        <p:spPr>
          <a:xfrm>
            <a:off x="7383614" y="4183873"/>
            <a:ext cx="22293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Behavior 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Xaml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에 사용하는 방법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F322A44-2B90-4256-82EA-E7B215097287}"/>
              </a:ext>
            </a:extLst>
          </p:cNvPr>
          <p:cNvSpPr txBox="1"/>
          <p:nvPr/>
        </p:nvSpPr>
        <p:spPr>
          <a:xfrm>
            <a:off x="5223374" y="3706304"/>
            <a:ext cx="4836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True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일 때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Grid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or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Canvas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같은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Panel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외각밖으로 요소들이 그려지는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것이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자동으로 외각 밖으로는 그려지지 않게 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3820F330-F3B4-4397-963B-09FF8C3338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7848" y="6085872"/>
            <a:ext cx="3829584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035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F9958-DDDB-411D-8B59-4C8B5713C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Mouse</a:t>
            </a:r>
            <a:r>
              <a:rPr lang="ko-KR" altLang="en-US" dirty="0"/>
              <a:t> </a:t>
            </a:r>
            <a:r>
              <a:rPr lang="en-US" altLang="ko-KR" dirty="0"/>
              <a:t>Event –Wheel &amp; Move Event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AFCF80C-2366-4CCC-8637-3C9FC3921B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41EC1C-CD40-411B-B8A8-88A7A386D31F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02537E-3F9A-4844-A778-D6916BA13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4" y="1268760"/>
            <a:ext cx="5069026" cy="288731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AC1861E-3E6D-4670-B96C-630EA0168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984" y="1268760"/>
            <a:ext cx="5795496" cy="36124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2B06E8-D9DF-4CB6-99D8-6B3312EBE214}"/>
              </a:ext>
            </a:extLst>
          </p:cNvPr>
          <p:cNvSpPr txBox="1"/>
          <p:nvPr/>
        </p:nvSpPr>
        <p:spPr>
          <a:xfrm>
            <a:off x="1562449" y="907659"/>
            <a:ext cx="20882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MouseWheel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Event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84DC74-A2D6-4879-AA55-8836FAE3E9E6}"/>
              </a:ext>
            </a:extLst>
          </p:cNvPr>
          <p:cNvSpPr txBox="1"/>
          <p:nvPr/>
        </p:nvSpPr>
        <p:spPr>
          <a:xfrm>
            <a:off x="8112224" y="910880"/>
            <a:ext cx="20882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MouseMove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Event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4D650A-3975-4418-AF3D-827AE84EDF16}"/>
              </a:ext>
            </a:extLst>
          </p:cNvPr>
          <p:cNvSpPr txBox="1"/>
          <p:nvPr/>
        </p:nvSpPr>
        <p:spPr>
          <a:xfrm>
            <a:off x="158293" y="4231949"/>
            <a:ext cx="48965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Wheel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의 움직인 값을 나타내는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Delta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값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양수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: Zoom In</a:t>
            </a:r>
          </a:p>
          <a:p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음수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: Zoom Out</a:t>
            </a:r>
          </a:p>
          <a:p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Image Control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의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실제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W /H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를 사용하여 중심을 기준으로 확대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/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축소 되도록 설정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B97B29-4084-4A38-88DA-2FA0A2C4705B}"/>
              </a:ext>
            </a:extLst>
          </p:cNvPr>
          <p:cNvSpPr txBox="1"/>
          <p:nvPr/>
        </p:nvSpPr>
        <p:spPr>
          <a:xfrm>
            <a:off x="5951984" y="5004464"/>
            <a:ext cx="48965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마우스의 왼쪽 버튼이 눌렸을 때 마우스 커서 시작 포인트 설정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마우스를 움직이면 시작 포인트에서 움직인 만큼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Image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컨트롤을 이동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마우스의 왼쪽 버튼이 때어졌을 때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Image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컨트롤 이동 완료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93032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C0098-F021-408B-A530-2C2002F38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 </a:t>
            </a:r>
            <a:r>
              <a:rPr lang="en-US" altLang="ko-KR" dirty="0" err="1">
                <a:sym typeface="Wingdings" panose="05000000000000000000" pitchFamily="2" charset="2"/>
              </a:rPr>
              <a:t>ViewModel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6B06FC8-7284-4A75-8970-DA53BC10CF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41EC1C-CD40-411B-B8A8-88A7A386D31F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D857BB9-7A7F-400B-A073-24D4C613C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80" y="866525"/>
            <a:ext cx="2982567" cy="292251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B3D7DFF-92D0-4168-804D-6BB5BDEB9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784" y="1628800"/>
            <a:ext cx="2972386" cy="465313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D96C1FC-1AB1-4977-AE76-B80492095F74}"/>
              </a:ext>
            </a:extLst>
          </p:cNvPr>
          <p:cNvSpPr/>
          <p:nvPr/>
        </p:nvSpPr>
        <p:spPr>
          <a:xfrm>
            <a:off x="497910" y="1525902"/>
            <a:ext cx="2474246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ED92725-5F6B-4EAC-BDE2-EDCACB444E0A}"/>
              </a:ext>
            </a:extLst>
          </p:cNvPr>
          <p:cNvCxnSpPr>
            <a:cxnSpLocks/>
          </p:cNvCxnSpPr>
          <p:nvPr/>
        </p:nvCxnSpPr>
        <p:spPr>
          <a:xfrm flipH="1">
            <a:off x="2990739" y="1813934"/>
            <a:ext cx="2969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0CA8D6F-2E25-4A9C-9449-4A8120379AC6}"/>
              </a:ext>
            </a:extLst>
          </p:cNvPr>
          <p:cNvSpPr txBox="1"/>
          <p:nvPr/>
        </p:nvSpPr>
        <p:spPr>
          <a:xfrm>
            <a:off x="3413078" y="821791"/>
            <a:ext cx="4950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Integratedclass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싱글톤으로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생성한 뒤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Model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ViewModel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포인터를 모두 가지고 있으면서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Model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ViewModel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서로 참조할 수 있도록 다리 역학을 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DCD07BF-4671-4298-B1CF-43527C25CF38}"/>
              </a:ext>
            </a:extLst>
          </p:cNvPr>
          <p:cNvCxnSpPr>
            <a:cxnSpLocks/>
          </p:cNvCxnSpPr>
          <p:nvPr/>
        </p:nvCxnSpPr>
        <p:spPr>
          <a:xfrm>
            <a:off x="3287688" y="1021846"/>
            <a:ext cx="0" cy="7920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9B43F4D-6BED-4DCB-BE47-34AE034C9F5A}"/>
              </a:ext>
            </a:extLst>
          </p:cNvPr>
          <p:cNvCxnSpPr>
            <a:cxnSpLocks/>
          </p:cNvCxnSpPr>
          <p:nvPr/>
        </p:nvCxnSpPr>
        <p:spPr>
          <a:xfrm flipH="1">
            <a:off x="3287688" y="1023791"/>
            <a:ext cx="21602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4ED7C75-ACAB-4E89-8A30-6106737B24EE}"/>
              </a:ext>
            </a:extLst>
          </p:cNvPr>
          <p:cNvCxnSpPr>
            <a:cxnSpLocks/>
          </p:cNvCxnSpPr>
          <p:nvPr/>
        </p:nvCxnSpPr>
        <p:spPr>
          <a:xfrm flipH="1">
            <a:off x="7176120" y="1916832"/>
            <a:ext cx="2969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204E0E1-D145-4A9F-84DE-420FDB512F8F}"/>
              </a:ext>
            </a:extLst>
          </p:cNvPr>
          <p:cNvSpPr txBox="1"/>
          <p:nvPr/>
        </p:nvSpPr>
        <p:spPr>
          <a:xfrm>
            <a:off x="7367286" y="1695799"/>
            <a:ext cx="3667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Model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ViewModel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공통적으로 사용하는 변수 및 함수를 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포함 하고 있어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서로 참조 할 수 있도록 되어있다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A6D0258-7C85-43D8-A940-357AC192DB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6160" y="2442229"/>
            <a:ext cx="4084398" cy="1899329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FD771E61-BB4A-4150-92B6-5EF2E098BFE2}"/>
              </a:ext>
            </a:extLst>
          </p:cNvPr>
          <p:cNvSpPr/>
          <p:nvPr/>
        </p:nvSpPr>
        <p:spPr>
          <a:xfrm>
            <a:off x="4303934" y="5900771"/>
            <a:ext cx="1584176" cy="332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ADD36AC-D60C-44C0-88AC-C5702B47BA88}"/>
              </a:ext>
            </a:extLst>
          </p:cNvPr>
          <p:cNvCxnSpPr>
            <a:cxnSpLocks/>
          </p:cNvCxnSpPr>
          <p:nvPr/>
        </p:nvCxnSpPr>
        <p:spPr>
          <a:xfrm flipH="1">
            <a:off x="5807968" y="3391893"/>
            <a:ext cx="1707793" cy="24133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CE1D3EC-5572-4E1F-A8A1-2BEE05E06B81}"/>
              </a:ext>
            </a:extLst>
          </p:cNvPr>
          <p:cNvSpPr txBox="1"/>
          <p:nvPr/>
        </p:nvSpPr>
        <p:spPr>
          <a:xfrm>
            <a:off x="7822323" y="4398523"/>
            <a:ext cx="3667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Thread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연산이 끝난 이미지를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표시 하기 위해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Dispatcher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 하였다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함수에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Mat Image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넘겨 주면 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BitmapSource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변환하여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업데이트 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5525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4BC0FE-DA31-49EF-8C18-E3561DEC8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Image processing Algorithm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9B36D4F-37EA-46BA-8368-13AA40F6D8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41EC1C-CD40-411B-B8A8-88A7A386D31F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8CA9E68-EF38-4EF9-A633-B7C6202C7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33" y="939554"/>
            <a:ext cx="2505933" cy="26174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61FCCE-39C9-41D4-A35D-C39E65B83866}"/>
              </a:ext>
            </a:extLst>
          </p:cNvPr>
          <p:cNvSpPr txBox="1"/>
          <p:nvPr/>
        </p:nvSpPr>
        <p:spPr>
          <a:xfrm>
            <a:off x="-96688" y="3573016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ym typeface="Wingdings" panose="05000000000000000000" pitchFamily="2" charset="2"/>
              </a:rPr>
              <a:t>Image Processing </a:t>
            </a:r>
            <a:r>
              <a:rPr lang="ko-KR" altLang="en-US" sz="1000" dirty="0">
                <a:sym typeface="Wingdings" panose="05000000000000000000" pitchFamily="2" charset="2"/>
              </a:rPr>
              <a:t>되는 동안 </a:t>
            </a:r>
            <a:r>
              <a:rPr lang="en-US" altLang="ko-KR" sz="1000" dirty="0">
                <a:sym typeface="Wingdings" panose="05000000000000000000" pitchFamily="2" charset="2"/>
              </a:rPr>
              <a:t>UI</a:t>
            </a:r>
            <a:r>
              <a:rPr lang="ko-KR" altLang="en-US" sz="1000" dirty="0">
                <a:sym typeface="Wingdings" panose="05000000000000000000" pitchFamily="2" charset="2"/>
              </a:rPr>
              <a:t>가 </a:t>
            </a:r>
            <a:r>
              <a:rPr lang="en-US" altLang="ko-KR" sz="1000" dirty="0">
                <a:sym typeface="Wingdings" panose="05000000000000000000" pitchFamily="2" charset="2"/>
              </a:rPr>
              <a:t>Block </a:t>
            </a:r>
            <a:r>
              <a:rPr lang="ko-KR" altLang="en-US" sz="1000" dirty="0">
                <a:sym typeface="Wingdings" panose="05000000000000000000" pitchFamily="2" charset="2"/>
              </a:rPr>
              <a:t>현상을 </a:t>
            </a:r>
            <a:endParaRPr lang="en-US" altLang="ko-KR" sz="1000" dirty="0">
              <a:sym typeface="Wingdings" panose="05000000000000000000" pitchFamily="2" charset="2"/>
            </a:endParaRPr>
          </a:p>
          <a:p>
            <a:pPr algn="ctr"/>
            <a:r>
              <a:rPr lang="ko-KR" altLang="en-US" sz="1000" dirty="0">
                <a:sym typeface="Wingdings" panose="05000000000000000000" pitchFamily="2" charset="2"/>
              </a:rPr>
              <a:t>막기 위해 검사 루틴을 별도의 </a:t>
            </a:r>
            <a:r>
              <a:rPr lang="en-US" altLang="ko-KR" sz="1000" dirty="0">
                <a:sym typeface="Wingdings" panose="05000000000000000000" pitchFamily="2" charset="2"/>
              </a:rPr>
              <a:t>Thread </a:t>
            </a:r>
            <a:r>
              <a:rPr lang="ko-KR" altLang="en-US" sz="1000" dirty="0">
                <a:sym typeface="Wingdings" panose="05000000000000000000" pitchFamily="2" charset="2"/>
              </a:rPr>
              <a:t>로 분리</a:t>
            </a:r>
            <a:endParaRPr lang="en-US" altLang="ko-KR" sz="1000" dirty="0">
              <a:sym typeface="Wingdings" panose="05000000000000000000" pitchFamily="2" charset="2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900D8B3-FAC0-4283-B78F-CF3FE4186B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9696" y="814815"/>
            <a:ext cx="5472608" cy="591651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C82F152-52BE-45AA-B317-B467D06821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368" y="4293096"/>
            <a:ext cx="2553056" cy="13336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3C6ADA1-B098-4438-A605-5E44BEC93364}"/>
              </a:ext>
            </a:extLst>
          </p:cNvPr>
          <p:cNvSpPr txBox="1"/>
          <p:nvPr/>
        </p:nvSpPr>
        <p:spPr>
          <a:xfrm>
            <a:off x="717704" y="5700531"/>
            <a:ext cx="1728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>
                <a:sym typeface="Wingdings" panose="05000000000000000000" pitchFamily="2" charset="2"/>
              </a:rPr>
              <a:t>BlobData</a:t>
            </a:r>
            <a:r>
              <a:rPr lang="en-US" altLang="ko-KR" sz="1000" dirty="0">
                <a:sym typeface="Wingdings" panose="05000000000000000000" pitchFamily="2" charset="2"/>
              </a:rPr>
              <a:t> </a:t>
            </a:r>
            <a:r>
              <a:rPr lang="ko-KR" altLang="en-US" sz="1000" dirty="0">
                <a:sym typeface="Wingdings" panose="05000000000000000000" pitchFamily="2" charset="2"/>
              </a:rPr>
              <a:t>멤버 변수</a:t>
            </a:r>
            <a:endParaRPr lang="en-US" altLang="ko-KR" sz="1000" dirty="0">
              <a:sym typeface="Wingdings" panose="05000000000000000000" pitchFamily="2" charset="2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E089694-D29B-40C3-9BD0-22A6DB9E4A20}"/>
              </a:ext>
            </a:extLst>
          </p:cNvPr>
          <p:cNvCxnSpPr>
            <a:cxnSpLocks/>
          </p:cNvCxnSpPr>
          <p:nvPr/>
        </p:nvCxnSpPr>
        <p:spPr>
          <a:xfrm>
            <a:off x="6168008" y="2708920"/>
            <a:ext cx="936104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7A2B0A3-71E9-49D2-8B9E-C93C874F6513}"/>
              </a:ext>
            </a:extLst>
          </p:cNvPr>
          <p:cNvCxnSpPr>
            <a:cxnSpLocks/>
          </p:cNvCxnSpPr>
          <p:nvPr/>
        </p:nvCxnSpPr>
        <p:spPr>
          <a:xfrm>
            <a:off x="7176120" y="2708920"/>
            <a:ext cx="1512168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A68D36C-32D3-47DF-85C8-1ECB44D406E5}"/>
              </a:ext>
            </a:extLst>
          </p:cNvPr>
          <p:cNvCxnSpPr>
            <a:cxnSpLocks/>
          </p:cNvCxnSpPr>
          <p:nvPr/>
        </p:nvCxnSpPr>
        <p:spPr>
          <a:xfrm>
            <a:off x="3719736" y="1340768"/>
            <a:ext cx="2520280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10FDCC2-5709-417D-ADD0-CA6EC6A5238B}"/>
              </a:ext>
            </a:extLst>
          </p:cNvPr>
          <p:cNvSpPr txBox="1"/>
          <p:nvPr/>
        </p:nvSpPr>
        <p:spPr>
          <a:xfrm>
            <a:off x="8760296" y="1052736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Buffer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가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1CH(Gray)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아닐 때 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algn="ctr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Color  Gray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변환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0D45881-2A4E-4F4C-9874-768E46A97C60}"/>
              </a:ext>
            </a:extLst>
          </p:cNvPr>
          <p:cNvCxnSpPr>
            <a:cxnSpLocks/>
          </p:cNvCxnSpPr>
          <p:nvPr/>
        </p:nvCxnSpPr>
        <p:spPr>
          <a:xfrm flipH="1">
            <a:off x="6384032" y="1252791"/>
            <a:ext cx="270352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E18888F-5028-4991-A2F9-791F59F04E08}"/>
              </a:ext>
            </a:extLst>
          </p:cNvPr>
          <p:cNvCxnSpPr>
            <a:cxnSpLocks/>
          </p:cNvCxnSpPr>
          <p:nvPr/>
        </p:nvCxnSpPr>
        <p:spPr>
          <a:xfrm flipV="1">
            <a:off x="6636061" y="2780658"/>
            <a:ext cx="0" cy="3033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3384ACB-6B8A-49A9-8EF2-B25782228B84}"/>
              </a:ext>
            </a:extLst>
          </p:cNvPr>
          <p:cNvCxnSpPr>
            <a:cxnSpLocks/>
          </p:cNvCxnSpPr>
          <p:nvPr/>
        </p:nvCxnSpPr>
        <p:spPr>
          <a:xfrm>
            <a:off x="6636060" y="3083975"/>
            <a:ext cx="259551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3B19413-884F-4AFE-90C6-D212FB40DCEC}"/>
              </a:ext>
            </a:extLst>
          </p:cNvPr>
          <p:cNvSpPr txBox="1"/>
          <p:nvPr/>
        </p:nvSpPr>
        <p:spPr>
          <a:xfrm>
            <a:off x="9257179" y="2883920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Blob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의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최외각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윤곽선만 검출하기 위해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External Mode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사용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0179BD1-98F3-4E7E-91FC-8213EBD14931}"/>
              </a:ext>
            </a:extLst>
          </p:cNvPr>
          <p:cNvCxnSpPr>
            <a:cxnSpLocks/>
          </p:cNvCxnSpPr>
          <p:nvPr/>
        </p:nvCxnSpPr>
        <p:spPr>
          <a:xfrm>
            <a:off x="7733379" y="2200258"/>
            <a:ext cx="0" cy="3033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1631912-2078-4F8C-9824-452B4F7978A4}"/>
              </a:ext>
            </a:extLst>
          </p:cNvPr>
          <p:cNvCxnSpPr>
            <a:cxnSpLocks/>
          </p:cNvCxnSpPr>
          <p:nvPr/>
        </p:nvCxnSpPr>
        <p:spPr>
          <a:xfrm>
            <a:off x="7733378" y="2200258"/>
            <a:ext cx="137960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9DF90B8-72EF-46F7-82DC-F15DE50CE660}"/>
              </a:ext>
            </a:extLst>
          </p:cNvPr>
          <p:cNvSpPr txBox="1"/>
          <p:nvPr/>
        </p:nvSpPr>
        <p:spPr>
          <a:xfrm>
            <a:off x="9087561" y="1962373"/>
            <a:ext cx="25922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Circle Fitting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에 모든 윤곽선을 사용해야 하기 때문에 모든 윤곽선을 사용하여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algn="ctr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검출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Mode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사용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graphicFrame>
        <p:nvGraphicFramePr>
          <p:cNvPr id="39" name="표 39">
            <a:extLst>
              <a:ext uri="{FF2B5EF4-FFF2-40B4-BE49-F238E27FC236}">
                <a16:creationId xmlns:a16="http://schemas.microsoft.com/office/drawing/2014/main" id="{99EA8231-4FF0-4248-A844-B914309D98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265514"/>
              </p:ext>
            </p:extLst>
          </p:nvPr>
        </p:nvGraphicFramePr>
        <p:xfrm>
          <a:off x="9354939" y="3730943"/>
          <a:ext cx="2347485" cy="23047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454">
                  <a:extLst>
                    <a:ext uri="{9D8B030D-6E8A-4147-A177-3AD203B41FA5}">
                      <a16:colId xmlns:a16="http://schemas.microsoft.com/office/drawing/2014/main" val="800472643"/>
                    </a:ext>
                  </a:extLst>
                </a:gridCol>
                <a:gridCol w="853631">
                  <a:extLst>
                    <a:ext uri="{9D8B030D-6E8A-4147-A177-3AD203B41FA5}">
                      <a16:colId xmlns:a16="http://schemas.microsoft.com/office/drawing/2014/main" val="3542525154"/>
                    </a:ext>
                  </a:extLst>
                </a:gridCol>
                <a:gridCol w="1049400">
                  <a:extLst>
                    <a:ext uri="{9D8B030D-6E8A-4147-A177-3AD203B41FA5}">
                      <a16:colId xmlns:a16="http://schemas.microsoft.com/office/drawing/2014/main" val="1288003802"/>
                    </a:ext>
                  </a:extLst>
                </a:gridCol>
              </a:tblGrid>
              <a:tr h="1686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횟수</a:t>
                      </a:r>
                    </a:p>
                  </a:txBody>
                  <a:tcPr marL="70146" marR="70146" marT="35073" marB="3507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For</a:t>
                      </a:r>
                      <a:endParaRPr lang="ko-KR" altLang="en-US" sz="800" dirty="0"/>
                    </a:p>
                  </a:txBody>
                  <a:tcPr marL="70146" marR="70146" marT="35073" marB="3507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Parallel.For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146" marR="70146" marT="35073" marB="35073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28369"/>
                  </a:ext>
                </a:extLst>
              </a:tr>
              <a:tr h="170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70146" marR="70146" marT="35073" marB="3507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19ms</a:t>
                      </a:r>
                      <a:endParaRPr lang="ko-KR" altLang="en-US" sz="800" dirty="0"/>
                    </a:p>
                  </a:txBody>
                  <a:tcPr marL="70146" marR="70146" marT="35073" marB="3507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54ms</a:t>
                      </a:r>
                      <a:endParaRPr lang="ko-KR" altLang="en-US" sz="800" dirty="0"/>
                    </a:p>
                  </a:txBody>
                  <a:tcPr marL="70146" marR="70146" marT="35073" marB="35073"/>
                </a:tc>
                <a:extLst>
                  <a:ext uri="{0D108BD9-81ED-4DB2-BD59-A6C34878D82A}">
                    <a16:rowId xmlns:a16="http://schemas.microsoft.com/office/drawing/2014/main" val="3104737196"/>
                  </a:ext>
                </a:extLst>
              </a:tr>
              <a:tr h="170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70146" marR="70146" marT="35073" marB="3507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8ms</a:t>
                      </a:r>
                      <a:endParaRPr lang="ko-KR" altLang="en-US" sz="800" dirty="0"/>
                    </a:p>
                  </a:txBody>
                  <a:tcPr marL="70146" marR="70146" marT="35073" marB="3507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21ms</a:t>
                      </a:r>
                      <a:endParaRPr lang="ko-KR" altLang="en-US" sz="800" dirty="0"/>
                    </a:p>
                  </a:txBody>
                  <a:tcPr marL="70146" marR="70146" marT="35073" marB="35073"/>
                </a:tc>
                <a:extLst>
                  <a:ext uri="{0D108BD9-81ED-4DB2-BD59-A6C34878D82A}">
                    <a16:rowId xmlns:a16="http://schemas.microsoft.com/office/drawing/2014/main" val="679755030"/>
                  </a:ext>
                </a:extLst>
              </a:tr>
              <a:tr h="170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70146" marR="70146" marT="35073" marB="3507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11ms</a:t>
                      </a:r>
                      <a:endParaRPr lang="ko-KR" altLang="en-US" sz="800" dirty="0"/>
                    </a:p>
                  </a:txBody>
                  <a:tcPr marL="70146" marR="70146" marT="35073" marB="3507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8ms</a:t>
                      </a:r>
                      <a:endParaRPr lang="ko-KR" altLang="en-US" sz="800" dirty="0"/>
                    </a:p>
                  </a:txBody>
                  <a:tcPr marL="70146" marR="70146" marT="35073" marB="35073"/>
                </a:tc>
                <a:extLst>
                  <a:ext uri="{0D108BD9-81ED-4DB2-BD59-A6C34878D82A}">
                    <a16:rowId xmlns:a16="http://schemas.microsoft.com/office/drawing/2014/main" val="116349894"/>
                  </a:ext>
                </a:extLst>
              </a:tr>
              <a:tr h="170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70146" marR="70146" marT="35073" marB="3507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11ms</a:t>
                      </a:r>
                      <a:endParaRPr lang="ko-KR" altLang="en-US" sz="800" dirty="0"/>
                    </a:p>
                  </a:txBody>
                  <a:tcPr marL="70146" marR="70146" marT="35073" marB="3507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2ms</a:t>
                      </a:r>
                      <a:endParaRPr lang="ko-KR" altLang="en-US" sz="800" dirty="0"/>
                    </a:p>
                  </a:txBody>
                  <a:tcPr marL="70146" marR="70146" marT="35073" marB="35073"/>
                </a:tc>
                <a:extLst>
                  <a:ext uri="{0D108BD9-81ED-4DB2-BD59-A6C34878D82A}">
                    <a16:rowId xmlns:a16="http://schemas.microsoft.com/office/drawing/2014/main" val="2526008352"/>
                  </a:ext>
                </a:extLst>
              </a:tr>
              <a:tr h="170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marL="70146" marR="70146" marT="35073" marB="3507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12ms</a:t>
                      </a:r>
                      <a:endParaRPr lang="ko-KR" altLang="en-US" sz="800" dirty="0"/>
                    </a:p>
                  </a:txBody>
                  <a:tcPr marL="70146" marR="70146" marT="35073" marB="3507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2ms</a:t>
                      </a:r>
                      <a:endParaRPr lang="ko-KR" altLang="en-US" sz="800" dirty="0"/>
                    </a:p>
                  </a:txBody>
                  <a:tcPr marL="70146" marR="70146" marT="35073" marB="35073"/>
                </a:tc>
                <a:extLst>
                  <a:ext uri="{0D108BD9-81ED-4DB2-BD59-A6C34878D82A}">
                    <a16:rowId xmlns:a16="http://schemas.microsoft.com/office/drawing/2014/main" val="2250660237"/>
                  </a:ext>
                </a:extLst>
              </a:tr>
              <a:tr h="170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 marL="70146" marR="70146" marT="35073" marB="3507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10ms</a:t>
                      </a:r>
                      <a:endParaRPr lang="ko-KR" altLang="en-US" sz="800" dirty="0"/>
                    </a:p>
                  </a:txBody>
                  <a:tcPr marL="70146" marR="70146" marT="35073" marB="3507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1ms</a:t>
                      </a:r>
                      <a:endParaRPr lang="ko-KR" altLang="en-US" sz="800" dirty="0"/>
                    </a:p>
                  </a:txBody>
                  <a:tcPr marL="70146" marR="70146" marT="35073" marB="35073"/>
                </a:tc>
                <a:extLst>
                  <a:ext uri="{0D108BD9-81ED-4DB2-BD59-A6C34878D82A}">
                    <a16:rowId xmlns:a16="http://schemas.microsoft.com/office/drawing/2014/main" val="2488424400"/>
                  </a:ext>
                </a:extLst>
              </a:tr>
              <a:tr h="170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7</a:t>
                      </a:r>
                      <a:endParaRPr lang="ko-KR" altLang="en-US" sz="800" dirty="0"/>
                    </a:p>
                  </a:txBody>
                  <a:tcPr marL="70146" marR="70146" marT="35073" marB="3507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10ms</a:t>
                      </a:r>
                      <a:endParaRPr lang="ko-KR" altLang="en-US" sz="800" dirty="0"/>
                    </a:p>
                  </a:txBody>
                  <a:tcPr marL="70146" marR="70146" marT="35073" marB="3507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1ms</a:t>
                      </a:r>
                      <a:endParaRPr lang="ko-KR" altLang="en-US" sz="800" dirty="0"/>
                    </a:p>
                  </a:txBody>
                  <a:tcPr marL="70146" marR="70146" marT="35073" marB="35073"/>
                </a:tc>
                <a:extLst>
                  <a:ext uri="{0D108BD9-81ED-4DB2-BD59-A6C34878D82A}">
                    <a16:rowId xmlns:a16="http://schemas.microsoft.com/office/drawing/2014/main" val="4007489910"/>
                  </a:ext>
                </a:extLst>
              </a:tr>
              <a:tr h="170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8</a:t>
                      </a:r>
                      <a:endParaRPr lang="ko-KR" altLang="en-US" sz="800" dirty="0"/>
                    </a:p>
                  </a:txBody>
                  <a:tcPr marL="70146" marR="70146" marT="35073" marB="3507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10ms</a:t>
                      </a:r>
                      <a:endParaRPr lang="ko-KR" altLang="en-US" sz="800" dirty="0"/>
                    </a:p>
                  </a:txBody>
                  <a:tcPr marL="70146" marR="70146" marT="35073" marB="3507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1ms</a:t>
                      </a:r>
                      <a:endParaRPr lang="ko-KR" altLang="en-US" sz="800" dirty="0"/>
                    </a:p>
                  </a:txBody>
                  <a:tcPr marL="70146" marR="70146" marT="35073" marB="35073"/>
                </a:tc>
                <a:extLst>
                  <a:ext uri="{0D108BD9-81ED-4DB2-BD59-A6C34878D82A}">
                    <a16:rowId xmlns:a16="http://schemas.microsoft.com/office/drawing/2014/main" val="1205759110"/>
                  </a:ext>
                </a:extLst>
              </a:tr>
              <a:tr h="170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9</a:t>
                      </a:r>
                      <a:endParaRPr lang="ko-KR" altLang="en-US" sz="800" dirty="0"/>
                    </a:p>
                  </a:txBody>
                  <a:tcPr marL="70146" marR="70146" marT="35073" marB="3507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10ms</a:t>
                      </a:r>
                      <a:endParaRPr lang="ko-KR" altLang="en-US" sz="800" dirty="0"/>
                    </a:p>
                  </a:txBody>
                  <a:tcPr marL="70146" marR="70146" marT="35073" marB="3507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1ms</a:t>
                      </a:r>
                      <a:endParaRPr lang="ko-KR" altLang="en-US" sz="800" dirty="0"/>
                    </a:p>
                  </a:txBody>
                  <a:tcPr marL="70146" marR="70146" marT="35073" marB="35073"/>
                </a:tc>
                <a:extLst>
                  <a:ext uri="{0D108BD9-81ED-4DB2-BD59-A6C34878D82A}">
                    <a16:rowId xmlns:a16="http://schemas.microsoft.com/office/drawing/2014/main" val="3991028868"/>
                  </a:ext>
                </a:extLst>
              </a:tr>
              <a:tr h="170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 marL="70146" marR="70146" marT="35073" marB="3507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11ms</a:t>
                      </a:r>
                      <a:endParaRPr lang="ko-KR" altLang="en-US" sz="800" dirty="0"/>
                    </a:p>
                  </a:txBody>
                  <a:tcPr marL="70146" marR="70146" marT="35073" marB="3507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1ms</a:t>
                      </a:r>
                      <a:endParaRPr lang="ko-KR" altLang="en-US" sz="800" dirty="0"/>
                    </a:p>
                  </a:txBody>
                  <a:tcPr marL="70146" marR="70146" marT="35073" marB="35073"/>
                </a:tc>
                <a:extLst>
                  <a:ext uri="{0D108BD9-81ED-4DB2-BD59-A6C34878D82A}">
                    <a16:rowId xmlns:a16="http://schemas.microsoft.com/office/drawing/2014/main" val="3471401412"/>
                  </a:ext>
                </a:extLst>
              </a:tr>
              <a:tr h="1703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평균</a:t>
                      </a:r>
                    </a:p>
                  </a:txBody>
                  <a:tcPr marL="70146" marR="70146" marT="35073" marB="35073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11.2ms</a:t>
                      </a:r>
                      <a:endParaRPr lang="ko-KR" altLang="en-US" sz="800" dirty="0"/>
                    </a:p>
                  </a:txBody>
                  <a:tcPr marL="70146" marR="70146" marT="35073" marB="3507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9.2ms</a:t>
                      </a:r>
                      <a:endParaRPr lang="ko-KR" altLang="en-US" sz="800" dirty="0"/>
                    </a:p>
                  </a:txBody>
                  <a:tcPr marL="70146" marR="70146" marT="35073" marB="35073"/>
                </a:tc>
                <a:extLst>
                  <a:ext uri="{0D108BD9-81ED-4DB2-BD59-A6C34878D82A}">
                    <a16:rowId xmlns:a16="http://schemas.microsoft.com/office/drawing/2014/main" val="1483655980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8EE2C682-CF16-4D63-BE98-7E0E35CC99B7}"/>
              </a:ext>
            </a:extLst>
          </p:cNvPr>
          <p:cNvSpPr txBox="1"/>
          <p:nvPr/>
        </p:nvSpPr>
        <p:spPr>
          <a:xfrm>
            <a:off x="9231576" y="3346223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병렬 처리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vs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순차 처리 시간 비교 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algn="ctr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단위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: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ms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,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시간 측정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: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StopWatch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3BEA2CD-3521-43AE-9489-3CD93EDD85C1}"/>
              </a:ext>
            </a:extLst>
          </p:cNvPr>
          <p:cNvSpPr txBox="1"/>
          <p:nvPr/>
        </p:nvSpPr>
        <p:spPr>
          <a:xfrm>
            <a:off x="9257179" y="6040962"/>
            <a:ext cx="2592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Parallel.For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의 초기화 과정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Thread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생성 관리 작업 분배 같은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오버해드로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인해 초기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실행시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시간이 오래 걸리는 것으로 판단된다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코드를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바꿀떄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마다 프로그램을 재부팅 했으며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10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회씩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검사하여 시간 측정을 하였다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.)</a:t>
            </a:r>
          </a:p>
        </p:txBody>
      </p:sp>
      <p:sp>
        <p:nvSpPr>
          <p:cNvPr id="5" name="오른쪽 중괄호 4">
            <a:extLst>
              <a:ext uri="{FF2B5EF4-FFF2-40B4-BE49-F238E27FC236}">
                <a16:creationId xmlns:a16="http://schemas.microsoft.com/office/drawing/2014/main" id="{C833F976-B890-41AB-8DC5-1BC94F8F5350}"/>
              </a:ext>
            </a:extLst>
          </p:cNvPr>
          <p:cNvSpPr/>
          <p:nvPr/>
        </p:nvSpPr>
        <p:spPr>
          <a:xfrm>
            <a:off x="6229615" y="3146897"/>
            <a:ext cx="874497" cy="3081321"/>
          </a:xfrm>
          <a:prstGeom prst="rightBrace">
            <a:avLst>
              <a:gd name="adj1" fmla="val 8333"/>
              <a:gd name="adj2" fmla="val 23734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306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65C6B-4520-4A0F-8D0B-45163283C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Image processing Algorithm – Circle Fitting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FA7F27B-1E47-4560-BBF4-AAF24D7877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41EC1C-CD40-411B-B8A8-88A7A386D31F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9E6FC8-69C3-41A2-8EFC-6102EA76C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" y="908720"/>
            <a:ext cx="8411197" cy="578790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A8D990A-E01E-46B3-89C1-F37ED7E98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6280" y="908719"/>
            <a:ext cx="3168352" cy="579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99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14430</TotalTime>
  <Words>685</Words>
  <Application>Microsoft Office PowerPoint</Application>
  <PresentationFormat>와이드스크린</PresentationFormat>
  <Paragraphs>138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Söhne</vt:lpstr>
      <vt:lpstr>굴림</vt:lpstr>
      <vt:lpstr>맑은 고딕</vt:lpstr>
      <vt:lpstr>Arial</vt:lpstr>
      <vt:lpstr>Franklin Gothic Medium</vt:lpstr>
      <vt:lpstr>Office 테마</vt:lpstr>
      <vt:lpstr>PowerPoint 프레젠테이션</vt:lpstr>
      <vt:lpstr>Image Viewer UI</vt:lpstr>
      <vt:lpstr>Image Viewer UI 동작 화면</vt:lpstr>
      <vt:lpstr>사용된 NuGet Package</vt:lpstr>
      <vt:lpstr>Mouse Event - Behavior</vt:lpstr>
      <vt:lpstr>Mouse Event –Wheel &amp; Move Event</vt:lpstr>
      <vt:lpstr>Model  ViewModel</vt:lpstr>
      <vt:lpstr>Image processing Algorithm</vt:lpstr>
      <vt:lpstr>Image processing Algorithm – Circle Fitting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Steve.Han</dc:creator>
  <cp:lastModifiedBy>IntekPlus</cp:lastModifiedBy>
  <cp:revision>473</cp:revision>
  <cp:lastPrinted>2021-11-23T00:02:20Z</cp:lastPrinted>
  <dcterms:created xsi:type="dcterms:W3CDTF">2015-06-16T09:55:00Z</dcterms:created>
  <dcterms:modified xsi:type="dcterms:W3CDTF">2024-03-28T08:01:20Z</dcterms:modified>
</cp:coreProperties>
</file>