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theme/themeOverride4.xml" ContentType="application/vnd.openxmlformats-officedocument.themeOverrid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718" autoAdjust="0"/>
  </p:normalViewPr>
  <p:slideViewPr>
    <p:cSldViewPr>
      <p:cViewPr varScale="1">
        <p:scale>
          <a:sx n="41" d="100"/>
          <a:sy n="41" d="100"/>
        </p:scale>
        <p:origin x="89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19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D:\andray\&#1058;&#1054;&#1056;\&#1048;&#1085;&#1085;&#1086;&#1074;&#1072;&#1094;&#1080;&#1086;&#1085;&#1085;&#1099;&#1077;\2019\07\010%20&#1055;&#1072;&#1088;&#1082;.xlsx" TargetMode="External"/><Relationship Id="rId1" Type="http://schemas.openxmlformats.org/officeDocument/2006/relationships/themeOverride" Target="../theme/themeOverride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_____Microsoft_Excel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_____Microsoft_Excel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8;&#1083;&#1083;&#1072;&#1088;&#1080;&#1086;&#1085;&#1086;&#1074;&#1040;\Desktop\&#1054;&#1090;&#1094;&#1077;&#1087;&#1082;&#1080;%20&#1074;%20&#1058;&#1054;&#1056;%20&#1085;&#1086;&#1074;&#1099;&#1093;%20&#1074;&#1072;&#1075;&#1086;&#1085;&#1086;&#1074;%20&#1089;&#1083;&#1072;&#1081;&#1076;%20&#1087;&#1086;%20&#1091;&#1079;&#1083;&#1072;&#1084;%20&#1080;%20&#1076;&#1077;&#1090;&#1072;&#1083;&#1103;&#1084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5" Type="http://schemas.openxmlformats.org/officeDocument/2006/relationships/chartUserShapes" Target="../drawings/drawing1.xml"/><Relationship Id="rId4" Type="http://schemas.openxmlformats.org/officeDocument/2006/relationships/oleObject" Target="../embeddings/oleObject1.bin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Лист1!$A$1:$A$3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Лист1!$B$1:$B$3</c:f>
              <c:numCache>
                <c:formatCode>General</c:formatCode>
                <c:ptCount val="3"/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[010 Парк.xlsx]@Род+Динам!СводнаяТаблица1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111111111111112"/>
              <c:y val="-0.12037037037037036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3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444444444444443"/>
              <c:y val="-8.7962962962963048E-2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77777777777756"/>
              <c:y val="1.3888888888888888E-2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5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301587301587285"/>
              <c:y val="8.0738130673891836E-2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6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705882352941177"/>
              <c:y val="0.1696285389609013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  <c15:layout>
                <c:manualLayout>
                  <c:w val="0.23144257703081234"/>
                  <c:h val="8.6968228325255775E-2"/>
                </c:manualLayout>
              </c15:layout>
            </c:ext>
          </c:extLst>
        </c:dLbl>
      </c:pivotFmt>
      <c:pivotFmt>
        <c:idx val="7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8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111111111111112"/>
              <c:y val="-0.12037037037037036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444444444444443"/>
              <c:y val="-8.7962962962963048E-2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77777777777756"/>
              <c:y val="1.3888888888888888E-2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301587301587285"/>
              <c:y val="8.0738130673891836E-2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705882352941177"/>
              <c:y val="0.1696285389609013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  <c15:layout>
                <c:manualLayout>
                  <c:w val="0.23144257703081234"/>
                  <c:h val="8.6968228325255775E-2"/>
                </c:manualLayout>
              </c15:layout>
            </c:ext>
          </c:extLst>
        </c:dLbl>
      </c:pivotFmt>
      <c:pivotFmt>
        <c:idx val="14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111111111111112"/>
              <c:y val="-0.12037037037037036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444444444444443"/>
              <c:y val="-8.7962962962963048E-2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8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77777777777756"/>
              <c:y val="1.3888888888888888E-2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301587301587285"/>
              <c:y val="8.0738130673891836E-2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63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705882352941177"/>
              <c:y val="0.1696285389609013"/>
            </c:manualLayout>
          </c:layout>
          <c:numFmt formatCode="0.0%" sourceLinked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  <c15:layout>
                <c:manualLayout>
                  <c:w val="0.23144257703081234"/>
                  <c:h val="8.6968228325255775E-2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1959495741697818"/>
          <c:y val="9.8516591953177093E-2"/>
          <c:w val="0.60344357797997428"/>
          <c:h val="0.79576346579840773"/>
        </c:manualLayout>
      </c:layout>
      <c:doughnutChart>
        <c:varyColors val="1"/>
        <c:ser>
          <c:idx val="0"/>
          <c:order val="0"/>
          <c:tx>
            <c:strRef>
              <c:f>'@Род+Динам'!$L$3</c:f>
              <c:strCache>
                <c:ptCount val="1"/>
                <c:pt idx="0">
                  <c:v>Итог</c:v>
                </c:pt>
              </c:strCache>
            </c:strRef>
          </c:tx>
          <c:spPr>
            <a:ln w="6350"/>
          </c:spPr>
          <c:dPt>
            <c:idx val="0"/>
            <c:bubble3D val="0"/>
            <c:spPr>
              <a:solidFill>
                <a:srgbClr val="5B9BD5">
                  <a:lumMod val="50000"/>
                </a:srgbClr>
              </a:solidFill>
              <a:ln w="63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0EB-4A07-B8A9-7F61B267F3BD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65000"/>
                </a:sysClr>
              </a:solidFill>
              <a:ln w="63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0EB-4A07-B8A9-7F61B267F3BD}"/>
              </c:ext>
            </c:extLst>
          </c:dPt>
          <c:dPt>
            <c:idx val="2"/>
            <c:bubble3D val="0"/>
            <c:spPr>
              <a:solidFill>
                <a:sysClr val="window" lastClr="FFFFFF">
                  <a:lumMod val="75000"/>
                </a:sysClr>
              </a:solidFill>
              <a:ln w="63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0EB-4A07-B8A9-7F61B267F3BD}"/>
              </c:ext>
            </c:extLst>
          </c:dPt>
          <c:dPt>
            <c:idx val="3"/>
            <c:bubble3D val="0"/>
            <c:spPr>
              <a:solidFill>
                <a:sysClr val="window" lastClr="FFFFFF">
                  <a:lumMod val="85000"/>
                </a:sysClr>
              </a:solidFill>
              <a:ln w="63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0EB-4A07-B8A9-7F61B267F3BD}"/>
              </c:ext>
            </c:extLst>
          </c:dPt>
          <c:dPt>
            <c:idx val="4"/>
            <c:bubble3D val="0"/>
            <c:spPr>
              <a:solidFill>
                <a:sysClr val="window" lastClr="FFFFFF">
                  <a:lumMod val="95000"/>
                </a:sysClr>
              </a:solidFill>
              <a:ln w="63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0EB-4A07-B8A9-7F61B267F3B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63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40EB-4A07-B8A9-7F61B267F3BD}"/>
              </c:ext>
            </c:extLst>
          </c:dPt>
          <c:dLbls>
            <c:dLbl>
              <c:idx val="0"/>
              <c:layout>
                <c:manualLayout>
                  <c:x val="-0.15977221136008213"/>
                  <c:y val="9.0041878690476293E-2"/>
                </c:manualLayout>
              </c:layout>
              <c:numFmt formatCode="0.0%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0EB-4A07-B8A9-7F61B267F3BD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4751865076037432"/>
                  <c:y val="-0.12955496256036769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/>
                      <a:t> Хоппер</a:t>
                    </a:r>
                    <a:r>
                      <a:rPr lang="ru-RU" dirty="0"/>
                      <a:t>; 16070; 12,0%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0EB-4A07-B8A9-7F61B267F3BD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5658013979059363"/>
                  <c:y val="-3.9723766840458648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0EB-4A07-B8A9-7F61B267F3BD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5963686370049338"/>
                  <c:y val="5.8410291802273452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0EB-4A07-B8A9-7F61B267F3BD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12492276356382156"/>
                  <c:y val="0.19830306625824165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0EB-4A07-B8A9-7F61B267F3BD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0EB-4A07-B8A9-7F61B267F3BD}"/>
                </c:ex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'@Род+Динам'!$K$4:$K$10</c:f>
              <c:strCache>
                <c:ptCount val="6"/>
                <c:pt idx="0">
                  <c:v>Полувагон</c:v>
                </c:pt>
                <c:pt idx="1">
                  <c:v>Хоппер</c:v>
                </c:pt>
                <c:pt idx="2">
                  <c:v>Платформа</c:v>
                </c:pt>
                <c:pt idx="3">
                  <c:v>Цистерна</c:v>
                </c:pt>
                <c:pt idx="4">
                  <c:v>Крытый</c:v>
                </c:pt>
                <c:pt idx="5">
                  <c:v>Изотермический</c:v>
                </c:pt>
              </c:strCache>
            </c:strRef>
          </c:cat>
          <c:val>
            <c:numRef>
              <c:f>'@Род+Динам'!$L$4:$L$10</c:f>
              <c:numCache>
                <c:formatCode>General</c:formatCode>
                <c:ptCount val="6"/>
                <c:pt idx="0">
                  <c:v>108563</c:v>
                </c:pt>
                <c:pt idx="1">
                  <c:v>16070</c:v>
                </c:pt>
                <c:pt idx="2">
                  <c:v>5132</c:v>
                </c:pt>
                <c:pt idx="3">
                  <c:v>3491</c:v>
                </c:pt>
                <c:pt idx="4">
                  <c:v>600</c:v>
                </c:pt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40EB-4A07-B8A9-7F61B267F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8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Lit>
              <c:formatCode>General</c:formatCode>
              <c:ptCount val="2"/>
              <c:pt idx="0">
                <c:v>8</c:v>
              </c:pt>
              <c:pt idx="1">
                <c:v>5</c:v>
              </c:pt>
            </c:numLit>
          </c:cat>
          <c:val>
            <c:numRef>
              <c:f>Лист1!$A$1:$A$3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Lit>
              <c:formatCode>General</c:formatCode>
              <c:ptCount val="2"/>
              <c:pt idx="0">
                <c:v>8</c:v>
              </c:pt>
              <c:pt idx="1">
                <c:v>5</c:v>
              </c:pt>
            </c:numLit>
          </c:cat>
          <c:val>
            <c:numRef>
              <c:f>Лист1!$B$1:$B$3</c:f>
              <c:numCache>
                <c:formatCode>General</c:formatCode>
                <c:ptCount val="3"/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Название диаграммы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57328"/>
        <c:axId val="166057888"/>
      </c:barChart>
      <c:catAx>
        <c:axId val="166057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057888"/>
        <c:crosses val="autoZero"/>
        <c:auto val="1"/>
        <c:lblAlgn val="ctr"/>
        <c:lblOffset val="100"/>
        <c:noMultiLvlLbl val="0"/>
      </c:catAx>
      <c:valAx>
        <c:axId val="16605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05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Лист1!$A$1:$A$3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Лист1!$B$1:$B$3</c:f>
              <c:numCache>
                <c:formatCode>General</c:formatCode>
                <c:ptCount val="3"/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60688"/>
        <c:axId val="166061248"/>
      </c:barChart>
      <c:catAx>
        <c:axId val="1660606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061248"/>
        <c:crosses val="autoZero"/>
        <c:auto val="1"/>
        <c:lblAlgn val="ctr"/>
        <c:lblOffset val="100"/>
        <c:noMultiLvlLbl val="0"/>
      </c:catAx>
      <c:valAx>
        <c:axId val="16606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06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Название диаграммы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Лист1!$A$2:$A$4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Лист1!$A$2:$A$4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Лист1!$A$1:$A$3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Лист1!$B$1:$B$3</c:f>
              <c:numCache>
                <c:formatCode>General</c:formatCode>
                <c:ptCount val="3"/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938109026477359E-2"/>
          <c:y val="5.1400554097404488E-2"/>
          <c:w val="0.90472549264277191"/>
          <c:h val="0.76005307604976713"/>
        </c:manualLayout>
      </c:layout>
      <c:lineChart>
        <c:grouping val="standard"/>
        <c:varyColors val="0"/>
        <c:ser>
          <c:idx val="0"/>
          <c:order val="0"/>
          <c:tx>
            <c:strRef>
              <c:f>'данные по отцепкам от пробега'!$C$2</c:f>
              <c:strCache>
                <c:ptCount val="1"/>
                <c:pt idx="0">
                  <c:v>12-132</c:v>
                </c:pt>
              </c:strCache>
            </c:strRef>
          </c:tx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7777780815593112E-3"/>
                  <c:y val="-3.06222246870031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0555558897152103E-2"/>
                  <c:y val="-1.8844445961232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0833335611694686E-2"/>
                  <c:y val="-2.3555557451540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2.2222224652474282E-2"/>
                  <c:y val="-3.53333361773114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2.2222224652474282E-2"/>
                  <c:y val="-2.8266668941849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1.3888890407796421E-2"/>
                  <c:y val="-3.06222246870032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1.9444446570914979E-2"/>
                  <c:y val="-4.94666706482360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2.3611113693253943E-2"/>
                  <c:y val="-3.76888919224654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>
                <c:manualLayout>
                  <c:x val="-5.5555561631185704E-3"/>
                  <c:y val="-9.422222980616415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>
                <c:manualLayout>
                  <c:x val="-1.2500001367016797E-2"/>
                  <c:y val="2.12000017063868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layout>
                <c:manualLayout>
                  <c:x val="-8.3333342446778626E-3"/>
                  <c:y val="2.8266668941849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>
                <c:manualLayout>
                  <c:x val="-2.7777780815592752E-2"/>
                  <c:y val="-3.06222246870032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layout>
                <c:manualLayout>
                  <c:x val="-1.1111112326237141E-2"/>
                  <c:y val="-1.8844445961232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0"/>
              <c:layout>
                <c:manualLayout>
                  <c:x val="-4.1667764836807271E-3"/>
                  <c:y val="1.8844260484402423E-2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rgbClr val="FF0000"/>
                      </a:solidFill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'данные по отцепкам от пробега'!$B$3:$B$25</c:f>
              <c:strCache>
                <c:ptCount val="23"/>
                <c:pt idx="0">
                  <c:v>0-10 тыс.</c:v>
                </c:pt>
                <c:pt idx="1">
                  <c:v>10-20 тыс. </c:v>
                </c:pt>
                <c:pt idx="2">
                  <c:v>20-30 тыс. </c:v>
                </c:pt>
                <c:pt idx="3">
                  <c:v>30-40 тыс. </c:v>
                </c:pt>
                <c:pt idx="4">
                  <c:v>40-50 тыс. </c:v>
                </c:pt>
                <c:pt idx="5">
                  <c:v>50-60 тыс. </c:v>
                </c:pt>
                <c:pt idx="6">
                  <c:v>60-70 тыс. </c:v>
                </c:pt>
                <c:pt idx="7">
                  <c:v>70-80 тыс. </c:v>
                </c:pt>
                <c:pt idx="8">
                  <c:v>80-90 тыс. </c:v>
                </c:pt>
                <c:pt idx="9">
                  <c:v>90-100 тыс. </c:v>
                </c:pt>
                <c:pt idx="10">
                  <c:v>100-110 тыс. </c:v>
                </c:pt>
                <c:pt idx="11">
                  <c:v>110-120 тыс. </c:v>
                </c:pt>
                <c:pt idx="12">
                  <c:v>120-130 тыс. </c:v>
                </c:pt>
                <c:pt idx="13">
                  <c:v>130-140 тыс. </c:v>
                </c:pt>
                <c:pt idx="14">
                  <c:v>140-150 тыс. </c:v>
                </c:pt>
                <c:pt idx="15">
                  <c:v>150-160 тыс. </c:v>
                </c:pt>
                <c:pt idx="16">
                  <c:v>160-170 тыс. </c:v>
                </c:pt>
                <c:pt idx="17">
                  <c:v>170-180 тыс. </c:v>
                </c:pt>
                <c:pt idx="18">
                  <c:v>180-190 тыс. </c:v>
                </c:pt>
                <c:pt idx="19">
                  <c:v>190-200 тыс. </c:v>
                </c:pt>
                <c:pt idx="20">
                  <c:v>200-210 тыс. </c:v>
                </c:pt>
                <c:pt idx="21">
                  <c:v>210-220 тыс. </c:v>
                </c:pt>
                <c:pt idx="22">
                  <c:v>220-230 тыс. </c:v>
                </c:pt>
              </c:strCache>
            </c:strRef>
          </c:cat>
          <c:val>
            <c:numRef>
              <c:f>'данные по отцепкам от пробега'!$C$3:$C$25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7.0000000000000021E-2</c:v>
                </c:pt>
                <c:pt idx="4">
                  <c:v>9.0000000000000024E-2</c:v>
                </c:pt>
                <c:pt idx="5">
                  <c:v>0.15000000000000016</c:v>
                </c:pt>
                <c:pt idx="6">
                  <c:v>0.17</c:v>
                </c:pt>
                <c:pt idx="7">
                  <c:v>0.18000000000000016</c:v>
                </c:pt>
                <c:pt idx="8">
                  <c:v>0.22</c:v>
                </c:pt>
                <c:pt idx="9">
                  <c:v>0.26</c:v>
                </c:pt>
                <c:pt idx="10">
                  <c:v>0.28000000000000008</c:v>
                </c:pt>
                <c:pt idx="11">
                  <c:v>0.3200000000000004</c:v>
                </c:pt>
                <c:pt idx="12">
                  <c:v>0.37000000000000033</c:v>
                </c:pt>
                <c:pt idx="13">
                  <c:v>0.3900000000000004</c:v>
                </c:pt>
                <c:pt idx="14">
                  <c:v>0.45</c:v>
                </c:pt>
                <c:pt idx="15">
                  <c:v>0.49000000000000032</c:v>
                </c:pt>
                <c:pt idx="16">
                  <c:v>0.46</c:v>
                </c:pt>
                <c:pt idx="17">
                  <c:v>0.55000000000000004</c:v>
                </c:pt>
                <c:pt idx="18">
                  <c:v>0.60000000000000064</c:v>
                </c:pt>
                <c:pt idx="19">
                  <c:v>0.56999999999999995</c:v>
                </c:pt>
                <c:pt idx="20">
                  <c:v>0.5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'данные по отцепкам от пробега'!$D$2</c:f>
              <c:strCache>
                <c:ptCount val="1"/>
                <c:pt idx="0">
                  <c:v>12-196-01</c:v>
                </c:pt>
              </c:strCache>
            </c:strRef>
          </c:tx>
          <c:marker>
            <c:symbol val="none"/>
          </c:marker>
          <c:dLbls>
            <c:dLbl>
              <c:idx val="1"/>
              <c:layout>
                <c:manualLayout>
                  <c:x val="-2.2222224652474282E-2"/>
                  <c:y val="-2.5911113196694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5833338345728288E-2"/>
                  <c:y val="-9.422222980616297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4.8611116427287403E-2"/>
                  <c:y val="-1.41333344709245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2.0833335611694686E-2"/>
                  <c:y val="-2.8266668941849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8.3333342446778626E-3"/>
                  <c:y val="-2.5911113196695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7777780815592852E-3"/>
                  <c:y val="-9.42222298061637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9444446570914979E-2"/>
                  <c:y val="2.3555557451540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5277779448576072E-2"/>
                  <c:y val="3.06222246870032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5.5555561631185704E-3"/>
                  <c:y val="-9.422222980616373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8.3333342446778626E-3"/>
                  <c:y val="2.5911113196695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>
                <c:manualLayout>
                  <c:x val="-2.2222224652474282E-2"/>
                  <c:y val="-2.8266668941849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>
                <c:manualLayout>
                  <c:x val="-5.5555561631185704E-3"/>
                  <c:y val="-7.06666723546229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layout>
                <c:manualLayout>
                  <c:x val="-2.7777780815592831E-2"/>
                  <c:y val="-2.3555557451540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>
                <c:manualLayout>
                  <c:x val="-2.2222224652474198E-2"/>
                  <c:y val="2.8266668941849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layout>
                <c:manualLayout>
                  <c:x val="-2.2222224652474393E-2"/>
                  <c:y val="-2.35555574515409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0"/>
              <c:layout>
                <c:manualLayout>
                  <c:x val="-1.2500001367016797E-2"/>
                  <c:y val="-2.1200001706386841E-2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rgbClr val="FF0000"/>
                      </a:solidFill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1"/>
              <c:layout>
                <c:manualLayout>
                  <c:x val="-1.9444446570914979E-2"/>
                  <c:y val="1.8844445961232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layout>
                <c:manualLayout>
                  <c:x val="0"/>
                  <c:y val="-4.7111114903081938E-3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rgbClr val="FF0000"/>
                      </a:solidFill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'данные по отцепкам от пробега'!$B$3:$B$25</c:f>
              <c:strCache>
                <c:ptCount val="23"/>
                <c:pt idx="0">
                  <c:v>0-10 тыс.</c:v>
                </c:pt>
                <c:pt idx="1">
                  <c:v>10-20 тыс. </c:v>
                </c:pt>
                <c:pt idx="2">
                  <c:v>20-30 тыс. </c:v>
                </c:pt>
                <c:pt idx="3">
                  <c:v>30-40 тыс. </c:v>
                </c:pt>
                <c:pt idx="4">
                  <c:v>40-50 тыс. </c:v>
                </c:pt>
                <c:pt idx="5">
                  <c:v>50-60 тыс. </c:v>
                </c:pt>
                <c:pt idx="6">
                  <c:v>60-70 тыс. </c:v>
                </c:pt>
                <c:pt idx="7">
                  <c:v>70-80 тыс. </c:v>
                </c:pt>
                <c:pt idx="8">
                  <c:v>80-90 тыс. </c:v>
                </c:pt>
                <c:pt idx="9">
                  <c:v>90-100 тыс. </c:v>
                </c:pt>
                <c:pt idx="10">
                  <c:v>100-110 тыс. </c:v>
                </c:pt>
                <c:pt idx="11">
                  <c:v>110-120 тыс. </c:v>
                </c:pt>
                <c:pt idx="12">
                  <c:v>120-130 тыс. </c:v>
                </c:pt>
                <c:pt idx="13">
                  <c:v>130-140 тыс. </c:v>
                </c:pt>
                <c:pt idx="14">
                  <c:v>140-150 тыс. </c:v>
                </c:pt>
                <c:pt idx="15">
                  <c:v>150-160 тыс. </c:v>
                </c:pt>
                <c:pt idx="16">
                  <c:v>160-170 тыс. </c:v>
                </c:pt>
                <c:pt idx="17">
                  <c:v>170-180 тыс. </c:v>
                </c:pt>
                <c:pt idx="18">
                  <c:v>180-190 тыс. </c:v>
                </c:pt>
                <c:pt idx="19">
                  <c:v>190-200 тыс. </c:v>
                </c:pt>
                <c:pt idx="20">
                  <c:v>200-210 тыс. </c:v>
                </c:pt>
                <c:pt idx="21">
                  <c:v>210-220 тыс. </c:v>
                </c:pt>
                <c:pt idx="22">
                  <c:v>220-230 тыс. </c:v>
                </c:pt>
              </c:strCache>
            </c:strRef>
          </c:cat>
          <c:val>
            <c:numRef>
              <c:f>'данные по отцепкам от пробега'!$D$3:$D$25</c:f>
              <c:numCache>
                <c:formatCode>General</c:formatCode>
                <c:ptCount val="23"/>
                <c:pt idx="0">
                  <c:v>0</c:v>
                </c:pt>
                <c:pt idx="1">
                  <c:v>0.1</c:v>
                </c:pt>
                <c:pt idx="2">
                  <c:v>0</c:v>
                </c:pt>
                <c:pt idx="3">
                  <c:v>0.12000000000000002</c:v>
                </c:pt>
                <c:pt idx="4">
                  <c:v>0.35000000000000031</c:v>
                </c:pt>
                <c:pt idx="5">
                  <c:v>0.37000000000000033</c:v>
                </c:pt>
                <c:pt idx="6">
                  <c:v>0.38000000000000039</c:v>
                </c:pt>
                <c:pt idx="7">
                  <c:v>0.34</c:v>
                </c:pt>
                <c:pt idx="8">
                  <c:v>0.31000000000000033</c:v>
                </c:pt>
                <c:pt idx="9">
                  <c:v>0.21000000000000016</c:v>
                </c:pt>
                <c:pt idx="10">
                  <c:v>0.23</c:v>
                </c:pt>
                <c:pt idx="11">
                  <c:v>0.3200000000000004</c:v>
                </c:pt>
                <c:pt idx="12">
                  <c:v>0.3200000000000004</c:v>
                </c:pt>
                <c:pt idx="13">
                  <c:v>0.30000000000000032</c:v>
                </c:pt>
                <c:pt idx="14">
                  <c:v>0.44</c:v>
                </c:pt>
                <c:pt idx="15">
                  <c:v>0.52</c:v>
                </c:pt>
                <c:pt idx="16">
                  <c:v>0.53</c:v>
                </c:pt>
                <c:pt idx="17">
                  <c:v>0.63000000000000078</c:v>
                </c:pt>
                <c:pt idx="18">
                  <c:v>0.58000000000000007</c:v>
                </c:pt>
                <c:pt idx="19">
                  <c:v>0.72000000000000064</c:v>
                </c:pt>
                <c:pt idx="20">
                  <c:v>0.63000000000000078</c:v>
                </c:pt>
                <c:pt idx="21">
                  <c:v>0.54</c:v>
                </c:pt>
                <c:pt idx="22">
                  <c:v>0.67000000000000093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'данные по отцепкам от пробега'!$E$2</c:f>
              <c:strCache>
                <c:ptCount val="1"/>
                <c:pt idx="0">
                  <c:v>12-9853</c:v>
                </c:pt>
              </c:strCache>
            </c:strRef>
          </c:tx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5000002734033556E-2"/>
                  <c:y val="-2.35555574515410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1.64888902160787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"/>
                  <c:y val="-1.88444459612328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"/>
                  <c:y val="-2.1200001706386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"/>
                  <c:y val="-2.1200001706386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1.41333344709246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0"/>
                  <c:y val="-2.1200001706386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3888890407796426E-3"/>
                  <c:y val="-2.8266668941849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"/>
                  <c:y val="-3.0622224687003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1.3888890407796426E-3"/>
                  <c:y val="-2.8266668941849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0"/>
                  <c:y val="-2.35555574515410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0"/>
                  <c:y val="-2.1200001706386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1.3888890407796426E-3"/>
                  <c:y val="-2.3555557451540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>
                <c:manualLayout>
                  <c:x val="0"/>
                  <c:y val="-5.41777821385441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>
                <c:manualLayout>
                  <c:x val="-5.5556655244603688E-3"/>
                  <c:y val="-2.82666689418490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layout>
                <c:manualLayout>
                  <c:x val="-1.1111112326237141E-2"/>
                  <c:y val="-2.82666689418490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>
                <c:manualLayout>
                  <c:x val="-2.3611113693253943E-2"/>
                  <c:y val="2.8266668941849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layout>
                <c:manualLayout>
                  <c:x val="-4.1666671223389309E-2"/>
                  <c:y val="-2.3555557451540844E-2"/>
                </c:manualLayout>
              </c:layout>
              <c:spPr/>
              <c:txPr>
                <a:bodyPr/>
                <a:lstStyle/>
                <a:p>
                  <a:pPr>
                    <a:defRPr sz="1200">
                      <a:solidFill>
                        <a:schemeClr val="tx1"/>
                      </a:solidFill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0"/>
              <c:layout>
                <c:manualLayout>
                  <c:x val="-5.1388894508846823E-2"/>
                  <c:y val="-2.5911113196695135E-2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rgbClr val="C00000"/>
                      </a:solidFill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1"/>
              <c:layout>
                <c:manualLayout>
                  <c:x val="-2.9166669856372437E-2"/>
                  <c:y val="-0.11071112002224247"/>
                </c:manualLayout>
              </c:layout>
              <c:tx>
                <c:rich>
                  <a:bodyPr/>
                  <a:lstStyle/>
                  <a:p>
                    <a:r>
                      <a:rPr lang="en-US" sz="1200" dirty="0"/>
                      <a:t>0</a:t>
                    </a:r>
                    <a:r>
                      <a:rPr lang="en-US" dirty="0"/>
                      <a:t>,</a:t>
                    </a:r>
                    <a:r>
                      <a:rPr lang="en-US" i="1" dirty="0"/>
                      <a:t>2</a:t>
                    </a:r>
                    <a:r>
                      <a:rPr lang="en-US" dirty="0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layout>
                <c:manualLayout>
                  <c:x val="0"/>
                  <c:y val="-2.1200001706386841E-2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rgbClr val="FF0000"/>
                      </a:solidFill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'данные по отцепкам от пробега'!$B$3:$B$25</c:f>
              <c:strCache>
                <c:ptCount val="23"/>
                <c:pt idx="0">
                  <c:v>0-10 тыс.</c:v>
                </c:pt>
                <c:pt idx="1">
                  <c:v>10-20 тыс. </c:v>
                </c:pt>
                <c:pt idx="2">
                  <c:v>20-30 тыс. </c:v>
                </c:pt>
                <c:pt idx="3">
                  <c:v>30-40 тыс. </c:v>
                </c:pt>
                <c:pt idx="4">
                  <c:v>40-50 тыс. </c:v>
                </c:pt>
                <c:pt idx="5">
                  <c:v>50-60 тыс. </c:v>
                </c:pt>
                <c:pt idx="6">
                  <c:v>60-70 тыс. </c:v>
                </c:pt>
                <c:pt idx="7">
                  <c:v>70-80 тыс. </c:v>
                </c:pt>
                <c:pt idx="8">
                  <c:v>80-90 тыс. </c:v>
                </c:pt>
                <c:pt idx="9">
                  <c:v>90-100 тыс. </c:v>
                </c:pt>
                <c:pt idx="10">
                  <c:v>100-110 тыс. </c:v>
                </c:pt>
                <c:pt idx="11">
                  <c:v>110-120 тыс. </c:v>
                </c:pt>
                <c:pt idx="12">
                  <c:v>120-130 тыс. </c:v>
                </c:pt>
                <c:pt idx="13">
                  <c:v>130-140 тыс. </c:v>
                </c:pt>
                <c:pt idx="14">
                  <c:v>140-150 тыс. </c:v>
                </c:pt>
                <c:pt idx="15">
                  <c:v>150-160 тыс. </c:v>
                </c:pt>
                <c:pt idx="16">
                  <c:v>160-170 тыс. </c:v>
                </c:pt>
                <c:pt idx="17">
                  <c:v>170-180 тыс. </c:v>
                </c:pt>
                <c:pt idx="18">
                  <c:v>180-190 тыс. </c:v>
                </c:pt>
                <c:pt idx="19">
                  <c:v>190-200 тыс. </c:v>
                </c:pt>
                <c:pt idx="20">
                  <c:v>200-210 тыс. </c:v>
                </c:pt>
                <c:pt idx="21">
                  <c:v>210-220 тыс. </c:v>
                </c:pt>
                <c:pt idx="22">
                  <c:v>220-230 тыс. </c:v>
                </c:pt>
              </c:strCache>
            </c:strRef>
          </c:cat>
          <c:val>
            <c:numRef>
              <c:f>'данные по отцепкам от пробега'!$E$3:$E$25</c:f>
              <c:numCache>
                <c:formatCode>General</c:formatCode>
                <c:ptCount val="23"/>
                <c:pt idx="0">
                  <c:v>0</c:v>
                </c:pt>
                <c:pt idx="1">
                  <c:v>1.0000000000000005E-2</c:v>
                </c:pt>
                <c:pt idx="2">
                  <c:v>0</c:v>
                </c:pt>
                <c:pt idx="3">
                  <c:v>1.0000000000000005E-2</c:v>
                </c:pt>
                <c:pt idx="4">
                  <c:v>1.0000000000000005E-2</c:v>
                </c:pt>
                <c:pt idx="5">
                  <c:v>1.0000000000000005E-2</c:v>
                </c:pt>
                <c:pt idx="6">
                  <c:v>2.0000000000000011E-2</c:v>
                </c:pt>
                <c:pt idx="7">
                  <c:v>2.0000000000000011E-2</c:v>
                </c:pt>
                <c:pt idx="8">
                  <c:v>2.0000000000000011E-2</c:v>
                </c:pt>
                <c:pt idx="9">
                  <c:v>3.0000000000000002E-2</c:v>
                </c:pt>
                <c:pt idx="10">
                  <c:v>4.0000000000000022E-2</c:v>
                </c:pt>
                <c:pt idx="11">
                  <c:v>4.0000000000000022E-2</c:v>
                </c:pt>
                <c:pt idx="12">
                  <c:v>4.0000000000000022E-2</c:v>
                </c:pt>
                <c:pt idx="13">
                  <c:v>0.05</c:v>
                </c:pt>
                <c:pt idx="14">
                  <c:v>6.0000000000000032E-2</c:v>
                </c:pt>
                <c:pt idx="15">
                  <c:v>6.0000000000000032E-2</c:v>
                </c:pt>
                <c:pt idx="16">
                  <c:v>9.0000000000000024E-2</c:v>
                </c:pt>
                <c:pt idx="17">
                  <c:v>9.0000000000000024E-2</c:v>
                </c:pt>
                <c:pt idx="18">
                  <c:v>9.0000000000000024E-2</c:v>
                </c:pt>
                <c:pt idx="19">
                  <c:v>0.12000000000000002</c:v>
                </c:pt>
                <c:pt idx="20">
                  <c:v>0.17</c:v>
                </c:pt>
                <c:pt idx="21">
                  <c:v>0.23</c:v>
                </c:pt>
                <c:pt idx="22">
                  <c:v>0.41000000000000031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6663392"/>
        <c:axId val="166663952"/>
      </c:lineChart>
      <c:catAx>
        <c:axId val="166663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6663952"/>
        <c:crosses val="autoZero"/>
        <c:auto val="1"/>
        <c:lblAlgn val="ctr"/>
        <c:lblOffset val="100"/>
        <c:noMultiLvlLbl val="0"/>
      </c:catAx>
      <c:valAx>
        <c:axId val="166663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6633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163890328509442"/>
          <c:y val="7.9423960898516693E-2"/>
          <c:w val="0.15135555023573383"/>
          <c:h val="0.1758095924536154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 b="1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3771401024240401E-2"/>
          <c:y val="2.7414362496367157E-2"/>
          <c:w val="0.95013316453141294"/>
          <c:h val="0.9024874625713074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пробег!$B$4</c:f>
              <c:strCache>
                <c:ptCount val="1"/>
                <c:pt idx="0">
                  <c:v>12-196-01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6"/>
            <c:marker>
              <c:symbol val="circle"/>
              <c:size val="1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/>
                </a:solidFill>
                <a:prstDash val="dash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65DE-4CE6-86F8-57283411BA39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3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4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5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mtClean="0"/>
                      <a:t>6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5DE-4CE6-86F8-57283411BA39}"/>
                </c:ex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пробег!$C$3:$I$3</c:f>
              <c:numCache>
                <c:formatCode>0</c:formatCode>
                <c:ptCount val="7"/>
                <c:pt idx="0">
                  <c:v>0</c:v>
                </c:pt>
                <c:pt idx="1">
                  <c:v>127</c:v>
                </c:pt>
                <c:pt idx="2">
                  <c:v>254</c:v>
                </c:pt>
                <c:pt idx="3">
                  <c:v>381</c:v>
                </c:pt>
                <c:pt idx="4">
                  <c:v>508</c:v>
                </c:pt>
                <c:pt idx="5">
                  <c:v>635</c:v>
                </c:pt>
                <c:pt idx="6">
                  <c:v>762</c:v>
                </c:pt>
              </c:numCache>
            </c:numRef>
          </c:xVal>
          <c:yVal>
            <c:numRef>
              <c:f>пробег!$C$4:$I$4</c:f>
              <c:numCache>
                <c:formatCode>#,##0.00</c:formatCode>
                <c:ptCount val="7"/>
                <c:pt idx="0" formatCode="0.00">
                  <c:v>0</c:v>
                </c:pt>
                <c:pt idx="1">
                  <c:v>3.020216962524655E-2</c:v>
                </c:pt>
                <c:pt idx="2">
                  <c:v>0.35046844181459569</c:v>
                </c:pt>
                <c:pt idx="3">
                  <c:v>1.1140426581186043</c:v>
                </c:pt>
                <c:pt idx="4">
                  <c:v>2.2867181041609257</c:v>
                </c:pt>
                <c:pt idx="5">
                  <c:v>3.1826212889210717</c:v>
                </c:pt>
                <c:pt idx="6">
                  <c:v>3.3747394747811588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5DE-4CE6-86F8-57283411BA39}"/>
            </c:ext>
          </c:extLst>
        </c:ser>
        <c:ser>
          <c:idx val="2"/>
          <c:order val="1"/>
          <c:tx>
            <c:strRef>
              <c:f>пробег!$B$6</c:f>
              <c:strCache>
                <c:ptCount val="1"/>
                <c:pt idx="0">
                  <c:v>12-196-02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7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3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4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65DE-4CE6-86F8-57283411BA39}"/>
                </c:ex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пробег!$C$5:$I$5</c:f>
              <c:numCache>
                <c:formatCode>0</c:formatCode>
                <c:ptCount val="7"/>
                <c:pt idx="0">
                  <c:v>0</c:v>
                </c:pt>
                <c:pt idx="1">
                  <c:v>104</c:v>
                </c:pt>
                <c:pt idx="2">
                  <c:v>208</c:v>
                </c:pt>
                <c:pt idx="3">
                  <c:v>312</c:v>
                </c:pt>
                <c:pt idx="4">
                  <c:v>416</c:v>
                </c:pt>
                <c:pt idx="5">
                  <c:v>520</c:v>
                </c:pt>
                <c:pt idx="6">
                  <c:v>624</c:v>
                </c:pt>
              </c:numCache>
            </c:numRef>
          </c:xVal>
          <c:yVal>
            <c:numRef>
              <c:f>пробег!$C$6:$I$6</c:f>
              <c:numCache>
                <c:formatCode>#,##0.00</c:formatCode>
                <c:ptCount val="7"/>
                <c:pt idx="0" formatCode="0.00">
                  <c:v>0</c:v>
                </c:pt>
                <c:pt idx="1">
                  <c:v>4.8329454787234043E-2</c:v>
                </c:pt>
                <c:pt idx="2">
                  <c:v>0.40476190476190477</c:v>
                </c:pt>
                <c:pt idx="3">
                  <c:v>1.081908190819082</c:v>
                </c:pt>
                <c:pt idx="4">
                  <c:v>2.0878186968838528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65DE-4CE6-86F8-57283411BA39}"/>
            </c:ext>
          </c:extLst>
        </c:ser>
        <c:ser>
          <c:idx val="4"/>
          <c:order val="2"/>
          <c:tx>
            <c:strRef>
              <c:f>пробег!$B$8</c:f>
              <c:strCache>
                <c:ptCount val="1"/>
                <c:pt idx="0">
                  <c:v>12-9853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3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4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5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mtClean="0"/>
                      <a:t>6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65DE-4CE6-86F8-57283411BA39}"/>
                </c:ex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пробег!$C$7:$I$7</c:f>
              <c:numCache>
                <c:formatCode>0</c:formatCode>
                <c:ptCount val="7"/>
                <c:pt idx="0">
                  <c:v>0</c:v>
                </c:pt>
                <c:pt idx="1">
                  <c:v>144</c:v>
                </c:pt>
                <c:pt idx="2">
                  <c:v>288</c:v>
                </c:pt>
                <c:pt idx="3">
                  <c:v>432</c:v>
                </c:pt>
                <c:pt idx="4">
                  <c:v>576</c:v>
                </c:pt>
                <c:pt idx="5">
                  <c:v>720</c:v>
                </c:pt>
                <c:pt idx="6">
                  <c:v>864</c:v>
                </c:pt>
              </c:numCache>
            </c:numRef>
          </c:xVal>
          <c:yVal>
            <c:numRef>
              <c:f>пробег!$C$8:$I$8</c:f>
              <c:numCache>
                <c:formatCode>#,##0.00</c:formatCode>
                <c:ptCount val="7"/>
                <c:pt idx="0" formatCode="0.00">
                  <c:v>0</c:v>
                </c:pt>
                <c:pt idx="1">
                  <c:v>3.1043840359331866E-2</c:v>
                </c:pt>
                <c:pt idx="2">
                  <c:v>0.28652039334922069</c:v>
                </c:pt>
                <c:pt idx="3">
                  <c:v>1.0181359223300972</c:v>
                </c:pt>
                <c:pt idx="4">
                  <c:v>1.8223042281711284</c:v>
                </c:pt>
                <c:pt idx="5">
                  <c:v>2.6667387777176854</c:v>
                </c:pt>
                <c:pt idx="6">
                  <c:v>2.5106048703849173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65DE-4CE6-86F8-57283411BA39}"/>
            </c:ext>
          </c:extLst>
        </c:ser>
        <c:ser>
          <c:idx val="6"/>
          <c:order val="3"/>
          <c:tx>
            <c:strRef>
              <c:f>пробег!$B$10</c:f>
              <c:strCache>
                <c:ptCount val="1"/>
                <c:pt idx="0">
                  <c:v>12-9869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2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3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 smtClean="0"/>
                      <a:t>4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 smtClean="0"/>
                      <a:t>5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65DE-4CE6-86F8-57283411BA39}"/>
                </c:ex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пробег!$C$9:$I$9</c:f>
              <c:numCache>
                <c:formatCode>0</c:formatCode>
                <c:ptCount val="7"/>
                <c:pt idx="0">
                  <c:v>0</c:v>
                </c:pt>
                <c:pt idx="1">
                  <c:v>158</c:v>
                </c:pt>
                <c:pt idx="2">
                  <c:v>316</c:v>
                </c:pt>
                <c:pt idx="3">
                  <c:v>474</c:v>
                </c:pt>
                <c:pt idx="4">
                  <c:v>632</c:v>
                </c:pt>
                <c:pt idx="5">
                  <c:v>790</c:v>
                </c:pt>
                <c:pt idx="6">
                  <c:v>948</c:v>
                </c:pt>
              </c:numCache>
            </c:numRef>
          </c:xVal>
          <c:yVal>
            <c:numRef>
              <c:f>пробег!$C$10:$I$10</c:f>
              <c:numCache>
                <c:formatCode>#,##0.00</c:formatCode>
                <c:ptCount val="7"/>
                <c:pt idx="0" formatCode="0.00">
                  <c:v>0</c:v>
                </c:pt>
                <c:pt idx="1">
                  <c:v>3.9464826657691014E-2</c:v>
                </c:pt>
                <c:pt idx="2">
                  <c:v>0.48174015483002358</c:v>
                </c:pt>
                <c:pt idx="3">
                  <c:v>1.6405669144981412</c:v>
                </c:pt>
                <c:pt idx="4">
                  <c:v>3.1594854308741476</c:v>
                </c:pt>
                <c:pt idx="5">
                  <c:v>4.3888380603842636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65DE-4CE6-86F8-57283411BA39}"/>
            </c:ext>
          </c:extLst>
        </c:ser>
        <c:ser>
          <c:idx val="8"/>
          <c:order val="4"/>
          <c:tx>
            <c:strRef>
              <c:f>пробег!$B$12</c:f>
              <c:strCache>
                <c:ptCount val="1"/>
                <c:pt idx="0">
                  <c:v>12-2143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2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3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4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65DE-4CE6-86F8-57283411BA39}"/>
                </c:ex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пробег!$C$11:$I$11</c:f>
              <c:numCache>
                <c:formatCode>0</c:formatCode>
                <c:ptCount val="7"/>
                <c:pt idx="0">
                  <c:v>0</c:v>
                </c:pt>
                <c:pt idx="1">
                  <c:v>119</c:v>
                </c:pt>
                <c:pt idx="2">
                  <c:v>238</c:v>
                </c:pt>
                <c:pt idx="3">
                  <c:v>357</c:v>
                </c:pt>
                <c:pt idx="4">
                  <c:v>476</c:v>
                </c:pt>
                <c:pt idx="5">
                  <c:v>595</c:v>
                </c:pt>
                <c:pt idx="6">
                  <c:v>714</c:v>
                </c:pt>
              </c:numCache>
            </c:numRef>
          </c:xVal>
          <c:yVal>
            <c:numRef>
              <c:f>пробег!$C$12:$I$12</c:f>
              <c:numCache>
                <c:formatCode>#,##0.00</c:formatCode>
                <c:ptCount val="7"/>
                <c:pt idx="0" formatCode="0.00">
                  <c:v>0</c:v>
                </c:pt>
                <c:pt idx="1">
                  <c:v>4.7269920895234421E-2</c:v>
                </c:pt>
                <c:pt idx="2">
                  <c:v>0.50877869959482924</c:v>
                </c:pt>
                <c:pt idx="3">
                  <c:v>1.3006410256410257</c:v>
                </c:pt>
                <c:pt idx="4">
                  <c:v>2.9223214285714287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65DE-4CE6-86F8-57283411BA39}"/>
            </c:ext>
          </c:extLst>
        </c:ser>
        <c:ser>
          <c:idx val="10"/>
          <c:order val="5"/>
          <c:tx>
            <c:strRef>
              <c:f>пробег!$B$14</c:f>
              <c:strCache>
                <c:ptCount val="1"/>
                <c:pt idx="0">
                  <c:v>12-132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5"/>
              </a:solidFill>
              <a:ln w="9525">
                <a:solidFill>
                  <a:srgbClr val="0070C0"/>
                </a:solidFill>
              </a:ln>
              <a:effectLst/>
            </c:spPr>
          </c:marker>
          <c:dPt>
            <c:idx val="4"/>
            <c:marker>
              <c:symbol val="circle"/>
              <c:size val="15"/>
              <c:spPr>
                <a:solidFill>
                  <a:schemeClr val="accent5"/>
                </a:solidFill>
                <a:ln w="9525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70C0"/>
                </a:solidFill>
                <a:prstDash val="dash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C0F-4E3F-BB3D-ED68D39DF329}"/>
              </c:ext>
            </c:extLst>
          </c:dPt>
          <c:dPt>
            <c:idx val="5"/>
            <c:marker>
              <c:symbol val="circle"/>
              <c:size val="15"/>
              <c:spPr>
                <a:solidFill>
                  <a:schemeClr val="accent5"/>
                </a:solidFill>
                <a:ln w="9525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70C0"/>
                </a:solidFill>
                <a:prstDash val="dash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AC0F-4E3F-BB3D-ED68D39DF329}"/>
              </c:ext>
            </c:extLst>
          </c:dPt>
          <c:dPt>
            <c:idx val="6"/>
            <c:marker>
              <c:symbol val="circle"/>
              <c:size val="15"/>
              <c:spPr>
                <a:solidFill>
                  <a:schemeClr val="accent5"/>
                </a:solidFill>
                <a:ln w="9525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70C0"/>
                </a:solidFill>
                <a:prstDash val="dash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65DE-4CE6-86F8-57283411BA39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3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4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mtClean="0"/>
                      <a:t>5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AC0F-4E3F-BB3D-ED68D39DF32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smtClean="0"/>
                      <a:t>6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65DE-4CE6-86F8-57283411BA39}"/>
                </c:ex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пробег!$C$13:$I$13</c:f>
              <c:numCache>
                <c:formatCode>0</c:formatCode>
                <c:ptCount val="7"/>
                <c:pt idx="0">
                  <c:v>0</c:v>
                </c:pt>
                <c:pt idx="1">
                  <c:v>74</c:v>
                </c:pt>
                <c:pt idx="2">
                  <c:v>148</c:v>
                </c:pt>
                <c:pt idx="3">
                  <c:v>222</c:v>
                </c:pt>
                <c:pt idx="4">
                  <c:v>296</c:v>
                </c:pt>
                <c:pt idx="5">
                  <c:v>370</c:v>
                </c:pt>
                <c:pt idx="6">
                  <c:v>444</c:v>
                </c:pt>
              </c:numCache>
            </c:numRef>
          </c:xVal>
          <c:yVal>
            <c:numRef>
              <c:f>пробег!$C$14:$I$14</c:f>
              <c:numCache>
                <c:formatCode>#,##0.00</c:formatCode>
                <c:ptCount val="7"/>
                <c:pt idx="0" formatCode="0.00">
                  <c:v>0</c:v>
                </c:pt>
                <c:pt idx="1">
                  <c:v>3.0713225418816711E-2</c:v>
                </c:pt>
                <c:pt idx="2">
                  <c:v>0.39625526990162852</c:v>
                </c:pt>
                <c:pt idx="3">
                  <c:v>1.5554853387259859</c:v>
                </c:pt>
                <c:pt idx="4">
                  <c:v>2.5834909716251073</c:v>
                </c:pt>
                <c:pt idx="5">
                  <c:v>4.1677226176011111</c:v>
                </c:pt>
                <c:pt idx="6">
                  <c:v>5.253975942520384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65DE-4CE6-86F8-57283411B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667312"/>
        <c:axId val="166667872"/>
      </c:scatterChart>
      <c:valAx>
        <c:axId val="166667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667872"/>
        <c:crosses val="autoZero"/>
        <c:crossBetween val="midCat"/>
      </c:valAx>
      <c:valAx>
        <c:axId val="16666787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667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77519107982877"/>
          <c:y val="2.9123754391892187E-2"/>
          <c:w val="0.1498279933688472"/>
          <c:h val="0.449407122553724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  <c:userShapes r:id="rId5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58232397877759"/>
          <c:y val="7.9030767124558601E-2"/>
          <c:w val="0.84160262729147728"/>
          <c:h val="0.755723083433182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Лист1!$E$7</c:f>
              <c:strCache>
                <c:ptCount val="1"/>
                <c:pt idx="0">
                  <c:v>Всего отказов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48C-4867-967A-B681A1BB1A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Лист1!$F$7</c:f>
              <c:numCache>
                <c:formatCode>General</c:formatCode>
                <c:ptCount val="1"/>
                <c:pt idx="0">
                  <c:v>25936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48C-4867-967A-B681A1BB1A9C}"/>
            </c:ext>
          </c:extLst>
        </c:ser>
        <c:ser>
          <c:idx val="1"/>
          <c:order val="1"/>
          <c:tx>
            <c:strRef>
              <c:f>Лист1!$E$8</c:f>
              <c:strCache>
                <c:ptCount val="1"/>
                <c:pt idx="0">
                  <c:v> в т.ч. отказов 1 и 2 категории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Лист1!$F$8</c:f>
              <c:numCache>
                <c:formatCode>General</c:formatCode>
                <c:ptCount val="1"/>
                <c:pt idx="0">
                  <c:v>4524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48C-4867-967A-B681A1BB1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671232"/>
        <c:axId val="166671792"/>
      </c:barChart>
      <c:catAx>
        <c:axId val="166671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6671792"/>
        <c:crosses val="autoZero"/>
        <c:auto val="1"/>
        <c:lblAlgn val="ctr"/>
        <c:lblOffset val="100"/>
        <c:noMultiLvlLbl val="0"/>
      </c:catAx>
      <c:valAx>
        <c:axId val="16667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67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0.02299</cdr:x>
      <cdr:y>0.90389</cdr:y>
    </cdr:from>
    <cdr:to>
      <cdr:x>0.04471</cdr:x>
      <cdr:y>0.94357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4320" y="4685930"/>
          <a:ext cx="259080" cy="2057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0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0.10752</cdr:x>
      <cdr:y>0.08616</cdr:y>
    </cdr:from>
    <cdr:to>
      <cdr:x>0.1226</cdr:x>
      <cdr:y>0.12088</cdr:y>
    </cdr:to>
    <cdr:sp macro="" textlink="">
      <cdr:nvSpPr>
        <cdr:cNvPr id="5" name="Овал 4"/>
        <cdr:cNvSpPr/>
      </cdr:nvSpPr>
      <cdr:spPr>
        <a:xfrm xmlns:a="http://schemas.openxmlformats.org/drawingml/2006/main">
          <a:off x="1282699" y="446670"/>
          <a:ext cx="180000" cy="1800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5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0.10565</cdr:x>
      <cdr:y>0.08028</cdr:y>
    </cdr:from>
    <cdr:to>
      <cdr:x>0.13519</cdr:x>
      <cdr:y>0.1207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260475" y="416190"/>
          <a:ext cx="352425" cy="209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900" b="1" dirty="0" smtClean="0">
              <a:solidFill>
                <a:schemeClr val="bg1"/>
              </a:solidFill>
            </a:rPr>
            <a:t>1</a:t>
          </a:r>
          <a:endParaRPr lang="ru-RU" sz="900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0.16547</cdr:x>
      <cdr:y>0.59928</cdr:y>
    </cdr:from>
    <cdr:to>
      <cdr:x>0.21684</cdr:x>
      <cdr:y>0.69497</cdr:y>
    </cdr:to>
    <cdr:sp macro="" textlink="">
      <cdr:nvSpPr>
        <cdr:cNvPr id="3" name="Скругленная прямоугольная выноска 2"/>
        <cdr:cNvSpPr/>
      </cdr:nvSpPr>
      <cdr:spPr>
        <a:xfrm xmlns:a="http://schemas.openxmlformats.org/drawingml/2006/main">
          <a:off x="1974175" y="3106776"/>
          <a:ext cx="612842" cy="496111"/>
        </a:xfrm>
        <a:prstGeom xmlns:a="http://schemas.openxmlformats.org/drawingml/2006/main" prst="wedgeRoundRectCallout">
          <a:avLst>
            <a:gd name="adj1" fmla="val 97101"/>
            <a:gd name="adj2" fmla="val 38971"/>
            <a:gd name="adj3" fmla="val 16667"/>
          </a:avLst>
        </a:prstGeom>
        <a:solidFill xmlns:a="http://schemas.openxmlformats.org/drawingml/2006/main">
          <a:schemeClr val="accent1">
            <a:lumMod val="75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ru-RU" sz="2000" b="1" dirty="0" smtClean="0"/>
            <a:t>ДР</a:t>
          </a:r>
          <a:endParaRPr lang="ru-RU" b="1" dirty="0"/>
        </a:p>
      </cdr:txBody>
    </cdr:sp>
  </cdr:relSizeAnchor>
  <cdr:relSizeAnchor xmlns:cdr="http://schemas.openxmlformats.org/drawingml/2006/chartDrawing">
    <cdr:from>
      <cdr:x>0.61196</cdr:x>
      <cdr:y>0.28821</cdr:y>
    </cdr:from>
    <cdr:to>
      <cdr:x>0.66333</cdr:x>
      <cdr:y>0.38391</cdr:y>
    </cdr:to>
    <cdr:sp macro="" textlink="">
      <cdr:nvSpPr>
        <cdr:cNvPr id="7" name="Скругленная прямоугольная выноска 6"/>
        <cdr:cNvSpPr/>
      </cdr:nvSpPr>
      <cdr:spPr>
        <a:xfrm xmlns:a="http://schemas.openxmlformats.org/drawingml/2006/main">
          <a:off x="7300880" y="1494147"/>
          <a:ext cx="612842" cy="496111"/>
        </a:xfrm>
        <a:prstGeom xmlns:a="http://schemas.openxmlformats.org/drawingml/2006/main" prst="wedgeRoundRectCallout">
          <a:avLst>
            <a:gd name="adj1" fmla="val 5038"/>
            <a:gd name="adj2" fmla="val 103677"/>
            <a:gd name="adj3" fmla="val 16667"/>
          </a:avLst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2000" b="1" dirty="0" smtClean="0"/>
            <a:t>ДР</a:t>
          </a:r>
          <a:endParaRPr lang="ru-RU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0.53802</cdr:x>
      <cdr:y>0.43977</cdr:y>
    </cdr:from>
    <cdr:to>
      <cdr:x>0.93322</cdr:x>
      <cdr:y>0.60413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06061" y="777369"/>
          <a:ext cx="1767372" cy="2905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100" dirty="0"/>
            <a:t>В том числе ОТС 1 и 2 категории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0.459</cdr:x>
      <cdr:y>0.42307</cdr:y>
    </cdr:from>
    <cdr:to>
      <cdr:x>0.58066</cdr:x>
      <cdr:y>0.6064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95971" y="1061127"/>
          <a:ext cx="661568" cy="4598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ru-RU" sz="2000" b="1" i="0" u="none" strike="noStrike" dirty="0" smtClean="0">
              <a:solidFill>
                <a:sysClr val="windowText" lastClr="000000"/>
              </a:solidFill>
              <a:latin typeface="Calibri"/>
            </a:rPr>
            <a:t>137 тыс.</a:t>
          </a:r>
          <a:endParaRPr lang="ru-RU" sz="2000" b="1" dirty="0">
            <a:solidFill>
              <a:sysClr val="windowText" lastClr="0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FB363-77B4-483C-8844-36193EF5409F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65107-5FAD-4D91-BAEE-78E9B4B3F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3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95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57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13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62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2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5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7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9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3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5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1BA3-0B53-4563-9495-A0D718B67893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DB51-EC28-49FE-A87A-08494F9A4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5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&#1052;&#1072;&#1082;&#1072;&#1088;&#1086;&#1074;&#1040;&#1057;\AppData\Roaming\Microsoft\AddI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466214"/>
              </p:ext>
            </p:extLst>
          </p:nvPr>
        </p:nvGraphicFramePr>
        <p:xfrm>
          <a:off x="2051720" y="3326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245606"/>
              </p:ext>
            </p:extLst>
          </p:nvPr>
        </p:nvGraphicFramePr>
        <p:xfrm>
          <a:off x="2051720" y="31409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28" y="116632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AddIn Folder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5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680328444"/>
              </p:ext>
            </p:extLst>
          </p:nvPr>
        </p:nvGraphicFramePr>
        <p:xfrm>
          <a:off x="-76200" y="393700"/>
          <a:ext cx="9297865" cy="6074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98250"/>
              </p:ext>
            </p:extLst>
          </p:nvPr>
        </p:nvGraphicFramePr>
        <p:xfrm>
          <a:off x="9143268" y="391990"/>
          <a:ext cx="9297865" cy="6074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335285848"/>
              </p:ext>
            </p:extLst>
          </p:nvPr>
        </p:nvGraphicFramePr>
        <p:xfrm>
          <a:off x="342900" y="1295400"/>
          <a:ext cx="4571946" cy="2743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53_Chart 1"/>
          <p:cNvGraphicFramePr/>
          <p:nvPr>
            <p:extLst>
              <p:ext uri="{D42A27DB-BD31-4B8C-83A1-F6EECF244321}">
                <p14:modId xmlns:p14="http://schemas.microsoft.com/office/powerpoint/2010/main" val="2073201850"/>
              </p:ext>
            </p:extLst>
          </p:nvPr>
        </p:nvGraphicFramePr>
        <p:xfrm>
          <a:off x="9560928" y="1291734"/>
          <a:ext cx="4571946" cy="2743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9" name="Прямоугольник 158"/>
          <p:cNvSpPr/>
          <p:nvPr/>
        </p:nvSpPr>
        <p:spPr>
          <a:xfrm>
            <a:off x="4031432" y="2276872"/>
            <a:ext cx="522108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9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666194850"/>
              </p:ext>
            </p:extLst>
          </p:nvPr>
        </p:nvGraphicFramePr>
        <p:xfrm>
          <a:off x="0" y="836712"/>
          <a:ext cx="9143999" cy="5391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Стрелка вниз 5"/>
          <p:cNvSpPr/>
          <p:nvPr/>
        </p:nvSpPr>
        <p:spPr>
          <a:xfrm rot="8219611">
            <a:off x="8577614" y="3450569"/>
            <a:ext cx="432048" cy="93610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низ 4"/>
          <p:cNvSpPr/>
          <p:nvPr/>
        </p:nvSpPr>
        <p:spPr>
          <a:xfrm rot="13289876">
            <a:off x="1227502" y="2086494"/>
            <a:ext cx="432048" cy="93610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694087"/>
              </p:ext>
            </p:extLst>
          </p:nvPr>
        </p:nvGraphicFramePr>
        <p:xfrm>
          <a:off x="-34142" y="1052736"/>
          <a:ext cx="11930354" cy="5184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955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538239"/>
              </p:ext>
            </p:extLst>
          </p:nvPr>
        </p:nvGraphicFramePr>
        <p:xfrm>
          <a:off x="179512" y="188640"/>
          <a:ext cx="4472095" cy="176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032663"/>
              </p:ext>
            </p:extLst>
          </p:nvPr>
        </p:nvGraphicFramePr>
        <p:xfrm>
          <a:off x="0" y="1844824"/>
          <a:ext cx="5437848" cy="250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3925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67</Words>
  <Application>Microsoft Office PowerPoint</Application>
  <PresentationFormat>Экран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МакаровАС</dc:creator>
  <cp:lastModifiedBy>МакаровАС</cp:lastModifiedBy>
  <cp:revision>96</cp:revision>
  <dcterms:created xsi:type="dcterms:W3CDTF">2014-07-23T06:36:53Z</dcterms:created>
  <dcterms:modified xsi:type="dcterms:W3CDTF">2019-11-13T20:08:48Z</dcterms:modified>
</cp:coreProperties>
</file>