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6" r:id="rId2"/>
    <p:sldId id="652" r:id="rId3"/>
    <p:sldId id="279" r:id="rId4"/>
    <p:sldId id="280" r:id="rId5"/>
    <p:sldId id="281" r:id="rId6"/>
    <p:sldId id="282" r:id="rId7"/>
    <p:sldId id="283" r:id="rId8"/>
    <p:sldId id="284" r:id="rId9"/>
    <p:sldId id="653" r:id="rId10"/>
    <p:sldId id="285" r:id="rId11"/>
    <p:sldId id="286" r:id="rId12"/>
    <p:sldId id="288" r:id="rId13"/>
    <p:sldId id="292" r:id="rId14"/>
    <p:sldId id="290" r:id="rId15"/>
    <p:sldId id="294" r:id="rId16"/>
  </p:sldIdLst>
  <p:sldSz cx="9144000" cy="6858000" type="screen4x3"/>
  <p:notesSz cx="6858000" cy="9144000"/>
  <p:defaultTextStyle>
    <a:lvl1pPr>
      <a:defRPr>
        <a:latin typeface="Arial Narrow"/>
        <a:ea typeface="Arial Narrow"/>
        <a:cs typeface="Arial Narrow"/>
        <a:sym typeface="Arial Narrow"/>
      </a:defRPr>
    </a:lvl1pPr>
    <a:lvl2pPr indent="457200">
      <a:defRPr>
        <a:latin typeface="Arial Narrow"/>
        <a:ea typeface="Arial Narrow"/>
        <a:cs typeface="Arial Narrow"/>
        <a:sym typeface="Arial Narrow"/>
      </a:defRPr>
    </a:lvl2pPr>
    <a:lvl3pPr indent="914400">
      <a:defRPr>
        <a:latin typeface="Arial Narrow"/>
        <a:ea typeface="Arial Narrow"/>
        <a:cs typeface="Arial Narrow"/>
        <a:sym typeface="Arial Narrow"/>
      </a:defRPr>
    </a:lvl3pPr>
    <a:lvl4pPr indent="1371600">
      <a:defRPr>
        <a:latin typeface="Arial Narrow"/>
        <a:ea typeface="Arial Narrow"/>
        <a:cs typeface="Arial Narrow"/>
        <a:sym typeface="Arial Narrow"/>
      </a:defRPr>
    </a:lvl4pPr>
    <a:lvl5pPr indent="1828800">
      <a:defRPr>
        <a:latin typeface="Arial Narrow"/>
        <a:ea typeface="Arial Narrow"/>
        <a:cs typeface="Arial Narrow"/>
        <a:sym typeface="Arial Narrow"/>
      </a:defRPr>
    </a:lvl5pPr>
    <a:lvl6pPr>
      <a:defRPr>
        <a:latin typeface="Arial Narrow"/>
        <a:ea typeface="Arial Narrow"/>
        <a:cs typeface="Arial Narrow"/>
        <a:sym typeface="Arial Narrow"/>
      </a:defRPr>
    </a:lvl6pPr>
    <a:lvl7pPr>
      <a:defRPr>
        <a:latin typeface="Arial Narrow"/>
        <a:ea typeface="Arial Narrow"/>
        <a:cs typeface="Arial Narrow"/>
        <a:sym typeface="Arial Narrow"/>
      </a:defRPr>
    </a:lvl7pPr>
    <a:lvl8pPr>
      <a:defRPr>
        <a:latin typeface="Arial Narrow"/>
        <a:ea typeface="Arial Narrow"/>
        <a:cs typeface="Arial Narrow"/>
        <a:sym typeface="Arial Narrow"/>
      </a:defRPr>
    </a:lvl8pPr>
    <a:lvl9pPr>
      <a:defRPr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CFF"/>
          </a:solidFill>
        </a:fill>
      </a:tcStyle>
    </a:wholeTbl>
    <a:band2H>
      <a:tcTxStyle/>
      <a:tcStyle>
        <a:tcBdr/>
        <a:fill>
          <a:solidFill>
            <a:srgbClr val="EFF6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E6F6"/>
          </a:solidFill>
        </a:fill>
      </a:tcStyle>
    </a:wholeTbl>
    <a:band2H>
      <a:tcTxStyle/>
      <a:tcStyle>
        <a:tcBdr/>
        <a:fill>
          <a:solidFill>
            <a:srgbClr val="F3F3FA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6" autoAdjust="0"/>
    <p:restoredTop sz="94659" autoAdjust="0"/>
  </p:normalViewPr>
  <p:slideViewPr>
    <p:cSldViewPr snapToGrid="0" snapToObjects="1">
      <p:cViewPr varScale="1">
        <p:scale>
          <a:sx n="123" d="100"/>
          <a:sy n="123" d="100"/>
        </p:scale>
        <p:origin x="1440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315363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4E5B6-92CE-F948-AD48-829B5A7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D656-84A3-364E-84DB-5D0A1F4523F2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7041F-E72B-7749-BB87-CB96C4C4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43D07-2956-2D48-97C0-9BFB952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1F4E6-8930-3C4C-B5F5-D9725A5C3E7A}" type="slidenum">
              <a:rPr lang="es-EC"/>
              <a:pPr>
                <a:defRPr/>
              </a:pPr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39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</p:sldLayoutIdLst>
  <p:transition spd="med"/>
  <p:txStyles>
    <p:titleStyle>
      <a:lvl1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3771" indent="-326571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235200" indent="-4064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924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496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6068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640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pic>
        <p:nvPicPr>
          <p:cNvPr id="4099" name="Picture 8">
            <a:extLst>
              <a:ext uri="{FF2B5EF4-FFF2-40B4-BE49-F238E27FC236}">
                <a16:creationId xmlns:a16="http://schemas.microsoft.com/office/drawing/2014/main" id="{28F8EDB5-BDA7-ED4B-A4FB-1EBA4787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24500"/>
            <a:ext cx="13239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0146EEA3-48FE-124B-928D-F1D2749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3238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8063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79700"/>
            <a:ext cx="6813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77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FDA35373-DB89-6E4D-804D-80BA01D8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841" y="3500377"/>
            <a:ext cx="551433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Árboles</a:t>
            </a:r>
            <a:r>
              <a:rPr lang="en-US" altLang="en-US" sz="3600" dirty="0">
                <a:solidFill>
                  <a:schemeClr val="bg1"/>
                </a:solidFill>
                <a:latin typeface="Gill Sans MT" panose="020B0502020104020203" pitchFamily="34" charset="77"/>
              </a:rPr>
              <a:t> de </a:t>
            </a:r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Expresión</a:t>
            </a:r>
            <a:r>
              <a:rPr lang="en-US" altLang="en-US" sz="3600" dirty="0">
                <a:solidFill>
                  <a:schemeClr val="bg1"/>
                </a:solidFill>
                <a:latin typeface="Gill Sans MT" panose="020B0502020104020203" pitchFamily="34" charset="77"/>
              </a:rPr>
              <a:t> y ABBs</a:t>
            </a:r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66FF4A6F-8386-1240-9DAB-FCFE83D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53" y="4408488"/>
            <a:ext cx="4655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Gonzalo Gabriel Méndez, Ph.</a:t>
            </a:r>
            <a:r>
              <a:rPr lang="en-US" altLang="en-US" sz="2400" b="1">
                <a:solidFill>
                  <a:srgbClr val="000000"/>
                </a:solidFill>
                <a:latin typeface="Century Gothic" panose="020B0502020202020204" pitchFamily="34" charset="0"/>
              </a:rPr>
              <a:t>D.</a:t>
            </a:r>
            <a:endParaRPr lang="en-US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>
            <a:spLocks noGrp="1"/>
          </p:cNvSpPr>
          <p:nvPr>
            <p:ph type="title" idx="4294967295"/>
          </p:nvPr>
        </p:nvSpPr>
        <p:spPr>
          <a:xfrm>
            <a:off x="381000" y="-142007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832104">
              <a:defRPr sz="4368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368" i="1" dirty="0">
                <a:solidFill>
                  <a:srgbClr val="008080"/>
                </a:solidFill>
              </a:rPr>
              <a:t>ARBOL BINARIO DE BUSQUEDA</a:t>
            </a:r>
          </a:p>
        </p:txBody>
      </p:sp>
      <p:sp>
        <p:nvSpPr>
          <p:cNvPr id="1143" name="Shape 1143"/>
          <p:cNvSpPr>
            <a:spLocks noGrp="1"/>
          </p:cNvSpPr>
          <p:nvPr>
            <p:ph type="body" idx="4294967295"/>
          </p:nvPr>
        </p:nvSpPr>
        <p:spPr>
          <a:xfrm>
            <a:off x="190825" y="1054100"/>
            <a:ext cx="6522047" cy="56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Los </a:t>
            </a:r>
            <a:r>
              <a:rPr sz="2400" dirty="0" err="1">
                <a:solidFill>
                  <a:srgbClr val="002850"/>
                </a:solidFill>
              </a:rPr>
              <a:t>elementos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en</a:t>
            </a:r>
            <a:r>
              <a:rPr sz="2400" dirty="0">
                <a:solidFill>
                  <a:srgbClr val="002850"/>
                </a:solidFill>
              </a:rPr>
              <a:t> un arbol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Hasta </a:t>
            </a:r>
            <a:r>
              <a:rPr sz="2000" dirty="0" err="1">
                <a:solidFill>
                  <a:srgbClr val="002850"/>
                </a:solidFill>
              </a:rPr>
              <a:t>ahora</a:t>
            </a:r>
            <a:r>
              <a:rPr sz="2000" dirty="0">
                <a:solidFill>
                  <a:srgbClr val="002850"/>
                </a:solidFill>
              </a:rPr>
              <a:t> no </a:t>
            </a:r>
            <a:r>
              <a:rPr sz="2000" dirty="0" err="1">
                <a:solidFill>
                  <a:srgbClr val="002850"/>
                </a:solidFill>
              </a:rPr>
              <a:t>han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guardado</a:t>
            </a:r>
            <a:r>
              <a:rPr sz="2000" dirty="0">
                <a:solidFill>
                  <a:srgbClr val="002850"/>
                </a:solidFill>
              </a:rPr>
              <a:t> un </a:t>
            </a:r>
            <a:r>
              <a:rPr sz="2000" dirty="0" err="1">
                <a:solidFill>
                  <a:srgbClr val="002850"/>
                </a:solidFill>
              </a:rPr>
              <a:t>orden</a:t>
            </a:r>
            <a:endParaRPr sz="20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No </a:t>
            </a:r>
            <a:r>
              <a:rPr sz="2000" dirty="0" err="1">
                <a:solidFill>
                  <a:srgbClr val="002850"/>
                </a:solidFill>
              </a:rPr>
              <a:t>sirven</a:t>
            </a:r>
            <a:r>
              <a:rPr sz="2000" dirty="0">
                <a:solidFill>
                  <a:srgbClr val="002850"/>
                </a:solidFill>
              </a:rPr>
              <a:t> para </a:t>
            </a:r>
            <a:r>
              <a:rPr sz="2000" dirty="0" err="1">
                <a:solidFill>
                  <a:srgbClr val="002850"/>
                </a:solidFill>
              </a:rPr>
              <a:t>buscar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elementos</a:t>
            </a:r>
            <a:endParaRPr lang="es-ES" sz="20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endParaRPr lang="es-ES" sz="20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2850"/>
              </a:solidFill>
            </a:endParaRPr>
          </a:p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Los </a:t>
            </a:r>
            <a:r>
              <a:rPr sz="2400" dirty="0" err="1">
                <a:solidFill>
                  <a:srgbClr val="002850"/>
                </a:solidFill>
              </a:rPr>
              <a:t>arboles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busqueda</a:t>
            </a:r>
            <a:endParaRPr sz="24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Permiten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ejecutar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ellos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busqueda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binaria</a:t>
            </a:r>
            <a:endParaRPr sz="20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Dado un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r>
              <a:rPr sz="2000" dirty="0">
                <a:solidFill>
                  <a:srgbClr val="002850"/>
                </a:solidFill>
              </a:rPr>
              <a:t>:</a:t>
            </a:r>
          </a:p>
          <a:p>
            <a:pPr marL="1104900" lvl="2" indent="-17145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 dirty="0" err="1">
                <a:solidFill>
                  <a:srgbClr val="002850"/>
                </a:solidFill>
              </a:rPr>
              <a:t>Todos</a:t>
            </a:r>
            <a:r>
              <a:rPr i="1" dirty="0">
                <a:solidFill>
                  <a:srgbClr val="002850"/>
                </a:solidFill>
              </a:rPr>
              <a:t> los </a:t>
            </a:r>
            <a:r>
              <a:rPr i="1" dirty="0" err="1">
                <a:solidFill>
                  <a:srgbClr val="002850"/>
                </a:solidFill>
              </a:rPr>
              <a:t>nodos</a:t>
            </a:r>
            <a:r>
              <a:rPr i="1" dirty="0">
                <a:solidFill>
                  <a:srgbClr val="002850"/>
                </a:solidFill>
              </a:rPr>
              <a:t> del sub. </a:t>
            </a:r>
            <a:r>
              <a:rPr i="1" dirty="0" err="1">
                <a:solidFill>
                  <a:srgbClr val="002850"/>
                </a:solidFill>
              </a:rPr>
              <a:t>Izq</a:t>
            </a:r>
            <a:r>
              <a:rPr i="1" dirty="0">
                <a:solidFill>
                  <a:srgbClr val="002850"/>
                </a:solidFill>
              </a:rPr>
              <a:t>. Tienen una clave </a:t>
            </a:r>
            <a:r>
              <a:rPr i="1" dirty="0" err="1">
                <a:solidFill>
                  <a:srgbClr val="002850"/>
                </a:solidFill>
              </a:rPr>
              <a:t>menor</a:t>
            </a:r>
            <a:r>
              <a:rPr i="1" dirty="0">
                <a:solidFill>
                  <a:srgbClr val="002850"/>
                </a:solidFill>
              </a:rPr>
              <a:t> que la clave de la </a:t>
            </a:r>
            <a:r>
              <a:rPr i="1" dirty="0" err="1">
                <a:solidFill>
                  <a:srgbClr val="002850"/>
                </a:solidFill>
              </a:rPr>
              <a:t>raiz</a:t>
            </a:r>
            <a:endParaRPr i="1" dirty="0">
              <a:solidFill>
                <a:srgbClr val="002850"/>
              </a:solidFill>
            </a:endParaRPr>
          </a:p>
          <a:p>
            <a:pPr marL="1104900" lvl="2" indent="-17145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 dirty="0" err="1">
                <a:solidFill>
                  <a:srgbClr val="002850"/>
                </a:solidFill>
              </a:rPr>
              <a:t>Todos</a:t>
            </a:r>
            <a:r>
              <a:rPr i="1" dirty="0">
                <a:solidFill>
                  <a:srgbClr val="002850"/>
                </a:solidFill>
              </a:rPr>
              <a:t> los </a:t>
            </a:r>
            <a:r>
              <a:rPr i="1" dirty="0" err="1">
                <a:solidFill>
                  <a:srgbClr val="002850"/>
                </a:solidFill>
              </a:rPr>
              <a:t>nodos</a:t>
            </a:r>
            <a:r>
              <a:rPr i="1" dirty="0">
                <a:solidFill>
                  <a:srgbClr val="002850"/>
                </a:solidFill>
              </a:rPr>
              <a:t> del sub. Der. Tienen una clave mayor que la clave de la </a:t>
            </a:r>
            <a:r>
              <a:rPr i="1" dirty="0" err="1">
                <a:solidFill>
                  <a:srgbClr val="002850"/>
                </a:solidFill>
              </a:rPr>
              <a:t>raiz</a:t>
            </a:r>
            <a:endParaRPr i="1" dirty="0">
              <a:solidFill>
                <a:srgbClr val="00285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18B401-24BD-4B41-A8A1-108C672D98C1}"/>
              </a:ext>
            </a:extLst>
          </p:cNvPr>
          <p:cNvGrpSpPr/>
          <p:nvPr/>
        </p:nvGrpSpPr>
        <p:grpSpPr>
          <a:xfrm>
            <a:off x="7010400" y="4038600"/>
            <a:ext cx="1905001" cy="2287270"/>
            <a:chOff x="6781799" y="4038600"/>
            <a:chExt cx="1905001" cy="2287270"/>
          </a:xfrm>
        </p:grpSpPr>
        <p:grpSp>
          <p:nvGrpSpPr>
            <p:cNvPr id="1159" name="Group 1159"/>
            <p:cNvGrpSpPr/>
            <p:nvPr/>
          </p:nvGrpSpPr>
          <p:grpSpPr>
            <a:xfrm>
              <a:off x="6781799" y="4494529"/>
              <a:ext cx="1905001" cy="1831341"/>
              <a:chOff x="0" y="0"/>
              <a:chExt cx="1905000" cy="1831340"/>
            </a:xfrm>
          </p:grpSpPr>
          <p:grpSp>
            <p:nvGrpSpPr>
              <p:cNvPr id="1146" name="Group 1146"/>
              <p:cNvGrpSpPr/>
              <p:nvPr/>
            </p:nvGrpSpPr>
            <p:grpSpPr>
              <a:xfrm>
                <a:off x="-1" y="685799"/>
                <a:ext cx="457201" cy="459742"/>
                <a:chOff x="0" y="0"/>
                <a:chExt cx="457200" cy="459740"/>
              </a:xfrm>
            </p:grpSpPr>
            <p:sp>
              <p:nvSpPr>
                <p:cNvPr id="1144" name="Shape 1144"/>
                <p:cNvSpPr/>
                <p:nvPr/>
              </p:nvSpPr>
              <p:spPr>
                <a:xfrm>
                  <a:off x="0" y="127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145" name="Shape 1145"/>
                <p:cNvSpPr/>
                <p:nvPr/>
              </p:nvSpPr>
              <p:spPr>
                <a:xfrm>
                  <a:off x="93335" y="0"/>
                  <a:ext cx="27053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4</a:t>
                  </a:r>
                </a:p>
              </p:txBody>
            </p:sp>
          </p:grpSp>
          <p:grpSp>
            <p:nvGrpSpPr>
              <p:cNvPr id="1149" name="Group 1149"/>
              <p:cNvGrpSpPr/>
              <p:nvPr/>
            </p:nvGrpSpPr>
            <p:grpSpPr>
              <a:xfrm>
                <a:off x="685799" y="1371599"/>
                <a:ext cx="457201" cy="459742"/>
                <a:chOff x="0" y="0"/>
                <a:chExt cx="457200" cy="459740"/>
              </a:xfrm>
            </p:grpSpPr>
            <p:sp>
              <p:nvSpPr>
                <p:cNvPr id="1147" name="Shape 1147"/>
                <p:cNvSpPr/>
                <p:nvPr/>
              </p:nvSpPr>
              <p:spPr>
                <a:xfrm>
                  <a:off x="0" y="127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148" name="Shape 1148"/>
                <p:cNvSpPr/>
                <p:nvPr/>
              </p:nvSpPr>
              <p:spPr>
                <a:xfrm>
                  <a:off x="93335" y="0"/>
                  <a:ext cx="27053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5</a:t>
                  </a:r>
                </a:p>
              </p:txBody>
            </p:sp>
          </p:grpSp>
          <p:sp>
            <p:nvSpPr>
              <p:cNvPr id="1150" name="Shape 1150"/>
              <p:cNvSpPr/>
              <p:nvPr/>
            </p:nvSpPr>
            <p:spPr>
              <a:xfrm>
                <a:off x="390525" y="1077594"/>
                <a:ext cx="361950" cy="36195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153" name="Group 1153"/>
              <p:cNvGrpSpPr/>
              <p:nvPr/>
            </p:nvGrpSpPr>
            <p:grpSpPr>
              <a:xfrm>
                <a:off x="1447799" y="685799"/>
                <a:ext cx="457201" cy="459742"/>
                <a:chOff x="0" y="0"/>
                <a:chExt cx="457200" cy="459740"/>
              </a:xfrm>
            </p:grpSpPr>
            <p:sp>
              <p:nvSpPr>
                <p:cNvPr id="1151" name="Shape 1151"/>
                <p:cNvSpPr/>
                <p:nvPr/>
              </p:nvSpPr>
              <p:spPr>
                <a:xfrm>
                  <a:off x="0" y="127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152" name="Shape 1152"/>
                <p:cNvSpPr/>
                <p:nvPr/>
              </p:nvSpPr>
              <p:spPr>
                <a:xfrm>
                  <a:off x="93335" y="0"/>
                  <a:ext cx="27053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9</a:t>
                  </a:r>
                </a:p>
              </p:txBody>
            </p:sp>
          </p:grpSp>
          <p:grpSp>
            <p:nvGrpSpPr>
              <p:cNvPr id="1156" name="Group 1156"/>
              <p:cNvGrpSpPr/>
              <p:nvPr/>
            </p:nvGrpSpPr>
            <p:grpSpPr>
              <a:xfrm>
                <a:off x="761999" y="-1"/>
                <a:ext cx="457201" cy="459742"/>
                <a:chOff x="0" y="0"/>
                <a:chExt cx="457200" cy="459740"/>
              </a:xfrm>
            </p:grpSpPr>
            <p:sp>
              <p:nvSpPr>
                <p:cNvPr id="1154" name="Shape 1154"/>
                <p:cNvSpPr/>
                <p:nvPr/>
              </p:nvSpPr>
              <p:spPr>
                <a:xfrm>
                  <a:off x="0" y="127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155" name="Shape 1155"/>
                <p:cNvSpPr/>
                <p:nvPr/>
              </p:nvSpPr>
              <p:spPr>
                <a:xfrm>
                  <a:off x="93335" y="0"/>
                  <a:ext cx="27053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6</a:t>
                  </a:r>
                </a:p>
              </p:txBody>
            </p:sp>
          </p:grpSp>
          <p:sp>
            <p:nvSpPr>
              <p:cNvPr id="1157" name="Shape 1157"/>
              <p:cNvSpPr/>
              <p:nvPr/>
            </p:nvSpPr>
            <p:spPr>
              <a:xfrm flipH="1">
                <a:off x="390525" y="391795"/>
                <a:ext cx="438151" cy="36195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52525" y="391795"/>
                <a:ext cx="361950" cy="36195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160" name="Shape 1160"/>
            <p:cNvSpPr/>
            <p:nvPr/>
          </p:nvSpPr>
          <p:spPr>
            <a:xfrm>
              <a:off x="7467600" y="4038600"/>
              <a:ext cx="547648" cy="4597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spcBef>
                  <a:spcPts val="1400"/>
                </a:spcBef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&lt;&gt;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D2AC9-2C04-484D-B98B-015CEC866D9D}"/>
              </a:ext>
            </a:extLst>
          </p:cNvPr>
          <p:cNvGrpSpPr/>
          <p:nvPr/>
        </p:nvGrpSpPr>
        <p:grpSpPr>
          <a:xfrm>
            <a:off x="6019799" y="685800"/>
            <a:ext cx="2895601" cy="2287270"/>
            <a:chOff x="6019799" y="685800"/>
            <a:chExt cx="2895601" cy="2287270"/>
          </a:xfrm>
        </p:grpSpPr>
        <p:grpSp>
          <p:nvGrpSpPr>
            <p:cNvPr id="1163" name="Group 1163"/>
            <p:cNvGrpSpPr/>
            <p:nvPr/>
          </p:nvGrpSpPr>
          <p:grpSpPr>
            <a:xfrm>
              <a:off x="6553199" y="1827529"/>
              <a:ext cx="457201" cy="459741"/>
              <a:chOff x="0" y="0"/>
              <a:chExt cx="457200" cy="459740"/>
            </a:xfrm>
          </p:grpSpPr>
          <p:sp>
            <p:nvSpPr>
              <p:cNvPr id="1161" name="Shape 1161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10140" y="0"/>
                <a:ext cx="43692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 dirty="0"/>
                  <a:t>30</a:t>
                </a:r>
              </a:p>
            </p:txBody>
          </p:sp>
        </p:grpSp>
        <p:grpSp>
          <p:nvGrpSpPr>
            <p:cNvPr id="1166" name="Group 1166"/>
            <p:cNvGrpSpPr/>
            <p:nvPr/>
          </p:nvGrpSpPr>
          <p:grpSpPr>
            <a:xfrm>
              <a:off x="7238999" y="2513329"/>
              <a:ext cx="457201" cy="459741"/>
              <a:chOff x="0" y="0"/>
              <a:chExt cx="457200" cy="459740"/>
            </a:xfrm>
          </p:grpSpPr>
          <p:sp>
            <p:nvSpPr>
              <p:cNvPr id="1164" name="Shape 1164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10140" y="0"/>
                <a:ext cx="43692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 dirty="0"/>
                  <a:t>41</a:t>
                </a:r>
              </a:p>
            </p:txBody>
          </p:sp>
        </p:grpSp>
        <p:sp>
          <p:nvSpPr>
            <p:cNvPr id="1185" name="Shape 1185"/>
            <p:cNvSpPr/>
            <p:nvPr/>
          </p:nvSpPr>
          <p:spPr>
            <a:xfrm>
              <a:off x="7000478" y="2276078"/>
              <a:ext cx="248841" cy="24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>
              <a:solidFill/>
              <a:miter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1170" name="Group 1170"/>
            <p:cNvGrpSpPr/>
            <p:nvPr/>
          </p:nvGrpSpPr>
          <p:grpSpPr>
            <a:xfrm>
              <a:off x="8000999" y="1827529"/>
              <a:ext cx="457201" cy="459741"/>
              <a:chOff x="0" y="0"/>
              <a:chExt cx="457200" cy="459740"/>
            </a:xfrm>
          </p:grpSpPr>
          <p:sp>
            <p:nvSpPr>
              <p:cNvPr id="1168" name="Shape 1168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10140" y="0"/>
                <a:ext cx="43692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 dirty="0"/>
                  <a:t>75</a:t>
                </a:r>
              </a:p>
            </p:txBody>
          </p:sp>
        </p:grpSp>
        <p:grpSp>
          <p:nvGrpSpPr>
            <p:cNvPr id="1173" name="Group 1173"/>
            <p:cNvGrpSpPr/>
            <p:nvPr/>
          </p:nvGrpSpPr>
          <p:grpSpPr>
            <a:xfrm>
              <a:off x="7315199" y="1141730"/>
              <a:ext cx="457201" cy="459741"/>
              <a:chOff x="0" y="0"/>
              <a:chExt cx="457200" cy="459740"/>
            </a:xfrm>
          </p:grpSpPr>
          <p:sp>
            <p:nvSpPr>
              <p:cNvPr id="1171" name="Shape 1171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10140" y="0"/>
                <a:ext cx="43692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 dirty="0"/>
                  <a:t>55</a:t>
                </a:r>
              </a:p>
            </p:txBody>
          </p:sp>
        </p:grpSp>
        <p:sp>
          <p:nvSpPr>
            <p:cNvPr id="1186" name="Shape 1186"/>
            <p:cNvSpPr/>
            <p:nvPr/>
          </p:nvSpPr>
          <p:spPr>
            <a:xfrm>
              <a:off x="7000478" y="1568053"/>
              <a:ext cx="325041" cy="29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>
              <a:solidFill/>
              <a:miter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7762478" y="1590278"/>
              <a:ext cx="248841" cy="24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>
              <a:solidFill/>
              <a:miter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1178" name="Group 1178"/>
            <p:cNvGrpSpPr/>
            <p:nvPr/>
          </p:nvGrpSpPr>
          <p:grpSpPr>
            <a:xfrm>
              <a:off x="6019799" y="2513329"/>
              <a:ext cx="457201" cy="459741"/>
              <a:chOff x="0" y="0"/>
              <a:chExt cx="457200" cy="459740"/>
            </a:xfrm>
          </p:grpSpPr>
          <p:sp>
            <p:nvSpPr>
              <p:cNvPr id="1176" name="Shape 1176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77" name="Shape 1177"/>
              <p:cNvSpPr/>
              <p:nvPr/>
            </p:nvSpPr>
            <p:spPr>
              <a:xfrm>
                <a:off x="93335" y="0"/>
                <a:ext cx="27053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 dirty="0"/>
                  <a:t>4</a:t>
                </a:r>
              </a:p>
            </p:txBody>
          </p:sp>
        </p:grpSp>
        <p:grpSp>
          <p:nvGrpSpPr>
            <p:cNvPr id="1181" name="Group 1181"/>
            <p:cNvGrpSpPr/>
            <p:nvPr/>
          </p:nvGrpSpPr>
          <p:grpSpPr>
            <a:xfrm>
              <a:off x="8458199" y="2437129"/>
              <a:ext cx="457201" cy="459741"/>
              <a:chOff x="0" y="0"/>
              <a:chExt cx="457200" cy="459740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10140" y="0"/>
                <a:ext cx="43692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85</a:t>
                </a:r>
              </a:p>
            </p:txBody>
          </p:sp>
        </p:grpSp>
        <p:sp>
          <p:nvSpPr>
            <p:cNvPr id="1188" name="Shape 1188"/>
            <p:cNvSpPr/>
            <p:nvPr/>
          </p:nvSpPr>
          <p:spPr>
            <a:xfrm>
              <a:off x="6391391" y="2287111"/>
              <a:ext cx="211745" cy="272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>
              <a:solidFill/>
              <a:miter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8401883" y="2287111"/>
              <a:ext cx="112515" cy="15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>
              <a:solidFill/>
              <a:miter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7239000" y="685800"/>
              <a:ext cx="547648" cy="4597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spcBef>
                  <a:spcPts val="1400"/>
                </a:spcBef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 dirty="0"/>
                <a:t>&lt;&gt;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" grpId="1" uiExpand="1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>
            <a:spLocks noGrp="1"/>
          </p:cNvSpPr>
          <p:nvPr>
            <p:ph type="title" idx="4294967295"/>
          </p:nvPr>
        </p:nvSpPr>
        <p:spPr>
          <a:xfrm>
            <a:off x="381000" y="1984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TDA ABB: DEFINICION</a:t>
            </a:r>
          </a:p>
        </p:txBody>
      </p:sp>
      <p:sp>
        <p:nvSpPr>
          <p:cNvPr id="1192" name="Shape 1192"/>
          <p:cNvSpPr>
            <a:spLocks noGrp="1"/>
          </p:cNvSpPr>
          <p:nvPr>
            <p:ph type="body" idx="4294967295"/>
          </p:nvPr>
        </p:nvSpPr>
        <p:spPr>
          <a:xfrm>
            <a:off x="381000" y="1339446"/>
            <a:ext cx="8229600" cy="1733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Valores</a:t>
            </a:r>
            <a:r>
              <a:rPr sz="2400" dirty="0">
                <a:solidFill>
                  <a:srgbClr val="002850"/>
                </a:solidFill>
              </a:rPr>
              <a:t>: </a:t>
            </a:r>
          </a:p>
          <a:p>
            <a:pPr marL="6613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Conjunto de </a:t>
            </a:r>
            <a:r>
              <a:rPr sz="2000" dirty="0" err="1">
                <a:solidFill>
                  <a:srgbClr val="002850"/>
                </a:solidFill>
              </a:rPr>
              <a:t>elementos</a:t>
            </a:r>
            <a:r>
              <a:rPr sz="2000" dirty="0">
                <a:solidFill>
                  <a:srgbClr val="002850"/>
                </a:solidFill>
              </a:rPr>
              <a:t> </a:t>
            </a:r>
          </a:p>
          <a:p>
            <a:pPr marL="6613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Dado un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r>
              <a:rPr sz="2000" dirty="0">
                <a:solidFill>
                  <a:srgbClr val="002850"/>
                </a:solidFill>
              </a:rPr>
              <a:t> p, 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 dirty="0">
                <a:solidFill>
                  <a:srgbClr val="002850"/>
                </a:solidFill>
              </a:rPr>
              <a:t>Los </a:t>
            </a:r>
            <a:r>
              <a:rPr i="1" dirty="0" err="1">
                <a:solidFill>
                  <a:srgbClr val="002850"/>
                </a:solidFill>
              </a:rPr>
              <a:t>nodos</a:t>
            </a:r>
            <a:r>
              <a:rPr i="1" dirty="0">
                <a:solidFill>
                  <a:srgbClr val="002850"/>
                </a:solidFill>
              </a:rPr>
              <a:t> del </a:t>
            </a:r>
            <a:r>
              <a:rPr i="1" dirty="0" err="1">
                <a:solidFill>
                  <a:srgbClr val="002850"/>
                </a:solidFill>
              </a:rPr>
              <a:t>árbol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izquierdo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almacenan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valores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menores</a:t>
            </a:r>
            <a:r>
              <a:rPr i="1" dirty="0">
                <a:solidFill>
                  <a:srgbClr val="002850"/>
                </a:solidFill>
              </a:rPr>
              <a:t> al de p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 dirty="0">
                <a:solidFill>
                  <a:srgbClr val="002850"/>
                </a:solidFill>
              </a:rPr>
              <a:t>Los </a:t>
            </a:r>
            <a:r>
              <a:rPr i="1" dirty="0" err="1">
                <a:solidFill>
                  <a:srgbClr val="002850"/>
                </a:solidFill>
              </a:rPr>
              <a:t>nodos</a:t>
            </a:r>
            <a:r>
              <a:rPr i="1" dirty="0">
                <a:solidFill>
                  <a:srgbClr val="002850"/>
                </a:solidFill>
              </a:rPr>
              <a:t> del árbol derecho </a:t>
            </a:r>
            <a:r>
              <a:rPr i="1" dirty="0" err="1">
                <a:solidFill>
                  <a:srgbClr val="002850"/>
                </a:solidFill>
              </a:rPr>
              <a:t>almacenan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valores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mayores</a:t>
            </a:r>
            <a:r>
              <a:rPr i="1" dirty="0">
                <a:solidFill>
                  <a:srgbClr val="002850"/>
                </a:solidFill>
              </a:rPr>
              <a:t> al de </a:t>
            </a:r>
            <a:r>
              <a:rPr lang="es-ES" i="1" dirty="0"/>
              <a:t>p</a:t>
            </a:r>
            <a:endParaRPr i="1" dirty="0">
              <a:solidFill>
                <a:srgbClr val="002850"/>
              </a:solidFill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528370" y="3221623"/>
            <a:ext cx="3793870" cy="1477328"/>
          </a:xfrm>
          <a:prstGeom prst="rect">
            <a:avLst/>
          </a:prstGeom>
          <a:solidFill>
            <a:srgbClr val="FFFFFF"/>
          </a:solidFill>
          <a:ln>
            <a:no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public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class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BSTNode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&lt;E, K&gt; 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{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private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E content;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private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K key;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private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BSTree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&lt;E, K&gt; left;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private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BSTree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&lt;E, K&gt; right;</a:t>
            </a:r>
          </a:p>
          <a:p>
            <a:pPr lvl="0"/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}</a:t>
            </a:r>
            <a:endParaRPr sz="1600" b="1" dirty="0">
              <a:solidFill>
                <a:srgbClr val="00206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p:sp>
        <p:nvSpPr>
          <p:cNvPr id="6" name="Shape 1194">
            <a:extLst>
              <a:ext uri="{FF2B5EF4-FFF2-40B4-BE49-F238E27FC236}">
                <a16:creationId xmlns:a16="http://schemas.microsoft.com/office/drawing/2014/main" id="{4AE1EBD1-FBB1-4EC4-BFAC-F895F193C2C8}"/>
              </a:ext>
            </a:extLst>
          </p:cNvPr>
          <p:cNvSpPr/>
          <p:nvPr/>
        </p:nvSpPr>
        <p:spPr>
          <a:xfrm>
            <a:off x="5232406" y="3221623"/>
            <a:ext cx="3721100" cy="984885"/>
          </a:xfrm>
          <a:prstGeom prst="rect">
            <a:avLst/>
          </a:prstGeom>
          <a:solidFill>
            <a:srgbClr val="FFFFFF"/>
          </a:solidFill>
          <a:ln>
            <a:no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public class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BSTree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&lt;E, K&gt; 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{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private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BSTNode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&lt;E, K&gt; root;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private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Comparator</a:t>
            </a:r>
            <a:r>
              <a:rPr lang="en-GB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&lt;K&gt; </a:t>
            </a:r>
            <a:r>
              <a:rPr lang="en-GB" sz="1600" dirty="0" err="1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cmp</a:t>
            </a:r>
            <a:r>
              <a:rPr lang="en-GB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;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lvl="0"/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}</a:t>
            </a:r>
            <a:endParaRPr sz="1600" b="1" dirty="0">
              <a:solidFill>
                <a:srgbClr val="00206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p:sp>
        <p:nvSpPr>
          <p:cNvPr id="7" name="Shape 1192">
            <a:extLst>
              <a:ext uri="{FF2B5EF4-FFF2-40B4-BE49-F238E27FC236}">
                <a16:creationId xmlns:a16="http://schemas.microsoft.com/office/drawing/2014/main" id="{97FB136A-8185-4C11-81F7-465E72D59F8B}"/>
              </a:ext>
            </a:extLst>
          </p:cNvPr>
          <p:cNvSpPr>
            <a:spLocks noGrp="1"/>
          </p:cNvSpPr>
          <p:nvPr/>
        </p:nvSpPr>
        <p:spPr>
          <a:xfrm>
            <a:off x="457200" y="4891852"/>
            <a:ext cx="8229600" cy="1882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342900" indent="-3429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83771" indent="-326571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19200" indent="-3048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737360" indent="-36576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352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6924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1496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068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0640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Operaciones</a:t>
            </a:r>
            <a:endParaRPr sz="24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Son las </a:t>
            </a:r>
            <a:r>
              <a:rPr sz="2000" dirty="0" err="1">
                <a:solidFill>
                  <a:srgbClr val="002850"/>
                </a:solidFill>
              </a:rPr>
              <a:t>mismas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operaciones</a:t>
            </a:r>
            <a:r>
              <a:rPr sz="2000" dirty="0">
                <a:solidFill>
                  <a:srgbClr val="002850"/>
                </a:solidFill>
              </a:rPr>
              <a:t> que para un AB</a:t>
            </a:r>
          </a:p>
          <a:p>
            <a:pPr marL="6613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Pero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este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caso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ya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tenemos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reglas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suficientes</a:t>
            </a:r>
            <a:r>
              <a:rPr sz="2000" dirty="0">
                <a:solidFill>
                  <a:srgbClr val="002850"/>
                </a:solidFill>
              </a:rPr>
              <a:t> que </a:t>
            </a:r>
            <a:r>
              <a:rPr sz="2000" dirty="0" err="1">
                <a:solidFill>
                  <a:srgbClr val="002850"/>
                </a:solidFill>
              </a:rPr>
              <a:t>nos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indican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como</a:t>
            </a:r>
            <a:r>
              <a:rPr sz="2000" dirty="0">
                <a:solidFill>
                  <a:srgbClr val="002850"/>
                </a:solidFill>
              </a:rPr>
              <a:t>: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b="1" i="1" dirty="0" err="1">
                <a:solidFill>
                  <a:srgbClr val="002850"/>
                </a:solidFill>
              </a:rPr>
              <a:t>Insertar</a:t>
            </a:r>
            <a:endParaRPr b="1" i="1" dirty="0">
              <a:solidFill>
                <a:srgbClr val="002850"/>
              </a:solidFill>
            </a:endParaRP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b="1" i="1" dirty="0" err="1">
                <a:solidFill>
                  <a:srgbClr val="002850"/>
                </a:solidFill>
              </a:rPr>
              <a:t>Sacar</a:t>
            </a:r>
            <a:r>
              <a:rPr b="1" i="1" dirty="0">
                <a:solidFill>
                  <a:srgbClr val="002850"/>
                </a:solidFill>
              </a:rPr>
              <a:t> y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b="1" i="1" dirty="0" err="1">
                <a:solidFill>
                  <a:srgbClr val="002850"/>
                </a:solidFill>
              </a:rPr>
              <a:t>Buscar</a:t>
            </a:r>
            <a:endParaRPr b="1" i="1" dirty="0">
              <a:solidFill>
                <a:srgbClr val="0028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1" build="p" animBg="1" advAuto="0"/>
      <p:bldP spid="1194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>
            <a:spLocks noGrp="1"/>
          </p:cNvSpPr>
          <p:nvPr>
            <p:ph type="title" idx="4294967295"/>
          </p:nvPr>
        </p:nvSpPr>
        <p:spPr>
          <a:xfrm>
            <a:off x="381000" y="236536"/>
            <a:ext cx="8229600" cy="86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 dirty="0">
                <a:solidFill>
                  <a:srgbClr val="008080"/>
                </a:solidFill>
              </a:rPr>
              <a:t>CREACION DE UN ABB</a:t>
            </a:r>
          </a:p>
        </p:txBody>
      </p:sp>
      <p:sp>
        <p:nvSpPr>
          <p:cNvPr id="1201" name="Shape 1201"/>
          <p:cNvSpPr>
            <a:spLocks noGrp="1"/>
          </p:cNvSpPr>
          <p:nvPr>
            <p:ph type="body" idx="4294967295"/>
          </p:nvPr>
        </p:nvSpPr>
        <p:spPr>
          <a:xfrm>
            <a:off x="302920" y="1749425"/>
            <a:ext cx="8525933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Un arbol de </a:t>
            </a:r>
            <a:r>
              <a:rPr sz="2400" dirty="0" err="1">
                <a:solidFill>
                  <a:srgbClr val="002850"/>
                </a:solidFill>
              </a:rPr>
              <a:t>busqueda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lang="es-ES" sz="2400" b="1" dirty="0">
                <a:solidFill>
                  <a:srgbClr val="002850"/>
                </a:solidFill>
              </a:rPr>
              <a:t>SIEMPRE</a:t>
            </a:r>
            <a:r>
              <a:rPr lang="es-ES" sz="2400" dirty="0">
                <a:solidFill>
                  <a:srgbClr val="002850"/>
                </a:solidFill>
              </a:rPr>
              <a:t> </a:t>
            </a:r>
            <a:r>
              <a:rPr sz="2400" dirty="0">
                <a:solidFill>
                  <a:srgbClr val="002850"/>
                </a:solidFill>
              </a:rPr>
              <a:t>debe </a:t>
            </a:r>
            <a:r>
              <a:rPr sz="2400" dirty="0" err="1">
                <a:solidFill>
                  <a:srgbClr val="002850"/>
                </a:solidFill>
              </a:rPr>
              <a:t>mantener</a:t>
            </a:r>
            <a:r>
              <a:rPr lang="es-ES" sz="2400" dirty="0">
                <a:solidFill>
                  <a:srgbClr val="002850"/>
                </a:solidFill>
              </a:rPr>
              <a:t> su propiedad de orden</a:t>
            </a:r>
            <a:endParaRPr sz="2400" dirty="0">
              <a:solidFill>
                <a:srgbClr val="002850"/>
              </a:solidFill>
            </a:endParaRP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A la </a:t>
            </a:r>
            <a:r>
              <a:rPr sz="2000" dirty="0" err="1">
                <a:solidFill>
                  <a:srgbClr val="002850"/>
                </a:solidFill>
              </a:rPr>
              <a:t>derecha</a:t>
            </a:r>
            <a:r>
              <a:rPr sz="2000" dirty="0">
                <a:solidFill>
                  <a:srgbClr val="002850"/>
                </a:solidFill>
              </a:rPr>
              <a:t> mayor a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endParaRPr sz="2000" dirty="0">
              <a:solidFill>
                <a:srgbClr val="002850"/>
              </a:solidFill>
            </a:endParaRP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A la </a:t>
            </a:r>
            <a:r>
              <a:rPr sz="2000" dirty="0" err="1">
                <a:solidFill>
                  <a:srgbClr val="002850"/>
                </a:solidFill>
              </a:rPr>
              <a:t>izq</a:t>
            </a:r>
            <a:r>
              <a:rPr sz="2000" dirty="0">
                <a:solidFill>
                  <a:srgbClr val="002850"/>
                </a:solidFill>
              </a:rPr>
              <a:t>. </a:t>
            </a:r>
            <a:r>
              <a:rPr sz="2000" dirty="0" err="1">
                <a:solidFill>
                  <a:srgbClr val="002850"/>
                </a:solidFill>
              </a:rPr>
              <a:t>Menor</a:t>
            </a:r>
            <a:r>
              <a:rPr sz="2000" dirty="0">
                <a:solidFill>
                  <a:srgbClr val="002850"/>
                </a:solidFill>
              </a:rPr>
              <a:t> a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endParaRPr sz="20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Ejemplo</a:t>
            </a:r>
            <a:r>
              <a:rPr sz="2400" dirty="0">
                <a:solidFill>
                  <a:srgbClr val="002850"/>
                </a:solidFill>
              </a:rPr>
              <a:t>:</a:t>
            </a:r>
            <a:endParaRPr lang="es-ES" sz="2400" dirty="0">
              <a:solidFill>
                <a:srgbClr val="002850"/>
              </a:solidFill>
            </a:endParaRPr>
          </a:p>
          <a:p>
            <a:pPr marL="0" lvl="0" indent="0">
              <a:spcBef>
                <a:spcPts val="5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s-EC" sz="2400" dirty="0"/>
              <a:t>    </a:t>
            </a:r>
            <a:r>
              <a:rPr sz="2000" dirty="0" err="1">
                <a:solidFill>
                  <a:srgbClr val="002850"/>
                </a:solidFill>
              </a:rPr>
              <a:t>Construya</a:t>
            </a:r>
            <a:r>
              <a:rPr sz="2000" dirty="0">
                <a:solidFill>
                  <a:srgbClr val="002850"/>
                </a:solidFill>
              </a:rPr>
              <a:t> arbol con los </a:t>
            </a:r>
            <a:r>
              <a:rPr sz="2000" dirty="0" err="1">
                <a:solidFill>
                  <a:srgbClr val="002850"/>
                </a:solidFill>
              </a:rPr>
              <a:t>siguientes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elementos</a:t>
            </a:r>
            <a:r>
              <a:rPr sz="2000" dirty="0">
                <a:solidFill>
                  <a:srgbClr val="002850"/>
                </a:solidFill>
              </a:rPr>
              <a:t>: </a:t>
            </a:r>
          </a:p>
          <a:p>
            <a:pPr marL="914400" lvl="2" indent="0">
              <a:spcBef>
                <a:spcPts val="400"/>
              </a:spcBef>
              <a:buClr>
                <a:srgbClr val="3333CC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s-ES" dirty="0">
                <a:solidFill>
                  <a:srgbClr val="002850"/>
                </a:solidFill>
              </a:rPr>
              <a:t>           </a:t>
            </a:r>
            <a:r>
              <a:rPr dirty="0">
                <a:solidFill>
                  <a:srgbClr val="002850"/>
                </a:solidFill>
              </a:rPr>
              <a:t>8, 3, 1, 20, 10, 5, 4</a:t>
            </a:r>
            <a:endParaRPr lang="en-GB" dirty="0"/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endParaRPr i="1" dirty="0">
              <a:solidFill>
                <a:srgbClr val="002850"/>
              </a:solidFill>
            </a:endParaRPr>
          </a:p>
        </p:txBody>
      </p:sp>
      <p:grpSp>
        <p:nvGrpSpPr>
          <p:cNvPr id="1204" name="Group 1204"/>
          <p:cNvGrpSpPr/>
          <p:nvPr/>
        </p:nvGrpSpPr>
        <p:grpSpPr>
          <a:xfrm>
            <a:off x="2835680" y="4276513"/>
            <a:ext cx="381000" cy="381000"/>
            <a:chOff x="0" y="0"/>
            <a:chExt cx="381000" cy="381000"/>
          </a:xfrm>
        </p:grpSpPr>
        <p:sp>
          <p:nvSpPr>
            <p:cNvPr id="1202" name="Shape 120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8</a:t>
              </a:r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2073680" y="4809913"/>
            <a:ext cx="381000" cy="381000"/>
            <a:chOff x="0" y="0"/>
            <a:chExt cx="381000" cy="381000"/>
          </a:xfrm>
        </p:grpSpPr>
        <p:sp>
          <p:nvSpPr>
            <p:cNvPr id="1205" name="Shape 120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</a:t>
              </a:r>
            </a:p>
          </p:txBody>
        </p:sp>
      </p:grpSp>
      <p:sp>
        <p:nvSpPr>
          <p:cNvPr id="1229" name="Shape 1229"/>
          <p:cNvSpPr/>
          <p:nvPr/>
        </p:nvSpPr>
        <p:spPr>
          <a:xfrm>
            <a:off x="2424192" y="4579021"/>
            <a:ext cx="441976" cy="30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11" name="Group 1211"/>
          <p:cNvGrpSpPr/>
          <p:nvPr/>
        </p:nvGrpSpPr>
        <p:grpSpPr>
          <a:xfrm>
            <a:off x="1540280" y="5267113"/>
            <a:ext cx="381000" cy="381000"/>
            <a:chOff x="0" y="0"/>
            <a:chExt cx="381000" cy="381000"/>
          </a:xfrm>
        </p:grpSpPr>
        <p:sp>
          <p:nvSpPr>
            <p:cNvPr id="1209" name="Shape 120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1</a:t>
              </a:r>
            </a:p>
          </p:txBody>
        </p:sp>
      </p:grpSp>
      <p:sp>
        <p:nvSpPr>
          <p:cNvPr id="1230" name="Shape 1230"/>
          <p:cNvSpPr/>
          <p:nvPr/>
        </p:nvSpPr>
        <p:spPr>
          <a:xfrm>
            <a:off x="1879079" y="5127526"/>
            <a:ext cx="236802" cy="202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15" name="Group 1215"/>
          <p:cNvGrpSpPr/>
          <p:nvPr/>
        </p:nvGrpSpPr>
        <p:grpSpPr>
          <a:xfrm>
            <a:off x="3673880" y="4809913"/>
            <a:ext cx="381000" cy="381000"/>
            <a:chOff x="0" y="0"/>
            <a:chExt cx="381000" cy="381000"/>
          </a:xfrm>
        </p:grpSpPr>
        <p:sp>
          <p:nvSpPr>
            <p:cNvPr id="1213" name="Shape 1213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rPr dirty="0"/>
                <a:t>20</a:t>
              </a:r>
            </a:p>
          </p:txBody>
        </p:sp>
      </p:grpSp>
      <p:sp>
        <p:nvSpPr>
          <p:cNvPr id="1231" name="Shape 1231"/>
          <p:cNvSpPr/>
          <p:nvPr/>
        </p:nvSpPr>
        <p:spPr>
          <a:xfrm>
            <a:off x="3190961" y="4571873"/>
            <a:ext cx="496413" cy="31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19" name="Group 1219"/>
          <p:cNvGrpSpPr/>
          <p:nvPr/>
        </p:nvGrpSpPr>
        <p:grpSpPr>
          <a:xfrm>
            <a:off x="3140480" y="5267113"/>
            <a:ext cx="381000" cy="381000"/>
            <a:chOff x="0" y="0"/>
            <a:chExt cx="381000" cy="381000"/>
          </a:xfrm>
        </p:grpSpPr>
        <p:sp>
          <p:nvSpPr>
            <p:cNvPr id="1217" name="Shape 1217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10</a:t>
              </a:r>
            </a:p>
          </p:txBody>
        </p:sp>
      </p:grpSp>
      <p:sp>
        <p:nvSpPr>
          <p:cNvPr id="1232" name="Shape 1232"/>
          <p:cNvSpPr/>
          <p:nvPr/>
        </p:nvSpPr>
        <p:spPr>
          <a:xfrm>
            <a:off x="3507589" y="5152132"/>
            <a:ext cx="179785" cy="154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23" name="Group 1223"/>
          <p:cNvGrpSpPr/>
          <p:nvPr/>
        </p:nvGrpSpPr>
        <p:grpSpPr>
          <a:xfrm>
            <a:off x="2607080" y="5267113"/>
            <a:ext cx="381000" cy="381000"/>
            <a:chOff x="0" y="0"/>
            <a:chExt cx="381000" cy="381000"/>
          </a:xfrm>
        </p:grpSpPr>
        <p:sp>
          <p:nvSpPr>
            <p:cNvPr id="1221" name="Shape 122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5</a:t>
              </a:r>
            </a:p>
          </p:txBody>
        </p:sp>
      </p:grpSp>
      <p:sp>
        <p:nvSpPr>
          <p:cNvPr id="1233" name="Shape 1233"/>
          <p:cNvSpPr/>
          <p:nvPr/>
        </p:nvSpPr>
        <p:spPr>
          <a:xfrm>
            <a:off x="2412479" y="5127526"/>
            <a:ext cx="236802" cy="202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27" name="Group 1227"/>
          <p:cNvGrpSpPr/>
          <p:nvPr/>
        </p:nvGrpSpPr>
        <p:grpSpPr>
          <a:xfrm>
            <a:off x="2226080" y="5800513"/>
            <a:ext cx="381000" cy="381000"/>
            <a:chOff x="0" y="0"/>
            <a:chExt cx="381000" cy="381000"/>
          </a:xfrm>
        </p:grpSpPr>
        <p:sp>
          <p:nvSpPr>
            <p:cNvPr id="1225" name="Shape 122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4</a:t>
              </a:r>
            </a:p>
          </p:txBody>
        </p:sp>
      </p:grpSp>
      <p:sp>
        <p:nvSpPr>
          <p:cNvPr id="1234" name="Shape 1234"/>
          <p:cNvSpPr/>
          <p:nvPr/>
        </p:nvSpPr>
        <p:spPr>
          <a:xfrm>
            <a:off x="2531276" y="5617633"/>
            <a:ext cx="152004" cy="212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AB244B-D28A-4A8F-B9D5-C1AA34C63F1C}"/>
              </a:ext>
            </a:extLst>
          </p:cNvPr>
          <p:cNvSpPr txBox="1"/>
          <p:nvPr/>
        </p:nvSpPr>
        <p:spPr>
          <a:xfrm>
            <a:off x="5798418" y="3307574"/>
            <a:ext cx="3231281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GB" sz="2000" dirty="0" err="1"/>
              <a:t>Ahora</a:t>
            </a:r>
            <a:r>
              <a:rPr lang="en-GB" sz="2000" dirty="0"/>
              <a:t> con </a:t>
            </a:r>
            <a:r>
              <a:rPr lang="en-GB" sz="2000" dirty="0" err="1"/>
              <a:t>estos</a:t>
            </a:r>
            <a:r>
              <a:rPr lang="en-GB" sz="2000" dirty="0"/>
              <a:t> </a:t>
            </a:r>
            <a:r>
              <a:rPr lang="en-GB" sz="2000" dirty="0" err="1"/>
              <a:t>elementos</a:t>
            </a:r>
            <a:r>
              <a:rPr lang="en-GB" sz="2000" dirty="0"/>
              <a:t>: </a:t>
            </a:r>
          </a:p>
          <a:p>
            <a:pPr algn="ctr"/>
            <a:r>
              <a:rPr lang="en-GB" dirty="0"/>
              <a:t>10, 5, 4, 8, 3, 1, 20</a:t>
            </a:r>
            <a:endParaRPr lang="es-EC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" grpId="1" build="p" animBg="1" advAuto="0"/>
      <p:bldP spid="1204" grpId="2" animBg="1" advAuto="0"/>
      <p:bldP spid="1207" grpId="4" animBg="1" advAuto="0"/>
      <p:bldP spid="1229" grpId="3" animBg="1" advAuto="0"/>
      <p:bldP spid="1211" grpId="6" animBg="1" advAuto="0"/>
      <p:bldP spid="1230" grpId="5" animBg="1" advAuto="0"/>
      <p:bldP spid="1215" grpId="8" animBg="1" advAuto="0"/>
      <p:bldP spid="1231" grpId="7" animBg="1" advAuto="0"/>
      <p:bldP spid="1219" grpId="10" animBg="1" advAuto="0"/>
      <p:bldP spid="1232" grpId="9" animBg="1" advAuto="0"/>
      <p:bldP spid="1223" grpId="12" animBg="1" advAuto="0"/>
      <p:bldP spid="1233" grpId="11" animBg="1" advAuto="0"/>
      <p:bldP spid="1227" grpId="14" animBg="1" advAuto="0"/>
      <p:bldP spid="1234" grpId="13" animBg="1" advAuto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INSERCION DE UN NODO</a:t>
            </a:r>
          </a:p>
        </p:txBody>
      </p:sp>
      <p:sp>
        <p:nvSpPr>
          <p:cNvPr id="1302" name="Shape 1302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6707188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002850"/>
                </a:solidFill>
              </a:rPr>
              <a:t>Debo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insertar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en</a:t>
            </a:r>
            <a:r>
              <a:rPr sz="2800" dirty="0">
                <a:solidFill>
                  <a:srgbClr val="002850"/>
                </a:solidFill>
              </a:rPr>
              <a:t> la </a:t>
            </a:r>
            <a:r>
              <a:rPr sz="2800" dirty="0" err="1">
                <a:solidFill>
                  <a:srgbClr val="002850"/>
                </a:solidFill>
              </a:rPr>
              <a:t>posicion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correcta</a:t>
            </a:r>
            <a:endParaRPr sz="28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El arbol debe </a:t>
            </a:r>
            <a:r>
              <a:rPr sz="2400" dirty="0" err="1">
                <a:solidFill>
                  <a:srgbClr val="002850"/>
                </a:solidFill>
              </a:rPr>
              <a:t>mantener</a:t>
            </a:r>
            <a:r>
              <a:rPr sz="2400" dirty="0">
                <a:solidFill>
                  <a:srgbClr val="002850"/>
                </a:solidFill>
              </a:rPr>
              <a:t> sus </a:t>
            </a:r>
            <a:r>
              <a:rPr sz="2400" dirty="0" err="1">
                <a:solidFill>
                  <a:srgbClr val="002850"/>
                </a:solidFill>
              </a:rPr>
              <a:t>propiedades</a:t>
            </a:r>
            <a:endParaRPr sz="2400" dirty="0">
              <a:solidFill>
                <a:srgbClr val="002850"/>
              </a:solidFill>
            </a:endParaRP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002850"/>
                </a:solidFill>
              </a:rPr>
              <a:t>Pasos</a:t>
            </a:r>
            <a:r>
              <a:rPr sz="2800" dirty="0">
                <a:solidFill>
                  <a:srgbClr val="002850"/>
                </a:solidFill>
              </a:rPr>
              <a:t>: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Crear</a:t>
            </a:r>
            <a:r>
              <a:rPr sz="2400" dirty="0">
                <a:solidFill>
                  <a:srgbClr val="002850"/>
                </a:solidFill>
              </a:rPr>
              <a:t> una </a:t>
            </a:r>
            <a:r>
              <a:rPr sz="2400" dirty="0" err="1">
                <a:solidFill>
                  <a:srgbClr val="002850"/>
                </a:solidFill>
              </a:rPr>
              <a:t>nueva</a:t>
            </a:r>
            <a:r>
              <a:rPr sz="2400" dirty="0">
                <a:solidFill>
                  <a:srgbClr val="002850"/>
                </a:solidFill>
              </a:rPr>
              <a:t> hoja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Buscar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en</a:t>
            </a:r>
            <a:r>
              <a:rPr sz="2400" dirty="0">
                <a:solidFill>
                  <a:srgbClr val="002850"/>
                </a:solidFill>
              </a:rPr>
              <a:t> el arbol </a:t>
            </a:r>
            <a:r>
              <a:rPr sz="2400" dirty="0" err="1">
                <a:solidFill>
                  <a:srgbClr val="002850"/>
                </a:solidFill>
              </a:rPr>
              <a:t>donde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ponerla</a:t>
            </a:r>
            <a:endParaRPr sz="24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Enlazar</a:t>
            </a:r>
            <a:r>
              <a:rPr sz="2400" dirty="0">
                <a:solidFill>
                  <a:srgbClr val="002850"/>
                </a:solidFill>
              </a:rPr>
              <a:t> el nuevo </a:t>
            </a:r>
            <a:r>
              <a:rPr sz="2400" dirty="0" err="1">
                <a:solidFill>
                  <a:srgbClr val="002850"/>
                </a:solidFill>
              </a:rPr>
              <a:t>nodo</a:t>
            </a:r>
            <a:r>
              <a:rPr sz="2400" dirty="0">
                <a:solidFill>
                  <a:srgbClr val="002850"/>
                </a:solidFill>
              </a:rPr>
              <a:t> al arbol</a:t>
            </a:r>
          </a:p>
        </p:txBody>
      </p:sp>
      <p:grpSp>
        <p:nvGrpSpPr>
          <p:cNvPr id="1330" name="Group 1330"/>
          <p:cNvGrpSpPr/>
          <p:nvPr/>
        </p:nvGrpSpPr>
        <p:grpSpPr>
          <a:xfrm>
            <a:off x="5580062" y="3262312"/>
            <a:ext cx="2514601" cy="1905001"/>
            <a:chOff x="0" y="0"/>
            <a:chExt cx="2514600" cy="1905000"/>
          </a:xfrm>
        </p:grpSpPr>
        <p:grpSp>
          <p:nvGrpSpPr>
            <p:cNvPr id="1305" name="Group 1305"/>
            <p:cNvGrpSpPr/>
            <p:nvPr/>
          </p:nvGrpSpPr>
          <p:grpSpPr>
            <a:xfrm>
              <a:off x="1295400" y="0"/>
              <a:ext cx="381000" cy="381000"/>
              <a:chOff x="0" y="0"/>
              <a:chExt cx="381000" cy="381000"/>
            </a:xfrm>
          </p:grpSpPr>
          <p:sp>
            <p:nvSpPr>
              <p:cNvPr id="1303" name="Shape 1303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8</a:t>
                </a:r>
              </a:p>
            </p:txBody>
          </p:sp>
        </p:grpSp>
        <p:grpSp>
          <p:nvGrpSpPr>
            <p:cNvPr id="1308" name="Group 1308"/>
            <p:cNvGrpSpPr/>
            <p:nvPr/>
          </p:nvGrpSpPr>
          <p:grpSpPr>
            <a:xfrm>
              <a:off x="533400" y="533400"/>
              <a:ext cx="381000" cy="381000"/>
              <a:chOff x="0" y="0"/>
              <a:chExt cx="381000" cy="381000"/>
            </a:xfrm>
          </p:grpSpPr>
          <p:sp>
            <p:nvSpPr>
              <p:cNvPr id="1306" name="Shape 130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07" name="Shape 1307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sp>
          <p:nvSpPr>
            <p:cNvPr id="1309" name="Shape 1309"/>
            <p:cNvSpPr/>
            <p:nvPr/>
          </p:nvSpPr>
          <p:spPr>
            <a:xfrm flipH="1">
              <a:off x="858837" y="325437"/>
              <a:ext cx="4921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12" name="Group 1312"/>
            <p:cNvGrpSpPr/>
            <p:nvPr/>
          </p:nvGrpSpPr>
          <p:grpSpPr>
            <a:xfrm>
              <a:off x="0" y="990600"/>
              <a:ext cx="381000" cy="381000"/>
              <a:chOff x="0" y="0"/>
              <a:chExt cx="381000" cy="381000"/>
            </a:xfrm>
          </p:grpSpPr>
          <p:sp>
            <p:nvSpPr>
              <p:cNvPr id="1310" name="Shape 131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sp>
          <p:nvSpPr>
            <p:cNvPr id="1313" name="Shape 1313"/>
            <p:cNvSpPr/>
            <p:nvPr/>
          </p:nvSpPr>
          <p:spPr>
            <a:xfrm flipH="1">
              <a:off x="3254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16" name="Group 1316"/>
            <p:cNvGrpSpPr/>
            <p:nvPr/>
          </p:nvGrpSpPr>
          <p:grpSpPr>
            <a:xfrm>
              <a:off x="2133600" y="533400"/>
              <a:ext cx="381000" cy="381000"/>
              <a:chOff x="0" y="0"/>
              <a:chExt cx="381000" cy="381000"/>
            </a:xfrm>
          </p:grpSpPr>
          <p:sp>
            <p:nvSpPr>
              <p:cNvPr id="1314" name="Shape 131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20</a:t>
                </a:r>
              </a:p>
            </p:txBody>
          </p:sp>
        </p:grpSp>
        <p:sp>
          <p:nvSpPr>
            <p:cNvPr id="1317" name="Shape 1317"/>
            <p:cNvSpPr/>
            <p:nvPr/>
          </p:nvSpPr>
          <p:spPr>
            <a:xfrm>
              <a:off x="1620837" y="325437"/>
              <a:ext cx="5683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20" name="Group 1320"/>
            <p:cNvGrpSpPr/>
            <p:nvPr/>
          </p:nvGrpSpPr>
          <p:grpSpPr>
            <a:xfrm>
              <a:off x="1600200" y="990600"/>
              <a:ext cx="381000" cy="381000"/>
              <a:chOff x="0" y="0"/>
              <a:chExt cx="381000" cy="381000"/>
            </a:xfrm>
          </p:grpSpPr>
          <p:sp>
            <p:nvSpPr>
              <p:cNvPr id="1318" name="Shape 131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10</a:t>
                </a:r>
              </a:p>
            </p:txBody>
          </p:sp>
        </p:grpSp>
        <p:sp>
          <p:nvSpPr>
            <p:cNvPr id="1321" name="Shape 1321"/>
            <p:cNvSpPr/>
            <p:nvPr/>
          </p:nvSpPr>
          <p:spPr>
            <a:xfrm flipH="1">
              <a:off x="19256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24" name="Group 1324"/>
            <p:cNvGrpSpPr/>
            <p:nvPr/>
          </p:nvGrpSpPr>
          <p:grpSpPr>
            <a:xfrm>
              <a:off x="1066800" y="990600"/>
              <a:ext cx="381000" cy="381000"/>
              <a:chOff x="0" y="0"/>
              <a:chExt cx="381000" cy="381000"/>
            </a:xfrm>
          </p:grpSpPr>
          <p:sp>
            <p:nvSpPr>
              <p:cNvPr id="1322" name="Shape 132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sp>
          <p:nvSpPr>
            <p:cNvPr id="1325" name="Shape 1325"/>
            <p:cNvSpPr/>
            <p:nvPr/>
          </p:nvSpPr>
          <p:spPr>
            <a:xfrm>
              <a:off x="8588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28" name="Group 1328"/>
            <p:cNvGrpSpPr/>
            <p:nvPr/>
          </p:nvGrpSpPr>
          <p:grpSpPr>
            <a:xfrm>
              <a:off x="685800" y="1524000"/>
              <a:ext cx="381000" cy="381000"/>
              <a:chOff x="0" y="0"/>
              <a:chExt cx="381000" cy="381000"/>
            </a:xfrm>
          </p:grpSpPr>
          <p:sp>
            <p:nvSpPr>
              <p:cNvPr id="1326" name="Shape 132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sp>
          <p:nvSpPr>
            <p:cNvPr id="1329" name="Shape 1329"/>
            <p:cNvSpPr/>
            <p:nvPr/>
          </p:nvSpPr>
          <p:spPr>
            <a:xfrm flipH="1">
              <a:off x="876299" y="1316037"/>
              <a:ext cx="246064" cy="2079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331" name="Shape 1331"/>
          <p:cNvSpPr/>
          <p:nvPr/>
        </p:nvSpPr>
        <p:spPr>
          <a:xfrm>
            <a:off x="6108700" y="2133600"/>
            <a:ext cx="1754942" cy="380365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r>
              <a:rPr dirty="0" err="1"/>
              <a:t>Insertar</a:t>
            </a:r>
            <a:r>
              <a:rPr dirty="0"/>
              <a:t>(raiz,15)</a:t>
            </a:r>
          </a:p>
        </p:txBody>
      </p:sp>
      <p:sp>
        <p:nvSpPr>
          <p:cNvPr id="1332" name="Shape 1332"/>
          <p:cNvSpPr/>
          <p:nvPr/>
        </p:nvSpPr>
        <p:spPr>
          <a:xfrm>
            <a:off x="7027862" y="2805112"/>
            <a:ext cx="1" cy="4572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3" name="Shape 1333"/>
          <p:cNvSpPr/>
          <p:nvPr/>
        </p:nvSpPr>
        <p:spPr>
          <a:xfrm>
            <a:off x="7027862" y="2576512"/>
            <a:ext cx="12192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800"/>
              </a:spcBef>
              <a:defRPr sz="14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 b="0"/>
            </a:pPr>
            <a:r>
              <a:rPr sz="1400" b="1" dirty="0"/>
              <a:t>15&gt;8</a:t>
            </a:r>
          </a:p>
        </p:txBody>
      </p:sp>
      <p:sp>
        <p:nvSpPr>
          <p:cNvPr id="1334" name="Shape 1334"/>
          <p:cNvSpPr/>
          <p:nvPr/>
        </p:nvSpPr>
        <p:spPr>
          <a:xfrm>
            <a:off x="7942262" y="3338512"/>
            <a:ext cx="1" cy="4572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5" name="Shape 1335"/>
          <p:cNvSpPr/>
          <p:nvPr/>
        </p:nvSpPr>
        <p:spPr>
          <a:xfrm>
            <a:off x="7208837" y="3109912"/>
            <a:ext cx="12192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800"/>
              </a:spcBef>
              <a:defRPr sz="14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 b="0"/>
            </a:pPr>
            <a:r>
              <a:rPr sz="1400" b="1" dirty="0"/>
              <a:t>15&lt;20</a:t>
            </a:r>
          </a:p>
        </p:txBody>
      </p:sp>
      <p:sp>
        <p:nvSpPr>
          <p:cNvPr id="1336" name="Shape 1336"/>
          <p:cNvSpPr/>
          <p:nvPr/>
        </p:nvSpPr>
        <p:spPr>
          <a:xfrm>
            <a:off x="7383462" y="3795712"/>
            <a:ext cx="1" cy="4572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7" name="Shape 1337"/>
          <p:cNvSpPr/>
          <p:nvPr/>
        </p:nvSpPr>
        <p:spPr>
          <a:xfrm>
            <a:off x="6570662" y="3719512"/>
            <a:ext cx="9144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800"/>
              </a:spcBef>
              <a:defRPr sz="14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 b="0"/>
            </a:pPr>
            <a:r>
              <a:rPr sz="1400" b="1" dirty="0"/>
              <a:t>15&gt;1</a:t>
            </a:r>
            <a:r>
              <a:rPr lang="es-ES" sz="1400" b="1" dirty="0"/>
              <a:t>0</a:t>
            </a:r>
            <a:endParaRPr sz="1400" b="1" dirty="0"/>
          </a:p>
        </p:txBody>
      </p:sp>
      <p:grpSp>
        <p:nvGrpSpPr>
          <p:cNvPr id="1343" name="Group 1343"/>
          <p:cNvGrpSpPr/>
          <p:nvPr/>
        </p:nvGrpSpPr>
        <p:grpSpPr>
          <a:xfrm>
            <a:off x="7673141" y="4858949"/>
            <a:ext cx="381001" cy="400051"/>
            <a:chOff x="0" y="0"/>
            <a:chExt cx="381000" cy="400050"/>
          </a:xfrm>
        </p:grpSpPr>
        <p:sp>
          <p:nvSpPr>
            <p:cNvPr id="1338" name="Shape 1338"/>
            <p:cNvSpPr/>
            <p:nvPr/>
          </p:nvSpPr>
          <p:spPr>
            <a:xfrm flipH="1">
              <a:off x="188912" y="0"/>
              <a:ext cx="1" cy="304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0" y="30480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79375" y="333375"/>
              <a:ext cx="2286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117475" y="371475"/>
              <a:ext cx="1524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160337" y="400050"/>
              <a:ext cx="762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359" name="Shape 1359"/>
          <p:cNvSpPr/>
          <p:nvPr/>
        </p:nvSpPr>
        <p:spPr>
          <a:xfrm>
            <a:off x="7505701" y="4578348"/>
            <a:ext cx="357942" cy="28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345" name="Shape 1345"/>
          <p:cNvSpPr/>
          <p:nvPr/>
        </p:nvSpPr>
        <p:spPr>
          <a:xfrm flipH="1">
            <a:off x="8045769" y="4545963"/>
            <a:ext cx="304801" cy="3048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8318183" y="4242753"/>
            <a:ext cx="9906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800"/>
              </a:spcBef>
              <a:defRPr sz="14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 b="0"/>
            </a:pPr>
            <a:r>
              <a:rPr sz="1400" b="1" dirty="0" err="1"/>
              <a:t>Insertar</a:t>
            </a:r>
            <a:r>
              <a:rPr sz="1400" b="1" dirty="0"/>
              <a:t> </a:t>
            </a:r>
            <a:r>
              <a:rPr sz="1400" b="1" dirty="0" err="1"/>
              <a:t>aqu</a:t>
            </a:r>
            <a:r>
              <a:rPr lang="en-GB" sz="1400" b="1" dirty="0"/>
              <a:t>í</a:t>
            </a:r>
            <a:endParaRPr sz="1400" b="1" dirty="0"/>
          </a:p>
        </p:txBody>
      </p:sp>
      <p:grpSp>
        <p:nvGrpSpPr>
          <p:cNvPr id="1349" name="Group 1349"/>
          <p:cNvGrpSpPr/>
          <p:nvPr/>
        </p:nvGrpSpPr>
        <p:grpSpPr>
          <a:xfrm>
            <a:off x="7697573" y="4786314"/>
            <a:ext cx="381001" cy="381001"/>
            <a:chOff x="0" y="0"/>
            <a:chExt cx="381000" cy="381000"/>
          </a:xfrm>
        </p:grpSpPr>
        <p:sp>
          <p:nvSpPr>
            <p:cNvPr id="1347" name="Shape 1347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rPr dirty="0"/>
                <a:t>15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3" presetClass="entr" presetSubtype="32" fill="hold" grpId="1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" grpId="1" build="p" animBg="1" advAuto="0"/>
      <p:bldP spid="1330" grpId="2" animBg="1" advAuto="0"/>
      <p:bldP spid="1331" grpId="3" animBg="1" advAuto="0"/>
      <p:bldP spid="1332" grpId="4" animBg="1" advAuto="0"/>
      <p:bldP spid="1333" grpId="5" animBg="1" advAuto="0"/>
      <p:bldP spid="1334" grpId="6" animBg="1" advAuto="0"/>
      <p:bldP spid="1335" grpId="7" animBg="1" advAuto="0"/>
      <p:bldP spid="1336" grpId="8" animBg="1" advAuto="0"/>
      <p:bldP spid="1337" grpId="9" animBg="1" advAuto="0"/>
      <p:bldP spid="1343" grpId="11" animBg="1" advAuto="0"/>
      <p:bldP spid="1359" grpId="10" animBg="1" advAuto="0"/>
      <p:bldP spid="1345" grpId="12" animBg="1" advAuto="0"/>
      <p:bldP spid="1346" grpId="13" animBg="1" advAuto="0"/>
      <p:bldP spid="1349" grpId="1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 dirty="0">
                <a:solidFill>
                  <a:srgbClr val="008080"/>
                </a:solidFill>
              </a:rPr>
              <a:t>BUSQUEDA DE UN NODO</a:t>
            </a:r>
          </a:p>
        </p:txBody>
      </p:sp>
      <p:sp>
        <p:nvSpPr>
          <p:cNvPr id="1240" name="Shape 1240"/>
          <p:cNvSpPr>
            <a:spLocks noGrp="1"/>
          </p:cNvSpPr>
          <p:nvPr>
            <p:ph type="body" idx="4294967295"/>
          </p:nvPr>
        </p:nvSpPr>
        <p:spPr>
          <a:xfrm>
            <a:off x="457200" y="1844675"/>
            <a:ext cx="7354888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Dada una clave, devolver el nodo que la contiene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Se comienza en la raiz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el arbol esta vacio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No se encontro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clave buscada es igual a la clave del nodo evaluado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BINGO, LO ENCONTRE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no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Si la clave buscada es mayor a la del nodo evaluado</a:t>
            </a:r>
          </a:p>
          <a:p>
            <a:pPr marL="1539239" lvl="3" indent="-205739">
              <a:spcBef>
                <a:spcPts val="400"/>
              </a:spcBef>
              <a:buClr>
                <a:srgbClr val="00CC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Buscar en el subarbol derecho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Si no</a:t>
            </a:r>
          </a:p>
          <a:p>
            <a:pPr marL="1539239" lvl="3" indent="-205739">
              <a:spcBef>
                <a:spcPts val="400"/>
              </a:spcBef>
              <a:buClr>
                <a:srgbClr val="00CC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Buscar en el subarbol izquierdo</a:t>
            </a:r>
          </a:p>
        </p:txBody>
      </p:sp>
      <p:grpSp>
        <p:nvGrpSpPr>
          <p:cNvPr id="1268" name="Group 1268"/>
          <p:cNvGrpSpPr/>
          <p:nvPr/>
        </p:nvGrpSpPr>
        <p:grpSpPr>
          <a:xfrm>
            <a:off x="5943600" y="4343400"/>
            <a:ext cx="2514600" cy="1905000"/>
            <a:chOff x="0" y="0"/>
            <a:chExt cx="2514600" cy="1905000"/>
          </a:xfrm>
        </p:grpSpPr>
        <p:grpSp>
          <p:nvGrpSpPr>
            <p:cNvPr id="1243" name="Group 1243"/>
            <p:cNvGrpSpPr/>
            <p:nvPr/>
          </p:nvGrpSpPr>
          <p:grpSpPr>
            <a:xfrm>
              <a:off x="1295400" y="0"/>
              <a:ext cx="381000" cy="381000"/>
              <a:chOff x="0" y="0"/>
              <a:chExt cx="381000" cy="381000"/>
            </a:xfrm>
          </p:grpSpPr>
          <p:sp>
            <p:nvSpPr>
              <p:cNvPr id="1241" name="Shape 1241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8</a:t>
                </a:r>
              </a:p>
            </p:txBody>
          </p:sp>
        </p:grpSp>
        <p:grpSp>
          <p:nvGrpSpPr>
            <p:cNvPr id="1246" name="Group 1246"/>
            <p:cNvGrpSpPr/>
            <p:nvPr/>
          </p:nvGrpSpPr>
          <p:grpSpPr>
            <a:xfrm>
              <a:off x="533400" y="533400"/>
              <a:ext cx="381000" cy="381000"/>
              <a:chOff x="0" y="0"/>
              <a:chExt cx="381000" cy="381000"/>
            </a:xfrm>
          </p:grpSpPr>
          <p:sp>
            <p:nvSpPr>
              <p:cNvPr id="1244" name="Shape 124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sp>
          <p:nvSpPr>
            <p:cNvPr id="1247" name="Shape 1247"/>
            <p:cNvSpPr/>
            <p:nvPr/>
          </p:nvSpPr>
          <p:spPr>
            <a:xfrm flipH="1">
              <a:off x="858837" y="325437"/>
              <a:ext cx="4921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50" name="Group 1250"/>
            <p:cNvGrpSpPr/>
            <p:nvPr/>
          </p:nvGrpSpPr>
          <p:grpSpPr>
            <a:xfrm>
              <a:off x="0" y="990600"/>
              <a:ext cx="381000" cy="381000"/>
              <a:chOff x="0" y="0"/>
              <a:chExt cx="381000" cy="381000"/>
            </a:xfrm>
          </p:grpSpPr>
          <p:sp>
            <p:nvSpPr>
              <p:cNvPr id="1248" name="Shape 124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sp>
          <p:nvSpPr>
            <p:cNvPr id="1251" name="Shape 1251"/>
            <p:cNvSpPr/>
            <p:nvPr/>
          </p:nvSpPr>
          <p:spPr>
            <a:xfrm flipH="1">
              <a:off x="3254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54" name="Group 1254"/>
            <p:cNvGrpSpPr/>
            <p:nvPr/>
          </p:nvGrpSpPr>
          <p:grpSpPr>
            <a:xfrm>
              <a:off x="2133600" y="533400"/>
              <a:ext cx="381000" cy="381000"/>
              <a:chOff x="0" y="0"/>
              <a:chExt cx="381000" cy="381000"/>
            </a:xfrm>
          </p:grpSpPr>
          <p:sp>
            <p:nvSpPr>
              <p:cNvPr id="1252" name="Shape 125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20</a:t>
                </a:r>
              </a:p>
            </p:txBody>
          </p:sp>
        </p:grpSp>
        <p:sp>
          <p:nvSpPr>
            <p:cNvPr id="1255" name="Shape 1255"/>
            <p:cNvSpPr/>
            <p:nvPr/>
          </p:nvSpPr>
          <p:spPr>
            <a:xfrm>
              <a:off x="1620837" y="325437"/>
              <a:ext cx="5683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58" name="Group 1258"/>
            <p:cNvGrpSpPr/>
            <p:nvPr/>
          </p:nvGrpSpPr>
          <p:grpSpPr>
            <a:xfrm>
              <a:off x="1600200" y="990600"/>
              <a:ext cx="381000" cy="381000"/>
              <a:chOff x="0" y="0"/>
              <a:chExt cx="381000" cy="381000"/>
            </a:xfrm>
          </p:grpSpPr>
          <p:sp>
            <p:nvSpPr>
              <p:cNvPr id="1256" name="Shape 125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57" name="Shape 1257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10</a:t>
                </a:r>
              </a:p>
            </p:txBody>
          </p:sp>
        </p:grpSp>
        <p:sp>
          <p:nvSpPr>
            <p:cNvPr id="1259" name="Shape 1259"/>
            <p:cNvSpPr/>
            <p:nvPr/>
          </p:nvSpPr>
          <p:spPr>
            <a:xfrm flipH="1">
              <a:off x="19256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62" name="Group 1262"/>
            <p:cNvGrpSpPr/>
            <p:nvPr/>
          </p:nvGrpSpPr>
          <p:grpSpPr>
            <a:xfrm>
              <a:off x="1066800" y="990600"/>
              <a:ext cx="381000" cy="381000"/>
              <a:chOff x="0" y="0"/>
              <a:chExt cx="381000" cy="381000"/>
            </a:xfrm>
          </p:grpSpPr>
          <p:sp>
            <p:nvSpPr>
              <p:cNvPr id="1260" name="Shape 126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sp>
          <p:nvSpPr>
            <p:cNvPr id="1263" name="Shape 1263"/>
            <p:cNvSpPr/>
            <p:nvPr/>
          </p:nvSpPr>
          <p:spPr>
            <a:xfrm>
              <a:off x="8588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66" name="Group 1266"/>
            <p:cNvGrpSpPr/>
            <p:nvPr/>
          </p:nvGrpSpPr>
          <p:grpSpPr>
            <a:xfrm>
              <a:off x="685800" y="1524000"/>
              <a:ext cx="381000" cy="381000"/>
              <a:chOff x="0" y="0"/>
              <a:chExt cx="381000" cy="381000"/>
            </a:xfrm>
          </p:grpSpPr>
          <p:sp>
            <p:nvSpPr>
              <p:cNvPr id="1264" name="Shape 126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sp>
          <p:nvSpPr>
            <p:cNvPr id="1267" name="Shape 1267"/>
            <p:cNvSpPr/>
            <p:nvPr/>
          </p:nvSpPr>
          <p:spPr>
            <a:xfrm flipH="1">
              <a:off x="876299" y="1316037"/>
              <a:ext cx="246064" cy="2079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269" name="Shape 1269"/>
          <p:cNvSpPr/>
          <p:nvPr/>
        </p:nvSpPr>
        <p:spPr>
          <a:xfrm>
            <a:off x="7467600" y="3886200"/>
            <a:ext cx="0" cy="3810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6650037" y="3200400"/>
            <a:ext cx="1731242" cy="370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Buscar(raiz,5)</a:t>
            </a:r>
          </a:p>
        </p:txBody>
      </p:sp>
      <p:sp>
        <p:nvSpPr>
          <p:cNvPr id="1271" name="Shape 1271"/>
          <p:cNvSpPr/>
          <p:nvPr/>
        </p:nvSpPr>
        <p:spPr>
          <a:xfrm>
            <a:off x="7010400" y="3581400"/>
            <a:ext cx="7620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6629400" y="4481512"/>
            <a:ext cx="0" cy="3810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x="6305550" y="4175125"/>
            <a:ext cx="609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4" name="Shape 1274"/>
          <p:cNvSpPr/>
          <p:nvPr/>
        </p:nvSpPr>
        <p:spPr>
          <a:xfrm>
            <a:off x="7239000" y="4953000"/>
            <a:ext cx="0" cy="3810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77" name="Group 1277"/>
          <p:cNvGrpSpPr/>
          <p:nvPr/>
        </p:nvGrpSpPr>
        <p:grpSpPr>
          <a:xfrm>
            <a:off x="7010400" y="5334000"/>
            <a:ext cx="381000" cy="381000"/>
            <a:chOff x="0" y="0"/>
            <a:chExt cx="381000" cy="381000"/>
          </a:xfrm>
        </p:grpSpPr>
        <p:sp>
          <p:nvSpPr>
            <p:cNvPr id="1275" name="Shape 127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5</a:t>
              </a:r>
            </a:p>
          </p:txBody>
        </p:sp>
      </p:grpSp>
      <p:sp>
        <p:nvSpPr>
          <p:cNvPr id="1278" name="Shape 1278"/>
          <p:cNvSpPr/>
          <p:nvPr/>
        </p:nvSpPr>
        <p:spPr>
          <a:xfrm>
            <a:off x="7010400" y="4937125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281" name="Group 1281"/>
          <p:cNvGrpSpPr/>
          <p:nvPr/>
        </p:nvGrpSpPr>
        <p:grpSpPr>
          <a:xfrm>
            <a:off x="7010400" y="5334000"/>
            <a:ext cx="381000" cy="381000"/>
            <a:chOff x="0" y="0"/>
            <a:chExt cx="381000" cy="381000"/>
          </a:xfrm>
        </p:grpSpPr>
        <p:sp>
          <p:nvSpPr>
            <p:cNvPr id="1279" name="Shape 127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5</a:t>
              </a:r>
            </a:p>
          </p:txBody>
        </p:sp>
      </p:grpSp>
      <p:sp>
        <p:nvSpPr>
          <p:cNvPr id="1282" name="Shape 1282"/>
          <p:cNvSpPr/>
          <p:nvPr/>
        </p:nvSpPr>
        <p:spPr>
          <a:xfrm>
            <a:off x="6629400" y="3200400"/>
            <a:ext cx="1876795" cy="370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Buscar(raiz,25)</a:t>
            </a:r>
          </a:p>
        </p:txBody>
      </p:sp>
      <p:sp>
        <p:nvSpPr>
          <p:cNvPr id="1283" name="Shape 1283"/>
          <p:cNvSpPr/>
          <p:nvPr/>
        </p:nvSpPr>
        <p:spPr>
          <a:xfrm>
            <a:off x="7467600" y="3962400"/>
            <a:ext cx="0" cy="3810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4" name="Shape 1284"/>
          <p:cNvSpPr/>
          <p:nvPr/>
        </p:nvSpPr>
        <p:spPr>
          <a:xfrm>
            <a:off x="7086600" y="3644900"/>
            <a:ext cx="7620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8305800" y="4419600"/>
            <a:ext cx="0" cy="4572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x="8077200" y="4162425"/>
            <a:ext cx="609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292" name="Group 1292"/>
          <p:cNvGrpSpPr/>
          <p:nvPr/>
        </p:nvGrpSpPr>
        <p:grpSpPr>
          <a:xfrm>
            <a:off x="8458200" y="5334000"/>
            <a:ext cx="381000" cy="400050"/>
            <a:chOff x="0" y="0"/>
            <a:chExt cx="381000" cy="400050"/>
          </a:xfrm>
        </p:grpSpPr>
        <p:sp>
          <p:nvSpPr>
            <p:cNvPr id="1287" name="Shape 1287"/>
            <p:cNvSpPr/>
            <p:nvPr/>
          </p:nvSpPr>
          <p:spPr>
            <a:xfrm flipH="1">
              <a:off x="188912" y="0"/>
              <a:ext cx="1" cy="304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0" y="30480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79375" y="333375"/>
              <a:ext cx="2286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17475" y="371475"/>
              <a:ext cx="1524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60337" y="400050"/>
              <a:ext cx="762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296" name="Shape 1296"/>
          <p:cNvSpPr/>
          <p:nvPr/>
        </p:nvSpPr>
        <p:spPr>
          <a:xfrm>
            <a:off x="7200900" y="5295900"/>
            <a:ext cx="1447800" cy="23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294" name="Shape 1294"/>
          <p:cNvSpPr/>
          <p:nvPr/>
        </p:nvSpPr>
        <p:spPr>
          <a:xfrm flipH="1">
            <a:off x="8686800" y="4495799"/>
            <a:ext cx="76201" cy="685802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5" name="Shape 1295"/>
          <p:cNvSpPr/>
          <p:nvPr/>
        </p:nvSpPr>
        <p:spPr>
          <a:xfrm>
            <a:off x="8077200" y="5867400"/>
            <a:ext cx="93321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600"/>
              <a:t>No existe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3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8" presetClass="entr" presetSubtype="1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3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" grpId="1" build="p" bldLvl="5" animBg="1" advAuto="0"/>
      <p:bldP spid="1268" grpId="2" animBg="1" advAuto="0"/>
      <p:bldP spid="1269" grpId="4" animBg="1" advAuto="0"/>
      <p:bldP spid="1270" grpId="3" animBg="1" advAuto="0"/>
      <p:bldP spid="1271" grpId="5" animBg="1" advAuto="0"/>
      <p:bldP spid="1272" grpId="6" animBg="1" advAuto="0"/>
      <p:bldP spid="1273" grpId="7" animBg="1" advAuto="0"/>
      <p:bldP spid="1274" grpId="8" animBg="1" advAuto="0"/>
      <p:bldP spid="1277" grpId="9" animBg="1" advAuto="0"/>
      <p:bldP spid="1278" grpId="10" animBg="1" advAuto="0"/>
      <p:bldP spid="1281" grpId="11" animBg="1" advAuto="0"/>
      <p:bldP spid="1282" grpId="12" animBg="1" advAuto="0"/>
      <p:bldP spid="1283" grpId="13" animBg="1" advAuto="0"/>
      <p:bldP spid="1284" grpId="14" animBg="1" advAuto="0"/>
      <p:bldP spid="1285" grpId="15" animBg="1" advAuto="0"/>
      <p:bldP spid="1286" grpId="16" animBg="1" advAuto="0"/>
      <p:bldP spid="1292" grpId="18" animBg="1" advAuto="0"/>
      <p:bldP spid="1296" grpId="17" animBg="1" advAuto="0"/>
      <p:bldP spid="1294" grpId="19" animBg="1" advAuto="0"/>
      <p:bldP spid="1295" grpId="2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ELIMINACION DE UN NODO</a:t>
            </a:r>
          </a:p>
        </p:txBody>
      </p:sp>
      <p:sp>
        <p:nvSpPr>
          <p:cNvPr id="1366" name="Shape 1366"/>
          <p:cNvSpPr>
            <a:spLocks noGrp="1"/>
          </p:cNvSpPr>
          <p:nvPr>
            <p:ph type="body" idx="4294967295"/>
          </p:nvPr>
        </p:nvSpPr>
        <p:spPr>
          <a:xfrm>
            <a:off x="381000" y="1916112"/>
            <a:ext cx="6324600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44316" lvl="0" indent="-244316" defTabSz="86868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002850"/>
                </a:solidFill>
              </a:rPr>
              <a:t>Es mas compleja que la insercion</a:t>
            </a:r>
          </a:p>
          <a:p>
            <a:pPr marL="244316" lvl="0" indent="-244316" defTabSz="86868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002850"/>
                </a:solidFill>
              </a:rPr>
              <a:t>Al sacar un nodo del arbol</a:t>
            </a:r>
          </a:p>
          <a:p>
            <a:pPr marL="628241" lvl="1" indent="-19390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2850"/>
                </a:solidFill>
              </a:rPr>
              <a:t>El arbol debe mantener sus propiedades</a:t>
            </a:r>
          </a:p>
          <a:p>
            <a:pPr marL="628241" lvl="1" indent="-19390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2850"/>
                </a:solidFill>
              </a:rPr>
              <a:t>El arbol debe reajustarse</a:t>
            </a:r>
          </a:p>
          <a:p>
            <a:pPr marL="244316" lvl="0" indent="-244316" defTabSz="86868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002850"/>
                </a:solidFill>
              </a:rPr>
              <a:t>Pasos:</a:t>
            </a:r>
          </a:p>
          <a:p>
            <a:pPr marL="628241" lvl="1" indent="-19390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2850"/>
                </a:solidFill>
              </a:rPr>
              <a:t>Buscar el nodo </a:t>
            </a:r>
            <a:r>
              <a:rPr sz="1900" b="1">
                <a:solidFill>
                  <a:srgbClr val="002850"/>
                </a:solidFill>
              </a:rPr>
              <a:t>p</a:t>
            </a:r>
            <a:r>
              <a:rPr sz="1900">
                <a:solidFill>
                  <a:srgbClr val="002850"/>
                </a:solidFill>
              </a:rPr>
              <a:t> que se va a eliminar</a:t>
            </a:r>
          </a:p>
          <a:p>
            <a:pPr marL="608851" lvl="1" indent="-17451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002850"/>
                </a:solidFill>
              </a:rPr>
              <a:t>Si el nodo a eliminar tiene menos de dos hijos</a:t>
            </a:r>
          </a:p>
          <a:p>
            <a:pPr marL="1049655" lvl="2" indent="-162877" defTabSz="86868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710" i="1">
                <a:solidFill>
                  <a:srgbClr val="002850"/>
                </a:solidFill>
              </a:rPr>
              <a:t>Subir el nodo hijo a la pos. del nodo eliminado</a:t>
            </a:r>
          </a:p>
          <a:p>
            <a:pPr marL="628241" lvl="1" indent="-19390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2850"/>
                </a:solidFill>
              </a:rPr>
              <a:t>Si no</a:t>
            </a:r>
          </a:p>
          <a:p>
            <a:pPr marL="1049655" lvl="2" indent="-162877" defTabSz="86868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710" i="1">
                <a:solidFill>
                  <a:srgbClr val="002850"/>
                </a:solidFill>
              </a:rPr>
              <a:t>Ubicar el nodo </a:t>
            </a:r>
            <a:r>
              <a:rPr sz="1710" b="1" i="1">
                <a:solidFill>
                  <a:srgbClr val="002850"/>
                </a:solidFill>
              </a:rPr>
              <a:t>q </a:t>
            </a:r>
            <a:r>
              <a:rPr sz="1710" i="1">
                <a:solidFill>
                  <a:srgbClr val="002850"/>
                </a:solidFill>
              </a:rPr>
              <a:t>con la mayor de las claves menores</a:t>
            </a:r>
          </a:p>
          <a:p>
            <a:pPr marL="1049655" lvl="2" indent="-162877" defTabSz="86868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710" i="1">
                <a:solidFill>
                  <a:srgbClr val="002850"/>
                </a:solidFill>
              </a:rPr>
              <a:t>Reemplazar contenido de </a:t>
            </a:r>
            <a:r>
              <a:rPr sz="1710" b="1" i="1">
                <a:solidFill>
                  <a:srgbClr val="002850"/>
                </a:solidFill>
              </a:rPr>
              <a:t>p</a:t>
            </a:r>
            <a:r>
              <a:rPr sz="1710" i="1">
                <a:solidFill>
                  <a:srgbClr val="002850"/>
                </a:solidFill>
              </a:rPr>
              <a:t> con el del nodo </a:t>
            </a:r>
            <a:r>
              <a:rPr sz="1710" b="1" i="1">
                <a:solidFill>
                  <a:srgbClr val="002850"/>
                </a:solidFill>
              </a:rPr>
              <a:t>q</a:t>
            </a:r>
          </a:p>
          <a:p>
            <a:pPr marL="1049655" lvl="2" indent="-162877" defTabSz="86868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710" i="1">
                <a:solidFill>
                  <a:srgbClr val="002850"/>
                </a:solidFill>
              </a:rPr>
              <a:t>Eliminar el nodo </a:t>
            </a:r>
            <a:r>
              <a:rPr sz="1710" b="1" i="1">
                <a:solidFill>
                  <a:srgbClr val="002850"/>
                </a:solidFill>
              </a:rPr>
              <a:t>q</a:t>
            </a:r>
            <a:r>
              <a:rPr sz="1710" i="1">
                <a:solidFill>
                  <a:srgbClr val="002850"/>
                </a:solidFill>
              </a:rPr>
              <a:t> que se encontro el el primer paso</a:t>
            </a:r>
          </a:p>
        </p:txBody>
      </p:sp>
      <p:grpSp>
        <p:nvGrpSpPr>
          <p:cNvPr id="1398" name="Group 1398"/>
          <p:cNvGrpSpPr/>
          <p:nvPr/>
        </p:nvGrpSpPr>
        <p:grpSpPr>
          <a:xfrm>
            <a:off x="5867400" y="2362200"/>
            <a:ext cx="3096759" cy="1905000"/>
            <a:chOff x="0" y="0"/>
            <a:chExt cx="3096758" cy="1905000"/>
          </a:xfrm>
        </p:grpSpPr>
        <p:grpSp>
          <p:nvGrpSpPr>
            <p:cNvPr id="1369" name="Group 1369"/>
            <p:cNvGrpSpPr/>
            <p:nvPr/>
          </p:nvGrpSpPr>
          <p:grpSpPr>
            <a:xfrm>
              <a:off x="1295400" y="0"/>
              <a:ext cx="381000" cy="381000"/>
              <a:chOff x="0" y="0"/>
              <a:chExt cx="381000" cy="381000"/>
            </a:xfrm>
          </p:grpSpPr>
          <p:sp>
            <p:nvSpPr>
              <p:cNvPr id="1367" name="Shape 1367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34</a:t>
                </a:r>
              </a:p>
            </p:txBody>
          </p:sp>
        </p:grpSp>
        <p:grpSp>
          <p:nvGrpSpPr>
            <p:cNvPr id="1372" name="Group 1372"/>
            <p:cNvGrpSpPr/>
            <p:nvPr/>
          </p:nvGrpSpPr>
          <p:grpSpPr>
            <a:xfrm>
              <a:off x="533400" y="533400"/>
              <a:ext cx="381000" cy="381000"/>
              <a:chOff x="0" y="0"/>
              <a:chExt cx="381000" cy="381000"/>
            </a:xfrm>
          </p:grpSpPr>
          <p:sp>
            <p:nvSpPr>
              <p:cNvPr id="1370" name="Shape 137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18</a:t>
                </a:r>
              </a:p>
            </p:txBody>
          </p:sp>
        </p:grpSp>
        <p:sp>
          <p:nvSpPr>
            <p:cNvPr id="1373" name="Shape 1373"/>
            <p:cNvSpPr/>
            <p:nvPr/>
          </p:nvSpPr>
          <p:spPr>
            <a:xfrm flipH="1">
              <a:off x="858837" y="325437"/>
              <a:ext cx="4921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76" name="Group 1376"/>
            <p:cNvGrpSpPr/>
            <p:nvPr/>
          </p:nvGrpSpPr>
          <p:grpSpPr>
            <a:xfrm>
              <a:off x="0" y="990600"/>
              <a:ext cx="381000" cy="381000"/>
              <a:chOff x="0" y="0"/>
              <a:chExt cx="381000" cy="381000"/>
            </a:xfrm>
          </p:grpSpPr>
          <p:sp>
            <p:nvSpPr>
              <p:cNvPr id="1374" name="Shape 137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6</a:t>
                </a:r>
              </a:p>
            </p:txBody>
          </p:sp>
        </p:grpSp>
        <p:sp>
          <p:nvSpPr>
            <p:cNvPr id="1377" name="Shape 1377"/>
            <p:cNvSpPr/>
            <p:nvPr/>
          </p:nvSpPr>
          <p:spPr>
            <a:xfrm flipH="1">
              <a:off x="3254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80" name="Group 1380"/>
            <p:cNvGrpSpPr/>
            <p:nvPr/>
          </p:nvGrpSpPr>
          <p:grpSpPr>
            <a:xfrm>
              <a:off x="2133600" y="533400"/>
              <a:ext cx="381000" cy="381000"/>
              <a:chOff x="0" y="0"/>
              <a:chExt cx="381000" cy="381000"/>
            </a:xfrm>
          </p:grpSpPr>
          <p:sp>
            <p:nvSpPr>
              <p:cNvPr id="1378" name="Shape 137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79" name="Shape 1379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90</a:t>
                </a:r>
              </a:p>
            </p:txBody>
          </p:sp>
        </p:grpSp>
        <p:sp>
          <p:nvSpPr>
            <p:cNvPr id="1381" name="Shape 1381"/>
            <p:cNvSpPr/>
            <p:nvPr/>
          </p:nvSpPr>
          <p:spPr>
            <a:xfrm>
              <a:off x="1620837" y="325437"/>
              <a:ext cx="5683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84" name="Group 1384"/>
            <p:cNvGrpSpPr/>
            <p:nvPr/>
          </p:nvGrpSpPr>
          <p:grpSpPr>
            <a:xfrm>
              <a:off x="1524000" y="1524000"/>
              <a:ext cx="381000" cy="381000"/>
              <a:chOff x="0" y="0"/>
              <a:chExt cx="381000" cy="381000"/>
            </a:xfrm>
          </p:grpSpPr>
          <p:sp>
            <p:nvSpPr>
              <p:cNvPr id="1382" name="Shape 138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28</a:t>
                </a:r>
              </a:p>
            </p:txBody>
          </p:sp>
        </p:grpSp>
        <p:sp>
          <p:nvSpPr>
            <p:cNvPr id="1385" name="Shape 1385"/>
            <p:cNvSpPr/>
            <p:nvPr/>
          </p:nvSpPr>
          <p:spPr>
            <a:xfrm>
              <a:off x="1392237" y="1316037"/>
              <a:ext cx="322263" cy="2079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88" name="Group 1388"/>
            <p:cNvGrpSpPr/>
            <p:nvPr/>
          </p:nvGrpSpPr>
          <p:grpSpPr>
            <a:xfrm>
              <a:off x="1066800" y="990600"/>
              <a:ext cx="381000" cy="381000"/>
              <a:chOff x="0" y="0"/>
              <a:chExt cx="381000" cy="381000"/>
            </a:xfrm>
          </p:grpSpPr>
          <p:sp>
            <p:nvSpPr>
              <p:cNvPr id="1386" name="Shape 138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25</a:t>
                </a:r>
              </a:p>
            </p:txBody>
          </p:sp>
        </p:grpSp>
        <p:sp>
          <p:nvSpPr>
            <p:cNvPr id="1389" name="Shape 1389"/>
            <p:cNvSpPr/>
            <p:nvPr/>
          </p:nvSpPr>
          <p:spPr>
            <a:xfrm>
              <a:off x="8588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92" name="Group 1392"/>
            <p:cNvGrpSpPr/>
            <p:nvPr/>
          </p:nvGrpSpPr>
          <p:grpSpPr>
            <a:xfrm>
              <a:off x="685800" y="1524000"/>
              <a:ext cx="381000" cy="381000"/>
              <a:chOff x="0" y="0"/>
              <a:chExt cx="381000" cy="381000"/>
            </a:xfrm>
          </p:grpSpPr>
          <p:sp>
            <p:nvSpPr>
              <p:cNvPr id="1390" name="Shape 139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20</a:t>
                </a:r>
              </a:p>
            </p:txBody>
          </p:sp>
        </p:grpSp>
        <p:sp>
          <p:nvSpPr>
            <p:cNvPr id="1393" name="Shape 1393"/>
            <p:cNvSpPr/>
            <p:nvPr/>
          </p:nvSpPr>
          <p:spPr>
            <a:xfrm flipH="1">
              <a:off x="876299" y="1316037"/>
              <a:ext cx="246064" cy="2079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96" name="Group 1396"/>
            <p:cNvGrpSpPr/>
            <p:nvPr/>
          </p:nvGrpSpPr>
          <p:grpSpPr>
            <a:xfrm>
              <a:off x="2618241" y="1066800"/>
              <a:ext cx="478518" cy="381000"/>
              <a:chOff x="0" y="0"/>
              <a:chExt cx="478517" cy="381000"/>
            </a:xfrm>
          </p:grpSpPr>
          <p:sp>
            <p:nvSpPr>
              <p:cNvPr id="1394" name="Shape 1394"/>
              <p:cNvSpPr/>
              <p:nvPr/>
            </p:nvSpPr>
            <p:spPr>
              <a:xfrm>
                <a:off x="48758" y="0"/>
                <a:ext cx="381001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0" y="5080"/>
                <a:ext cx="47851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100</a:t>
                </a:r>
              </a:p>
            </p:txBody>
          </p:sp>
        </p:grpSp>
        <p:sp>
          <p:nvSpPr>
            <p:cNvPr id="1397" name="Shape 1397"/>
            <p:cNvSpPr/>
            <p:nvPr/>
          </p:nvSpPr>
          <p:spPr>
            <a:xfrm>
              <a:off x="2459037" y="858837"/>
              <a:ext cx="2635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399" name="Shape 1399"/>
          <p:cNvSpPr/>
          <p:nvPr/>
        </p:nvSpPr>
        <p:spPr>
          <a:xfrm>
            <a:off x="6019800" y="1828800"/>
            <a:ext cx="157357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600"/>
              <a:t>Eliminar(raiz,34)</a:t>
            </a:r>
          </a:p>
        </p:txBody>
      </p:sp>
      <p:sp>
        <p:nvSpPr>
          <p:cNvPr id="1400" name="Shape 1400"/>
          <p:cNvSpPr/>
          <p:nvPr/>
        </p:nvSpPr>
        <p:spPr>
          <a:xfrm>
            <a:off x="7315200" y="2133600"/>
            <a:ext cx="0" cy="228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403" name="Group 1403"/>
          <p:cNvGrpSpPr/>
          <p:nvPr/>
        </p:nvGrpSpPr>
        <p:grpSpPr>
          <a:xfrm>
            <a:off x="7162800" y="2362200"/>
            <a:ext cx="381000" cy="381000"/>
            <a:chOff x="0" y="0"/>
            <a:chExt cx="381000" cy="381000"/>
          </a:xfrm>
        </p:grpSpPr>
        <p:sp>
          <p:nvSpPr>
            <p:cNvPr id="1401" name="Shape 140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34</a:t>
              </a:r>
            </a:p>
          </p:txBody>
        </p:sp>
      </p:grpSp>
      <p:sp>
        <p:nvSpPr>
          <p:cNvPr id="1404" name="Shape 1404"/>
          <p:cNvSpPr/>
          <p:nvPr/>
        </p:nvSpPr>
        <p:spPr>
          <a:xfrm flipV="1">
            <a:off x="7621269" y="4267200"/>
            <a:ext cx="1" cy="228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7239000" y="4495800"/>
            <a:ext cx="77654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600"/>
              <a:t>nmayor</a:t>
            </a:r>
          </a:p>
        </p:txBody>
      </p:sp>
      <p:grpSp>
        <p:nvGrpSpPr>
          <p:cNvPr id="1408" name="Group 1408"/>
          <p:cNvGrpSpPr/>
          <p:nvPr/>
        </p:nvGrpSpPr>
        <p:grpSpPr>
          <a:xfrm>
            <a:off x="7391400" y="3886200"/>
            <a:ext cx="381000" cy="381000"/>
            <a:chOff x="0" y="0"/>
            <a:chExt cx="381000" cy="381000"/>
          </a:xfrm>
        </p:grpSpPr>
        <p:sp>
          <p:nvSpPr>
            <p:cNvPr id="1406" name="Shape 1406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28</a:t>
              </a:r>
            </a:p>
          </p:txBody>
        </p:sp>
      </p:grpSp>
      <p:grpSp>
        <p:nvGrpSpPr>
          <p:cNvPr id="1411" name="Group 1411"/>
          <p:cNvGrpSpPr/>
          <p:nvPr/>
        </p:nvGrpSpPr>
        <p:grpSpPr>
          <a:xfrm>
            <a:off x="7162800" y="2362200"/>
            <a:ext cx="381000" cy="381000"/>
            <a:chOff x="0" y="0"/>
            <a:chExt cx="381000" cy="381000"/>
          </a:xfrm>
        </p:grpSpPr>
        <p:sp>
          <p:nvSpPr>
            <p:cNvPr id="1409" name="Shape 140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28</a:t>
              </a:r>
            </a:p>
          </p:txBody>
        </p:sp>
      </p:grpSp>
      <p:sp>
        <p:nvSpPr>
          <p:cNvPr id="1412" name="Shape 1412"/>
          <p:cNvSpPr/>
          <p:nvPr/>
        </p:nvSpPr>
        <p:spPr>
          <a:xfrm>
            <a:off x="7315200" y="3810000"/>
            <a:ext cx="5334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3333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7535032" y="3861716"/>
            <a:ext cx="5419" cy="24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FFFFFF"/>
            </a:solidFill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x="7239000" y="3810000"/>
            <a:ext cx="9906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ntr" presetSubtype="9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" grpId="1" build="p" bldLvl="5" animBg="1" advAuto="0"/>
      <p:bldP spid="1398" grpId="2" animBg="1" advAuto="0"/>
      <p:bldP spid="1399" grpId="3" animBg="1" advAuto="0"/>
      <p:bldP spid="1400" grpId="4" animBg="1" advAuto="0"/>
      <p:bldP spid="1403" grpId="5" animBg="1" advAuto="0"/>
      <p:bldP spid="1404" grpId="6" animBg="1" advAuto="0"/>
      <p:bldP spid="1405" grpId="7" animBg="1" advAuto="0"/>
      <p:bldP spid="1408" grpId="8" animBg="1" advAuto="0"/>
      <p:bldP spid="1411" grpId="9" animBg="1" advAuto="0"/>
      <p:bldP spid="1412" grpId="10" animBg="1" advAuto="0"/>
      <p:bldP spid="1415" grpId="11" animBg="1" advAuto="0"/>
      <p:bldP spid="1414" grpId="1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-15604" y="2514905"/>
            <a:ext cx="9175269" cy="1828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Aplicación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del TDA Árbol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Binario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:</a:t>
            </a:r>
          </a:p>
          <a:p>
            <a:pPr algn="ctr" defTabSz="685800"/>
            <a:endParaRPr lang="en-US" altLang="en-US" b="1" dirty="0">
              <a:solidFill>
                <a:prstClr val="white"/>
              </a:solidFill>
              <a:latin typeface="Gill Sans MT" panose="020B0502020104020203" pitchFamily="34" charset="0"/>
            </a:endParaRPr>
          </a:p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Árboles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Expresión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0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704087">
              <a:defRPr sz="3387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387" i="1">
                <a:solidFill>
                  <a:srgbClr val="008080"/>
                </a:solidFill>
              </a:rPr>
              <a:t>APLICACIÓN: EVALUACION DE EXPRESIONES </a:t>
            </a:r>
          </a:p>
        </p:txBody>
      </p:sp>
      <p:sp>
        <p:nvSpPr>
          <p:cNvPr id="767" name="Shape 767"/>
          <p:cNvSpPr>
            <a:spLocks noGrp="1"/>
          </p:cNvSpPr>
          <p:nvPr>
            <p:ph type="body" idx="4294967295"/>
          </p:nvPr>
        </p:nvSpPr>
        <p:spPr>
          <a:xfrm>
            <a:off x="457200" y="1998662"/>
            <a:ext cx="8229600" cy="4022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Ya sabemos lo de las expresiones, cierto?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InFija, operador en medio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PreFija, operador antes de dos operandos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PosFija, operador luego de dos operandos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Para evaluar una expresion dada, podriamos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Pasarla a posfija y usar solo pilas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Pasarla a posfija y usar pilas y </a:t>
            </a:r>
            <a:r>
              <a:rPr sz="2400" u="sng">
                <a:solidFill>
                  <a:srgbClr val="002850"/>
                </a:solidFill>
              </a:rPr>
              <a:t>un arbol de expresion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ARBOL DE EXPRESION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Arboles que representan expresiones en memoria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Todos los operadores tienen dos operandos</a:t>
            </a:r>
          </a:p>
          <a:p>
            <a:pPr marL="1162050" lvl="2" indent="-2286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2850"/>
                </a:solidFill>
              </a:rPr>
              <a:t>La raiz puede contener el operador</a:t>
            </a:r>
          </a:p>
          <a:p>
            <a:pPr marL="1162050" lvl="2" indent="-2286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2850"/>
                </a:solidFill>
              </a:rPr>
              <a:t>Hijo izq: operando 1, Hijo derecho:  operando 2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Ejemplo: (a+b)</a:t>
            </a:r>
          </a:p>
        </p:txBody>
      </p:sp>
      <p:grpSp>
        <p:nvGrpSpPr>
          <p:cNvPr id="782" name="Group 782"/>
          <p:cNvGrpSpPr/>
          <p:nvPr/>
        </p:nvGrpSpPr>
        <p:grpSpPr>
          <a:xfrm>
            <a:off x="1752599" y="4867592"/>
            <a:ext cx="1828801" cy="1145541"/>
            <a:chOff x="0" y="0"/>
            <a:chExt cx="1828800" cy="1145540"/>
          </a:xfrm>
        </p:grpSpPr>
        <p:grpSp>
          <p:nvGrpSpPr>
            <p:cNvPr id="773" name="Group 773"/>
            <p:cNvGrpSpPr/>
            <p:nvPr/>
          </p:nvGrpSpPr>
          <p:grpSpPr>
            <a:xfrm>
              <a:off x="685799" y="-1"/>
              <a:ext cx="457201" cy="459742"/>
              <a:chOff x="0" y="0"/>
              <a:chExt cx="457200" cy="459740"/>
            </a:xfrm>
          </p:grpSpPr>
          <p:sp>
            <p:nvSpPr>
              <p:cNvPr id="771" name="Shape 771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72" name="Shape 772"/>
              <p:cNvSpPr/>
              <p:nvPr/>
            </p:nvSpPr>
            <p:spPr>
              <a:xfrm>
                <a:off x="65653" y="0"/>
                <a:ext cx="32589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+</a:t>
                </a:r>
              </a:p>
            </p:txBody>
          </p:sp>
        </p:grpSp>
        <p:grpSp>
          <p:nvGrpSpPr>
            <p:cNvPr id="776" name="Group 776"/>
            <p:cNvGrpSpPr/>
            <p:nvPr/>
          </p:nvGrpSpPr>
          <p:grpSpPr>
            <a:xfrm>
              <a:off x="-1" y="685799"/>
              <a:ext cx="457201" cy="459742"/>
              <a:chOff x="0" y="0"/>
              <a:chExt cx="457200" cy="459740"/>
            </a:xfrm>
          </p:grpSpPr>
          <p:sp>
            <p:nvSpPr>
              <p:cNvPr id="774" name="Shape 774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75" name="Shape 775"/>
              <p:cNvSpPr/>
              <p:nvPr/>
            </p:nvSpPr>
            <p:spPr>
              <a:xfrm>
                <a:off x="96534" y="0"/>
                <a:ext cx="264132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a</a:t>
                </a:r>
              </a:p>
            </p:txBody>
          </p:sp>
        </p:grpSp>
        <p:grpSp>
          <p:nvGrpSpPr>
            <p:cNvPr id="779" name="Group 779"/>
            <p:cNvGrpSpPr/>
            <p:nvPr/>
          </p:nvGrpSpPr>
          <p:grpSpPr>
            <a:xfrm>
              <a:off x="1371599" y="685799"/>
              <a:ext cx="457201" cy="459742"/>
              <a:chOff x="0" y="0"/>
              <a:chExt cx="457200" cy="459740"/>
            </a:xfrm>
          </p:grpSpPr>
          <p:sp>
            <p:nvSpPr>
              <p:cNvPr id="777" name="Shape 777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78" name="Shape 778"/>
              <p:cNvSpPr/>
              <p:nvPr/>
            </p:nvSpPr>
            <p:spPr>
              <a:xfrm>
                <a:off x="92293" y="0"/>
                <a:ext cx="27261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b</a:t>
                </a:r>
              </a:p>
            </p:txBody>
          </p:sp>
        </p:grpSp>
        <p:sp>
          <p:nvSpPr>
            <p:cNvPr id="780" name="Shape 780"/>
            <p:cNvSpPr/>
            <p:nvPr/>
          </p:nvSpPr>
          <p:spPr>
            <a:xfrm flipH="1">
              <a:off x="390525" y="391795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1076325" y="391795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783" name="Shape 783"/>
          <p:cNvSpPr/>
          <p:nvPr/>
        </p:nvSpPr>
        <p:spPr>
          <a:xfrm>
            <a:off x="5772150" y="4005262"/>
            <a:ext cx="11947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 sz="24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3366"/>
                </a:solidFill>
              </a:rPr>
              <a:t>(a+b)*c</a:t>
            </a:r>
          </a:p>
        </p:txBody>
      </p:sp>
      <p:grpSp>
        <p:nvGrpSpPr>
          <p:cNvPr id="803" name="Group 803"/>
          <p:cNvGrpSpPr/>
          <p:nvPr/>
        </p:nvGrpSpPr>
        <p:grpSpPr>
          <a:xfrm>
            <a:off x="4933949" y="4537392"/>
            <a:ext cx="2590801" cy="1831341"/>
            <a:chOff x="0" y="0"/>
            <a:chExt cx="2590800" cy="1831340"/>
          </a:xfrm>
        </p:grpSpPr>
        <p:grpSp>
          <p:nvGrpSpPr>
            <p:cNvPr id="786" name="Group 786"/>
            <p:cNvGrpSpPr/>
            <p:nvPr/>
          </p:nvGrpSpPr>
          <p:grpSpPr>
            <a:xfrm>
              <a:off x="685799" y="685799"/>
              <a:ext cx="457201" cy="459742"/>
              <a:chOff x="0" y="0"/>
              <a:chExt cx="457200" cy="459740"/>
            </a:xfrm>
          </p:grpSpPr>
          <p:sp>
            <p:nvSpPr>
              <p:cNvPr id="784" name="Shape 784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85" name="Shape 785"/>
              <p:cNvSpPr/>
              <p:nvPr/>
            </p:nvSpPr>
            <p:spPr>
              <a:xfrm>
                <a:off x="65653" y="0"/>
                <a:ext cx="32589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+</a:t>
                </a:r>
              </a:p>
            </p:txBody>
          </p:sp>
        </p:grpSp>
        <p:grpSp>
          <p:nvGrpSpPr>
            <p:cNvPr id="789" name="Group 789"/>
            <p:cNvGrpSpPr/>
            <p:nvPr/>
          </p:nvGrpSpPr>
          <p:grpSpPr>
            <a:xfrm>
              <a:off x="-1" y="1371599"/>
              <a:ext cx="457201" cy="459742"/>
              <a:chOff x="0" y="0"/>
              <a:chExt cx="457200" cy="459740"/>
            </a:xfrm>
          </p:grpSpPr>
          <p:sp>
            <p:nvSpPr>
              <p:cNvPr id="787" name="Shape 787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88" name="Shape 788"/>
              <p:cNvSpPr/>
              <p:nvPr/>
            </p:nvSpPr>
            <p:spPr>
              <a:xfrm>
                <a:off x="96534" y="0"/>
                <a:ext cx="264132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a</a:t>
                </a:r>
              </a:p>
            </p:txBody>
          </p:sp>
        </p:grpSp>
        <p:grpSp>
          <p:nvGrpSpPr>
            <p:cNvPr id="792" name="Group 792"/>
            <p:cNvGrpSpPr/>
            <p:nvPr/>
          </p:nvGrpSpPr>
          <p:grpSpPr>
            <a:xfrm>
              <a:off x="1371599" y="1371599"/>
              <a:ext cx="457201" cy="459742"/>
              <a:chOff x="0" y="0"/>
              <a:chExt cx="457200" cy="459740"/>
            </a:xfrm>
          </p:grpSpPr>
          <p:sp>
            <p:nvSpPr>
              <p:cNvPr id="790" name="Shape 790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91" name="Shape 791"/>
              <p:cNvSpPr/>
              <p:nvPr/>
            </p:nvSpPr>
            <p:spPr>
              <a:xfrm>
                <a:off x="92293" y="0"/>
                <a:ext cx="27261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b</a:t>
                </a:r>
              </a:p>
            </p:txBody>
          </p:sp>
        </p:grpSp>
        <p:sp>
          <p:nvSpPr>
            <p:cNvPr id="793" name="Shape 793"/>
            <p:cNvSpPr/>
            <p:nvPr/>
          </p:nvSpPr>
          <p:spPr>
            <a:xfrm flipH="1">
              <a:off x="390525" y="1077594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076325" y="1077594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797" name="Group 797"/>
            <p:cNvGrpSpPr/>
            <p:nvPr/>
          </p:nvGrpSpPr>
          <p:grpSpPr>
            <a:xfrm>
              <a:off x="2133599" y="685799"/>
              <a:ext cx="457201" cy="459742"/>
              <a:chOff x="0" y="0"/>
              <a:chExt cx="457200" cy="459740"/>
            </a:xfrm>
          </p:grpSpPr>
          <p:sp>
            <p:nvSpPr>
              <p:cNvPr id="795" name="Shape 795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96" name="Shape 796"/>
              <p:cNvSpPr/>
              <p:nvPr/>
            </p:nvSpPr>
            <p:spPr>
              <a:xfrm>
                <a:off x="106208" y="0"/>
                <a:ext cx="24478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c</a:t>
                </a:r>
              </a:p>
            </p:txBody>
          </p:sp>
        </p:grpSp>
        <p:grpSp>
          <p:nvGrpSpPr>
            <p:cNvPr id="800" name="Group 800"/>
            <p:cNvGrpSpPr/>
            <p:nvPr/>
          </p:nvGrpSpPr>
          <p:grpSpPr>
            <a:xfrm>
              <a:off x="1447799" y="-1"/>
              <a:ext cx="457201" cy="459742"/>
              <a:chOff x="0" y="0"/>
              <a:chExt cx="457200" cy="459740"/>
            </a:xfrm>
          </p:grpSpPr>
          <p:sp>
            <p:nvSpPr>
              <p:cNvPr id="798" name="Shape 798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99" name="Shape 799"/>
              <p:cNvSpPr/>
              <p:nvPr/>
            </p:nvSpPr>
            <p:spPr>
              <a:xfrm>
                <a:off x="93335" y="0"/>
                <a:ext cx="27053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*</a:t>
                </a:r>
              </a:p>
            </p:txBody>
          </p:sp>
        </p:grpSp>
        <p:sp>
          <p:nvSpPr>
            <p:cNvPr id="801" name="Shape 801"/>
            <p:cNvSpPr/>
            <p:nvPr/>
          </p:nvSpPr>
          <p:spPr>
            <a:xfrm flipH="1">
              <a:off x="1076325" y="391795"/>
              <a:ext cx="438151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1838325" y="391795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1" build="p" animBg="1" advAuto="0"/>
      <p:bldP spid="782" grpId="2" animBg="1" advAuto="0"/>
      <p:bldP spid="783" grpId="3" animBg="1" advAuto="0"/>
      <p:bldP spid="803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EJERCICIO EN CLASE</a:t>
            </a:r>
          </a:p>
        </p:txBody>
      </p:sp>
      <p:sp>
        <p:nvSpPr>
          <p:cNvPr id="806" name="Shape 806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002850"/>
                </a:solidFill>
              </a:rPr>
              <a:t>Construya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arboles</a:t>
            </a:r>
            <a:r>
              <a:rPr sz="2800" dirty="0">
                <a:solidFill>
                  <a:srgbClr val="002850"/>
                </a:solidFill>
              </a:rPr>
              <a:t> de </a:t>
            </a:r>
            <a:r>
              <a:rPr sz="2800" dirty="0" err="1">
                <a:solidFill>
                  <a:srgbClr val="002850"/>
                </a:solidFill>
              </a:rPr>
              <a:t>expresion</a:t>
            </a:r>
            <a:r>
              <a:rPr sz="2800" dirty="0">
                <a:solidFill>
                  <a:srgbClr val="002850"/>
                </a:solidFill>
              </a:rPr>
              <a:t> para: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[X+(Y*Z)] * (A-B)</a:t>
            </a:r>
          </a:p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002850"/>
                </a:solidFill>
              </a:rPr>
              <a:t>Deducir</a:t>
            </a:r>
            <a:r>
              <a:rPr sz="2800" dirty="0">
                <a:solidFill>
                  <a:srgbClr val="002850"/>
                </a:solidFill>
              </a:rPr>
              <a:t> las </a:t>
            </a:r>
            <a:r>
              <a:rPr sz="2800" dirty="0" err="1">
                <a:solidFill>
                  <a:srgbClr val="002850"/>
                </a:solidFill>
              </a:rPr>
              <a:t>expresiones</a:t>
            </a:r>
            <a:r>
              <a:rPr sz="2800" dirty="0">
                <a:solidFill>
                  <a:srgbClr val="002850"/>
                </a:solidFill>
              </a:rPr>
              <a:t> de los </a:t>
            </a:r>
            <a:r>
              <a:rPr sz="2800" dirty="0" err="1">
                <a:solidFill>
                  <a:srgbClr val="002850"/>
                </a:solidFill>
              </a:rPr>
              <a:t>siguientes</a:t>
            </a:r>
            <a:r>
              <a:rPr sz="2800" dirty="0">
                <a:solidFill>
                  <a:srgbClr val="002850"/>
                </a:solidFill>
              </a:rPr>
              <a:t> A.B.</a:t>
            </a:r>
          </a:p>
        </p:txBody>
      </p:sp>
      <p:grpSp>
        <p:nvGrpSpPr>
          <p:cNvPr id="838" name="Group 838"/>
          <p:cNvGrpSpPr/>
          <p:nvPr/>
        </p:nvGrpSpPr>
        <p:grpSpPr>
          <a:xfrm>
            <a:off x="1981200" y="3465829"/>
            <a:ext cx="3657600" cy="3126741"/>
            <a:chOff x="0" y="0"/>
            <a:chExt cx="3657600" cy="3126740"/>
          </a:xfrm>
        </p:grpSpPr>
        <p:grpSp>
          <p:nvGrpSpPr>
            <p:cNvPr id="809" name="Group 809"/>
            <p:cNvGrpSpPr/>
            <p:nvPr/>
          </p:nvGrpSpPr>
          <p:grpSpPr>
            <a:xfrm>
              <a:off x="762000" y="-1"/>
              <a:ext cx="381000" cy="459742"/>
              <a:chOff x="0" y="0"/>
              <a:chExt cx="381000" cy="459740"/>
            </a:xfrm>
          </p:grpSpPr>
          <p:sp>
            <p:nvSpPr>
              <p:cNvPr id="807" name="Shape 807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27553" y="0"/>
                <a:ext cx="32589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+</a:t>
                </a:r>
              </a:p>
            </p:txBody>
          </p:sp>
        </p:grpSp>
        <p:grpSp>
          <p:nvGrpSpPr>
            <p:cNvPr id="812" name="Group 812"/>
            <p:cNvGrpSpPr/>
            <p:nvPr/>
          </p:nvGrpSpPr>
          <p:grpSpPr>
            <a:xfrm>
              <a:off x="0" y="685799"/>
              <a:ext cx="381000" cy="459742"/>
              <a:chOff x="0" y="0"/>
              <a:chExt cx="381000" cy="459740"/>
            </a:xfrm>
          </p:grpSpPr>
          <p:sp>
            <p:nvSpPr>
              <p:cNvPr id="810" name="Shape 810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1" name="Shape 811"/>
              <p:cNvSpPr/>
              <p:nvPr/>
            </p:nvSpPr>
            <p:spPr>
              <a:xfrm>
                <a:off x="58434" y="0"/>
                <a:ext cx="264132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a</a:t>
                </a:r>
              </a:p>
            </p:txBody>
          </p:sp>
        </p:grpSp>
        <p:grpSp>
          <p:nvGrpSpPr>
            <p:cNvPr id="815" name="Group 815"/>
            <p:cNvGrpSpPr/>
            <p:nvPr/>
          </p:nvGrpSpPr>
          <p:grpSpPr>
            <a:xfrm>
              <a:off x="1524000" y="685799"/>
              <a:ext cx="381000" cy="459742"/>
              <a:chOff x="0" y="0"/>
              <a:chExt cx="381000" cy="459740"/>
            </a:xfrm>
          </p:grpSpPr>
          <p:sp>
            <p:nvSpPr>
              <p:cNvPr id="813" name="Shape 813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4" name="Shape 814"/>
              <p:cNvSpPr/>
              <p:nvPr/>
            </p:nvSpPr>
            <p:spPr>
              <a:xfrm>
                <a:off x="55235" y="0"/>
                <a:ext cx="27053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*</a:t>
                </a:r>
              </a:p>
            </p:txBody>
          </p:sp>
        </p:grpSp>
        <p:grpSp>
          <p:nvGrpSpPr>
            <p:cNvPr id="818" name="Group 818"/>
            <p:cNvGrpSpPr/>
            <p:nvPr/>
          </p:nvGrpSpPr>
          <p:grpSpPr>
            <a:xfrm>
              <a:off x="990600" y="1371599"/>
              <a:ext cx="381000" cy="459742"/>
              <a:chOff x="0" y="0"/>
              <a:chExt cx="381000" cy="459740"/>
            </a:xfrm>
          </p:grpSpPr>
          <p:sp>
            <p:nvSpPr>
              <p:cNvPr id="816" name="Shape 816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7" name="Shape 817"/>
              <p:cNvSpPr/>
              <p:nvPr/>
            </p:nvSpPr>
            <p:spPr>
              <a:xfrm>
                <a:off x="54193" y="0"/>
                <a:ext cx="2726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b</a:t>
                </a:r>
              </a:p>
            </p:txBody>
          </p:sp>
        </p:grpSp>
        <p:grpSp>
          <p:nvGrpSpPr>
            <p:cNvPr id="821" name="Group 821"/>
            <p:cNvGrpSpPr/>
            <p:nvPr/>
          </p:nvGrpSpPr>
          <p:grpSpPr>
            <a:xfrm>
              <a:off x="2133600" y="1371599"/>
              <a:ext cx="381000" cy="459742"/>
              <a:chOff x="0" y="0"/>
              <a:chExt cx="381000" cy="459740"/>
            </a:xfrm>
          </p:grpSpPr>
          <p:sp>
            <p:nvSpPr>
              <p:cNvPr id="819" name="Shape 819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0" name="Shape 820"/>
              <p:cNvSpPr/>
              <p:nvPr/>
            </p:nvSpPr>
            <p:spPr>
              <a:xfrm>
                <a:off x="83065" y="0"/>
                <a:ext cx="21487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-</a:t>
                </a:r>
              </a:p>
            </p:txBody>
          </p:sp>
        </p:grpSp>
        <p:grpSp>
          <p:nvGrpSpPr>
            <p:cNvPr id="824" name="Group 824"/>
            <p:cNvGrpSpPr/>
            <p:nvPr/>
          </p:nvGrpSpPr>
          <p:grpSpPr>
            <a:xfrm>
              <a:off x="2667000" y="1981199"/>
              <a:ext cx="381000" cy="459742"/>
              <a:chOff x="0" y="0"/>
              <a:chExt cx="381000" cy="459740"/>
            </a:xfrm>
          </p:grpSpPr>
          <p:sp>
            <p:nvSpPr>
              <p:cNvPr id="822" name="Shape 822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3" name="Shape 823"/>
              <p:cNvSpPr/>
              <p:nvPr/>
            </p:nvSpPr>
            <p:spPr>
              <a:xfrm>
                <a:off x="27553" y="0"/>
                <a:ext cx="32589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+</a:t>
                </a:r>
              </a:p>
            </p:txBody>
          </p:sp>
        </p:grpSp>
        <p:grpSp>
          <p:nvGrpSpPr>
            <p:cNvPr id="827" name="Group 827"/>
            <p:cNvGrpSpPr/>
            <p:nvPr/>
          </p:nvGrpSpPr>
          <p:grpSpPr>
            <a:xfrm>
              <a:off x="2133600" y="2666999"/>
              <a:ext cx="381000" cy="459742"/>
              <a:chOff x="0" y="0"/>
              <a:chExt cx="381000" cy="459740"/>
            </a:xfrm>
          </p:grpSpPr>
          <p:sp>
            <p:nvSpPr>
              <p:cNvPr id="825" name="Shape 825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6" name="Shape 826"/>
              <p:cNvSpPr/>
              <p:nvPr/>
            </p:nvSpPr>
            <p:spPr>
              <a:xfrm>
                <a:off x="68108" y="0"/>
                <a:ext cx="24478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c</a:t>
                </a:r>
              </a:p>
            </p:txBody>
          </p:sp>
        </p:grpSp>
        <p:grpSp>
          <p:nvGrpSpPr>
            <p:cNvPr id="830" name="Group 830"/>
            <p:cNvGrpSpPr/>
            <p:nvPr/>
          </p:nvGrpSpPr>
          <p:grpSpPr>
            <a:xfrm>
              <a:off x="3276600" y="2666999"/>
              <a:ext cx="381000" cy="459742"/>
              <a:chOff x="0" y="0"/>
              <a:chExt cx="381000" cy="459740"/>
            </a:xfrm>
          </p:grpSpPr>
          <p:sp>
            <p:nvSpPr>
              <p:cNvPr id="828" name="Shape 828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9" name="Shape 829"/>
              <p:cNvSpPr/>
              <p:nvPr/>
            </p:nvSpPr>
            <p:spPr>
              <a:xfrm>
                <a:off x="54193" y="0"/>
                <a:ext cx="2726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d</a:t>
                </a:r>
              </a:p>
            </p:txBody>
          </p:sp>
        </p:grpSp>
        <p:sp>
          <p:nvSpPr>
            <p:cNvPr id="831" name="Shape 831"/>
            <p:cNvSpPr/>
            <p:nvPr/>
          </p:nvSpPr>
          <p:spPr>
            <a:xfrm flipH="1">
              <a:off x="2459037" y="234600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992437" y="2346007"/>
              <a:ext cx="3397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59037" y="1736407"/>
              <a:ext cx="263526" cy="3397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1849437" y="1050607"/>
              <a:ext cx="3397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 flipH="1">
              <a:off x="1316037" y="105060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1087437" y="364807"/>
              <a:ext cx="4921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 flipH="1">
              <a:off x="325437" y="364807"/>
              <a:ext cx="4921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" grpId="1" build="p" animBg="1" advAuto="0"/>
      <p:bldP spid="838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 idx="4294967295"/>
          </p:nvPr>
        </p:nvSpPr>
        <p:spPr>
          <a:xfrm>
            <a:off x="381000" y="7651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640079">
              <a:defRPr sz="3359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359" i="1">
                <a:solidFill>
                  <a:srgbClr val="008080"/>
                </a:solidFill>
              </a:rPr>
              <a:t>EVALUAR UNA EXPRESION ARTIMETICA EN INFIJA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457200" y="2359025"/>
            <a:ext cx="82296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expresion se transforma a la expresion posfija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Esto, ya sabemos como hacer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i="1">
                <a:solidFill>
                  <a:srgbClr val="002850"/>
                </a:solidFill>
              </a:rPr>
              <a:t>Crear un arbol de expresion</a:t>
            </a:r>
            <a:endParaRPr sz="2800">
              <a:solidFill>
                <a:srgbClr val="002850"/>
              </a:solidFill>
            </a:endParaRP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esto se va a usar una pila y un arbol de caracteres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Usando el arbol, evaluar la expresion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850391">
              <a:defRPr sz="409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092" i="1">
                <a:solidFill>
                  <a:srgbClr val="008080"/>
                </a:solidFill>
              </a:rPr>
              <a:t>CREAR UN ARBOL DE EXPRESION</a:t>
            </a:r>
          </a:p>
        </p:txBody>
      </p:sp>
      <p:sp>
        <p:nvSpPr>
          <p:cNvPr id="844" name="Shape 844"/>
          <p:cNvSpPr>
            <a:spLocks noGrp="1"/>
          </p:cNvSpPr>
          <p:nvPr>
            <p:ph type="body" idx="4294967295"/>
          </p:nvPr>
        </p:nvSpPr>
        <p:spPr>
          <a:xfrm>
            <a:off x="685800" y="1844675"/>
            <a:ext cx="7772400" cy="440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Los </a:t>
            </a:r>
            <a:r>
              <a:rPr sz="2400" dirty="0" err="1">
                <a:solidFill>
                  <a:srgbClr val="002850"/>
                </a:solidFill>
              </a:rPr>
              <a:t>operandos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seran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siempre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nodos</a:t>
            </a:r>
            <a:r>
              <a:rPr sz="2400" dirty="0">
                <a:solidFill>
                  <a:srgbClr val="002850"/>
                </a:solidFill>
              </a:rPr>
              <a:t> hoja del arbol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Al </a:t>
            </a:r>
            <a:r>
              <a:rPr sz="2000" dirty="0" err="1">
                <a:solidFill>
                  <a:srgbClr val="002850"/>
                </a:solidFill>
              </a:rPr>
              <a:t>revisar</a:t>
            </a:r>
            <a:r>
              <a:rPr sz="2000" dirty="0">
                <a:solidFill>
                  <a:srgbClr val="002850"/>
                </a:solidFill>
              </a:rPr>
              <a:t> un operando, </a:t>
            </a:r>
            <a:r>
              <a:rPr sz="2000" dirty="0" err="1">
                <a:solidFill>
                  <a:srgbClr val="002850"/>
                </a:solidFill>
              </a:rPr>
              <a:t>creo</a:t>
            </a:r>
            <a:r>
              <a:rPr sz="2000" dirty="0">
                <a:solidFill>
                  <a:srgbClr val="002850"/>
                </a:solidFill>
              </a:rPr>
              <a:t> una </a:t>
            </a:r>
            <a:r>
              <a:rPr sz="2000" dirty="0" err="1">
                <a:solidFill>
                  <a:srgbClr val="002850"/>
                </a:solidFill>
              </a:rPr>
              <a:t>nueva</a:t>
            </a:r>
            <a:r>
              <a:rPr sz="2000" dirty="0">
                <a:solidFill>
                  <a:srgbClr val="002850"/>
                </a:solidFill>
              </a:rPr>
              <a:t> hoja y la </a:t>
            </a:r>
            <a:r>
              <a:rPr sz="2000" dirty="0" err="1">
                <a:solidFill>
                  <a:srgbClr val="002850"/>
                </a:solidFill>
              </a:rPr>
              <a:t>recuerdo</a:t>
            </a:r>
            <a:endParaRPr sz="20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Los </a:t>
            </a:r>
            <a:r>
              <a:rPr sz="2400" dirty="0" err="1">
                <a:solidFill>
                  <a:srgbClr val="002850"/>
                </a:solidFill>
              </a:rPr>
              <a:t>operadores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seran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nodos</a:t>
            </a:r>
            <a:r>
              <a:rPr sz="2400" dirty="0">
                <a:solidFill>
                  <a:srgbClr val="002850"/>
                </a:solidFill>
              </a:rPr>
              <a:t> padre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Al </a:t>
            </a:r>
            <a:r>
              <a:rPr sz="2000" dirty="0" err="1">
                <a:solidFill>
                  <a:srgbClr val="002850"/>
                </a:solidFill>
              </a:rPr>
              <a:t>revisar</a:t>
            </a:r>
            <a:r>
              <a:rPr sz="2000" dirty="0">
                <a:solidFill>
                  <a:srgbClr val="002850"/>
                </a:solidFill>
              </a:rPr>
              <a:t> un </a:t>
            </a:r>
            <a:r>
              <a:rPr sz="2000" dirty="0" err="1">
                <a:solidFill>
                  <a:srgbClr val="002850"/>
                </a:solidFill>
              </a:rPr>
              <a:t>operador</a:t>
            </a:r>
            <a:r>
              <a:rPr sz="2000" dirty="0">
                <a:solidFill>
                  <a:srgbClr val="002850"/>
                </a:solidFill>
              </a:rPr>
              <a:t>, </a:t>
            </a:r>
            <a:r>
              <a:rPr sz="2000" dirty="0" err="1">
                <a:solidFill>
                  <a:srgbClr val="002850"/>
                </a:solidFill>
              </a:rPr>
              <a:t>recuerdo</a:t>
            </a:r>
            <a:r>
              <a:rPr sz="2000" dirty="0">
                <a:solidFill>
                  <a:srgbClr val="002850"/>
                </a:solidFill>
              </a:rPr>
              <a:t> las dos </a:t>
            </a:r>
            <a:r>
              <a:rPr sz="2000" dirty="0" err="1">
                <a:solidFill>
                  <a:srgbClr val="002850"/>
                </a:solidFill>
              </a:rPr>
              <a:t>ultimas</a:t>
            </a:r>
            <a:r>
              <a:rPr sz="2000" dirty="0">
                <a:solidFill>
                  <a:srgbClr val="002850"/>
                </a:solidFill>
              </a:rPr>
              <a:t> hojas </a:t>
            </a:r>
            <a:r>
              <a:rPr sz="2000" dirty="0" err="1">
                <a:solidFill>
                  <a:srgbClr val="002850"/>
                </a:solidFill>
              </a:rPr>
              <a:t>creadas</a:t>
            </a:r>
            <a:r>
              <a:rPr sz="2000" dirty="0">
                <a:solidFill>
                  <a:srgbClr val="002850"/>
                </a:solidFill>
              </a:rPr>
              <a:t> y uno </a:t>
            </a:r>
            <a:r>
              <a:rPr sz="2000" dirty="0" err="1">
                <a:solidFill>
                  <a:srgbClr val="002850"/>
                </a:solidFill>
              </a:rPr>
              <a:t>todo</a:t>
            </a:r>
            <a:endParaRPr sz="2000" dirty="0">
              <a:solidFill>
                <a:srgbClr val="002850"/>
              </a:solidFill>
            </a:endParaRP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No </a:t>
            </a:r>
            <a:r>
              <a:rPr sz="2000" dirty="0" err="1">
                <a:solidFill>
                  <a:srgbClr val="002850"/>
                </a:solidFill>
              </a:rPr>
              <a:t>debo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olvidar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el</a:t>
            </a:r>
            <a:r>
              <a:rPr sz="2000" dirty="0">
                <a:solidFill>
                  <a:srgbClr val="002850"/>
                </a:solidFill>
              </a:rPr>
              <a:t> nuevo </a:t>
            </a:r>
            <a:r>
              <a:rPr sz="2000" dirty="0" err="1">
                <a:solidFill>
                  <a:srgbClr val="002850"/>
                </a:solidFill>
              </a:rPr>
              <a:t>arbolito</a:t>
            </a:r>
            <a:r>
              <a:rPr sz="2000" dirty="0">
                <a:solidFill>
                  <a:srgbClr val="002850"/>
                </a:solidFill>
              </a:rPr>
              <a:t> que he </a:t>
            </a:r>
            <a:r>
              <a:rPr sz="2000" dirty="0" err="1">
                <a:solidFill>
                  <a:srgbClr val="002850"/>
                </a:solidFill>
              </a:rPr>
              <a:t>creado</a:t>
            </a:r>
            <a:endParaRPr sz="2000" dirty="0">
              <a:solidFill>
                <a:srgbClr val="002850"/>
              </a:solidFill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381000" y="4191000"/>
            <a:ext cx="1738422" cy="469265"/>
          </a:xfrm>
          <a:prstGeom prst="rect">
            <a:avLst/>
          </a:prstGeom>
          <a:solidFill>
            <a:srgbClr val="CCFFFF"/>
          </a:solidFill>
          <a:ln>
            <a:solidFill>
              <a:srgbClr val="00CC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4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A*B-C*D+H</a:t>
            </a:r>
          </a:p>
        </p:txBody>
      </p:sp>
      <p:sp>
        <p:nvSpPr>
          <p:cNvPr id="846" name="Shape 846"/>
          <p:cNvSpPr/>
          <p:nvPr/>
        </p:nvSpPr>
        <p:spPr>
          <a:xfrm>
            <a:off x="2438400" y="4191000"/>
            <a:ext cx="1736934" cy="469265"/>
          </a:xfrm>
          <a:prstGeom prst="rect">
            <a:avLst/>
          </a:prstGeom>
          <a:solidFill>
            <a:srgbClr val="E7FFE7"/>
          </a:solidFill>
          <a:ln>
            <a:solidFill>
              <a:srgbClr val="00FF0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4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AB*CD*-H+</a:t>
            </a:r>
          </a:p>
        </p:txBody>
      </p:sp>
      <p:sp>
        <p:nvSpPr>
          <p:cNvPr id="847" name="Shape 847"/>
          <p:cNvSpPr/>
          <p:nvPr/>
        </p:nvSpPr>
        <p:spPr>
          <a:xfrm flipV="1">
            <a:off x="2627312" y="4656137"/>
            <a:ext cx="1" cy="6096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50" name="Group 850"/>
          <p:cNvGrpSpPr/>
          <p:nvPr/>
        </p:nvGrpSpPr>
        <p:grpSpPr>
          <a:xfrm>
            <a:off x="1905000" y="6310629"/>
            <a:ext cx="304801" cy="332741"/>
            <a:chOff x="0" y="0"/>
            <a:chExt cx="304800" cy="332740"/>
          </a:xfrm>
        </p:grpSpPr>
        <p:sp>
          <p:nvSpPr>
            <p:cNvPr id="848" name="Shape 84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39409" y="-1"/>
              <a:ext cx="22598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A</a:t>
              </a:r>
            </a:p>
          </p:txBody>
        </p:sp>
      </p:grpSp>
      <p:grpSp>
        <p:nvGrpSpPr>
          <p:cNvPr id="854" name="Group 854"/>
          <p:cNvGrpSpPr/>
          <p:nvPr/>
        </p:nvGrpSpPr>
        <p:grpSpPr>
          <a:xfrm>
            <a:off x="685799" y="5029200"/>
            <a:ext cx="914401" cy="1447800"/>
            <a:chOff x="0" y="0"/>
            <a:chExt cx="914400" cy="1447799"/>
          </a:xfrm>
        </p:grpSpPr>
        <p:sp>
          <p:nvSpPr>
            <p:cNvPr id="851" name="Shape 851"/>
            <p:cNvSpPr/>
            <p:nvPr/>
          </p:nvSpPr>
          <p:spPr>
            <a:xfrm flipH="1">
              <a:off x="-1" y="76200"/>
              <a:ext cx="2" cy="13716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0" y="1447800"/>
              <a:ext cx="9144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 flipV="1">
              <a:off x="914399" y="0"/>
              <a:ext cx="1" cy="1447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855" name="Shape 855"/>
          <p:cNvSpPr/>
          <p:nvPr/>
        </p:nvSpPr>
        <p:spPr>
          <a:xfrm>
            <a:off x="685800" y="62484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1604962" y="6420445"/>
            <a:ext cx="296473" cy="3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57" name="Shape 857"/>
          <p:cNvSpPr/>
          <p:nvPr/>
        </p:nvSpPr>
        <p:spPr>
          <a:xfrm flipV="1">
            <a:off x="2819400" y="4656137"/>
            <a:ext cx="0" cy="6096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60" name="Group 860"/>
          <p:cNvGrpSpPr/>
          <p:nvPr/>
        </p:nvGrpSpPr>
        <p:grpSpPr>
          <a:xfrm>
            <a:off x="1905000" y="5929629"/>
            <a:ext cx="304801" cy="332741"/>
            <a:chOff x="0" y="0"/>
            <a:chExt cx="304800" cy="332740"/>
          </a:xfrm>
        </p:grpSpPr>
        <p:sp>
          <p:nvSpPr>
            <p:cNvPr id="858" name="Shape 85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0451" y="-1"/>
              <a:ext cx="22389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B</a:t>
              </a:r>
            </a:p>
          </p:txBody>
        </p:sp>
      </p:grpSp>
      <p:sp>
        <p:nvSpPr>
          <p:cNvPr id="861" name="Shape 861"/>
          <p:cNvSpPr/>
          <p:nvPr/>
        </p:nvSpPr>
        <p:spPr>
          <a:xfrm>
            <a:off x="685800" y="60198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1604962" y="6102542"/>
            <a:ext cx="295415" cy="12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63" name="Shape 863"/>
          <p:cNvSpPr/>
          <p:nvPr/>
        </p:nvSpPr>
        <p:spPr>
          <a:xfrm flipV="1">
            <a:off x="2979737" y="4656137"/>
            <a:ext cx="1" cy="6096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69" name="Group 869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864" name="Shape 864"/>
            <p:cNvSpPr/>
            <p:nvPr/>
          </p:nvSpPr>
          <p:spPr>
            <a:xfrm>
              <a:off x="7937" y="990600"/>
              <a:ext cx="906463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868" name="Group 868"/>
            <p:cNvGrpSpPr/>
            <p:nvPr/>
          </p:nvGrpSpPr>
          <p:grpSpPr>
            <a:xfrm>
              <a:off x="-1" y="0"/>
              <a:ext cx="914402" cy="1447800"/>
              <a:chOff x="0" y="0"/>
              <a:chExt cx="914400" cy="1447799"/>
            </a:xfrm>
          </p:grpSpPr>
          <p:sp>
            <p:nvSpPr>
              <p:cNvPr id="865" name="Shape 865"/>
              <p:cNvSpPr/>
              <p:nvPr/>
            </p:nvSpPr>
            <p:spPr>
              <a:xfrm flipH="1">
                <a:off x="-1" y="76200"/>
                <a:ext cx="2" cy="13716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0" y="1447800"/>
                <a:ext cx="9144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67" name="Shape 867"/>
              <p:cNvSpPr/>
              <p:nvPr/>
            </p:nvSpPr>
            <p:spPr>
              <a:xfrm flipV="1">
                <a:off x="914399" y="0"/>
                <a:ext cx="1" cy="14478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877" name="Group 877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870" name="Shape 870"/>
            <p:cNvSpPr/>
            <p:nvPr/>
          </p:nvSpPr>
          <p:spPr>
            <a:xfrm>
              <a:off x="0" y="12192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876" name="Group 876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871" name="Shape 871"/>
              <p:cNvSpPr/>
              <p:nvPr/>
            </p:nvSpPr>
            <p:spPr>
              <a:xfrm>
                <a:off x="7937" y="990600"/>
                <a:ext cx="906463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875" name="Group 875"/>
              <p:cNvGrpSpPr/>
              <p:nvPr/>
            </p:nvGrpSpPr>
            <p:grpSpPr>
              <a:xfrm>
                <a:off x="-1" y="0"/>
                <a:ext cx="914402" cy="1447800"/>
                <a:chOff x="0" y="0"/>
                <a:chExt cx="914400" cy="1447799"/>
              </a:xfrm>
            </p:grpSpPr>
            <p:sp>
              <p:nvSpPr>
                <p:cNvPr id="872" name="Shape 872"/>
                <p:cNvSpPr/>
                <p:nvPr/>
              </p:nvSpPr>
              <p:spPr>
                <a:xfrm flipH="1">
                  <a:off x="-1" y="76200"/>
                  <a:ext cx="2" cy="13716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0" y="1447800"/>
                  <a:ext cx="91440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74" name="Shape 874"/>
                <p:cNvSpPr/>
                <p:nvPr/>
              </p:nvSpPr>
              <p:spPr>
                <a:xfrm flipV="1">
                  <a:off x="914399" y="0"/>
                  <a:ext cx="1" cy="14478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880" name="Group 880"/>
          <p:cNvGrpSpPr/>
          <p:nvPr/>
        </p:nvGrpSpPr>
        <p:grpSpPr>
          <a:xfrm>
            <a:off x="2895600" y="6005829"/>
            <a:ext cx="304801" cy="332741"/>
            <a:chOff x="0" y="0"/>
            <a:chExt cx="304800" cy="332740"/>
          </a:xfrm>
        </p:grpSpPr>
        <p:sp>
          <p:nvSpPr>
            <p:cNvPr id="878" name="Shape 87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4866" y="-1"/>
              <a:ext cx="21506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*</a:t>
              </a:r>
            </a:p>
          </p:txBody>
        </p:sp>
      </p:grpSp>
      <p:grpSp>
        <p:nvGrpSpPr>
          <p:cNvPr id="883" name="Group 883"/>
          <p:cNvGrpSpPr/>
          <p:nvPr/>
        </p:nvGrpSpPr>
        <p:grpSpPr>
          <a:xfrm>
            <a:off x="3276600" y="6386829"/>
            <a:ext cx="304801" cy="332741"/>
            <a:chOff x="0" y="0"/>
            <a:chExt cx="304800" cy="332740"/>
          </a:xfrm>
        </p:grpSpPr>
        <p:sp>
          <p:nvSpPr>
            <p:cNvPr id="881" name="Shape 881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0451" y="-1"/>
              <a:ext cx="22389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B</a:t>
              </a:r>
            </a:p>
          </p:txBody>
        </p:sp>
      </p:grpSp>
      <p:sp>
        <p:nvSpPr>
          <p:cNvPr id="1048" name="Shape 1048"/>
          <p:cNvSpPr/>
          <p:nvPr/>
        </p:nvSpPr>
        <p:spPr>
          <a:xfrm>
            <a:off x="3159085" y="6283285"/>
            <a:ext cx="157997" cy="15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887" name="Group 887"/>
          <p:cNvGrpSpPr/>
          <p:nvPr/>
        </p:nvGrpSpPr>
        <p:grpSpPr>
          <a:xfrm>
            <a:off x="2590800" y="6431279"/>
            <a:ext cx="304801" cy="332741"/>
            <a:chOff x="0" y="0"/>
            <a:chExt cx="304800" cy="332740"/>
          </a:xfrm>
        </p:grpSpPr>
        <p:sp>
          <p:nvSpPr>
            <p:cNvPr id="885" name="Shape 885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9409" y="-1"/>
              <a:ext cx="22598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A</a:t>
              </a:r>
            </a:p>
          </p:txBody>
        </p:sp>
      </p:grpSp>
      <p:sp>
        <p:nvSpPr>
          <p:cNvPr id="1049" name="Shape 1049"/>
          <p:cNvSpPr/>
          <p:nvPr/>
        </p:nvSpPr>
        <p:spPr>
          <a:xfrm>
            <a:off x="2855912" y="6322326"/>
            <a:ext cx="84535" cy="11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685800" y="62484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1604962" y="6187837"/>
            <a:ext cx="1286659" cy="128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91" name="Shape 891"/>
          <p:cNvSpPr/>
          <p:nvPr/>
        </p:nvSpPr>
        <p:spPr>
          <a:xfrm flipV="1">
            <a:off x="3148012" y="4648200"/>
            <a:ext cx="1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94" name="Group 894"/>
          <p:cNvGrpSpPr/>
          <p:nvPr/>
        </p:nvGrpSpPr>
        <p:grpSpPr>
          <a:xfrm>
            <a:off x="2133600" y="5624829"/>
            <a:ext cx="304801" cy="332741"/>
            <a:chOff x="0" y="0"/>
            <a:chExt cx="304800" cy="332740"/>
          </a:xfrm>
        </p:grpSpPr>
        <p:sp>
          <p:nvSpPr>
            <p:cNvPr id="892" name="Shape 892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39310" y="-1"/>
              <a:ext cx="22618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C</a:t>
              </a:r>
            </a:p>
          </p:txBody>
        </p:sp>
      </p:grpSp>
      <p:sp>
        <p:nvSpPr>
          <p:cNvPr id="895" name="Shape 895"/>
          <p:cNvSpPr/>
          <p:nvPr/>
        </p:nvSpPr>
        <p:spPr>
          <a:xfrm>
            <a:off x="685800" y="60198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1539874" y="5836361"/>
            <a:ext cx="595587" cy="178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97" name="Shape 897"/>
          <p:cNvSpPr/>
          <p:nvPr/>
        </p:nvSpPr>
        <p:spPr>
          <a:xfrm flipV="1">
            <a:off x="3328987" y="4654550"/>
            <a:ext cx="1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00" name="Group 900"/>
          <p:cNvGrpSpPr/>
          <p:nvPr/>
        </p:nvGrpSpPr>
        <p:grpSpPr>
          <a:xfrm>
            <a:off x="2133600" y="5243829"/>
            <a:ext cx="304801" cy="332741"/>
            <a:chOff x="0" y="0"/>
            <a:chExt cx="304800" cy="332740"/>
          </a:xfrm>
        </p:grpSpPr>
        <p:sp>
          <p:nvSpPr>
            <p:cNvPr id="898" name="Shape 89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31422" y="-1"/>
              <a:ext cx="24195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D</a:t>
              </a:r>
            </a:p>
          </p:txBody>
        </p:sp>
      </p:grpSp>
      <p:sp>
        <p:nvSpPr>
          <p:cNvPr id="901" name="Shape 901"/>
          <p:cNvSpPr/>
          <p:nvPr/>
        </p:nvSpPr>
        <p:spPr>
          <a:xfrm>
            <a:off x="685800" y="57912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1417759" y="5472686"/>
            <a:ext cx="724041" cy="313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03" name="Shape 903"/>
          <p:cNvSpPr/>
          <p:nvPr/>
        </p:nvSpPr>
        <p:spPr>
          <a:xfrm flipV="1">
            <a:off x="3529012" y="4660900"/>
            <a:ext cx="1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09" name="Group 909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04" name="Shape 904"/>
            <p:cNvSpPr/>
            <p:nvPr/>
          </p:nvSpPr>
          <p:spPr>
            <a:xfrm>
              <a:off x="0" y="7620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08" name="Group 908"/>
            <p:cNvGrpSpPr/>
            <p:nvPr/>
          </p:nvGrpSpPr>
          <p:grpSpPr>
            <a:xfrm>
              <a:off x="-1" y="0"/>
              <a:ext cx="914402" cy="1447800"/>
              <a:chOff x="0" y="0"/>
              <a:chExt cx="914400" cy="1447799"/>
            </a:xfrm>
          </p:grpSpPr>
          <p:sp>
            <p:nvSpPr>
              <p:cNvPr id="905" name="Shape 905"/>
              <p:cNvSpPr/>
              <p:nvPr/>
            </p:nvSpPr>
            <p:spPr>
              <a:xfrm flipH="1">
                <a:off x="-1" y="76200"/>
                <a:ext cx="2" cy="13716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0" y="1447800"/>
                <a:ext cx="9144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 flipV="1">
                <a:off x="914399" y="0"/>
                <a:ext cx="1" cy="14478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917" name="Group 917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10" name="Shape 910"/>
            <p:cNvSpPr/>
            <p:nvPr/>
          </p:nvSpPr>
          <p:spPr>
            <a:xfrm>
              <a:off x="0" y="9906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16" name="Group 916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11" name="Shape 911"/>
              <p:cNvSpPr/>
              <p:nvPr/>
            </p:nvSpPr>
            <p:spPr>
              <a:xfrm>
                <a:off x="0" y="7620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915" name="Group 915"/>
              <p:cNvGrpSpPr/>
              <p:nvPr/>
            </p:nvGrpSpPr>
            <p:grpSpPr>
              <a:xfrm>
                <a:off x="-1" y="0"/>
                <a:ext cx="914402" cy="1447800"/>
                <a:chOff x="0" y="0"/>
                <a:chExt cx="914400" cy="1447799"/>
              </a:xfrm>
            </p:grpSpPr>
            <p:sp>
              <p:nvSpPr>
                <p:cNvPr id="912" name="Shape 912"/>
                <p:cNvSpPr/>
                <p:nvPr/>
              </p:nvSpPr>
              <p:spPr>
                <a:xfrm flipH="1">
                  <a:off x="-1" y="76200"/>
                  <a:ext cx="2" cy="13716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0" y="1447800"/>
                  <a:ext cx="91440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14" name="Shape 914"/>
                <p:cNvSpPr/>
                <p:nvPr/>
              </p:nvSpPr>
              <p:spPr>
                <a:xfrm flipV="1">
                  <a:off x="914399" y="0"/>
                  <a:ext cx="1" cy="14478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920" name="Group 920"/>
          <p:cNvGrpSpPr/>
          <p:nvPr/>
        </p:nvGrpSpPr>
        <p:grpSpPr>
          <a:xfrm>
            <a:off x="4343400" y="5624829"/>
            <a:ext cx="304801" cy="332741"/>
            <a:chOff x="0" y="0"/>
            <a:chExt cx="304800" cy="332740"/>
          </a:xfrm>
        </p:grpSpPr>
        <p:sp>
          <p:nvSpPr>
            <p:cNvPr id="918" name="Shape 91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4866" y="-1"/>
              <a:ext cx="21506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*</a:t>
              </a:r>
            </a:p>
          </p:txBody>
        </p:sp>
      </p:grpSp>
      <p:grpSp>
        <p:nvGrpSpPr>
          <p:cNvPr id="923" name="Group 923"/>
          <p:cNvGrpSpPr/>
          <p:nvPr/>
        </p:nvGrpSpPr>
        <p:grpSpPr>
          <a:xfrm>
            <a:off x="4648200" y="6082029"/>
            <a:ext cx="304801" cy="332741"/>
            <a:chOff x="0" y="0"/>
            <a:chExt cx="304800" cy="332740"/>
          </a:xfrm>
        </p:grpSpPr>
        <p:sp>
          <p:nvSpPr>
            <p:cNvPr id="921" name="Shape 921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1422" y="-1"/>
              <a:ext cx="24195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D</a:t>
              </a:r>
            </a:p>
          </p:txBody>
        </p:sp>
      </p:grpSp>
      <p:grpSp>
        <p:nvGrpSpPr>
          <p:cNvPr id="926" name="Group 926"/>
          <p:cNvGrpSpPr/>
          <p:nvPr/>
        </p:nvGrpSpPr>
        <p:grpSpPr>
          <a:xfrm>
            <a:off x="4114800" y="6082029"/>
            <a:ext cx="304801" cy="332741"/>
            <a:chOff x="0" y="0"/>
            <a:chExt cx="304800" cy="332740"/>
          </a:xfrm>
        </p:grpSpPr>
        <p:sp>
          <p:nvSpPr>
            <p:cNvPr id="924" name="Shape 924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310" y="-1"/>
              <a:ext cx="22618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C</a:t>
              </a:r>
            </a:p>
          </p:txBody>
        </p:sp>
      </p:grpSp>
      <p:sp>
        <p:nvSpPr>
          <p:cNvPr id="1053" name="Shape 1053"/>
          <p:cNvSpPr/>
          <p:nvPr/>
        </p:nvSpPr>
        <p:spPr>
          <a:xfrm>
            <a:off x="4603353" y="5952529"/>
            <a:ext cx="86334" cy="12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4350384" y="5957411"/>
            <a:ext cx="62311" cy="12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685800" y="60198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1604962" y="5807189"/>
            <a:ext cx="2734495" cy="279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31" name="Shape 931"/>
          <p:cNvSpPr/>
          <p:nvPr/>
        </p:nvSpPr>
        <p:spPr>
          <a:xfrm flipV="1">
            <a:off x="3686175" y="4648200"/>
            <a:ext cx="0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39" name="Group 939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32" name="Shape 932"/>
            <p:cNvSpPr/>
            <p:nvPr/>
          </p:nvSpPr>
          <p:spPr>
            <a:xfrm>
              <a:off x="0" y="9906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38" name="Group 938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33" name="Shape 933"/>
              <p:cNvSpPr/>
              <p:nvPr/>
            </p:nvSpPr>
            <p:spPr>
              <a:xfrm>
                <a:off x="0" y="7620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937" name="Group 937"/>
              <p:cNvGrpSpPr/>
              <p:nvPr/>
            </p:nvGrpSpPr>
            <p:grpSpPr>
              <a:xfrm>
                <a:off x="-1" y="0"/>
                <a:ext cx="914402" cy="1447800"/>
                <a:chOff x="0" y="0"/>
                <a:chExt cx="914400" cy="1447799"/>
              </a:xfrm>
            </p:grpSpPr>
            <p:sp>
              <p:nvSpPr>
                <p:cNvPr id="934" name="Shape 934"/>
                <p:cNvSpPr/>
                <p:nvPr/>
              </p:nvSpPr>
              <p:spPr>
                <a:xfrm flipH="1">
                  <a:off x="-1" y="76200"/>
                  <a:ext cx="2" cy="13716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0" y="1447800"/>
                  <a:ext cx="91440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 flipV="1">
                  <a:off x="914399" y="0"/>
                  <a:ext cx="1" cy="14478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949" name="Group 949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40" name="Shape 940"/>
            <p:cNvSpPr/>
            <p:nvPr/>
          </p:nvSpPr>
          <p:spPr>
            <a:xfrm>
              <a:off x="0" y="12192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48" name="Group 948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41" name="Shape 941"/>
              <p:cNvSpPr/>
              <p:nvPr/>
            </p:nvSpPr>
            <p:spPr>
              <a:xfrm>
                <a:off x="0" y="9906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947" name="Group 947"/>
              <p:cNvGrpSpPr/>
              <p:nvPr/>
            </p:nvGrpSpPr>
            <p:grpSpPr>
              <a:xfrm>
                <a:off x="0" y="0"/>
                <a:ext cx="914400" cy="1447801"/>
                <a:chOff x="0" y="0"/>
                <a:chExt cx="914400" cy="1447800"/>
              </a:xfrm>
            </p:grpSpPr>
            <p:sp>
              <p:nvSpPr>
                <p:cNvPr id="942" name="Shape 942"/>
                <p:cNvSpPr/>
                <p:nvPr/>
              </p:nvSpPr>
              <p:spPr>
                <a:xfrm>
                  <a:off x="0" y="762000"/>
                  <a:ext cx="914400" cy="22860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grpSp>
              <p:nvGrpSpPr>
                <p:cNvPr id="946" name="Group 946"/>
                <p:cNvGrpSpPr/>
                <p:nvPr/>
              </p:nvGrpSpPr>
              <p:grpSpPr>
                <a:xfrm>
                  <a:off x="-1" y="0"/>
                  <a:ext cx="914402" cy="1447800"/>
                  <a:chOff x="0" y="0"/>
                  <a:chExt cx="914400" cy="1447799"/>
                </a:xfrm>
              </p:grpSpPr>
              <p:sp>
                <p:nvSpPr>
                  <p:cNvPr id="943" name="Shape 943"/>
                  <p:cNvSpPr/>
                  <p:nvPr/>
                </p:nvSpPr>
                <p:spPr>
                  <a:xfrm flipH="1">
                    <a:off x="-1" y="76200"/>
                    <a:ext cx="2" cy="13716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44" name="Shape 944"/>
                  <p:cNvSpPr/>
                  <p:nvPr/>
                </p:nvSpPr>
                <p:spPr>
                  <a:xfrm>
                    <a:off x="0" y="1447800"/>
                    <a:ext cx="914400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45" name="Shape 945"/>
                  <p:cNvSpPr/>
                  <p:nvPr/>
                </p:nvSpPr>
                <p:spPr>
                  <a:xfrm flipV="1">
                    <a:off x="914399" y="0"/>
                    <a:ext cx="1" cy="14478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952" name="Group 952"/>
          <p:cNvGrpSpPr/>
          <p:nvPr/>
        </p:nvGrpSpPr>
        <p:grpSpPr>
          <a:xfrm>
            <a:off x="5562600" y="5396229"/>
            <a:ext cx="304801" cy="332741"/>
            <a:chOff x="0" y="0"/>
            <a:chExt cx="304800" cy="332740"/>
          </a:xfrm>
        </p:grpSpPr>
        <p:sp>
          <p:nvSpPr>
            <p:cNvPr id="950" name="Shape 950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3420" y="-1"/>
              <a:ext cx="17796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-</a:t>
              </a:r>
            </a:p>
          </p:txBody>
        </p:sp>
      </p:grpSp>
      <p:grpSp>
        <p:nvGrpSpPr>
          <p:cNvPr id="964" name="Group 964"/>
          <p:cNvGrpSpPr/>
          <p:nvPr/>
        </p:nvGrpSpPr>
        <p:grpSpPr>
          <a:xfrm>
            <a:off x="5791200" y="5853429"/>
            <a:ext cx="838201" cy="789941"/>
            <a:chOff x="0" y="0"/>
            <a:chExt cx="838200" cy="789940"/>
          </a:xfrm>
        </p:grpSpPr>
        <p:grpSp>
          <p:nvGrpSpPr>
            <p:cNvPr id="955" name="Group 955"/>
            <p:cNvGrpSpPr/>
            <p:nvPr/>
          </p:nvGrpSpPr>
          <p:grpSpPr>
            <a:xfrm>
              <a:off x="228600" y="-1"/>
              <a:ext cx="304801" cy="332741"/>
              <a:chOff x="0" y="0"/>
              <a:chExt cx="304800" cy="332740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44866" y="-1"/>
                <a:ext cx="21506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*</a:t>
                </a:r>
              </a:p>
            </p:txBody>
          </p:sp>
        </p:grpSp>
        <p:grpSp>
          <p:nvGrpSpPr>
            <p:cNvPr id="958" name="Group 958"/>
            <p:cNvGrpSpPr/>
            <p:nvPr/>
          </p:nvGrpSpPr>
          <p:grpSpPr>
            <a:xfrm>
              <a:off x="533400" y="457199"/>
              <a:ext cx="304801" cy="332741"/>
              <a:chOff x="0" y="0"/>
              <a:chExt cx="304800" cy="332740"/>
            </a:xfrm>
          </p:grpSpPr>
          <p:sp>
            <p:nvSpPr>
              <p:cNvPr id="956" name="Shape 956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31422" y="-1"/>
                <a:ext cx="241956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D</a:t>
                </a:r>
              </a:p>
            </p:txBody>
          </p:sp>
        </p:grpSp>
        <p:grpSp>
          <p:nvGrpSpPr>
            <p:cNvPr id="961" name="Group 961"/>
            <p:cNvGrpSpPr/>
            <p:nvPr/>
          </p:nvGrpSpPr>
          <p:grpSpPr>
            <a:xfrm>
              <a:off x="0" y="457199"/>
              <a:ext cx="304801" cy="332741"/>
              <a:chOff x="0" y="0"/>
              <a:chExt cx="304800" cy="332740"/>
            </a:xfrm>
          </p:grpSpPr>
          <p:sp>
            <p:nvSpPr>
              <p:cNvPr id="959" name="Shape 959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39310" y="-1"/>
                <a:ext cx="22618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C</a:t>
                </a:r>
              </a:p>
            </p:txBody>
          </p:sp>
        </p:grpSp>
        <p:sp>
          <p:nvSpPr>
            <p:cNvPr id="962" name="Shape 962"/>
            <p:cNvSpPr/>
            <p:nvPr/>
          </p:nvSpPr>
          <p:spPr>
            <a:xfrm>
              <a:off x="488949" y="274320"/>
              <a:ext cx="196852" cy="1968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 flipH="1">
              <a:off x="152399" y="274320"/>
              <a:ext cx="120652" cy="1968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56" name="Shape 1056"/>
          <p:cNvSpPr/>
          <p:nvPr/>
        </p:nvSpPr>
        <p:spPr>
          <a:xfrm>
            <a:off x="5806875" y="5689812"/>
            <a:ext cx="118169" cy="163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977" name="Group 977"/>
          <p:cNvGrpSpPr/>
          <p:nvPr/>
        </p:nvGrpSpPr>
        <p:grpSpPr>
          <a:xfrm>
            <a:off x="4724400" y="5885179"/>
            <a:ext cx="990601" cy="758191"/>
            <a:chOff x="0" y="0"/>
            <a:chExt cx="990600" cy="758190"/>
          </a:xfrm>
        </p:grpSpPr>
        <p:grpSp>
          <p:nvGrpSpPr>
            <p:cNvPr id="968" name="Group 968"/>
            <p:cNvGrpSpPr/>
            <p:nvPr/>
          </p:nvGrpSpPr>
          <p:grpSpPr>
            <a:xfrm>
              <a:off x="304800" y="-1"/>
              <a:ext cx="304801" cy="332741"/>
              <a:chOff x="0" y="0"/>
              <a:chExt cx="304800" cy="332740"/>
            </a:xfrm>
          </p:grpSpPr>
          <p:sp>
            <p:nvSpPr>
              <p:cNvPr id="966" name="Shape 966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44866" y="-1"/>
                <a:ext cx="21506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*</a:t>
                </a:r>
              </a:p>
            </p:txBody>
          </p:sp>
        </p:grpSp>
        <p:grpSp>
          <p:nvGrpSpPr>
            <p:cNvPr id="971" name="Group 971"/>
            <p:cNvGrpSpPr/>
            <p:nvPr/>
          </p:nvGrpSpPr>
          <p:grpSpPr>
            <a:xfrm>
              <a:off x="685800" y="380999"/>
              <a:ext cx="304801" cy="332741"/>
              <a:chOff x="0" y="0"/>
              <a:chExt cx="304800" cy="332740"/>
            </a:xfrm>
          </p:grpSpPr>
          <p:sp>
            <p:nvSpPr>
              <p:cNvPr id="969" name="Shape 969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40451" y="-1"/>
                <a:ext cx="22389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B</a:t>
                </a:r>
              </a:p>
            </p:txBody>
          </p:sp>
        </p:grpSp>
        <p:sp>
          <p:nvSpPr>
            <p:cNvPr id="972" name="Shape 972"/>
            <p:cNvSpPr/>
            <p:nvPr/>
          </p:nvSpPr>
          <p:spPr>
            <a:xfrm>
              <a:off x="565150" y="274320"/>
              <a:ext cx="165101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975" name="Group 975"/>
            <p:cNvGrpSpPr/>
            <p:nvPr/>
          </p:nvGrpSpPr>
          <p:grpSpPr>
            <a:xfrm>
              <a:off x="0" y="425449"/>
              <a:ext cx="304801" cy="332741"/>
              <a:chOff x="0" y="0"/>
              <a:chExt cx="304800" cy="332740"/>
            </a:xfrm>
          </p:grpSpPr>
          <p:sp>
            <p:nvSpPr>
              <p:cNvPr id="973" name="Shape 973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39409" y="-1"/>
                <a:ext cx="22598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A</a:t>
                </a:r>
              </a:p>
            </p:txBody>
          </p:sp>
        </p:grpSp>
        <p:sp>
          <p:nvSpPr>
            <p:cNvPr id="976" name="Shape 976"/>
            <p:cNvSpPr/>
            <p:nvPr/>
          </p:nvSpPr>
          <p:spPr>
            <a:xfrm flipH="1">
              <a:off x="260349" y="274320"/>
              <a:ext cx="88902" cy="2095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57" name="Shape 1057"/>
          <p:cNvSpPr/>
          <p:nvPr/>
        </p:nvSpPr>
        <p:spPr>
          <a:xfrm>
            <a:off x="5294620" y="5690794"/>
            <a:ext cx="329890" cy="467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685800" y="62484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1604962" y="5589691"/>
            <a:ext cx="3955230" cy="692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81" name="Shape 981"/>
          <p:cNvSpPr/>
          <p:nvPr/>
        </p:nvSpPr>
        <p:spPr>
          <a:xfrm flipV="1">
            <a:off x="3838575" y="4648200"/>
            <a:ext cx="0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84" name="Group 984"/>
          <p:cNvGrpSpPr/>
          <p:nvPr/>
        </p:nvGrpSpPr>
        <p:grpSpPr>
          <a:xfrm>
            <a:off x="1905000" y="5777229"/>
            <a:ext cx="304801" cy="332741"/>
            <a:chOff x="0" y="0"/>
            <a:chExt cx="304800" cy="332740"/>
          </a:xfrm>
        </p:grpSpPr>
        <p:sp>
          <p:nvSpPr>
            <p:cNvPr id="982" name="Shape 982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31720" y="-1"/>
              <a:ext cx="24136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H</a:t>
              </a:r>
            </a:p>
          </p:txBody>
        </p:sp>
      </p:grpSp>
      <p:sp>
        <p:nvSpPr>
          <p:cNvPr id="985" name="Shape 985"/>
          <p:cNvSpPr/>
          <p:nvPr/>
        </p:nvSpPr>
        <p:spPr>
          <a:xfrm>
            <a:off x="685800" y="60198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1604962" y="5975653"/>
            <a:ext cx="298579" cy="62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87" name="Shape 987"/>
          <p:cNvSpPr/>
          <p:nvPr/>
        </p:nvSpPr>
        <p:spPr>
          <a:xfrm flipV="1">
            <a:off x="4038600" y="4648200"/>
            <a:ext cx="0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95" name="Group 995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88" name="Shape 988"/>
            <p:cNvSpPr/>
            <p:nvPr/>
          </p:nvSpPr>
          <p:spPr>
            <a:xfrm>
              <a:off x="0" y="9906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94" name="Group 994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89" name="Shape 989"/>
              <p:cNvSpPr/>
              <p:nvPr/>
            </p:nvSpPr>
            <p:spPr>
              <a:xfrm>
                <a:off x="0" y="7620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993" name="Group 993"/>
              <p:cNvGrpSpPr/>
              <p:nvPr/>
            </p:nvGrpSpPr>
            <p:grpSpPr>
              <a:xfrm>
                <a:off x="-1" y="0"/>
                <a:ext cx="914402" cy="1447800"/>
                <a:chOff x="0" y="0"/>
                <a:chExt cx="914400" cy="1447799"/>
              </a:xfrm>
            </p:grpSpPr>
            <p:sp>
              <p:nvSpPr>
                <p:cNvPr id="990" name="Shape 990"/>
                <p:cNvSpPr/>
                <p:nvPr/>
              </p:nvSpPr>
              <p:spPr>
                <a:xfrm flipH="1">
                  <a:off x="-1" y="76200"/>
                  <a:ext cx="2" cy="13716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0" y="1447800"/>
                  <a:ext cx="91440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 flipV="1">
                  <a:off x="914399" y="0"/>
                  <a:ext cx="1" cy="14478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005" name="Group 1005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96" name="Shape 996"/>
            <p:cNvSpPr/>
            <p:nvPr/>
          </p:nvSpPr>
          <p:spPr>
            <a:xfrm>
              <a:off x="0" y="12192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004" name="Group 1004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97" name="Shape 997"/>
              <p:cNvSpPr/>
              <p:nvPr/>
            </p:nvSpPr>
            <p:spPr>
              <a:xfrm>
                <a:off x="0" y="9906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1003" name="Group 1003"/>
              <p:cNvGrpSpPr/>
              <p:nvPr/>
            </p:nvGrpSpPr>
            <p:grpSpPr>
              <a:xfrm>
                <a:off x="0" y="0"/>
                <a:ext cx="914400" cy="1447801"/>
                <a:chOff x="0" y="0"/>
                <a:chExt cx="914400" cy="1447800"/>
              </a:xfrm>
            </p:grpSpPr>
            <p:sp>
              <p:nvSpPr>
                <p:cNvPr id="998" name="Shape 998"/>
                <p:cNvSpPr/>
                <p:nvPr/>
              </p:nvSpPr>
              <p:spPr>
                <a:xfrm>
                  <a:off x="0" y="762000"/>
                  <a:ext cx="914400" cy="22860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grpSp>
              <p:nvGrpSpPr>
                <p:cNvPr id="1002" name="Group 1002"/>
                <p:cNvGrpSpPr/>
                <p:nvPr/>
              </p:nvGrpSpPr>
              <p:grpSpPr>
                <a:xfrm>
                  <a:off x="-1" y="0"/>
                  <a:ext cx="914402" cy="1447800"/>
                  <a:chOff x="0" y="0"/>
                  <a:chExt cx="914400" cy="1447799"/>
                </a:xfrm>
              </p:grpSpPr>
              <p:sp>
                <p:nvSpPr>
                  <p:cNvPr id="999" name="Shape 999"/>
                  <p:cNvSpPr/>
                  <p:nvPr/>
                </p:nvSpPr>
                <p:spPr>
                  <a:xfrm flipH="1">
                    <a:off x="-1" y="76200"/>
                    <a:ext cx="2" cy="13716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000" name="Shape 1000"/>
                  <p:cNvSpPr/>
                  <p:nvPr/>
                </p:nvSpPr>
                <p:spPr>
                  <a:xfrm>
                    <a:off x="0" y="1447800"/>
                    <a:ext cx="914400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001" name="Shape 1001"/>
                  <p:cNvSpPr/>
                  <p:nvPr/>
                </p:nvSpPr>
                <p:spPr>
                  <a:xfrm flipV="1">
                    <a:off x="914399" y="0"/>
                    <a:ext cx="1" cy="14478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008" name="Group 1008"/>
          <p:cNvGrpSpPr/>
          <p:nvPr/>
        </p:nvGrpSpPr>
        <p:grpSpPr>
          <a:xfrm>
            <a:off x="7620000" y="4329429"/>
            <a:ext cx="304801" cy="332741"/>
            <a:chOff x="0" y="0"/>
            <a:chExt cx="304800" cy="332740"/>
          </a:xfrm>
        </p:grpSpPr>
        <p:sp>
          <p:nvSpPr>
            <p:cNvPr id="1006" name="Shape 1006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6412" y="-1"/>
              <a:ext cx="25197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+</a:t>
              </a:r>
            </a:p>
          </p:txBody>
        </p:sp>
      </p:grpSp>
      <p:grpSp>
        <p:nvGrpSpPr>
          <p:cNvPr id="1038" name="Group 1038"/>
          <p:cNvGrpSpPr/>
          <p:nvPr/>
        </p:nvGrpSpPr>
        <p:grpSpPr>
          <a:xfrm>
            <a:off x="6096000" y="4786629"/>
            <a:ext cx="1905001" cy="1247141"/>
            <a:chOff x="0" y="0"/>
            <a:chExt cx="1905000" cy="1247140"/>
          </a:xfrm>
        </p:grpSpPr>
        <p:grpSp>
          <p:nvGrpSpPr>
            <p:cNvPr id="1011" name="Group 1011"/>
            <p:cNvGrpSpPr/>
            <p:nvPr/>
          </p:nvGrpSpPr>
          <p:grpSpPr>
            <a:xfrm>
              <a:off x="838200" y="-1"/>
              <a:ext cx="304801" cy="332741"/>
              <a:chOff x="0" y="0"/>
              <a:chExt cx="304800" cy="332740"/>
            </a:xfrm>
          </p:grpSpPr>
          <p:sp>
            <p:nvSpPr>
              <p:cNvPr id="1009" name="Shape 1009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63420" y="-1"/>
                <a:ext cx="17796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-</a:t>
                </a:r>
              </a:p>
            </p:txBody>
          </p:sp>
        </p:grpSp>
        <p:grpSp>
          <p:nvGrpSpPr>
            <p:cNvPr id="1023" name="Group 1023"/>
            <p:cNvGrpSpPr/>
            <p:nvPr/>
          </p:nvGrpSpPr>
          <p:grpSpPr>
            <a:xfrm>
              <a:off x="1066800" y="457199"/>
              <a:ext cx="838201" cy="789941"/>
              <a:chOff x="0" y="0"/>
              <a:chExt cx="838200" cy="789940"/>
            </a:xfrm>
          </p:grpSpPr>
          <p:grpSp>
            <p:nvGrpSpPr>
              <p:cNvPr id="1014" name="Group 1014"/>
              <p:cNvGrpSpPr/>
              <p:nvPr/>
            </p:nvGrpSpPr>
            <p:grpSpPr>
              <a:xfrm>
                <a:off x="228600" y="-1"/>
                <a:ext cx="304801" cy="332741"/>
                <a:chOff x="0" y="0"/>
                <a:chExt cx="304800" cy="332740"/>
              </a:xfrm>
            </p:grpSpPr>
            <p:sp>
              <p:nvSpPr>
                <p:cNvPr id="1012" name="Shape 1012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44866" y="-1"/>
                  <a:ext cx="215068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*</a:t>
                  </a:r>
                </a:p>
              </p:txBody>
            </p:sp>
          </p:grpSp>
          <p:grpSp>
            <p:nvGrpSpPr>
              <p:cNvPr id="1017" name="Group 1017"/>
              <p:cNvGrpSpPr/>
              <p:nvPr/>
            </p:nvGrpSpPr>
            <p:grpSpPr>
              <a:xfrm>
                <a:off x="533400" y="457199"/>
                <a:ext cx="304801" cy="332741"/>
                <a:chOff x="0" y="0"/>
                <a:chExt cx="304800" cy="332740"/>
              </a:xfrm>
            </p:grpSpPr>
            <p:sp>
              <p:nvSpPr>
                <p:cNvPr id="1015" name="Shape 1015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31422" y="-1"/>
                  <a:ext cx="241956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D</a:t>
                  </a:r>
                </a:p>
              </p:txBody>
            </p:sp>
          </p:grpSp>
          <p:grpSp>
            <p:nvGrpSpPr>
              <p:cNvPr id="1020" name="Group 1020"/>
              <p:cNvGrpSpPr/>
              <p:nvPr/>
            </p:nvGrpSpPr>
            <p:grpSpPr>
              <a:xfrm>
                <a:off x="0" y="457199"/>
                <a:ext cx="304801" cy="332741"/>
                <a:chOff x="0" y="0"/>
                <a:chExt cx="304800" cy="332740"/>
              </a:xfrm>
            </p:grpSpPr>
            <p:sp>
              <p:nvSpPr>
                <p:cNvPr id="1018" name="Shape 1018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39310" y="-1"/>
                  <a:ext cx="226180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C</a:t>
                  </a:r>
                </a:p>
              </p:txBody>
            </p:sp>
          </p:grpSp>
          <p:sp>
            <p:nvSpPr>
              <p:cNvPr id="1021" name="Shape 1021"/>
              <p:cNvSpPr/>
              <p:nvPr/>
            </p:nvSpPr>
            <p:spPr>
              <a:xfrm>
                <a:off x="488949" y="274320"/>
                <a:ext cx="196852" cy="19685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 flipH="1">
                <a:off x="152399" y="274320"/>
                <a:ext cx="120652" cy="1968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024" name="Shape 1024"/>
            <p:cNvSpPr/>
            <p:nvPr/>
          </p:nvSpPr>
          <p:spPr>
            <a:xfrm>
              <a:off x="1098550" y="274319"/>
              <a:ext cx="349251" cy="19685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036" name="Group 1036"/>
            <p:cNvGrpSpPr/>
            <p:nvPr/>
          </p:nvGrpSpPr>
          <p:grpSpPr>
            <a:xfrm>
              <a:off x="0" y="488949"/>
              <a:ext cx="990601" cy="758191"/>
              <a:chOff x="0" y="0"/>
              <a:chExt cx="990600" cy="758190"/>
            </a:xfrm>
          </p:grpSpPr>
          <p:grpSp>
            <p:nvGrpSpPr>
              <p:cNvPr id="1027" name="Group 1027"/>
              <p:cNvGrpSpPr/>
              <p:nvPr/>
            </p:nvGrpSpPr>
            <p:grpSpPr>
              <a:xfrm>
                <a:off x="304800" y="-1"/>
                <a:ext cx="304801" cy="332741"/>
                <a:chOff x="0" y="0"/>
                <a:chExt cx="304800" cy="332740"/>
              </a:xfrm>
            </p:grpSpPr>
            <p:sp>
              <p:nvSpPr>
                <p:cNvPr id="1025" name="Shape 1025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44866" y="-1"/>
                  <a:ext cx="215068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*</a:t>
                  </a:r>
                </a:p>
              </p:txBody>
            </p:sp>
          </p:grpSp>
          <p:grpSp>
            <p:nvGrpSpPr>
              <p:cNvPr id="1030" name="Group 1030"/>
              <p:cNvGrpSpPr/>
              <p:nvPr/>
            </p:nvGrpSpPr>
            <p:grpSpPr>
              <a:xfrm>
                <a:off x="685800" y="380999"/>
                <a:ext cx="304801" cy="332741"/>
                <a:chOff x="0" y="0"/>
                <a:chExt cx="304800" cy="332740"/>
              </a:xfrm>
            </p:grpSpPr>
            <p:sp>
              <p:nvSpPr>
                <p:cNvPr id="1028" name="Shape 1028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40451" y="-1"/>
                  <a:ext cx="223898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B</a:t>
                  </a:r>
                </a:p>
              </p:txBody>
            </p:sp>
          </p:grpSp>
          <p:sp>
            <p:nvSpPr>
              <p:cNvPr id="1031" name="Shape 1031"/>
              <p:cNvSpPr/>
              <p:nvPr/>
            </p:nvSpPr>
            <p:spPr>
              <a:xfrm>
                <a:off x="565150" y="274320"/>
                <a:ext cx="165101" cy="1651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034" name="Group 1034"/>
              <p:cNvGrpSpPr/>
              <p:nvPr/>
            </p:nvGrpSpPr>
            <p:grpSpPr>
              <a:xfrm>
                <a:off x="0" y="425449"/>
                <a:ext cx="304801" cy="332741"/>
                <a:chOff x="0" y="0"/>
                <a:chExt cx="304800" cy="332740"/>
              </a:xfrm>
            </p:grpSpPr>
            <p:sp>
              <p:nvSpPr>
                <p:cNvPr id="1032" name="Shape 1032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39409" y="-1"/>
                  <a:ext cx="22598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A</a:t>
                  </a:r>
                </a:p>
              </p:txBody>
            </p:sp>
          </p:grpSp>
          <p:sp>
            <p:nvSpPr>
              <p:cNvPr id="1035" name="Shape 1035"/>
              <p:cNvSpPr/>
              <p:nvPr/>
            </p:nvSpPr>
            <p:spPr>
              <a:xfrm flipH="1">
                <a:off x="260349" y="274320"/>
                <a:ext cx="88902" cy="20955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037" name="Shape 1037"/>
            <p:cNvSpPr/>
            <p:nvPr/>
          </p:nvSpPr>
          <p:spPr>
            <a:xfrm flipH="1">
              <a:off x="457200" y="274319"/>
              <a:ext cx="425450" cy="2286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041" name="Group 1041"/>
          <p:cNvGrpSpPr/>
          <p:nvPr/>
        </p:nvGrpSpPr>
        <p:grpSpPr>
          <a:xfrm>
            <a:off x="8153400" y="4786629"/>
            <a:ext cx="304801" cy="332741"/>
            <a:chOff x="0" y="0"/>
            <a:chExt cx="304800" cy="332740"/>
          </a:xfrm>
        </p:grpSpPr>
        <p:sp>
          <p:nvSpPr>
            <p:cNvPr id="1039" name="Shape 1039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1720" y="-1"/>
              <a:ext cx="24136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H</a:t>
              </a:r>
            </a:p>
          </p:txBody>
        </p:sp>
      </p:grpSp>
      <p:sp>
        <p:nvSpPr>
          <p:cNvPr id="1060" name="Shape 1060"/>
          <p:cNvSpPr/>
          <p:nvPr/>
        </p:nvSpPr>
        <p:spPr>
          <a:xfrm>
            <a:off x="7287694" y="4654717"/>
            <a:ext cx="358897" cy="45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7898606" y="4603976"/>
            <a:ext cx="286545" cy="24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685800" y="62484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1565793" y="4538402"/>
            <a:ext cx="6055325" cy="1705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3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3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32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3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4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32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8" presetClass="entr" presetSubtype="3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8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4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1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3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4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3" presetClass="entr" presetSubtype="32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3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32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6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4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1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3" presetClass="entr" presetSubtype="32" fill="hold" grpId="4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1" fill="hold" grpId="4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8" presetClass="entr" presetSubtype="3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7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8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7" presetClass="entr" presetSubtype="4" fill="hold" grpId="4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32" fill="hold" grpId="5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5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5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5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1" fill="hold" grpId="5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7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8" presetClass="entr" presetSubtype="6" fill="hold" grpId="5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4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6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6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6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6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6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6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6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1" fill="hold" grpId="6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9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8" presetClass="entr" presetSubtype="12" fill="hold" grpId="6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5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6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1" fill="hold" grpId="6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8" presetClass="entr" presetSubtype="3" fill="hold" grpId="7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6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7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7" presetClass="entr" presetSubtype="4" fill="hold" grpId="7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1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3" presetClass="entr" presetSubtype="32" fill="hold" grpId="7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9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" presetClass="entr" presetSubtype="1" fill="hold" grpId="7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5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8" presetClass="entr" presetSubtype="3" fill="hold" grpId="7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1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2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7" presetClass="entr" presetSubtype="4" fill="hold" grpId="7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6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3" presetClass="entr" presetSubtype="32" fill="hold" grpId="7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4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7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grpId="7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7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3" presetClass="entr" presetSubtype="32" fill="hold" grpId="8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9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8" presetClass="entr" presetSubtype="6" fill="hold" grpId="8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5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6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8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presetSubtype="0" fill="hold" grpId="8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8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8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grpId="8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xit" presetSubtype="0" fill="hold" grpId="8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xit" presetSubtype="0" fill="hold" grpId="8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" presetClass="entr" presetSubtype="1" fill="hold" grpId="8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1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8" presetClass="entr" presetSubtype="12" fill="hold" grpId="9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7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8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" presetClass="entr" presetSubtype="1" fill="hold" grpId="9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2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8" presetClass="entr" presetSubtype="3" fill="hold" grpId="9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8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9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1" build="p" animBg="1" advAuto="0"/>
      <p:bldP spid="845" grpId="2" animBg="1" advAuto="0"/>
      <p:bldP spid="846" grpId="3" animBg="1" advAuto="0"/>
      <p:bldP spid="847" grpId="4" animBg="1" advAuto="0"/>
      <p:bldP spid="850" grpId="6" animBg="1" advAuto="0"/>
      <p:bldP spid="850" grpId="22" animBg="1" advAuto="0"/>
      <p:bldP spid="854" grpId="5" animBg="1" advAuto="0"/>
      <p:bldP spid="855" grpId="7" animBg="1" advAuto="0"/>
      <p:bldP spid="1046" grpId="8" animBg="1" advAuto="0"/>
      <p:bldP spid="1046" grpId="21" animBg="1" advAuto="0"/>
      <p:bldP spid="857" grpId="9" animBg="1" advAuto="0"/>
      <p:bldP spid="860" grpId="10" animBg="1" advAuto="0"/>
      <p:bldP spid="860" grpId="17" animBg="1" advAuto="0"/>
      <p:bldP spid="861" grpId="11" animBg="1" advAuto="0"/>
      <p:bldP spid="1047" grpId="12" animBg="1" advAuto="0"/>
      <p:bldP spid="1047" grpId="16" animBg="1" advAuto="0"/>
      <p:bldP spid="863" grpId="13" animBg="1" advAuto="0"/>
      <p:bldP spid="869" grpId="15" animBg="1" advAuto="0"/>
      <p:bldP spid="877" grpId="20" animBg="1" advAuto="0"/>
      <p:bldP spid="880" grpId="14" animBg="1" advAuto="0"/>
      <p:bldP spid="880" grpId="61" animBg="1" advAuto="0"/>
      <p:bldP spid="883" grpId="18" animBg="1" advAuto="0"/>
      <p:bldP spid="883" grpId="62" animBg="1" advAuto="0"/>
      <p:bldP spid="1048" grpId="19" animBg="1" advAuto="0"/>
      <p:bldP spid="1048" grpId="63" animBg="1" advAuto="0"/>
      <p:bldP spid="887" grpId="23" animBg="1" advAuto="0"/>
      <p:bldP spid="887" grpId="64" animBg="1" advAuto="0"/>
      <p:bldP spid="1049" grpId="24" animBg="1" advAuto="0"/>
      <p:bldP spid="1049" grpId="65" animBg="1" advAuto="0"/>
      <p:bldP spid="889" grpId="25" animBg="1" advAuto="0"/>
      <p:bldP spid="1050" grpId="26" animBg="1" advAuto="0"/>
      <p:bldP spid="1050" grpId="66" animBg="1" advAuto="0"/>
      <p:bldP spid="891" grpId="27" animBg="1" advAuto="0"/>
      <p:bldP spid="894" grpId="28" animBg="1" advAuto="0"/>
      <p:bldP spid="894" grpId="44" animBg="1" advAuto="0"/>
      <p:bldP spid="895" grpId="29" animBg="1" advAuto="0"/>
      <p:bldP spid="1051" grpId="30" animBg="1" advAuto="0"/>
      <p:bldP spid="1051" grpId="43" animBg="1" advAuto="0"/>
      <p:bldP spid="897" grpId="31" animBg="1" advAuto="0"/>
      <p:bldP spid="900" grpId="32" animBg="1" advAuto="0"/>
      <p:bldP spid="900" grpId="39" animBg="1" advAuto="0"/>
      <p:bldP spid="901" grpId="33" animBg="1" advAuto="0"/>
      <p:bldP spid="1052" grpId="34" animBg="1" advAuto="0"/>
      <p:bldP spid="1052" grpId="38" animBg="1" advAuto="0"/>
      <p:bldP spid="903" grpId="35" animBg="1" advAuto="0"/>
      <p:bldP spid="909" grpId="37" animBg="1" advAuto="0"/>
      <p:bldP spid="917" grpId="42" animBg="1" advAuto="0"/>
      <p:bldP spid="920" grpId="36" animBg="1" advAuto="0"/>
      <p:bldP spid="920" grpId="52" animBg="1" advAuto="0"/>
      <p:bldP spid="923" grpId="40" animBg="1" advAuto="0"/>
      <p:bldP spid="923" grpId="53" animBg="1" advAuto="0"/>
      <p:bldP spid="926" grpId="45" animBg="1" advAuto="0"/>
      <p:bldP spid="926" grpId="54" animBg="1" advAuto="0"/>
      <p:bldP spid="1053" grpId="41" animBg="1" advAuto="0"/>
      <p:bldP spid="1053" grpId="55" animBg="1" advAuto="0"/>
      <p:bldP spid="1054" grpId="46" animBg="1" advAuto="0"/>
      <p:bldP spid="1054" grpId="56" animBg="1" advAuto="0"/>
      <p:bldP spid="929" grpId="47" animBg="1" advAuto="0"/>
      <p:bldP spid="1055" grpId="48" animBg="1" advAuto="0"/>
      <p:bldP spid="1055" grpId="57" animBg="1" advAuto="0"/>
      <p:bldP spid="931" grpId="49" animBg="1" advAuto="0"/>
      <p:bldP spid="939" grpId="51" animBg="1" advAuto="0"/>
      <p:bldP spid="949" grpId="60" animBg="1" advAuto="0"/>
      <p:bldP spid="952" grpId="50" animBg="1" advAuto="0"/>
      <p:bldP spid="952" grpId="83" animBg="1" advAuto="0"/>
      <p:bldP spid="964" grpId="58" animBg="1" advAuto="0"/>
      <p:bldP spid="964" grpId="87" animBg="1" advAuto="0"/>
      <p:bldP spid="1056" grpId="59" animBg="1" advAuto="0"/>
      <p:bldP spid="1056" grpId="84" animBg="1" advAuto="0"/>
      <p:bldP spid="977" grpId="67" animBg="1" advAuto="0"/>
      <p:bldP spid="977" grpId="86" animBg="1" advAuto="0"/>
      <p:bldP spid="1057" grpId="68" animBg="1" advAuto="0"/>
      <p:bldP spid="1057" grpId="85" animBg="1" advAuto="0"/>
      <p:bldP spid="979" grpId="69" animBg="1" advAuto="0"/>
      <p:bldP spid="1058" grpId="70" animBg="1" advAuto="0"/>
      <p:bldP spid="1058" grpId="88" animBg="1" advAuto="0"/>
      <p:bldP spid="981" grpId="71" animBg="1" advAuto="0"/>
      <p:bldP spid="984" grpId="72" animBg="1" advAuto="0"/>
      <p:bldP spid="984" grpId="79" animBg="1" advAuto="0"/>
      <p:bldP spid="985" grpId="73" animBg="1" advAuto="0"/>
      <p:bldP spid="1059" grpId="74" animBg="1" advAuto="0"/>
      <p:bldP spid="1059" grpId="78" animBg="1" advAuto="0"/>
      <p:bldP spid="987" grpId="75" animBg="1" advAuto="0"/>
      <p:bldP spid="995" grpId="77" animBg="1" advAuto="0"/>
      <p:bldP spid="1005" grpId="82" animBg="1" advAuto="0"/>
      <p:bldP spid="1008" grpId="76" animBg="1" advAuto="0"/>
      <p:bldP spid="1038" grpId="89" animBg="1" advAuto="0"/>
      <p:bldP spid="1041" grpId="80" animBg="1" advAuto="0"/>
      <p:bldP spid="1060" grpId="90" animBg="1" advAuto="0"/>
      <p:bldP spid="1061" grpId="81" animBg="1" advAuto="0"/>
      <p:bldP spid="1044" grpId="91" animBg="1" advAuto="0"/>
      <p:bldP spid="1062" grpId="9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/>
          <p:nvPr/>
        </p:nvSpPr>
        <p:spPr>
          <a:xfrm>
            <a:off x="478122" y="4144301"/>
            <a:ext cx="2093938" cy="176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7" h="20011" extrusionOk="0">
                <a:moveTo>
                  <a:pt x="2603" y="1139"/>
                </a:moveTo>
                <a:cubicBezTo>
                  <a:pt x="4907" y="-1199"/>
                  <a:pt x="11723" y="471"/>
                  <a:pt x="14699" y="2475"/>
                </a:cubicBezTo>
                <a:cubicBezTo>
                  <a:pt x="17675" y="4479"/>
                  <a:pt x="20651" y="10269"/>
                  <a:pt x="20459" y="13164"/>
                </a:cubicBezTo>
                <a:cubicBezTo>
                  <a:pt x="20267" y="16059"/>
                  <a:pt x="16811" y="19288"/>
                  <a:pt x="13547" y="19844"/>
                </a:cubicBezTo>
                <a:cubicBezTo>
                  <a:pt x="10283" y="20401"/>
                  <a:pt x="2699" y="19622"/>
                  <a:pt x="875" y="16504"/>
                </a:cubicBezTo>
                <a:cubicBezTo>
                  <a:pt x="-949" y="13387"/>
                  <a:pt x="299" y="3477"/>
                  <a:pt x="2603" y="1139"/>
                </a:cubicBezTo>
                <a:close/>
              </a:path>
            </a:pathLst>
          </a:custGeom>
          <a:solidFill>
            <a:srgbClr val="EEE800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5" name="Shape 106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740663">
              <a:defRPr sz="3888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88" i="1">
                <a:solidFill>
                  <a:srgbClr val="008080"/>
                </a:solidFill>
              </a:rPr>
              <a:t>EVALUACION DE LA EXP. POSTFIJA</a:t>
            </a:r>
          </a:p>
        </p:txBody>
      </p:sp>
      <p:sp>
        <p:nvSpPr>
          <p:cNvPr id="1066" name="Shape 1066"/>
          <p:cNvSpPr/>
          <p:nvPr/>
        </p:nvSpPr>
        <p:spPr>
          <a:xfrm>
            <a:off x="2421266" y="4091556"/>
            <a:ext cx="608076" cy="699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52" h="19198" extrusionOk="0">
                <a:moveTo>
                  <a:pt x="540" y="4818"/>
                </a:moveTo>
                <a:cubicBezTo>
                  <a:pt x="2540" y="2031"/>
                  <a:pt x="14540" y="-1453"/>
                  <a:pt x="17340" y="637"/>
                </a:cubicBezTo>
                <a:cubicBezTo>
                  <a:pt x="20140" y="2728"/>
                  <a:pt x="19340" y="14573"/>
                  <a:pt x="17340" y="17360"/>
                </a:cubicBezTo>
                <a:cubicBezTo>
                  <a:pt x="15340" y="20147"/>
                  <a:pt x="8140" y="19450"/>
                  <a:pt x="5340" y="17360"/>
                </a:cubicBezTo>
                <a:cubicBezTo>
                  <a:pt x="2540" y="15270"/>
                  <a:pt x="-1460" y="7605"/>
                  <a:pt x="540" y="4818"/>
                </a:cubicBezTo>
                <a:close/>
              </a:path>
            </a:pathLst>
          </a:custGeom>
          <a:solidFill>
            <a:srgbClr val="99CCFF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7" name="Shape 1067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2881" lvl="0" indent="-192881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Lo ideal es recuperar los dos operandos, el operador, y ejecutar la opcion</a:t>
            </a:r>
          </a:p>
          <a:p>
            <a:pPr marL="192881" lvl="0" indent="-192881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Que recorrido es el ideal?</a:t>
            </a:r>
          </a:p>
          <a:p>
            <a:pPr marL="696685" lvl="1" indent="-163285">
              <a:spcBef>
                <a:spcPts val="3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600" b="1">
                <a:solidFill>
                  <a:srgbClr val="002850"/>
                </a:solidFill>
              </a:rPr>
              <a:t>PostOrden</a:t>
            </a:r>
          </a:p>
        </p:txBody>
      </p:sp>
      <p:sp>
        <p:nvSpPr>
          <p:cNvPr id="1068" name="Shape 1068"/>
          <p:cNvSpPr/>
          <p:nvPr/>
        </p:nvSpPr>
        <p:spPr>
          <a:xfrm>
            <a:off x="489405" y="4571679"/>
            <a:ext cx="1077458" cy="1092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1" h="20424" extrusionOk="0">
                <a:moveTo>
                  <a:pt x="831" y="11400"/>
                </a:moveTo>
                <a:cubicBezTo>
                  <a:pt x="-609" y="14011"/>
                  <a:pt x="111" y="14485"/>
                  <a:pt x="831" y="15672"/>
                </a:cubicBezTo>
                <a:cubicBezTo>
                  <a:pt x="1551" y="16859"/>
                  <a:pt x="2271" y="17809"/>
                  <a:pt x="5151" y="18521"/>
                </a:cubicBezTo>
                <a:cubicBezTo>
                  <a:pt x="8031" y="19233"/>
                  <a:pt x="15711" y="21369"/>
                  <a:pt x="18111" y="19945"/>
                </a:cubicBezTo>
                <a:cubicBezTo>
                  <a:pt x="20511" y="18521"/>
                  <a:pt x="20991" y="13299"/>
                  <a:pt x="19551" y="9976"/>
                </a:cubicBezTo>
                <a:cubicBezTo>
                  <a:pt x="18111" y="6653"/>
                  <a:pt x="12591" y="-231"/>
                  <a:pt x="9471" y="6"/>
                </a:cubicBezTo>
                <a:cubicBezTo>
                  <a:pt x="6351" y="244"/>
                  <a:pt x="2271" y="8789"/>
                  <a:pt x="831" y="11400"/>
                </a:cubicBezTo>
                <a:close/>
              </a:path>
            </a:pathLst>
          </a:custGeom>
          <a:solidFill>
            <a:srgbClr val="FFFF99"/>
          </a:solidFill>
          <a:ln>
            <a:solidFill>
              <a:srgbClr val="CCCCFF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441911" y="5102225"/>
            <a:ext cx="482014" cy="473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19" h="20133" extrusionOk="0">
                <a:moveTo>
                  <a:pt x="3705" y="3375"/>
                </a:moveTo>
                <a:cubicBezTo>
                  <a:pt x="5248" y="675"/>
                  <a:pt x="7305" y="-405"/>
                  <a:pt x="9876" y="135"/>
                </a:cubicBezTo>
                <a:cubicBezTo>
                  <a:pt x="12448" y="675"/>
                  <a:pt x="18105" y="3375"/>
                  <a:pt x="19133" y="6615"/>
                </a:cubicBezTo>
                <a:cubicBezTo>
                  <a:pt x="20162" y="9855"/>
                  <a:pt x="19133" y="17955"/>
                  <a:pt x="16048" y="19575"/>
                </a:cubicBezTo>
                <a:cubicBezTo>
                  <a:pt x="12962" y="21195"/>
                  <a:pt x="2676" y="19035"/>
                  <a:pt x="619" y="16335"/>
                </a:cubicBezTo>
                <a:cubicBezTo>
                  <a:pt x="-1438" y="13635"/>
                  <a:pt x="2162" y="6075"/>
                  <a:pt x="3705" y="3375"/>
                </a:cubicBezTo>
                <a:close/>
              </a:path>
            </a:pathLst>
          </a:custGeom>
          <a:solidFill>
            <a:srgbClr val="FFFFDD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1104322" y="5024909"/>
            <a:ext cx="454429" cy="558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22" h="20197" extrusionOk="0">
                <a:moveTo>
                  <a:pt x="1645" y="2913"/>
                </a:moveTo>
                <a:cubicBezTo>
                  <a:pt x="3265" y="156"/>
                  <a:pt x="8665" y="-304"/>
                  <a:pt x="11365" y="156"/>
                </a:cubicBezTo>
                <a:cubicBezTo>
                  <a:pt x="14065" y="615"/>
                  <a:pt x="16765" y="2453"/>
                  <a:pt x="17845" y="5670"/>
                </a:cubicBezTo>
                <a:cubicBezTo>
                  <a:pt x="18925" y="8887"/>
                  <a:pt x="20545" y="17619"/>
                  <a:pt x="17845" y="19458"/>
                </a:cubicBezTo>
                <a:cubicBezTo>
                  <a:pt x="15145" y="21296"/>
                  <a:pt x="4345" y="19458"/>
                  <a:pt x="1645" y="16700"/>
                </a:cubicBezTo>
                <a:cubicBezTo>
                  <a:pt x="-1055" y="13943"/>
                  <a:pt x="25" y="5670"/>
                  <a:pt x="1645" y="2913"/>
                </a:cubicBezTo>
                <a:close/>
              </a:path>
            </a:pathLst>
          </a:custGeom>
          <a:solidFill>
            <a:srgbClr val="D5FFD5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1545336" y="4567556"/>
            <a:ext cx="974824" cy="1147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19" h="20771" extrusionOk="0">
                <a:moveTo>
                  <a:pt x="1138" y="15246"/>
                </a:moveTo>
                <a:cubicBezTo>
                  <a:pt x="-969" y="13408"/>
                  <a:pt x="348" y="12259"/>
                  <a:pt x="1138" y="9731"/>
                </a:cubicBezTo>
                <a:cubicBezTo>
                  <a:pt x="1929" y="7204"/>
                  <a:pt x="3246" y="770"/>
                  <a:pt x="5880" y="80"/>
                </a:cubicBezTo>
                <a:cubicBezTo>
                  <a:pt x="8514" y="-609"/>
                  <a:pt x="14572" y="3297"/>
                  <a:pt x="16943" y="5595"/>
                </a:cubicBezTo>
                <a:cubicBezTo>
                  <a:pt x="19314" y="7893"/>
                  <a:pt x="20631" y="11340"/>
                  <a:pt x="20104" y="13868"/>
                </a:cubicBezTo>
                <a:cubicBezTo>
                  <a:pt x="19577" y="16395"/>
                  <a:pt x="16943" y="20531"/>
                  <a:pt x="13782" y="20761"/>
                </a:cubicBezTo>
                <a:cubicBezTo>
                  <a:pt x="10621" y="20991"/>
                  <a:pt x="3246" y="17085"/>
                  <a:pt x="1138" y="15246"/>
                </a:cubicBezTo>
                <a:close/>
              </a:path>
            </a:pathLst>
          </a:custGeom>
          <a:solidFill>
            <a:srgbClr val="ADFFAD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1517243" y="5092275"/>
            <a:ext cx="540850" cy="547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2" h="20252" extrusionOk="0">
                <a:moveTo>
                  <a:pt x="3135" y="3303"/>
                </a:moveTo>
                <a:cubicBezTo>
                  <a:pt x="5055" y="955"/>
                  <a:pt x="8895" y="-923"/>
                  <a:pt x="11775" y="486"/>
                </a:cubicBezTo>
                <a:cubicBezTo>
                  <a:pt x="14655" y="1894"/>
                  <a:pt x="20895" y="8468"/>
                  <a:pt x="20415" y="11755"/>
                </a:cubicBezTo>
                <a:cubicBezTo>
                  <a:pt x="19935" y="15042"/>
                  <a:pt x="12255" y="19738"/>
                  <a:pt x="8895" y="20207"/>
                </a:cubicBezTo>
                <a:cubicBezTo>
                  <a:pt x="5535" y="20677"/>
                  <a:pt x="1215" y="17390"/>
                  <a:pt x="255" y="14573"/>
                </a:cubicBezTo>
                <a:cubicBezTo>
                  <a:pt x="-705" y="11755"/>
                  <a:pt x="1215" y="5651"/>
                  <a:pt x="3135" y="3303"/>
                </a:cubicBezTo>
                <a:close/>
              </a:path>
            </a:pathLst>
          </a:custGeom>
          <a:solidFill>
            <a:srgbClr val="FFFFDD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2055410" y="5076070"/>
            <a:ext cx="465947" cy="563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0403" extrusionOk="0">
                <a:moveTo>
                  <a:pt x="87" y="6576"/>
                </a:moveTo>
                <a:cubicBezTo>
                  <a:pt x="641" y="4278"/>
                  <a:pt x="3964" y="1980"/>
                  <a:pt x="6733" y="1061"/>
                </a:cubicBezTo>
                <a:cubicBezTo>
                  <a:pt x="9502" y="142"/>
                  <a:pt x="14487" y="-777"/>
                  <a:pt x="16702" y="1061"/>
                </a:cubicBezTo>
                <a:cubicBezTo>
                  <a:pt x="18918" y="2900"/>
                  <a:pt x="21133" y="8874"/>
                  <a:pt x="20025" y="12091"/>
                </a:cubicBezTo>
                <a:cubicBezTo>
                  <a:pt x="18918" y="15308"/>
                  <a:pt x="12825" y="19904"/>
                  <a:pt x="10056" y="20363"/>
                </a:cubicBezTo>
                <a:cubicBezTo>
                  <a:pt x="7287" y="20823"/>
                  <a:pt x="5071" y="17146"/>
                  <a:pt x="3410" y="14849"/>
                </a:cubicBezTo>
                <a:cubicBezTo>
                  <a:pt x="1748" y="12551"/>
                  <a:pt x="-467" y="8874"/>
                  <a:pt x="87" y="6576"/>
                </a:cubicBezTo>
                <a:close/>
              </a:path>
            </a:pathLst>
          </a:custGeom>
          <a:solidFill>
            <a:srgbClr val="E7FFE7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112" name="Group 1112"/>
          <p:cNvGrpSpPr/>
          <p:nvPr/>
        </p:nvGrpSpPr>
        <p:grpSpPr>
          <a:xfrm>
            <a:off x="533400" y="3796029"/>
            <a:ext cx="2362201" cy="1704341"/>
            <a:chOff x="0" y="0"/>
            <a:chExt cx="2362200" cy="1704339"/>
          </a:xfrm>
        </p:grpSpPr>
        <p:grpSp>
          <p:nvGrpSpPr>
            <p:cNvPr id="1076" name="Group 1076"/>
            <p:cNvGrpSpPr/>
            <p:nvPr/>
          </p:nvGrpSpPr>
          <p:grpSpPr>
            <a:xfrm>
              <a:off x="1524000" y="-1"/>
              <a:ext cx="304801" cy="332741"/>
              <a:chOff x="0" y="0"/>
              <a:chExt cx="304800" cy="332740"/>
            </a:xfrm>
          </p:grpSpPr>
          <p:sp>
            <p:nvSpPr>
              <p:cNvPr id="1074" name="Shape 1074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26412" y="-1"/>
                <a:ext cx="251976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+</a:t>
                </a:r>
              </a:p>
            </p:txBody>
          </p:sp>
        </p:grpSp>
        <p:grpSp>
          <p:nvGrpSpPr>
            <p:cNvPr id="1106" name="Group 1106"/>
            <p:cNvGrpSpPr/>
            <p:nvPr/>
          </p:nvGrpSpPr>
          <p:grpSpPr>
            <a:xfrm>
              <a:off x="0" y="457199"/>
              <a:ext cx="1905001" cy="1247141"/>
              <a:chOff x="0" y="0"/>
              <a:chExt cx="1905000" cy="1247140"/>
            </a:xfrm>
          </p:grpSpPr>
          <p:grpSp>
            <p:nvGrpSpPr>
              <p:cNvPr id="1079" name="Group 1079"/>
              <p:cNvGrpSpPr/>
              <p:nvPr/>
            </p:nvGrpSpPr>
            <p:grpSpPr>
              <a:xfrm>
                <a:off x="838200" y="-1"/>
                <a:ext cx="304801" cy="332741"/>
                <a:chOff x="0" y="0"/>
                <a:chExt cx="304800" cy="332740"/>
              </a:xfrm>
            </p:grpSpPr>
            <p:sp>
              <p:nvSpPr>
                <p:cNvPr id="1077" name="Shape 1077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63420" y="-1"/>
                  <a:ext cx="177960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-</a:t>
                  </a:r>
                </a:p>
              </p:txBody>
            </p:sp>
          </p:grpSp>
          <p:grpSp>
            <p:nvGrpSpPr>
              <p:cNvPr id="1091" name="Group 1091"/>
              <p:cNvGrpSpPr/>
              <p:nvPr/>
            </p:nvGrpSpPr>
            <p:grpSpPr>
              <a:xfrm>
                <a:off x="1066800" y="457199"/>
                <a:ext cx="838201" cy="789941"/>
                <a:chOff x="0" y="0"/>
                <a:chExt cx="838200" cy="789940"/>
              </a:xfrm>
            </p:grpSpPr>
            <p:grpSp>
              <p:nvGrpSpPr>
                <p:cNvPr id="1082" name="Group 1082"/>
                <p:cNvGrpSpPr/>
                <p:nvPr/>
              </p:nvGrpSpPr>
              <p:grpSpPr>
                <a:xfrm>
                  <a:off x="228600" y="-1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80" name="Shape 1080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FF99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81" name="Shape 1081"/>
                  <p:cNvSpPr/>
                  <p:nvPr/>
                </p:nvSpPr>
                <p:spPr>
                  <a:xfrm>
                    <a:off x="44866" y="-1"/>
                    <a:ext cx="215068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*</a:t>
                    </a:r>
                  </a:p>
                </p:txBody>
              </p:sp>
            </p:grpSp>
            <p:grpSp>
              <p:nvGrpSpPr>
                <p:cNvPr id="1085" name="Group 1085"/>
                <p:cNvGrpSpPr/>
                <p:nvPr/>
              </p:nvGrpSpPr>
              <p:grpSpPr>
                <a:xfrm>
                  <a:off x="533400" y="457199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83" name="Shape 1083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84" name="Shape 1084"/>
                  <p:cNvSpPr/>
                  <p:nvPr/>
                </p:nvSpPr>
                <p:spPr>
                  <a:xfrm>
                    <a:off x="31422" y="-1"/>
                    <a:ext cx="241956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D</a:t>
                    </a:r>
                  </a:p>
                </p:txBody>
              </p:sp>
            </p:grpSp>
            <p:grpSp>
              <p:nvGrpSpPr>
                <p:cNvPr id="1088" name="Group 1088"/>
                <p:cNvGrpSpPr/>
                <p:nvPr/>
              </p:nvGrpSpPr>
              <p:grpSpPr>
                <a:xfrm>
                  <a:off x="0" y="457199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86" name="Shape 1086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87" name="Shape 1087"/>
                  <p:cNvSpPr/>
                  <p:nvPr/>
                </p:nvSpPr>
                <p:spPr>
                  <a:xfrm>
                    <a:off x="39310" y="-1"/>
                    <a:ext cx="226180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C</a:t>
                    </a:r>
                  </a:p>
                </p:txBody>
              </p:sp>
            </p:grpSp>
            <p:sp>
              <p:nvSpPr>
                <p:cNvPr id="1089" name="Shape 1089"/>
                <p:cNvSpPr/>
                <p:nvPr/>
              </p:nvSpPr>
              <p:spPr>
                <a:xfrm>
                  <a:off x="488949" y="274320"/>
                  <a:ext cx="196852" cy="19685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 flipH="1">
                  <a:off x="152399" y="274320"/>
                  <a:ext cx="120652" cy="1968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1092" name="Shape 1092"/>
              <p:cNvSpPr/>
              <p:nvPr/>
            </p:nvSpPr>
            <p:spPr>
              <a:xfrm>
                <a:off x="1098550" y="274319"/>
                <a:ext cx="349251" cy="19685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104" name="Group 1104"/>
              <p:cNvGrpSpPr/>
              <p:nvPr/>
            </p:nvGrpSpPr>
            <p:grpSpPr>
              <a:xfrm>
                <a:off x="0" y="488949"/>
                <a:ext cx="990601" cy="758191"/>
                <a:chOff x="0" y="0"/>
                <a:chExt cx="990600" cy="758190"/>
              </a:xfrm>
            </p:grpSpPr>
            <p:grpSp>
              <p:nvGrpSpPr>
                <p:cNvPr id="1095" name="Group 1095"/>
                <p:cNvGrpSpPr/>
                <p:nvPr/>
              </p:nvGrpSpPr>
              <p:grpSpPr>
                <a:xfrm>
                  <a:off x="304800" y="-1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93" name="Shape 1093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FF99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94" name="Shape 1094"/>
                  <p:cNvSpPr/>
                  <p:nvPr/>
                </p:nvSpPr>
                <p:spPr>
                  <a:xfrm>
                    <a:off x="44866" y="-1"/>
                    <a:ext cx="215068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*</a:t>
                    </a:r>
                  </a:p>
                </p:txBody>
              </p:sp>
            </p:grpSp>
            <p:grpSp>
              <p:nvGrpSpPr>
                <p:cNvPr id="1098" name="Group 1098"/>
                <p:cNvGrpSpPr/>
                <p:nvPr/>
              </p:nvGrpSpPr>
              <p:grpSpPr>
                <a:xfrm>
                  <a:off x="685800" y="380999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96" name="Shape 1096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97" name="Shape 1097"/>
                  <p:cNvSpPr/>
                  <p:nvPr/>
                </p:nvSpPr>
                <p:spPr>
                  <a:xfrm>
                    <a:off x="40451" y="-1"/>
                    <a:ext cx="223898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B</a:t>
                    </a:r>
                  </a:p>
                </p:txBody>
              </p:sp>
            </p:grpSp>
            <p:sp>
              <p:nvSpPr>
                <p:cNvPr id="1099" name="Shape 1099"/>
                <p:cNvSpPr/>
                <p:nvPr/>
              </p:nvSpPr>
              <p:spPr>
                <a:xfrm>
                  <a:off x="565150" y="274320"/>
                  <a:ext cx="165101" cy="1651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1102" name="Group 1102"/>
                <p:cNvGrpSpPr/>
                <p:nvPr/>
              </p:nvGrpSpPr>
              <p:grpSpPr>
                <a:xfrm>
                  <a:off x="0" y="425449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100" name="Shape 1100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101" name="Shape 1101"/>
                  <p:cNvSpPr/>
                  <p:nvPr/>
                </p:nvSpPr>
                <p:spPr>
                  <a:xfrm>
                    <a:off x="39409" y="-1"/>
                    <a:ext cx="225982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A</a:t>
                    </a:r>
                  </a:p>
                </p:txBody>
              </p:sp>
            </p:grpSp>
            <p:sp>
              <p:nvSpPr>
                <p:cNvPr id="1103" name="Shape 1103"/>
                <p:cNvSpPr/>
                <p:nvPr/>
              </p:nvSpPr>
              <p:spPr>
                <a:xfrm flipH="1">
                  <a:off x="260349" y="274320"/>
                  <a:ext cx="88902" cy="20955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1105" name="Shape 1105"/>
              <p:cNvSpPr/>
              <p:nvPr/>
            </p:nvSpPr>
            <p:spPr>
              <a:xfrm flipH="1">
                <a:off x="457200" y="274319"/>
                <a:ext cx="425450" cy="22860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09" name="Group 1109"/>
            <p:cNvGrpSpPr/>
            <p:nvPr/>
          </p:nvGrpSpPr>
          <p:grpSpPr>
            <a:xfrm>
              <a:off x="2057400" y="457199"/>
              <a:ext cx="304801" cy="332741"/>
              <a:chOff x="0" y="0"/>
              <a:chExt cx="304800" cy="332740"/>
            </a:xfrm>
          </p:grpSpPr>
          <p:sp>
            <p:nvSpPr>
              <p:cNvPr id="1107" name="Shape 1107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31720" y="-1"/>
                <a:ext cx="24136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H</a:t>
                </a:r>
              </a:p>
            </p:txBody>
          </p:sp>
        </p:grpSp>
        <p:sp>
          <p:nvSpPr>
            <p:cNvPr id="1110" name="Shape 1110"/>
            <p:cNvSpPr/>
            <p:nvPr/>
          </p:nvSpPr>
          <p:spPr>
            <a:xfrm flipH="1">
              <a:off x="1098549" y="274320"/>
              <a:ext cx="469901" cy="2413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784350" y="274320"/>
              <a:ext cx="317501" cy="2413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113" name="Shape 1113"/>
          <p:cNvSpPr/>
          <p:nvPr/>
        </p:nvSpPr>
        <p:spPr>
          <a:xfrm>
            <a:off x="3554412" y="2349500"/>
            <a:ext cx="5410201" cy="3245486"/>
          </a:xfrm>
          <a:prstGeom prst="rect">
            <a:avLst/>
          </a:prstGeom>
          <a:solidFill>
            <a:srgbClr val="FFFF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Para evaluar el arbol: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 b="1">
                <a:latin typeface="Tahoma"/>
                <a:ea typeface="Tahoma"/>
                <a:cs typeface="Tahoma"/>
                <a:sym typeface="Tahoma"/>
              </a:rPr>
              <a:t>Si el arbol tiene un solo nodo</a:t>
            </a:r>
            <a:r>
              <a:rPr sz="1600">
                <a:latin typeface="Tahoma"/>
                <a:ea typeface="Tahoma"/>
                <a:cs typeface="Tahoma"/>
                <a:sym typeface="Tahoma"/>
              </a:rPr>
              <a:t> y este almacena un operando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	El resultado de la evaluacion es el valor de ese 	operando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 b="1">
                <a:latin typeface="Tahoma"/>
                <a:ea typeface="Tahoma"/>
                <a:cs typeface="Tahoma"/>
                <a:sym typeface="Tahoma"/>
              </a:rPr>
              <a:t>Si no</a:t>
            </a:r>
            <a:endParaRPr sz="1600" b="1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	1. Res1 = Evaluo subarbol izquierdo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	2. Res2 = Evaluo subarbol derecho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	3. Recupero la info de la raiz y efectuo la operación alli indicada, entre Res1 y Res2</a:t>
            </a:r>
          </a:p>
        </p:txBody>
      </p:sp>
      <p:grpSp>
        <p:nvGrpSpPr>
          <p:cNvPr id="1116" name="Group 1116"/>
          <p:cNvGrpSpPr/>
          <p:nvPr/>
        </p:nvGrpSpPr>
        <p:grpSpPr>
          <a:xfrm>
            <a:off x="380999" y="6018529"/>
            <a:ext cx="3048001" cy="459741"/>
            <a:chOff x="0" y="0"/>
            <a:chExt cx="3048000" cy="459740"/>
          </a:xfrm>
        </p:grpSpPr>
        <p:sp>
          <p:nvSpPr>
            <p:cNvPr id="1114" name="Shape 1114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0" y="-1"/>
              <a:ext cx="2869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</a:t>
              </a:r>
            </a:p>
          </p:txBody>
        </p:sp>
      </p:grpSp>
      <p:grpSp>
        <p:nvGrpSpPr>
          <p:cNvPr id="1119" name="Group 1119"/>
          <p:cNvGrpSpPr/>
          <p:nvPr/>
        </p:nvGrpSpPr>
        <p:grpSpPr>
          <a:xfrm>
            <a:off x="380999" y="6018529"/>
            <a:ext cx="3048001" cy="459741"/>
            <a:chOff x="0" y="0"/>
            <a:chExt cx="3048000" cy="459740"/>
          </a:xfrm>
        </p:grpSpPr>
        <p:sp>
          <p:nvSpPr>
            <p:cNvPr id="1117" name="Shape 1117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0" y="-1"/>
              <a:ext cx="808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 y B</a:t>
              </a:r>
            </a:p>
          </p:txBody>
        </p:sp>
      </p:grpSp>
      <p:grpSp>
        <p:nvGrpSpPr>
          <p:cNvPr id="1122" name="Group 1122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20" name="Shape 1120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0" y="-1"/>
              <a:ext cx="82342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 * B</a:t>
              </a:r>
            </a:p>
          </p:txBody>
        </p:sp>
      </p:grpSp>
      <p:grpSp>
        <p:nvGrpSpPr>
          <p:cNvPr id="1125" name="Group 1125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23" name="Shape 1123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0" y="-1"/>
              <a:ext cx="158215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y C</a:t>
              </a:r>
            </a:p>
          </p:txBody>
        </p:sp>
      </p:grpSp>
      <p:grpSp>
        <p:nvGrpSpPr>
          <p:cNvPr id="1128" name="Group 1128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26" name="Shape 1126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0" y="-1"/>
              <a:ext cx="213118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y C y D</a:t>
              </a:r>
            </a:p>
          </p:txBody>
        </p:sp>
      </p:grpSp>
      <p:grpSp>
        <p:nvGrpSpPr>
          <p:cNvPr id="1131" name="Group 1131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29" name="Shape 1129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0" y="-1"/>
              <a:ext cx="218862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y (C*D)</a:t>
              </a:r>
            </a:p>
          </p:txBody>
        </p:sp>
      </p:grpSp>
      <p:grpSp>
        <p:nvGrpSpPr>
          <p:cNvPr id="1134" name="Group 1134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32" name="Shape 1132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0" y="-1"/>
              <a:ext cx="214755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- (C*D)</a:t>
              </a:r>
            </a:p>
          </p:txBody>
        </p:sp>
      </p:grpSp>
      <p:grpSp>
        <p:nvGrpSpPr>
          <p:cNvPr id="1137" name="Group 1137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35" name="Shape 1135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0" y="-1"/>
              <a:ext cx="269568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- (C*D) y H</a:t>
              </a:r>
            </a:p>
          </p:txBody>
        </p:sp>
      </p:grpSp>
      <p:grpSp>
        <p:nvGrpSpPr>
          <p:cNvPr id="1140" name="Group 1140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38" name="Shape 1138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0" y="-1"/>
              <a:ext cx="276563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- (C*D) + H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" grpId="4" animBg="1" advAuto="0"/>
      <p:bldP spid="1066" grpId="18" animBg="1" advAuto="0"/>
      <p:bldP spid="1067" grpId="1" build="p" animBg="1" advAuto="0"/>
      <p:bldP spid="1068" grpId="5" animBg="1" advAuto="0"/>
      <p:bldP spid="1069" grpId="6" animBg="1" advAuto="0"/>
      <p:bldP spid="1070" grpId="8" animBg="1" advAuto="0"/>
      <p:bldP spid="1071" grpId="11" animBg="1" advAuto="0"/>
      <p:bldP spid="1072" grpId="12" animBg="1" advAuto="0"/>
      <p:bldP spid="1073" grpId="14" animBg="1" advAuto="0"/>
      <p:bldP spid="1112" grpId="3" animBg="1" advAuto="0"/>
      <p:bldP spid="1113" grpId="2" animBg="1" advAuto="0"/>
      <p:bldP spid="1116" grpId="7" animBg="1" advAuto="0"/>
      <p:bldP spid="1119" grpId="9" animBg="1" advAuto="0"/>
      <p:bldP spid="1122" grpId="10" animBg="1" advAuto="0"/>
      <p:bldP spid="1125" grpId="13" animBg="1" advAuto="0"/>
      <p:bldP spid="1128" grpId="15" animBg="1" advAuto="0"/>
      <p:bldP spid="1131" grpId="16" animBg="1" advAuto="0"/>
      <p:bldP spid="1134" grpId="17" animBg="1" advAuto="0"/>
      <p:bldP spid="1137" grpId="19" animBg="1" advAuto="0"/>
      <p:bldP spid="1140" grpId="2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1023785" y="1600809"/>
            <a:ext cx="7096493" cy="365638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TDA</a:t>
            </a:r>
          </a:p>
          <a:p>
            <a:pPr algn="ctr" defTabSz="685800"/>
            <a:endParaRPr lang="en-US" altLang="en-US" b="1" dirty="0">
              <a:solidFill>
                <a:prstClr val="white"/>
              </a:solidFill>
              <a:latin typeface="Gill Sans MT" panose="020B0502020104020203" pitchFamily="34" charset="0"/>
            </a:endParaRPr>
          </a:p>
          <a:p>
            <a:pPr algn="ctr" defTabSz="685800"/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Árbol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Binario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Búsqueda</a:t>
            </a:r>
            <a:endParaRPr lang="en-US" altLang="en-US" b="1" dirty="0">
              <a:solidFill>
                <a:prstClr val="white"/>
              </a:solidFill>
              <a:latin typeface="Gill Sans MT" panose="020B0502020104020203" pitchFamily="34" charset="0"/>
            </a:endParaRPr>
          </a:p>
          <a:p>
            <a:pPr algn="ctr" defTabSz="685800"/>
            <a:endParaRPr lang="en-US" altLang="en-US" b="1" dirty="0">
              <a:solidFill>
                <a:prstClr val="white"/>
              </a:solidFill>
              <a:latin typeface="Gill Sans MT" panose="020B0502020104020203" pitchFamily="34" charset="0"/>
            </a:endParaRPr>
          </a:p>
          <a:p>
            <a:pPr algn="ctr" defTabSz="685800"/>
            <a:endParaRPr lang="en-US" altLang="en-US" b="1" dirty="0">
              <a:solidFill>
                <a:prstClr val="white"/>
              </a:solidFill>
              <a:latin typeface="Gill Sans MT" panose="020B0502020104020203" pitchFamily="34" charset="0"/>
            </a:endParaRPr>
          </a:p>
          <a:p>
            <a:pPr algn="ctr" defTabSz="685800"/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ABB o BST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264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1043</Words>
  <Application>Microsoft Office PowerPoint</Application>
  <PresentationFormat>On-screen Show (4:3)</PresentationFormat>
  <Paragraphs>249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Century Gothic</vt:lpstr>
      <vt:lpstr>Consolas</vt:lpstr>
      <vt:lpstr>Gill Sans MT</vt:lpstr>
      <vt:lpstr>Helvetica</vt:lpstr>
      <vt:lpstr>Helvetica Neue</vt:lpstr>
      <vt:lpstr>Tahoma</vt:lpstr>
      <vt:lpstr>Wingdings</vt:lpstr>
      <vt:lpstr>Default</vt:lpstr>
      <vt:lpstr>PowerPoint Presentation</vt:lpstr>
      <vt:lpstr>PowerPoint Presentation</vt:lpstr>
      <vt:lpstr>APLICACIÓN: EVALUACION DE EXPRESIONES </vt:lpstr>
      <vt:lpstr>ARBOL DE EXPRESION</vt:lpstr>
      <vt:lpstr>EJERCICIO EN CLASE</vt:lpstr>
      <vt:lpstr>EVALUAR UNA EXPRESION ARTIMETICA EN INFIJA</vt:lpstr>
      <vt:lpstr>CREAR UN ARBOL DE EXPRESION</vt:lpstr>
      <vt:lpstr>EVALUACION DE LA EXP. POSTFIJA</vt:lpstr>
      <vt:lpstr>PowerPoint Presentation</vt:lpstr>
      <vt:lpstr>ARBOL BINARIO DE BUSQUEDA</vt:lpstr>
      <vt:lpstr>TDA ABB: DEFINICION</vt:lpstr>
      <vt:lpstr>CREACION DE UN ABB</vt:lpstr>
      <vt:lpstr>INSERCION DE UN NODO</vt:lpstr>
      <vt:lpstr>BUSQUEDA DE UN NODO</vt:lpstr>
      <vt:lpstr>ELIMINACION DE UN NODO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</dc:title>
  <cp:lastModifiedBy>Gonzalo Gabriel Méndez Cobeña</cp:lastModifiedBy>
  <cp:revision>111</cp:revision>
  <dcterms:modified xsi:type="dcterms:W3CDTF">2022-12-15T14:09:45Z</dcterms:modified>
</cp:coreProperties>
</file>