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729" r:id="rId2"/>
    <p:sldId id="737" r:id="rId3"/>
    <p:sldId id="654" r:id="rId4"/>
    <p:sldId id="732" r:id="rId5"/>
    <p:sldId id="733" r:id="rId6"/>
    <p:sldId id="734" r:id="rId7"/>
    <p:sldId id="735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731" r:id="rId19"/>
    <p:sldId id="736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lvl1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1pPr>
    <a:lvl2pPr indent="4572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2pPr>
    <a:lvl3pPr indent="9144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3pPr>
    <a:lvl4pPr indent="13716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4pPr>
    <a:lvl5pPr indent="1828800"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5pPr>
    <a:lvl6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6pPr>
    <a:lvl7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7pPr>
    <a:lvl8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8pPr>
    <a:lvl9pPr defTabSz="449262">
      <a:lnSpc>
        <a:spcPct val="93000"/>
      </a:lnSpc>
      <a:defRPr sz="2400"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6FAE5-B535-2E46-A710-049CF725578D}" v="2" dt="2024-01-23T22:52:33.21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CC99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B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CC99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9"/>
    <p:restoredTop sz="94694"/>
  </p:normalViewPr>
  <p:slideViewPr>
    <p:cSldViewPr snapToGrid="0">
      <p:cViewPr varScale="1">
        <p:scale>
          <a:sx n="121" d="100"/>
          <a:sy n="121" d="100"/>
        </p:scale>
        <p:origin x="1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o Saul Zurita Guerrero" userId="029c76d7-0c69-4f00-9dc5-b43cf9473aef" providerId="ADAL" clId="{C0F6FAE5-B535-2E46-A710-049CF725578D}"/>
    <pc:docChg chg="modSld">
      <pc:chgData name="Angelo Saul Zurita Guerrero" userId="029c76d7-0c69-4f00-9dc5-b43cf9473aef" providerId="ADAL" clId="{C0F6FAE5-B535-2E46-A710-049CF725578D}" dt="2024-01-23T22:52:33.213" v="1" actId="15"/>
      <pc:docMkLst>
        <pc:docMk/>
      </pc:docMkLst>
      <pc:sldChg chg="modSp modAnim">
        <pc:chgData name="Angelo Saul Zurita Guerrero" userId="029c76d7-0c69-4f00-9dc5-b43cf9473aef" providerId="ADAL" clId="{C0F6FAE5-B535-2E46-A710-049CF725578D}" dt="2024-01-23T22:52:33.213" v="1" actId="15"/>
        <pc:sldMkLst>
          <pc:docMk/>
          <pc:sldMk cId="3704932863" sldId="734"/>
        </pc:sldMkLst>
        <pc:spChg chg="mod">
          <ac:chgData name="Angelo Saul Zurita Guerrero" userId="029c76d7-0c69-4f00-9dc5-b43cf9473aef" providerId="ADAL" clId="{C0F6FAE5-B535-2E46-A710-049CF725578D}" dt="2024-01-23T22:52:31.844" v="0" actId="15"/>
          <ac:spMkLst>
            <pc:docMk/>
            <pc:sldMk cId="3704932863" sldId="734"/>
            <ac:spMk id="25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EE43D62-2501-B04F-BDF4-DF11BB1790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1DCE064-4A75-3044-801B-396120AE2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A417C508-7657-1A4C-8685-10F45C7656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183A2C-01DD-EA46-A936-F0D379AA5E12}" type="slidenum">
              <a:rPr lang="en-GB" altLang="en-US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2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1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AB5BE-C67E-AF4F-A721-F803D5BE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1F7C6-A5AC-2D4E-A743-5B36535818CF}" type="datetimeFigureOut">
              <a:rPr lang="en-US"/>
              <a:pPr>
                <a:defRPr/>
              </a:pPr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19640-49D4-2A48-A892-8410254C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51C4-FF00-8A43-B0C7-F4A62A4F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0C36E-889B-3344-83B2-BC2D26087BE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0414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8013" cy="1555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 anchor="ctr"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8013" cy="4524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 defTabSz="449262">
        <a:lnSpc>
          <a:spcPct val="97000"/>
        </a:lnSpc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1312" indent="-341312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1957" indent="-324757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1945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517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08960" indent="-365760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566159" indent="-365759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23359" indent="-365759" defTabSz="449262">
        <a:lnSpc>
          <a:spcPct val="97000"/>
        </a:lnSpc>
        <a:spcBef>
          <a:spcPts val="8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 defTabSz="449262">
        <a:lnSpc>
          <a:spcPct val="93000"/>
        </a:lnSpc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gmendez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F893AD-2274-DB46-88E9-BFCF67B26435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86386-30A7-404C-9FCE-5D0E7F2876E8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Estructuras</a:t>
            </a:r>
            <a:r>
              <a:rPr lang="en-US" altLang="en-US" sz="405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05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Datos</a:t>
            </a:r>
            <a:endParaRPr lang="en-US" altLang="en-US" sz="405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4EEA93A-B57B-6346-9417-7393F050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822" y="3481738"/>
            <a:ext cx="4682372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Árboles</a:t>
            </a: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Parcialmente</a:t>
            </a:r>
            <a:r>
              <a:rPr lang="en-US" altLang="en-US" sz="27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altLang="en-US" sz="27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Ordenados</a:t>
            </a:r>
            <a:endParaRPr lang="en-US" altLang="en-US" sz="27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382320D6-73FE-334E-B652-47175C7CE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>
            <a:extLst>
              <a:ext uri="{FF2B5EF4-FFF2-40B4-BE49-F238E27FC236}">
                <a16:creationId xmlns:a16="http://schemas.microsoft.com/office/drawing/2014/main" id="{16B7292A-E730-4046-903F-BE5D1B528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EC65719-C6B7-5948-8187-7A21AEFF2475}"/>
              </a:ext>
            </a:extLst>
          </p:cNvPr>
          <p:cNvSpPr/>
          <p:nvPr/>
        </p:nvSpPr>
        <p:spPr>
          <a:xfrm>
            <a:off x="2828925" y="4171950"/>
            <a:ext cx="3486150" cy="43973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0000"/>
                </a:solidFill>
                <a:latin typeface="Century Gothic" pitchFamily="34" charset="0"/>
              </a:rPr>
              <a:t>Gonzalo Gabriel Méndez, Ph.D.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rgbClr val="000000"/>
                </a:solidFill>
                <a:latin typeface="Century Gothic" pitchFamily="34" charset="0"/>
                <a:hlinkClick r:id="rId5"/>
              </a:rPr>
              <a:t>www.ggmendez.com</a:t>
            </a:r>
            <a:endParaRPr lang="en-US" sz="1050" dirty="0">
              <a:solidFill>
                <a:srgbClr val="000000"/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48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IMPLEMENTACION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228600" y="2130425"/>
            <a:ext cx="5867400" cy="21732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Un heap no admite “huecos”, 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C/nivel se va llenando de izq. A der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Hay una secuencia</a:t>
            </a:r>
          </a:p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Podriamos numerar c/nodo</a:t>
            </a:r>
          </a:p>
          <a:p>
            <a:pPr marL="735919" lvl="1" indent="-204107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En el orden de llenado</a:t>
            </a:r>
          </a:p>
        </p:txBody>
      </p:sp>
      <p:grpSp>
        <p:nvGrpSpPr>
          <p:cNvPr id="151" name="Group 151"/>
          <p:cNvGrpSpPr/>
          <p:nvPr/>
        </p:nvGrpSpPr>
        <p:grpSpPr>
          <a:xfrm>
            <a:off x="5410199" y="1655762"/>
            <a:ext cx="3352801" cy="2209801"/>
            <a:chOff x="0" y="0"/>
            <a:chExt cx="3352800" cy="2209800"/>
          </a:xfrm>
        </p:grpSpPr>
        <p:grpSp>
          <p:nvGrpSpPr>
            <p:cNvPr id="114" name="Group 114"/>
            <p:cNvGrpSpPr/>
            <p:nvPr/>
          </p:nvGrpSpPr>
          <p:grpSpPr>
            <a:xfrm>
              <a:off x="1599040" y="-1"/>
              <a:ext cx="494445" cy="457201"/>
              <a:chOff x="0" y="0"/>
              <a:chExt cx="494443" cy="4572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150</a:t>
                </a:r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>
              <a:off x="830690" y="457199"/>
              <a:ext cx="494445" cy="457201"/>
              <a:chOff x="0" y="0"/>
              <a:chExt cx="494443" cy="457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125</a:t>
                </a:r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>
              <a:off x="2362199" y="457199"/>
              <a:ext cx="457201" cy="457201"/>
              <a:chOff x="0" y="0"/>
              <a:chExt cx="457200" cy="457200"/>
            </a:xfrm>
          </p:grpSpPr>
          <p:sp>
            <p:nvSpPr>
              <p:cNvPr id="118" name="Shape 11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19" name="Shape 119"/>
              <p:cNvSpPr/>
              <p:nvPr/>
            </p:nvSpPr>
            <p:spPr>
              <a:xfrm>
                <a:off x="46068" y="61150"/>
                <a:ext cx="365064" cy="334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75</a:t>
                </a: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304799" y="1066799"/>
              <a:ext cx="457201" cy="457201"/>
              <a:chOff x="0" y="0"/>
              <a:chExt cx="457200" cy="457200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80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1371599" y="1066799"/>
              <a:ext cx="457201" cy="457201"/>
              <a:chOff x="0" y="0"/>
              <a:chExt cx="457200" cy="457200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30</a:t>
                </a:r>
              </a:p>
            </p:txBody>
          </p:sp>
        </p:grpSp>
        <p:sp>
          <p:nvSpPr>
            <p:cNvPr id="127" name="Shape 127"/>
            <p:cNvSpPr/>
            <p:nvPr/>
          </p:nvSpPr>
          <p:spPr>
            <a:xfrm flipH="1">
              <a:off x="1228724" y="390524"/>
              <a:ext cx="4445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997074" y="390524"/>
              <a:ext cx="4318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 flipV="1">
              <a:off x="533399" y="847725"/>
              <a:ext cx="3714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flipH="1" flipV="1">
              <a:off x="1228725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33" name="Group 133"/>
            <p:cNvGrpSpPr/>
            <p:nvPr/>
          </p:nvGrpSpPr>
          <p:grpSpPr>
            <a:xfrm>
              <a:off x="1904999" y="1066799"/>
              <a:ext cx="457201" cy="457201"/>
              <a:chOff x="0" y="0"/>
              <a:chExt cx="457200" cy="457200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136" name="Group 136"/>
            <p:cNvGrpSpPr/>
            <p:nvPr/>
          </p:nvGrpSpPr>
          <p:grpSpPr>
            <a:xfrm>
              <a:off x="2895599" y="1066799"/>
              <a:ext cx="457201" cy="457201"/>
              <a:chOff x="0" y="0"/>
              <a:chExt cx="457200" cy="457200"/>
            </a:xfrm>
          </p:grpSpPr>
          <p:sp>
            <p:nvSpPr>
              <p:cNvPr id="134" name="Shape 13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5" name="Shape 135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sp>
          <p:nvSpPr>
            <p:cNvPr id="137" name="Shape 137"/>
            <p:cNvSpPr/>
            <p:nvPr/>
          </p:nvSpPr>
          <p:spPr>
            <a:xfrm flipV="1">
              <a:off x="2133600" y="847724"/>
              <a:ext cx="2952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flipH="1" flipV="1">
              <a:off x="2752724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1" name="Group 141"/>
            <p:cNvGrpSpPr/>
            <p:nvPr/>
          </p:nvGrpSpPr>
          <p:grpSpPr>
            <a:xfrm>
              <a:off x="-1" y="1752599"/>
              <a:ext cx="457201" cy="457201"/>
              <a:chOff x="0" y="0"/>
              <a:chExt cx="457200" cy="4572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83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sp>
          <p:nvSpPr>
            <p:cNvPr id="142" name="Shape 142"/>
            <p:cNvSpPr/>
            <p:nvPr/>
          </p:nvSpPr>
          <p:spPr>
            <a:xfrm flipV="1">
              <a:off x="228599" y="1457325"/>
              <a:ext cx="1428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5" name="Group 145"/>
            <p:cNvGrpSpPr/>
            <p:nvPr/>
          </p:nvGrpSpPr>
          <p:grpSpPr>
            <a:xfrm>
              <a:off x="609599" y="1752599"/>
              <a:ext cx="457201" cy="457201"/>
              <a:chOff x="0" y="0"/>
              <a:chExt cx="457200" cy="457200"/>
            </a:xfrm>
          </p:grpSpPr>
          <p:sp>
            <p:nvSpPr>
              <p:cNvPr id="143" name="Shape 143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4" name="Shape 144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146" name="Shape 146"/>
            <p:cNvSpPr/>
            <p:nvPr/>
          </p:nvSpPr>
          <p:spPr>
            <a:xfrm flipH="1" flipV="1">
              <a:off x="695324" y="1457325"/>
              <a:ext cx="1428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49" name="Group 149"/>
            <p:cNvGrpSpPr/>
            <p:nvPr/>
          </p:nvGrpSpPr>
          <p:grpSpPr>
            <a:xfrm>
              <a:off x="1142999" y="1752599"/>
              <a:ext cx="457201" cy="457201"/>
              <a:chOff x="0" y="0"/>
              <a:chExt cx="457200" cy="457200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50" name="Shape 150"/>
            <p:cNvSpPr/>
            <p:nvPr/>
          </p:nvSpPr>
          <p:spPr>
            <a:xfrm flipV="1">
              <a:off x="1371599" y="1457325"/>
              <a:ext cx="66677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7142747" y="12954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1</a:t>
            </a:r>
          </a:p>
        </p:txBody>
      </p:sp>
      <p:sp>
        <p:nvSpPr>
          <p:cNvPr id="153" name="Shape 153"/>
          <p:cNvSpPr/>
          <p:nvPr/>
        </p:nvSpPr>
        <p:spPr>
          <a:xfrm>
            <a:off x="6369635" y="1752600"/>
            <a:ext cx="198855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2</a:t>
            </a:r>
          </a:p>
        </p:txBody>
      </p:sp>
      <p:sp>
        <p:nvSpPr>
          <p:cNvPr id="154" name="Shape 154"/>
          <p:cNvSpPr/>
          <p:nvPr/>
        </p:nvSpPr>
        <p:spPr>
          <a:xfrm>
            <a:off x="7907922" y="17526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3</a:t>
            </a:r>
          </a:p>
        </p:txBody>
      </p:sp>
      <p:sp>
        <p:nvSpPr>
          <p:cNvPr id="155" name="Shape 155"/>
          <p:cNvSpPr/>
          <p:nvPr/>
        </p:nvSpPr>
        <p:spPr>
          <a:xfrm>
            <a:off x="5774322" y="23622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4</a:t>
            </a:r>
          </a:p>
        </p:txBody>
      </p:sp>
      <p:sp>
        <p:nvSpPr>
          <p:cNvPr id="156" name="Shape 156"/>
          <p:cNvSpPr/>
          <p:nvPr/>
        </p:nvSpPr>
        <p:spPr>
          <a:xfrm>
            <a:off x="6993522" y="2362200"/>
            <a:ext cx="198856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5</a:t>
            </a:r>
          </a:p>
        </p:txBody>
      </p:sp>
      <p:sp>
        <p:nvSpPr>
          <p:cNvPr id="157" name="Shape 157"/>
          <p:cNvSpPr/>
          <p:nvPr/>
        </p:nvSpPr>
        <p:spPr>
          <a:xfrm>
            <a:off x="7436435" y="23415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6</a:t>
            </a:r>
          </a:p>
        </p:txBody>
      </p:sp>
      <p:sp>
        <p:nvSpPr>
          <p:cNvPr id="158" name="Shape 158"/>
          <p:cNvSpPr/>
          <p:nvPr/>
        </p:nvSpPr>
        <p:spPr>
          <a:xfrm>
            <a:off x="8503235" y="23415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7</a:t>
            </a:r>
          </a:p>
        </p:txBody>
      </p:sp>
      <p:sp>
        <p:nvSpPr>
          <p:cNvPr id="159" name="Shape 159"/>
          <p:cNvSpPr/>
          <p:nvPr/>
        </p:nvSpPr>
        <p:spPr>
          <a:xfrm>
            <a:off x="5525085" y="3941762"/>
            <a:ext cx="198855" cy="280761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8</a:t>
            </a:r>
          </a:p>
        </p:txBody>
      </p:sp>
      <p:sp>
        <p:nvSpPr>
          <p:cNvPr id="160" name="Shape 160"/>
          <p:cNvSpPr/>
          <p:nvPr/>
        </p:nvSpPr>
        <p:spPr>
          <a:xfrm>
            <a:off x="6134685" y="3962400"/>
            <a:ext cx="198855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9</a:t>
            </a:r>
          </a:p>
        </p:txBody>
      </p:sp>
      <p:sp>
        <p:nvSpPr>
          <p:cNvPr id="161" name="Shape 161"/>
          <p:cNvSpPr/>
          <p:nvPr/>
        </p:nvSpPr>
        <p:spPr>
          <a:xfrm>
            <a:off x="6649506" y="3962400"/>
            <a:ext cx="282051" cy="280760"/>
          </a:xfrm>
          <a:prstGeom prst="rect">
            <a:avLst/>
          </a:prstGeom>
          <a:ln w="9360">
            <a:solidFill>
              <a:srgbClr val="8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>
            <a:lvl1pPr algn="ctr">
              <a:lnSpc>
                <a:spcPct val="100000"/>
              </a:lnSpc>
              <a:spcBef>
                <a:spcPts val="7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1200"/>
              <a:t>10</a:t>
            </a:r>
          </a:p>
        </p:txBody>
      </p:sp>
      <p:sp>
        <p:nvSpPr>
          <p:cNvPr id="162" name="Shape 162"/>
          <p:cNvSpPr/>
          <p:nvPr/>
        </p:nvSpPr>
        <p:spPr>
          <a:xfrm>
            <a:off x="228600" y="4303712"/>
            <a:ext cx="4800600" cy="153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1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Si lo vemos asi, dado un índice</a:t>
            </a:r>
          </a:p>
          <a:p>
            <a:pPr marL="769937" lvl="1" indent="-238125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Podemos conocer los indices de los hijos y el padre de un nodo</a:t>
            </a:r>
          </a:p>
          <a:p>
            <a:pPr marL="769937" lvl="1" indent="-238125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Ejemplo: Del nodo 4, hijos 8 y 9, padre 2 </a:t>
            </a:r>
          </a:p>
        </p:txBody>
      </p:sp>
      <p:pic>
        <p:nvPicPr>
          <p:cNvPr id="163" name="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4511675"/>
            <a:ext cx="3937000" cy="24987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6" name="Group 166"/>
          <p:cNvGrpSpPr/>
          <p:nvPr/>
        </p:nvGrpSpPr>
        <p:grpSpPr>
          <a:xfrm>
            <a:off x="6172200" y="5181600"/>
            <a:ext cx="685800" cy="381000"/>
            <a:chOff x="0" y="0"/>
            <a:chExt cx="685800" cy="381000"/>
          </a:xfrm>
        </p:grpSpPr>
        <p:sp>
          <p:nvSpPr>
            <p:cNvPr id="164" name="Shape 164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-6944"/>
                <a:gd name="adj2" fmla="val -165833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38838" y="4000"/>
              <a:ext cx="408124" cy="373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i*2</a:t>
              </a:r>
            </a:p>
          </p:txBody>
        </p:sp>
      </p:grpSp>
      <p:grpSp>
        <p:nvGrpSpPr>
          <p:cNvPr id="169" name="Group 169"/>
          <p:cNvGrpSpPr/>
          <p:nvPr/>
        </p:nvGrpSpPr>
        <p:grpSpPr>
          <a:xfrm>
            <a:off x="7239000" y="5181600"/>
            <a:ext cx="685800" cy="381000"/>
            <a:chOff x="0" y="0"/>
            <a:chExt cx="685800" cy="381000"/>
          </a:xfrm>
        </p:grpSpPr>
        <p:sp>
          <p:nvSpPr>
            <p:cNvPr id="167" name="Shape 167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-19907"/>
                <a:gd name="adj2" fmla="val -187083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6224" y="23050"/>
              <a:ext cx="633351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i*2+1</a:t>
              </a:r>
            </a:p>
          </p:txBody>
        </p:sp>
      </p:grpSp>
      <p:grpSp>
        <p:nvGrpSpPr>
          <p:cNvPr id="172" name="Group 172"/>
          <p:cNvGrpSpPr/>
          <p:nvPr/>
        </p:nvGrpSpPr>
        <p:grpSpPr>
          <a:xfrm>
            <a:off x="8001000" y="3657600"/>
            <a:ext cx="685800" cy="381000"/>
            <a:chOff x="0" y="0"/>
            <a:chExt cx="685800" cy="381000"/>
          </a:xfrm>
        </p:grpSpPr>
        <p:sp>
          <p:nvSpPr>
            <p:cNvPr id="170" name="Shape 170"/>
            <p:cNvSpPr/>
            <p:nvPr/>
          </p:nvSpPr>
          <p:spPr>
            <a:xfrm>
              <a:off x="0" y="0"/>
              <a:ext cx="685800" cy="381000"/>
            </a:xfrm>
            <a:prstGeom prst="wedgeEllipseCallout">
              <a:avLst>
                <a:gd name="adj1" fmla="val 46759"/>
                <a:gd name="adj2" fmla="val 192917"/>
              </a:avLst>
            </a:prstGeom>
            <a:solidFill>
              <a:srgbClr val="CCFFCC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72225" y="23050"/>
              <a:ext cx="341350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ctr">
              <a:spAutoFit/>
            </a:bodyPr>
            <a:lstStyle>
              <a:lvl1pPr algn="ctr">
                <a:lnSpc>
                  <a:spcPct val="100000"/>
                </a:lnSpc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i/2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 animBg="1" advAuto="0"/>
      <p:bldP spid="151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  <p:bldP spid="163" grpId="0" animBg="1" advAuto="0"/>
      <p:bldP spid="166" grpId="0" animBg="1" advAuto="0"/>
      <p:bldP spid="169" grpId="0" animBg="1" advAuto="0"/>
      <p:bldP spid="172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CONTANDO DESDE 0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idx="1"/>
          </p:nvPr>
        </p:nvSpPr>
        <p:spPr>
          <a:xfrm>
            <a:off x="304800" y="1628775"/>
            <a:ext cx="4800600" cy="33543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3320" lvl="0" indent="-213320">
              <a:lnSpc>
                <a:spcPct val="11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GB" sz="2000" dirty="0">
                <a:solidFill>
                  <a:srgbClr val="002850"/>
                </a:solidFill>
              </a:rPr>
              <a:t>Podemos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usar</a:t>
            </a:r>
            <a:r>
              <a:rPr sz="2000" dirty="0">
                <a:solidFill>
                  <a:srgbClr val="002850"/>
                </a:solidFill>
              </a:rPr>
              <a:t> un vector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En</a:t>
            </a:r>
            <a:r>
              <a:rPr dirty="0">
                <a:solidFill>
                  <a:srgbClr val="002850"/>
                </a:solidFill>
              </a:rPr>
              <a:t> c/</a:t>
            </a:r>
            <a:r>
              <a:rPr dirty="0" err="1">
                <a:solidFill>
                  <a:srgbClr val="002850"/>
                </a:solidFill>
              </a:rPr>
              <a:t>elemento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almacenar</a:t>
            </a:r>
            <a:r>
              <a:rPr dirty="0">
                <a:solidFill>
                  <a:srgbClr val="002850"/>
                </a:solidFill>
              </a:rPr>
              <a:t> la </a:t>
            </a:r>
            <a:r>
              <a:rPr dirty="0" err="1">
                <a:solidFill>
                  <a:srgbClr val="002850"/>
                </a:solidFill>
              </a:rPr>
              <a:t>información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002850"/>
                </a:solidFill>
              </a:rPr>
              <a:t>Dirigirnos</a:t>
            </a:r>
            <a:r>
              <a:rPr dirty="0">
                <a:solidFill>
                  <a:srgbClr val="002850"/>
                </a:solidFill>
              </a:rPr>
              <a:t> a </a:t>
            </a:r>
            <a:r>
              <a:rPr dirty="0" err="1">
                <a:solidFill>
                  <a:srgbClr val="002850"/>
                </a:solidFill>
              </a:rPr>
              <a:t>hijos</a:t>
            </a:r>
            <a:r>
              <a:rPr dirty="0">
                <a:solidFill>
                  <a:srgbClr val="002850"/>
                </a:solidFill>
              </a:rPr>
              <a:t> y padre </a:t>
            </a:r>
            <a:r>
              <a:rPr dirty="0" err="1">
                <a:solidFill>
                  <a:srgbClr val="002850"/>
                </a:solidFill>
              </a:rPr>
              <a:t>calculando</a:t>
            </a:r>
            <a:r>
              <a:rPr dirty="0">
                <a:solidFill>
                  <a:srgbClr val="002850"/>
                </a:solidFill>
              </a:rPr>
              <a:t> el </a:t>
            </a:r>
            <a:r>
              <a:rPr dirty="0" err="1">
                <a:solidFill>
                  <a:srgbClr val="002850"/>
                </a:solidFill>
              </a:rPr>
              <a:t>índice</a:t>
            </a:r>
            <a:r>
              <a:rPr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respectiv</a:t>
            </a:r>
            <a:r>
              <a:rPr lang="en-GB" dirty="0">
                <a:solidFill>
                  <a:srgbClr val="002850"/>
                </a:solidFill>
              </a:rPr>
              <a:t>e. </a:t>
            </a:r>
            <a:r>
              <a:rPr lang="en-GB" dirty="0" err="1">
                <a:solidFill>
                  <a:srgbClr val="002850"/>
                </a:solidFill>
              </a:rPr>
              <a:t>Desde</a:t>
            </a:r>
            <a:r>
              <a:rPr lang="en-GB" dirty="0">
                <a:solidFill>
                  <a:srgbClr val="002850"/>
                </a:solidFill>
              </a:rPr>
              <a:t> 1:</a:t>
            </a:r>
            <a:endParaRPr dirty="0">
              <a:solidFill>
                <a:srgbClr val="002850"/>
              </a:solidFill>
            </a:endParaRP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850"/>
                </a:solidFill>
              </a:rPr>
              <a:t>Izq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*2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>
                <a:solidFill>
                  <a:srgbClr val="002850"/>
                </a:solidFill>
              </a:rPr>
              <a:t>Der(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*2+1</a:t>
            </a:r>
          </a:p>
          <a:p>
            <a:pPr marL="639875" lvl="1" indent="-182675">
              <a:lnSpc>
                <a:spcPct val="11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b="1" dirty="0">
                <a:solidFill>
                  <a:srgbClr val="002850"/>
                </a:solidFill>
              </a:rPr>
              <a:t>Padre(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 =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/2</a:t>
            </a:r>
          </a:p>
        </p:txBody>
      </p:sp>
      <p:sp>
        <p:nvSpPr>
          <p:cNvPr id="176" name="Shape 176"/>
          <p:cNvSpPr/>
          <p:nvPr/>
        </p:nvSpPr>
        <p:spPr>
          <a:xfrm>
            <a:off x="304800" y="4149725"/>
            <a:ext cx="5410200" cy="165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284427" lvl="0" indent="-284427">
              <a:lnSpc>
                <a:spcPct val="100000"/>
              </a:lnSpc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Los vectores empiezan desde 0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Cambia un poquito la regla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Izq(i)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(i+1)*2-1 =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i*2+1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Der(i)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= (i+1)*2 =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i*2+2</a:t>
            </a:r>
          </a:p>
          <a:p>
            <a:pPr marL="746125" lvl="1" indent="-214312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Padre(i) </a:t>
            </a:r>
            <a:r>
              <a:rPr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= (i+1)/2-1 = </a:t>
            </a:r>
            <a:r>
              <a:rPr b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(i-1)/2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5410199" y="1177925"/>
            <a:ext cx="3352801" cy="2947760"/>
            <a:chOff x="0" y="0"/>
            <a:chExt cx="3352800" cy="2947759"/>
          </a:xfrm>
        </p:grpSpPr>
        <p:grpSp>
          <p:nvGrpSpPr>
            <p:cNvPr id="216" name="Group 216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179" name="Group 179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177" name="Shape 177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78" name="Shape 178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182" name="Group 182"/>
              <p:cNvGrpSpPr/>
              <p:nvPr/>
            </p:nvGrpSpPr>
            <p:grpSpPr>
              <a:xfrm>
                <a:off x="830690" y="457199"/>
                <a:ext cx="494445" cy="457201"/>
                <a:chOff x="0" y="0"/>
                <a:chExt cx="494443" cy="457200"/>
              </a:xfrm>
            </p:grpSpPr>
            <p:sp>
              <p:nvSpPr>
                <p:cNvPr id="180" name="Shape 180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1" name="Shape 181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125</a:t>
                  </a:r>
                </a:p>
              </p:txBody>
            </p:sp>
          </p:grpSp>
          <p:grpSp>
            <p:nvGrpSpPr>
              <p:cNvPr id="185" name="Group 185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183" name="Shape 18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184" name="Shape 184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188" name="Group 188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86" name="Shape 18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7" name="Shape 187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191" name="Group 191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89" name="Shape 18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0" name="Shape 190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192" name="Shape 192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198" name="Group 198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96" name="Shape 1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97" name="Shape 19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201" name="Group 201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199" name="Shape 19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0" name="Shape 20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202" name="Shape 202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203" name="Shape 203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06" name="Group 206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204" name="Shape 20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5" name="Shape 205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15</a:t>
                  </a:r>
                </a:p>
              </p:txBody>
            </p:sp>
          </p:grpSp>
          <p:sp>
            <p:nvSpPr>
              <p:cNvPr id="207" name="Shape 207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10" name="Group 210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208" name="Shape 20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09" name="Shape 209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211" name="Shape 211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214" name="Group 214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212" name="Shape 21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3" name="Shape 21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215" name="Shape 215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217" name="Shape 217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268" name="Group 268"/>
          <p:cNvGrpSpPr/>
          <p:nvPr/>
        </p:nvGrpSpPr>
        <p:grpSpPr>
          <a:xfrm>
            <a:off x="4495800" y="4267200"/>
            <a:ext cx="4572000" cy="655576"/>
            <a:chOff x="0" y="0"/>
            <a:chExt cx="4572000" cy="655575"/>
          </a:xfrm>
        </p:grpSpPr>
        <p:grpSp>
          <p:nvGrpSpPr>
            <p:cNvPr id="230" name="Group 230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228" name="Shape 22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29" name="Shape 229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233" name="Group 233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231" name="Shape 23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236" name="Group 236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234" name="Shape 23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5" name="Shape 23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239" name="Group 239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237" name="Shape 23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240" name="Shape 24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243" name="Shape 24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4" name="Shape 24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246" name="Shape 24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249" name="Shape 24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0" name="Shape 25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254" name="Group 254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252" name="Shape 25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257" name="Group 257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255" name="Shape 25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258" name="Shape 258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animBg="1" advAuto="0"/>
      <p:bldP spid="176" grpId="0" animBg="1" advAuto="0"/>
      <p:bldP spid="227" grpId="0" animBg="1" advAuto="0"/>
      <p:bldP spid="268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REGLAS</a:t>
            </a:r>
          </a:p>
        </p:txBody>
      </p:sp>
      <p:sp>
        <p:nvSpPr>
          <p:cNvPr id="271" name="Shape 271"/>
          <p:cNvSpPr>
            <a:spLocks noGrp="1"/>
          </p:cNvSpPr>
          <p:nvPr>
            <p:ph type="body" idx="1"/>
          </p:nvPr>
        </p:nvSpPr>
        <p:spPr>
          <a:xfrm>
            <a:off x="381000" y="1700213"/>
            <a:ext cx="8574088" cy="35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2850"/>
                </a:solidFill>
              </a:rPr>
              <a:t>Vector V de </a:t>
            </a:r>
            <a:r>
              <a:rPr sz="3200" dirty="0" err="1">
                <a:solidFill>
                  <a:srgbClr val="002850"/>
                </a:solidFill>
              </a:rPr>
              <a:t>tamaño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efectivo</a:t>
            </a:r>
            <a:r>
              <a:rPr sz="3200" dirty="0">
                <a:solidFill>
                  <a:srgbClr val="002850"/>
                </a:solidFill>
              </a:rPr>
              <a:t> n</a:t>
            </a:r>
          </a:p>
          <a:p>
            <a:pPr marL="817562" lvl="1" indent="-285750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V[0] es la </a:t>
            </a:r>
            <a:r>
              <a:rPr sz="2800" dirty="0" err="1">
                <a:solidFill>
                  <a:srgbClr val="002850"/>
                </a:solidFill>
              </a:rPr>
              <a:t>raiz</a:t>
            </a:r>
            <a:endParaRPr sz="2800" dirty="0">
              <a:solidFill>
                <a:srgbClr val="002850"/>
              </a:solidFill>
            </a:endParaRPr>
          </a:p>
          <a:p>
            <a:pPr marL="817562" lvl="1" indent="-285750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Dado un </a:t>
            </a:r>
            <a:r>
              <a:rPr sz="2800" dirty="0" err="1">
                <a:solidFill>
                  <a:srgbClr val="002850"/>
                </a:solidFill>
              </a:rPr>
              <a:t>nodo</a:t>
            </a:r>
            <a:r>
              <a:rPr sz="2800" dirty="0">
                <a:solidFill>
                  <a:srgbClr val="002850"/>
                </a:solidFill>
              </a:rPr>
              <a:t> V[</a:t>
            </a:r>
            <a:r>
              <a:rPr sz="2800" dirty="0" err="1">
                <a:solidFill>
                  <a:srgbClr val="002850"/>
                </a:solidFill>
              </a:rPr>
              <a:t>i</a:t>
            </a:r>
            <a:r>
              <a:rPr sz="2800" dirty="0">
                <a:solidFill>
                  <a:srgbClr val="002850"/>
                </a:solidFill>
              </a:rPr>
              <a:t>]</a:t>
            </a: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2i+1 &lt; n, V[2i+1] es el </a:t>
            </a:r>
            <a:r>
              <a:rPr sz="2400" i="1" dirty="0" err="1">
                <a:solidFill>
                  <a:srgbClr val="002850"/>
                </a:solidFill>
              </a:rPr>
              <a:t>hijo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izq</a:t>
            </a:r>
            <a:endParaRPr sz="2400" i="1" dirty="0">
              <a:solidFill>
                <a:srgbClr val="002850"/>
              </a:solidFill>
            </a:endParaRP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2i+2 &lt; n, V[2i+2] es el </a:t>
            </a:r>
            <a:r>
              <a:rPr sz="2400" i="1" dirty="0" err="1">
                <a:solidFill>
                  <a:srgbClr val="002850"/>
                </a:solidFill>
              </a:rPr>
              <a:t>hijo</a:t>
            </a:r>
            <a:r>
              <a:rPr sz="2400" i="1" dirty="0">
                <a:solidFill>
                  <a:srgbClr val="002850"/>
                </a:solidFill>
              </a:rPr>
              <a:t> der</a:t>
            </a:r>
          </a:p>
          <a:p>
            <a:pPr marL="1143000" lvl="2" indent="-228600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i="1" dirty="0">
                <a:solidFill>
                  <a:srgbClr val="002850"/>
                </a:solidFill>
              </a:rPr>
              <a:t>Si </a:t>
            </a:r>
            <a:r>
              <a:rPr sz="2400" i="1" dirty="0" err="1">
                <a:solidFill>
                  <a:srgbClr val="002850"/>
                </a:solidFill>
              </a:rPr>
              <a:t>i</a:t>
            </a:r>
            <a:r>
              <a:rPr sz="2400" i="1" dirty="0">
                <a:solidFill>
                  <a:srgbClr val="002850"/>
                </a:solidFill>
              </a:rPr>
              <a:t> != 0, v[(i-1)/2] es el padre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build="p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DECLARACION: TDA HEAP</a:t>
            </a:r>
          </a:p>
        </p:txBody>
      </p:sp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xfrm>
            <a:off x="990599" y="1582737"/>
            <a:ext cx="7772401" cy="18462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0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Tipo de Dato</a:t>
            </a: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Necesitamos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arreglo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Llevar</a:t>
            </a:r>
            <a:r>
              <a:rPr sz="2400" dirty="0">
                <a:solidFill>
                  <a:srgbClr val="002850"/>
                </a:solidFill>
              </a:rPr>
              <a:t> el </a:t>
            </a:r>
            <a:r>
              <a:rPr sz="2400" dirty="0" err="1">
                <a:solidFill>
                  <a:srgbClr val="002850"/>
                </a:solidFill>
              </a:rPr>
              <a:t>tamaño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efectivo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0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Llevar</a:t>
            </a:r>
            <a:r>
              <a:rPr sz="2400" dirty="0">
                <a:solidFill>
                  <a:srgbClr val="002850"/>
                </a:solidFill>
              </a:rPr>
              <a:t> el </a:t>
            </a:r>
            <a:r>
              <a:rPr sz="2400" dirty="0" err="1">
                <a:solidFill>
                  <a:srgbClr val="002850"/>
                </a:solidFill>
              </a:rPr>
              <a:t>máximo</a:t>
            </a:r>
            <a:r>
              <a:rPr sz="2400" dirty="0">
                <a:solidFill>
                  <a:srgbClr val="002850"/>
                </a:solidFill>
              </a:rPr>
              <a:t> del </a:t>
            </a:r>
            <a:r>
              <a:rPr sz="2400" dirty="0" err="1">
                <a:solidFill>
                  <a:srgbClr val="002850"/>
                </a:solidFill>
              </a:rPr>
              <a:t>arreglo</a:t>
            </a:r>
            <a:endParaRPr sz="2400" dirty="0">
              <a:solidFill>
                <a:srgbClr val="002850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918066" y="3563937"/>
            <a:ext cx="4976446" cy="2547812"/>
          </a:xfrm>
          <a:prstGeom prst="rect">
            <a:avLst/>
          </a:prstGeom>
          <a:ln w="9360">
            <a:solidFill>
              <a:srgbClr val="FF66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public class Heap&lt;E&gt; {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Comparator&lt;E&gt; f;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E[]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arreglo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MAX=100;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efectivo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   private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boolean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latin typeface="Tahoma"/>
                <a:ea typeface="Tahoma"/>
                <a:cs typeface="Tahoma"/>
                <a:sym typeface="Tahoma"/>
              </a:rPr>
              <a:t>isMax</a:t>
            </a: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;</a:t>
            </a:r>
          </a:p>
          <a:p>
            <a:pPr marR="457200" lvl="0" defTabSz="457200">
              <a:lnSpc>
                <a:spcPct val="6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2000" dirty="0">
                <a:latin typeface="Tahoma"/>
                <a:ea typeface="Tahoma"/>
                <a:cs typeface="Tahoma"/>
                <a:sym typeface="Tahoma"/>
              </a:rPr>
              <a:t>}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build="p" animBg="1" advAuto="0"/>
      <p:bldP spid="276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OPERACIONES BASICAS: TDA HEAP</a:t>
            </a:r>
          </a:p>
        </p:txBody>
      </p:sp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xfrm>
            <a:off x="457200" y="2071687"/>
            <a:ext cx="8229600" cy="4929188"/>
          </a:xfrm>
          <a:prstGeom prst="rect">
            <a:avLst/>
          </a:prstGeom>
        </p:spPr>
        <p:txBody>
          <a:bodyPr lIns="45719" tIns="45719" rIns="45719" bIns="45719">
            <a:normAutofit/>
          </a:bodyPr>
          <a:lstStyle/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Desencolar</a:t>
            </a:r>
            <a:r>
              <a:rPr sz="2400" u="sng" dirty="0">
                <a:solidFill>
                  <a:srgbClr val="002850"/>
                </a:solidFill>
              </a:rPr>
              <a:t> y </a:t>
            </a:r>
            <a:r>
              <a:rPr sz="2400" u="sng" dirty="0" err="1">
                <a:solidFill>
                  <a:srgbClr val="002850"/>
                </a:solidFill>
              </a:rPr>
              <a:t>Encolar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Desencolar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Extraer</a:t>
            </a:r>
            <a:r>
              <a:rPr sz="2000" dirty="0">
                <a:solidFill>
                  <a:srgbClr val="002850"/>
                </a:solidFill>
              </a:rPr>
              <a:t> el </a:t>
            </a:r>
            <a:r>
              <a:rPr sz="2000" dirty="0" err="1">
                <a:solidFill>
                  <a:srgbClr val="002850"/>
                </a:solidFill>
              </a:rPr>
              <a:t>elemento</a:t>
            </a:r>
            <a:r>
              <a:rPr sz="2000" dirty="0">
                <a:solidFill>
                  <a:srgbClr val="002850"/>
                </a:solidFill>
              </a:rPr>
              <a:t> mas </a:t>
            </a:r>
            <a:r>
              <a:rPr sz="2000" dirty="0" err="1">
                <a:solidFill>
                  <a:srgbClr val="002850"/>
                </a:solidFill>
              </a:rPr>
              <a:t>grande</a:t>
            </a:r>
            <a:r>
              <a:rPr sz="2000" dirty="0">
                <a:solidFill>
                  <a:srgbClr val="002850"/>
                </a:solidFill>
              </a:rPr>
              <a:t>/</a:t>
            </a:r>
            <a:r>
              <a:rPr sz="2000" dirty="0" err="1">
                <a:solidFill>
                  <a:srgbClr val="002850"/>
                </a:solidFill>
              </a:rPr>
              <a:t>pequeño</a:t>
            </a:r>
            <a:r>
              <a:rPr sz="2000" dirty="0">
                <a:solidFill>
                  <a:srgbClr val="002850"/>
                </a:solidFill>
              </a:rPr>
              <a:t> del heap(la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)‏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Encolar</a:t>
            </a:r>
            <a:r>
              <a:rPr sz="2000" dirty="0">
                <a:solidFill>
                  <a:srgbClr val="002850"/>
                </a:solidFill>
              </a:rPr>
              <a:t>: </a:t>
            </a:r>
            <a:r>
              <a:rPr sz="2000" dirty="0" err="1">
                <a:solidFill>
                  <a:srgbClr val="002850"/>
                </a:solidFill>
              </a:rPr>
              <a:t>Insertar</a:t>
            </a:r>
            <a:r>
              <a:rPr sz="2000" dirty="0">
                <a:solidFill>
                  <a:srgbClr val="002850"/>
                </a:solidFill>
              </a:rPr>
              <a:t> un valor al heap y </a:t>
            </a:r>
            <a:r>
              <a:rPr sz="2000" dirty="0" err="1">
                <a:solidFill>
                  <a:srgbClr val="002850"/>
                </a:solidFill>
              </a:rPr>
              <a:t>ubicarlo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posicion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correcta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HeapSort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Dado un Heap </a:t>
            </a:r>
            <a:r>
              <a:rPr sz="2000" dirty="0" err="1">
                <a:solidFill>
                  <a:srgbClr val="002850"/>
                </a:solidFill>
              </a:rPr>
              <a:t>permite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generar</a:t>
            </a:r>
            <a:r>
              <a:rPr sz="2000" dirty="0">
                <a:solidFill>
                  <a:srgbClr val="002850"/>
                </a:solidFill>
              </a:rPr>
              <a:t> un </a:t>
            </a:r>
            <a:r>
              <a:rPr sz="2000" dirty="0" err="1">
                <a:solidFill>
                  <a:srgbClr val="002850"/>
                </a:solidFill>
              </a:rPr>
              <a:t>arreglo</a:t>
            </a:r>
            <a:r>
              <a:rPr sz="2000" dirty="0">
                <a:solidFill>
                  <a:srgbClr val="002850"/>
                </a:solidFill>
              </a:rPr>
              <a:t>/</a:t>
            </a:r>
            <a:r>
              <a:rPr sz="2000" dirty="0" err="1">
                <a:solidFill>
                  <a:srgbClr val="002850"/>
                </a:solidFill>
              </a:rPr>
              <a:t>lista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ordenado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9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 dirty="0" err="1">
                <a:solidFill>
                  <a:srgbClr val="002850"/>
                </a:solidFill>
              </a:rPr>
              <a:t>Operaciones</a:t>
            </a:r>
            <a:r>
              <a:rPr sz="2400" u="sng" dirty="0">
                <a:solidFill>
                  <a:srgbClr val="002850"/>
                </a:solidFill>
              </a:rPr>
              <a:t> </a:t>
            </a:r>
            <a:r>
              <a:rPr sz="2400" u="sng" dirty="0" err="1">
                <a:solidFill>
                  <a:srgbClr val="002850"/>
                </a:solidFill>
              </a:rPr>
              <a:t>Adicionales</a:t>
            </a:r>
            <a:endParaRPr sz="2400" u="sng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u="sng" dirty="0" err="1">
                <a:solidFill>
                  <a:srgbClr val="002850"/>
                </a:solidFill>
              </a:rPr>
              <a:t>Ajustar</a:t>
            </a:r>
            <a:endParaRPr sz="2000" u="sng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Reestablece</a:t>
            </a:r>
            <a:r>
              <a:rPr i="1" dirty="0">
                <a:solidFill>
                  <a:srgbClr val="002850"/>
                </a:solidFill>
              </a:rPr>
              <a:t> la </a:t>
            </a:r>
            <a:r>
              <a:rPr i="1" dirty="0" err="1">
                <a:solidFill>
                  <a:srgbClr val="002850"/>
                </a:solidFill>
              </a:rPr>
              <a:t>propiedad</a:t>
            </a:r>
            <a:r>
              <a:rPr i="1" dirty="0">
                <a:solidFill>
                  <a:srgbClr val="002850"/>
                </a:solidFill>
              </a:rPr>
              <a:t> de </a:t>
            </a:r>
            <a:r>
              <a:rPr i="1" dirty="0" err="1">
                <a:solidFill>
                  <a:srgbClr val="002850"/>
                </a:solidFill>
              </a:rPr>
              <a:t>orden</a:t>
            </a:r>
            <a:r>
              <a:rPr i="1" dirty="0">
                <a:solidFill>
                  <a:srgbClr val="002850"/>
                </a:solidFill>
              </a:rPr>
              <a:t> de un subheap </a:t>
            </a:r>
            <a:r>
              <a:rPr i="1" dirty="0" err="1">
                <a:solidFill>
                  <a:srgbClr val="002850"/>
                </a:solidFill>
              </a:rPr>
              <a:t>hacia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abajo</a:t>
            </a:r>
            <a:endParaRPr i="1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No a </a:t>
            </a:r>
            <a:r>
              <a:rPr i="1" dirty="0" err="1">
                <a:solidFill>
                  <a:srgbClr val="002850"/>
                </a:solidFill>
              </a:rPr>
              <a:t>todo</a:t>
            </a:r>
            <a:r>
              <a:rPr i="1" dirty="0">
                <a:solidFill>
                  <a:srgbClr val="002850"/>
                </a:solidFill>
              </a:rPr>
              <a:t> el arbol!</a:t>
            </a:r>
          </a:p>
          <a:p>
            <a:pPr marL="660173" lvl="1" indent="-202973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u="sng" dirty="0" err="1">
                <a:solidFill>
                  <a:srgbClr val="002850"/>
                </a:solidFill>
              </a:rPr>
              <a:t>Construir_heap</a:t>
            </a:r>
            <a:endParaRPr sz="2000" u="sng" dirty="0">
              <a:solidFill>
                <a:srgbClr val="002850"/>
              </a:solidFill>
            </a:endParaRP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>
                <a:solidFill>
                  <a:srgbClr val="002850"/>
                </a:solidFill>
              </a:rPr>
              <a:t>Dado un </a:t>
            </a:r>
            <a:r>
              <a:rPr i="1" dirty="0" err="1">
                <a:solidFill>
                  <a:srgbClr val="002850"/>
                </a:solidFill>
              </a:rPr>
              <a:t>arreglo</a:t>
            </a:r>
            <a:r>
              <a:rPr i="1" dirty="0">
                <a:solidFill>
                  <a:srgbClr val="002850"/>
                </a:solidFill>
              </a:rPr>
              <a:t> que no </a:t>
            </a:r>
            <a:r>
              <a:rPr i="1" dirty="0" err="1">
                <a:solidFill>
                  <a:srgbClr val="002850"/>
                </a:solidFill>
              </a:rPr>
              <a:t>representa</a:t>
            </a:r>
            <a:r>
              <a:rPr i="1" dirty="0">
                <a:solidFill>
                  <a:srgbClr val="002850"/>
                </a:solidFill>
              </a:rPr>
              <a:t> un heap</a:t>
            </a:r>
          </a:p>
          <a:p>
            <a:pPr marL="1085850" lvl="2" indent="-171450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 dirty="0" err="1">
                <a:solidFill>
                  <a:srgbClr val="002850"/>
                </a:solidFill>
              </a:rPr>
              <a:t>Arregla</a:t>
            </a:r>
            <a:r>
              <a:rPr i="1" dirty="0">
                <a:solidFill>
                  <a:srgbClr val="002850"/>
                </a:solidFill>
              </a:rPr>
              <a:t> el </a:t>
            </a:r>
            <a:r>
              <a:rPr i="1" dirty="0" err="1">
                <a:solidFill>
                  <a:srgbClr val="002850"/>
                </a:solidFill>
              </a:rPr>
              <a:t>arreglo</a:t>
            </a:r>
            <a:r>
              <a:rPr i="1" dirty="0">
                <a:solidFill>
                  <a:srgbClr val="002850"/>
                </a:solidFill>
              </a:rPr>
              <a:t> y lo </a:t>
            </a:r>
            <a:r>
              <a:rPr i="1" dirty="0" err="1">
                <a:solidFill>
                  <a:srgbClr val="002850"/>
                </a:solidFill>
              </a:rPr>
              <a:t>convierte</a:t>
            </a:r>
            <a:r>
              <a:rPr i="1" dirty="0">
                <a:solidFill>
                  <a:srgbClr val="002850"/>
                </a:solidFill>
              </a:rPr>
              <a:t> </a:t>
            </a:r>
            <a:r>
              <a:rPr i="1" dirty="0" err="1">
                <a:solidFill>
                  <a:srgbClr val="002850"/>
                </a:solidFill>
              </a:rPr>
              <a:t>en</a:t>
            </a:r>
            <a:r>
              <a:rPr i="1" dirty="0">
                <a:solidFill>
                  <a:srgbClr val="002850"/>
                </a:solidFill>
              </a:rPr>
              <a:t> un Heap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build="p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MAS OPERACIONES</a:t>
            </a:r>
          </a:p>
        </p:txBody>
      </p:sp>
      <p:sp>
        <p:nvSpPr>
          <p:cNvPr id="282" name="Shape 282"/>
          <p:cNvSpPr>
            <a:spLocks noGrp="1"/>
          </p:cNvSpPr>
          <p:nvPr>
            <p:ph type="body" idx="1"/>
          </p:nvPr>
        </p:nvSpPr>
        <p:spPr>
          <a:xfrm>
            <a:off x="152399" y="1905000"/>
            <a:ext cx="4572002" cy="48974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00" b="1" dirty="0">
                <a:solidFill>
                  <a:srgbClr val="002060"/>
                </a:solidFill>
              </a:rPr>
              <a:t>public</a:t>
            </a:r>
            <a:r>
              <a:rPr lang="en-US" sz="1800" b="1" dirty="0"/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posIzq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indice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</a:t>
            </a:r>
            <a:r>
              <a:rPr sz="1600" dirty="0" err="1">
                <a:solidFill>
                  <a:srgbClr val="002850"/>
                </a:solidFill>
              </a:rPr>
              <a:t>izq</a:t>
            </a:r>
            <a:r>
              <a:rPr sz="1600" dirty="0">
                <a:solidFill>
                  <a:srgbClr val="002850"/>
                </a:solidFill>
              </a:rPr>
              <a:t>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</a:t>
            </a:r>
          </a:p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b="1" dirty="0"/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posDer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índice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der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6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</a:t>
            </a:r>
          </a:p>
          <a:p>
            <a:pPr marL="191988" lvl="0" indent="-191988">
              <a:lnSpc>
                <a:spcPct val="160000"/>
              </a:lnSpc>
              <a:spcBef>
                <a:spcPts val="4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posPadre</a:t>
            </a:r>
            <a:r>
              <a:rPr b="1" dirty="0">
                <a:solidFill>
                  <a:srgbClr val="002850"/>
                </a:solidFill>
              </a:rPr>
              <a:t>(</a:t>
            </a:r>
            <a:r>
              <a:rPr b="1" dirty="0" err="1">
                <a:solidFill>
                  <a:srgbClr val="002850"/>
                </a:solidFill>
              </a:rPr>
              <a:t>int</a:t>
            </a:r>
            <a:r>
              <a:rPr b="1" dirty="0">
                <a:solidFill>
                  <a:srgbClr val="002850"/>
                </a:solidFill>
              </a:rPr>
              <a:t> </a:t>
            </a:r>
            <a:r>
              <a:rPr b="1" dirty="0" err="1">
                <a:solidFill>
                  <a:srgbClr val="002850"/>
                </a:solidFill>
              </a:rPr>
              <a:t>i</a:t>
            </a:r>
            <a:r>
              <a:rPr b="1" dirty="0">
                <a:solidFill>
                  <a:srgbClr val="002850"/>
                </a:solidFill>
              </a:rPr>
              <a:t>);</a:t>
            </a:r>
          </a:p>
          <a:p>
            <a:pPr marL="695098" lvl="1" indent="-163285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el </a:t>
            </a:r>
            <a:r>
              <a:rPr sz="1600" dirty="0" err="1">
                <a:solidFill>
                  <a:srgbClr val="002850"/>
                </a:solidFill>
              </a:rPr>
              <a:t>índice</a:t>
            </a:r>
            <a:r>
              <a:rPr sz="1600" dirty="0">
                <a:solidFill>
                  <a:srgbClr val="002850"/>
                </a:solidFill>
              </a:rPr>
              <a:t> del </a:t>
            </a:r>
            <a:r>
              <a:rPr sz="1600" dirty="0" err="1">
                <a:solidFill>
                  <a:srgbClr val="002850"/>
                </a:solidFill>
              </a:rPr>
              <a:t>nodo</a:t>
            </a:r>
            <a:r>
              <a:rPr sz="1600" dirty="0">
                <a:solidFill>
                  <a:srgbClr val="002850"/>
                </a:solidFill>
              </a:rPr>
              <a:t> padre de </a:t>
            </a:r>
            <a:r>
              <a:rPr sz="1600" dirty="0" err="1">
                <a:solidFill>
                  <a:srgbClr val="002850"/>
                </a:solidFill>
              </a:rPr>
              <a:t>i</a:t>
            </a:r>
            <a:endParaRPr sz="1600" dirty="0">
              <a:solidFill>
                <a:srgbClr val="002850"/>
              </a:solidFill>
            </a:endParaRPr>
          </a:p>
          <a:p>
            <a:pPr marL="695098" lvl="1" indent="-163285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1600" dirty="0">
                <a:solidFill>
                  <a:srgbClr val="002850"/>
                </a:solidFill>
              </a:rPr>
              <a:t>Si no </a:t>
            </a:r>
            <a:r>
              <a:rPr sz="1600" dirty="0" err="1">
                <a:solidFill>
                  <a:srgbClr val="002850"/>
                </a:solidFill>
              </a:rPr>
              <a:t>cumple</a:t>
            </a:r>
            <a:r>
              <a:rPr sz="1600" dirty="0">
                <a:solidFill>
                  <a:srgbClr val="002850"/>
                </a:solidFill>
              </a:rPr>
              <a:t> las </a:t>
            </a:r>
            <a:r>
              <a:rPr sz="1600" dirty="0" err="1">
                <a:solidFill>
                  <a:srgbClr val="002850"/>
                </a:solidFill>
              </a:rPr>
              <a:t>reglas</a:t>
            </a:r>
            <a:r>
              <a:rPr sz="1600" dirty="0">
                <a:solidFill>
                  <a:srgbClr val="002850"/>
                </a:solidFill>
              </a:rPr>
              <a:t>, </a:t>
            </a:r>
            <a:r>
              <a:rPr sz="1600" dirty="0" err="1">
                <a:solidFill>
                  <a:srgbClr val="002850"/>
                </a:solidFill>
              </a:rPr>
              <a:t>retorna</a:t>
            </a:r>
            <a:r>
              <a:rPr sz="1600" dirty="0">
                <a:solidFill>
                  <a:srgbClr val="002850"/>
                </a:solidFill>
              </a:rPr>
              <a:t> -1 </a:t>
            </a:r>
          </a:p>
        </p:txBody>
      </p:sp>
      <p:sp>
        <p:nvSpPr>
          <p:cNvPr id="283" name="Shape 283"/>
          <p:cNvSpPr/>
          <p:nvPr/>
        </p:nvSpPr>
        <p:spPr>
          <a:xfrm>
            <a:off x="4724401" y="1905000"/>
            <a:ext cx="4572001" cy="230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255984" lvl="0" indent="-255984">
              <a:lnSpc>
                <a:spcPct val="15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public Heap(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int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tmax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TipoOrden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t);</a:t>
            </a:r>
          </a:p>
          <a:p>
            <a:pPr marL="646641" lvl="1" indent="-189441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Constructor de un heap,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inicializa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para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tener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un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tamaño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maximo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tmax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y un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orden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t(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ascendente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o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descendente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)‏</a:t>
            </a:r>
          </a:p>
          <a:p>
            <a:pPr marL="255984" lvl="0" indent="-255984">
              <a:lnSpc>
                <a:spcPct val="15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bool </a:t>
            </a:r>
            <a:r>
              <a:rPr b="1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estaVacio</a:t>
            </a:r>
            <a:r>
              <a:rPr b="1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();</a:t>
            </a:r>
          </a:p>
          <a:p>
            <a:pPr marL="646641" lvl="1" indent="-189441">
              <a:lnSpc>
                <a:spcPct val="15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Recibe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un Heap y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determina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si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esta</a:t>
            </a:r>
            <a:r>
              <a:rPr sz="16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16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Vacio</a:t>
            </a:r>
            <a:endParaRPr sz="1600" dirty="0">
              <a:solidFill>
                <a:srgbClr val="00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 animBg="1" advAuto="0"/>
      <p:bldP spid="283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AJUSTAR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xfrm>
            <a:off x="609600" y="2017712"/>
            <a:ext cx="8345488" cy="4600576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Recobra la propiedad de orden 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Desde un nodo de índice pos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Dado un índice pos, PosIzq y PosDer</a:t>
            </a:r>
          </a:p>
          <a:p>
            <a:pPr marL="660173" lvl="1" indent="-202973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compararan los tres para ver quien tiene el mayor</a:t>
            </a:r>
          </a:p>
          <a:p>
            <a:pPr marL="660173" lvl="1" indent="-202973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Si el mayor lo tiene algun hijo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Intercambia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Al hacer esto, el sub-heap afectado puede perder su propiedad de Orden….</a:t>
            </a:r>
          </a:p>
          <a:p>
            <a:pPr marL="1085850" lvl="2" indent="-171450">
              <a:lnSpc>
                <a:spcPct val="13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Ajustar el sub-heap afectado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AJUSTAR: EJEMPLO</a:t>
            </a:r>
          </a:p>
        </p:txBody>
      </p:sp>
      <p:sp>
        <p:nvSpPr>
          <p:cNvPr id="289" name="Shape 289"/>
          <p:cNvSpPr>
            <a:spLocks noGrp="1"/>
          </p:cNvSpPr>
          <p:nvPr>
            <p:ph type="body" idx="1"/>
          </p:nvPr>
        </p:nvSpPr>
        <p:spPr>
          <a:xfrm>
            <a:off x="4953000" y="2057400"/>
            <a:ext cx="4002088" cy="4114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3320" indent="-213320">
              <a:lnSpc>
                <a:spcPct val="100000"/>
              </a:lnSpc>
              <a:spcBef>
                <a:spcPts val="5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2000"/>
            </a:lvl1pPr>
            <a:lvl2pPr marL="715508" indent="-183696">
              <a:lnSpc>
                <a:spcPct val="100000"/>
              </a:lnSpc>
              <a:spcBef>
                <a:spcPts val="4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/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Un heap puede perder su p.o.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002850"/>
                </a:solidFill>
              </a:rPr>
              <a:t>Por un nodo</a:t>
            </a:r>
          </a:p>
        </p:txBody>
      </p:sp>
      <p:grpSp>
        <p:nvGrpSpPr>
          <p:cNvPr id="340" name="Group 340"/>
          <p:cNvGrpSpPr/>
          <p:nvPr/>
        </p:nvGrpSpPr>
        <p:grpSpPr>
          <a:xfrm>
            <a:off x="1142999" y="2016125"/>
            <a:ext cx="3352801" cy="2947760"/>
            <a:chOff x="0" y="0"/>
            <a:chExt cx="3352800" cy="2947759"/>
          </a:xfrm>
        </p:grpSpPr>
        <p:grpSp>
          <p:nvGrpSpPr>
            <p:cNvPr id="329" name="Group 329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292" name="Group 292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290" name="Shape 290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295" name="Group 295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293" name="Shape 29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94" name="Shape 294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60</a:t>
                  </a:r>
                </a:p>
              </p:txBody>
            </p:sp>
          </p:grpSp>
          <p:grpSp>
            <p:nvGrpSpPr>
              <p:cNvPr id="298" name="Group 298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301" name="Group 301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299" name="Shape 29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0" name="Shape 300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304" name="Group 304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02" name="Shape 30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03" name="Shape 303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305" name="Shape 305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7" name="Shape 307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08" name="Shape 308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11" name="Group 311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09" name="Shape 30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0" name="Shape 31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314" name="Group 314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3" name="Shape 31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315" name="Shape 315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19" name="Group 319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317" name="Shape 31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18" name="Shape 318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320" name="Shape 320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23" name="Group 323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321" name="Shape 32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2" name="Shape 322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70</a:t>
                  </a:r>
                </a:p>
              </p:txBody>
            </p:sp>
          </p:grpSp>
          <p:sp>
            <p:nvSpPr>
              <p:cNvPr id="324" name="Shape 324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27" name="Group 327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325" name="Shape 32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326" name="Shape 326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328" name="Shape 328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30" name="Shape 330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381" name="Group 381"/>
          <p:cNvGrpSpPr/>
          <p:nvPr/>
        </p:nvGrpSpPr>
        <p:grpSpPr>
          <a:xfrm>
            <a:off x="228600" y="5105400"/>
            <a:ext cx="4572000" cy="655576"/>
            <a:chOff x="0" y="0"/>
            <a:chExt cx="4572000" cy="655575"/>
          </a:xfrm>
        </p:grpSpPr>
        <p:grpSp>
          <p:nvGrpSpPr>
            <p:cNvPr id="343" name="Group 343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341" name="Shape 3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346" name="Group 346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344" name="Shape 34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60</a:t>
                </a:r>
              </a:p>
            </p:txBody>
          </p:sp>
        </p:grpSp>
        <p:grpSp>
          <p:nvGrpSpPr>
            <p:cNvPr id="349" name="Group 349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352" name="Group 352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355" name="Group 355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353" name="Shape 35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358" name="Group 358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356" name="Shape 35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361" name="Group 361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359" name="Shape 35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364" name="Group 364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362" name="Shape 36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3" name="Shape 36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365" name="Shape 36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70</a:t>
                </a: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384" name="Group 384"/>
          <p:cNvGrpSpPr/>
          <p:nvPr/>
        </p:nvGrpSpPr>
        <p:grpSpPr>
          <a:xfrm>
            <a:off x="1981199" y="2819399"/>
            <a:ext cx="457201" cy="457201"/>
            <a:chOff x="0" y="0"/>
            <a:chExt cx="457200" cy="457200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387" name="Group 387"/>
          <p:cNvGrpSpPr/>
          <p:nvPr/>
        </p:nvGrpSpPr>
        <p:grpSpPr>
          <a:xfrm>
            <a:off x="1443037" y="3428999"/>
            <a:ext cx="457201" cy="457201"/>
            <a:chOff x="0" y="0"/>
            <a:chExt cx="457200" cy="457200"/>
          </a:xfrm>
        </p:grpSpPr>
        <p:sp>
          <p:nvSpPr>
            <p:cNvPr id="385" name="Shape 38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E3FD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390" name="Group 390"/>
          <p:cNvGrpSpPr/>
          <p:nvPr/>
        </p:nvGrpSpPr>
        <p:grpSpPr>
          <a:xfrm>
            <a:off x="1219826" y="2406649"/>
            <a:ext cx="761375" cy="334902"/>
            <a:chOff x="0" y="0"/>
            <a:chExt cx="761373" cy="334900"/>
          </a:xfrm>
        </p:grpSpPr>
        <p:sp>
          <p:nvSpPr>
            <p:cNvPr id="388" name="Shape 388"/>
            <p:cNvSpPr/>
            <p:nvPr/>
          </p:nvSpPr>
          <p:spPr>
            <a:xfrm>
              <a:off x="380373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0" y="0"/>
              <a:ext cx="41467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</a:t>
              </a:r>
            </a:p>
          </p:txBody>
        </p:sp>
      </p:grpSp>
      <p:grpSp>
        <p:nvGrpSpPr>
          <p:cNvPr id="393" name="Group 393"/>
          <p:cNvGrpSpPr/>
          <p:nvPr/>
        </p:nvGrpSpPr>
        <p:grpSpPr>
          <a:xfrm>
            <a:off x="305178" y="3321049"/>
            <a:ext cx="1031497" cy="334902"/>
            <a:chOff x="0" y="0"/>
            <a:chExt cx="1031496" cy="334900"/>
          </a:xfrm>
        </p:grpSpPr>
        <p:sp>
          <p:nvSpPr>
            <p:cNvPr id="391" name="Shape 391"/>
            <p:cNvSpPr/>
            <p:nvPr/>
          </p:nvSpPr>
          <p:spPr>
            <a:xfrm>
              <a:off x="650496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-1" y="0"/>
              <a:ext cx="95968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PosMayor</a:t>
              </a:r>
            </a:p>
          </p:txBody>
        </p:sp>
      </p:grpSp>
      <p:grpSp>
        <p:nvGrpSpPr>
          <p:cNvPr id="396" name="Group 396"/>
          <p:cNvGrpSpPr/>
          <p:nvPr/>
        </p:nvGrpSpPr>
        <p:grpSpPr>
          <a:xfrm>
            <a:off x="1976437" y="2819399"/>
            <a:ext cx="457201" cy="457201"/>
            <a:chOff x="0" y="0"/>
            <a:chExt cx="457200" cy="457200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399" name="Group 399"/>
          <p:cNvGrpSpPr/>
          <p:nvPr/>
        </p:nvGrpSpPr>
        <p:grpSpPr>
          <a:xfrm>
            <a:off x="1447799" y="3428999"/>
            <a:ext cx="457201" cy="457201"/>
            <a:chOff x="0" y="0"/>
            <a:chExt cx="457200" cy="457200"/>
          </a:xfrm>
        </p:grpSpPr>
        <p:sp>
          <p:nvSpPr>
            <p:cNvPr id="397" name="Shape 39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E3FD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402" name="Group 402"/>
          <p:cNvGrpSpPr/>
          <p:nvPr/>
        </p:nvGrpSpPr>
        <p:grpSpPr>
          <a:xfrm>
            <a:off x="4989512" y="2895600"/>
            <a:ext cx="4002088" cy="2514600"/>
            <a:chOff x="0" y="0"/>
            <a:chExt cx="4002087" cy="2514599"/>
          </a:xfrm>
        </p:grpSpPr>
        <p:sp>
          <p:nvSpPr>
            <p:cNvPr id="400" name="Shape 400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0" y="0"/>
              <a:ext cx="4002088" cy="208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284427" lvl="0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Ejemplo: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 el nodo 1 no se cumple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 mayor es el nodo 3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Intercambiar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 desde nodo intercambiado(3)‏</a:t>
              </a:r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4953000" y="2971800"/>
            <a:ext cx="4002088" cy="2514600"/>
            <a:chOff x="0" y="0"/>
            <a:chExt cx="4002087" cy="2514599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0"/>
              <a:ext cx="4002088" cy="1858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marL="284427" lvl="0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Ejemplo: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En el nodo 3 no se cumple</a:t>
              </a:r>
            </a:p>
            <a:p>
              <a:pPr marL="746125" lvl="1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El mayor es el nodo 3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Intercambiar</a:t>
              </a:r>
            </a:p>
            <a:p>
              <a:pPr marL="1160462" lvl="2" indent="-152400">
                <a:lnSpc>
                  <a:spcPct val="100000"/>
                </a:lnSpc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/>
              </a:pPr>
              <a:r>
                <a:rPr sz="16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Ajustar Otra Vez</a:t>
              </a:r>
            </a:p>
          </p:txBody>
        </p:sp>
      </p:grpSp>
      <p:sp>
        <p:nvSpPr>
          <p:cNvPr id="406" name="Shape 406"/>
          <p:cNvSpPr/>
          <p:nvPr/>
        </p:nvSpPr>
        <p:spPr>
          <a:xfrm>
            <a:off x="1066800" y="2362200"/>
            <a:ext cx="914400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304800" y="3276600"/>
            <a:ext cx="1066800" cy="4572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410" name="Group 410"/>
          <p:cNvGrpSpPr/>
          <p:nvPr/>
        </p:nvGrpSpPr>
        <p:grpSpPr>
          <a:xfrm>
            <a:off x="619751" y="3276599"/>
            <a:ext cx="761374" cy="334902"/>
            <a:chOff x="0" y="0"/>
            <a:chExt cx="761373" cy="334900"/>
          </a:xfrm>
        </p:grpSpPr>
        <p:sp>
          <p:nvSpPr>
            <p:cNvPr id="408" name="Shape 408"/>
            <p:cNvSpPr/>
            <p:nvPr/>
          </p:nvSpPr>
          <p:spPr>
            <a:xfrm>
              <a:off x="380373" y="260349"/>
              <a:ext cx="381001" cy="158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0" y="0"/>
              <a:ext cx="414672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</a:t>
              </a:r>
            </a:p>
          </p:txBody>
        </p:sp>
      </p:grpSp>
      <p:grpSp>
        <p:nvGrpSpPr>
          <p:cNvPr id="413" name="Group 413"/>
          <p:cNvGrpSpPr/>
          <p:nvPr/>
        </p:nvGrpSpPr>
        <p:grpSpPr>
          <a:xfrm>
            <a:off x="1747837" y="4135437"/>
            <a:ext cx="457201" cy="457201"/>
            <a:chOff x="0" y="0"/>
            <a:chExt cx="457200" cy="457200"/>
          </a:xfrm>
        </p:grpSpPr>
        <p:sp>
          <p:nvSpPr>
            <p:cNvPr id="411" name="Shape 41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70</a:t>
              </a:r>
            </a:p>
          </p:txBody>
        </p:sp>
      </p:grpSp>
      <p:grpSp>
        <p:nvGrpSpPr>
          <p:cNvPr id="416" name="Group 416"/>
          <p:cNvGrpSpPr/>
          <p:nvPr/>
        </p:nvGrpSpPr>
        <p:grpSpPr>
          <a:xfrm>
            <a:off x="2138362" y="4464049"/>
            <a:ext cx="1685547" cy="334902"/>
            <a:chOff x="0" y="0"/>
            <a:chExt cx="1685546" cy="334900"/>
          </a:xfrm>
        </p:grpSpPr>
        <p:sp>
          <p:nvSpPr>
            <p:cNvPr id="414" name="Shape 414"/>
            <p:cNvSpPr/>
            <p:nvPr/>
          </p:nvSpPr>
          <p:spPr>
            <a:xfrm>
              <a:off x="0" y="61912"/>
              <a:ext cx="6350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prstDash val="solid"/>
              <a:miter lim="800000"/>
              <a:head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725866" y="0"/>
              <a:ext cx="959681" cy="334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PosMayor</a:t>
              </a:r>
            </a:p>
          </p:txBody>
        </p:sp>
      </p:grpSp>
      <p:grpSp>
        <p:nvGrpSpPr>
          <p:cNvPr id="419" name="Group 419"/>
          <p:cNvGrpSpPr/>
          <p:nvPr/>
        </p:nvGrpSpPr>
        <p:grpSpPr>
          <a:xfrm>
            <a:off x="1447799" y="3428999"/>
            <a:ext cx="457201" cy="457201"/>
            <a:chOff x="0" y="0"/>
            <a:chExt cx="457200" cy="457200"/>
          </a:xfrm>
        </p:grpSpPr>
        <p:sp>
          <p:nvSpPr>
            <p:cNvPr id="417" name="Shape 41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70</a:t>
              </a:r>
            </a:p>
          </p:txBody>
        </p:sp>
      </p:grpSp>
      <p:grpSp>
        <p:nvGrpSpPr>
          <p:cNvPr id="422" name="Group 422"/>
          <p:cNvGrpSpPr/>
          <p:nvPr/>
        </p:nvGrpSpPr>
        <p:grpSpPr>
          <a:xfrm>
            <a:off x="1752599" y="4135437"/>
            <a:ext cx="457201" cy="457201"/>
            <a:chOff x="0" y="0"/>
            <a:chExt cx="457200" cy="457200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3168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7975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60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4953000" y="2971800"/>
            <a:ext cx="4002088" cy="2514600"/>
            <a:chOff x="0" y="0"/>
            <a:chExt cx="4002087" cy="2514599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4002088" cy="2514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lnSpc>
                  <a:spcPct val="100000"/>
                </a:lnSpc>
                <a:spcBef>
                  <a:spcPts val="400"/>
                </a:spcBef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0" y="0"/>
              <a:ext cx="4002088" cy="7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marL="284427" indent="-284427">
                <a:lnSpc>
                  <a:spcPct val="100000"/>
                </a:lnSpc>
                <a:spcBef>
                  <a:spcPts val="500"/>
                </a:spcBef>
                <a:buClr>
                  <a:srgbClr val="008080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20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  <a:lvl2pPr marL="746125" indent="-214312">
                <a:lnSpc>
                  <a:spcPct val="100000"/>
                </a:lnSpc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tabLst>
                  <a:tab pos="330200" algn="l"/>
                  <a:tab pos="1244600" algn="l"/>
                  <a:tab pos="2159000" algn="l"/>
                  <a:tab pos="3073400" algn="l"/>
                  <a:tab pos="3987800" algn="l"/>
                  <a:tab pos="4902200" algn="l"/>
                  <a:tab pos="5816600" algn="l"/>
                  <a:tab pos="6731000" algn="l"/>
                  <a:tab pos="7645400" algn="l"/>
                  <a:tab pos="8559800" algn="l"/>
                  <a:tab pos="9474200" algn="l"/>
                  <a:tab pos="10388600" algn="l"/>
                </a:tabLst>
                <a:defRPr sz="1800">
                  <a:solidFill>
                    <a:srgbClr val="00285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2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>
                  <a:solidFill>
                    <a:srgbClr val="002850"/>
                  </a:solidFill>
                </a:rPr>
                <a:t>Ejemplo:</a:t>
              </a:r>
            </a:p>
            <a:p>
              <a:pPr lvl="1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002850"/>
                  </a:solidFill>
                </a:rPr>
                <a:t>No se puede ajustar un nodo hoja</a:t>
              </a:r>
            </a:p>
          </p:txBody>
        </p:sp>
      </p:grpSp>
      <p:grpSp>
        <p:nvGrpSpPr>
          <p:cNvPr id="466" name="Group 466"/>
          <p:cNvGrpSpPr/>
          <p:nvPr/>
        </p:nvGrpSpPr>
        <p:grpSpPr>
          <a:xfrm>
            <a:off x="228600" y="5105400"/>
            <a:ext cx="4572000" cy="655576"/>
            <a:chOff x="0" y="0"/>
            <a:chExt cx="4572000" cy="655575"/>
          </a:xfrm>
        </p:grpSpPr>
        <p:grpSp>
          <p:nvGrpSpPr>
            <p:cNvPr id="428" name="Group 428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426" name="Shape 4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27" name="Shape 427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431" name="Group 431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429" name="Shape 4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0" name="Shape 4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434" name="Group 434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437" name="Group 437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435" name="Shape 4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70</a:t>
                </a:r>
              </a:p>
            </p:txBody>
          </p:sp>
        </p:grpSp>
        <p:grpSp>
          <p:nvGrpSpPr>
            <p:cNvPr id="440" name="Group 440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438" name="Shape 4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39" name="Shape 4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443" name="Group 443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441" name="Shape 4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2" name="Shape 44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446" name="Group 446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444" name="Shape 44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449" name="Group 449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447" name="Shape 44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452" name="Group 452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450" name="Shape 45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1" name="Shape 45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60</a:t>
                </a:r>
              </a:p>
            </p:txBody>
          </p:sp>
        </p:grpSp>
        <p:grpSp>
          <p:nvGrpSpPr>
            <p:cNvPr id="455" name="Group 455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453" name="Shape 45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456" name="Shape 456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464" name="Shape 464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 animBg="1" advAuto="0"/>
      <p:bldP spid="340" grpId="0" animBg="1" advAuto="0"/>
      <p:bldP spid="381" grpId="0" animBg="1" advAuto="0"/>
      <p:bldP spid="384" grpId="0" animBg="1" advAuto="0"/>
      <p:bldP spid="387" grpId="0" animBg="1" advAuto="0"/>
      <p:bldP spid="390" grpId="0" animBg="1" advAuto="0"/>
      <p:bldP spid="393" grpId="0" animBg="1" advAuto="0"/>
      <p:bldP spid="396" grpId="0" animBg="1" advAuto="0"/>
      <p:bldP spid="399" grpId="0" animBg="1" advAuto="0"/>
      <p:bldP spid="402" grpId="0" animBg="1" advAuto="0"/>
      <p:bldP spid="405" grpId="0" animBg="1" advAuto="0"/>
      <p:bldP spid="406" grpId="0" animBg="1" advAuto="0"/>
      <p:bldP spid="407" grpId="0" animBg="1" advAuto="0"/>
      <p:bldP spid="410" grpId="0" animBg="1" advAuto="0"/>
      <p:bldP spid="413" grpId="0" animBg="1" advAuto="0"/>
      <p:bldP spid="416" grpId="0" animBg="1" advAuto="0"/>
      <p:bldP spid="419" grpId="0" animBg="1" advAuto="0"/>
      <p:bldP spid="422" grpId="0" animBg="1" advAuto="0"/>
      <p:bldP spid="425" grpId="0" animBg="1" advAuto="0"/>
      <p:bldP spid="466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38797" y="-144977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4769">
              <a:lnSpc>
                <a:spcPct val="100000"/>
              </a:lnSpc>
              <a:tabLst>
                <a:tab pos="901700" algn="l"/>
                <a:tab pos="1803400" algn="l"/>
                <a:tab pos="2705100" algn="l"/>
                <a:tab pos="3619500" algn="l"/>
                <a:tab pos="4521200" algn="l"/>
                <a:tab pos="5422900" algn="l"/>
                <a:tab pos="6324600" algn="l"/>
                <a:tab pos="7239000" algn="l"/>
                <a:tab pos="8140700" algn="l"/>
                <a:tab pos="9042400" algn="l"/>
                <a:tab pos="9956800" algn="l"/>
              </a:tabLst>
              <a:defRPr sz="475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52" i="1" dirty="0">
                <a:solidFill>
                  <a:srgbClr val="008080"/>
                </a:solidFill>
              </a:rPr>
              <a:t>AJUSTAR: </a:t>
            </a:r>
            <a:r>
              <a:rPr lang="en-GB" sz="4752" i="1" dirty="0">
                <a:solidFill>
                  <a:srgbClr val="008080"/>
                </a:solidFill>
              </a:rPr>
              <a:t>PSEUDOCÓDIGO</a:t>
            </a:r>
            <a:endParaRPr sz="4752" i="1" dirty="0">
              <a:solidFill>
                <a:srgbClr val="008080"/>
              </a:solidFill>
            </a:endParaRPr>
          </a:p>
        </p:txBody>
      </p:sp>
      <p:sp>
        <p:nvSpPr>
          <p:cNvPr id="469" name="Shape 469"/>
          <p:cNvSpPr/>
          <p:nvPr/>
        </p:nvSpPr>
        <p:spPr>
          <a:xfrm>
            <a:off x="22258" y="1412361"/>
            <a:ext cx="9573687" cy="4773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static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void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b="1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int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){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int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, der;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*2+1;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der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*2+2;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  <a:defRPr sz="1800"/>
            </a:pP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L="457200"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</a:tabLst>
              <a:defRPr sz="1800"/>
            </a:pP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&gt;=0 &amp;&amp;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&lt;=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&amp;&amp; 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].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compareTo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]) &gt; 0)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1" indent="22860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izq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</a:p>
          <a:p>
            <a:pPr marR="457200" lvl="4" indent="91440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(der&gt;=0 &amp;&amp; der&lt;=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&amp;&amp;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[der].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compareTo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this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])&gt;0)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der;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if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!= 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){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intercambiar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posnodo,pos_mayor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));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	</a:t>
            </a:r>
            <a:r>
              <a:rPr sz="1200" b="1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</a:t>
            </a:r>
            <a:r>
              <a:rPr sz="1200" dirty="0" err="1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pos_mayor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);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2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lang="es-MX"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"/>
              </a:rPr>
              <a:t>		}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ES"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	</a:t>
            </a:r>
            <a:r>
              <a:rPr sz="1200" dirty="0">
                <a:solidFill>
                  <a:schemeClr val="tx1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ea typeface="Arial"/>
              <a:cs typeface="Consolas" panose="020B0609020204030204" pitchFamily="49" charset="0"/>
              <a:sym typeface="Arial"/>
            </a:endParaRP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MX" sz="1200" dirty="0">
                <a:solidFill>
                  <a:schemeClr val="tx1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"/>
              </a:rPr>
              <a:t>}</a:t>
            </a:r>
            <a:endParaRPr sz="12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056954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>
            <a:spLocks noGrp="1"/>
          </p:cNvSpPr>
          <p:nvPr>
            <p:ph type="title"/>
          </p:nvPr>
        </p:nvSpPr>
        <p:spPr>
          <a:xfrm>
            <a:off x="338797" y="-144977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4769">
              <a:lnSpc>
                <a:spcPct val="100000"/>
              </a:lnSpc>
              <a:tabLst>
                <a:tab pos="901700" algn="l"/>
                <a:tab pos="1803400" algn="l"/>
                <a:tab pos="2705100" algn="l"/>
                <a:tab pos="3619500" algn="l"/>
                <a:tab pos="4521200" algn="l"/>
                <a:tab pos="5422900" algn="l"/>
                <a:tab pos="6324600" algn="l"/>
                <a:tab pos="7239000" algn="l"/>
                <a:tab pos="8140700" algn="l"/>
                <a:tab pos="9042400" algn="l"/>
                <a:tab pos="9956800" algn="l"/>
              </a:tabLst>
              <a:defRPr sz="475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52" i="1" dirty="0">
                <a:solidFill>
                  <a:srgbClr val="008080"/>
                </a:solidFill>
              </a:rPr>
              <a:t>AJUSTAR: IMPLEMENTACION</a:t>
            </a:r>
          </a:p>
        </p:txBody>
      </p:sp>
      <p:sp>
        <p:nvSpPr>
          <p:cNvPr id="469" name="Shape 469"/>
          <p:cNvSpPr/>
          <p:nvPr/>
        </p:nvSpPr>
        <p:spPr>
          <a:xfrm>
            <a:off x="529383" y="1273723"/>
            <a:ext cx="8275820" cy="5451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private void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ajustar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 {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posIzq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getIzq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);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getDer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);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if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isValidIndex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posIzq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 &amp;&amp;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isValidIndex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posDer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)) {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int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getPosMayor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);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if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isValidIndex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)) {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    if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!=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 {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intercambiar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posRaiz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);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ajustar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posMayor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);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    }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    }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    }</a:t>
            </a:r>
          </a:p>
          <a:p>
            <a:pPr marR="457200" lvl="0" defTabSz="457200">
              <a:lnSpc>
                <a:spcPct val="15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Arial"/>
              </a:rPr>
              <a:t>    }</a:t>
            </a:r>
            <a:endParaRPr sz="1800" dirty="0">
              <a:solidFill>
                <a:schemeClr val="tx1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137992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9D9-5143-CD83-67D3-637A77A2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367" y="2651125"/>
            <a:ext cx="4265266" cy="1555750"/>
          </a:xfrm>
        </p:spPr>
        <p:txBody>
          <a:bodyPr/>
          <a:lstStyle/>
          <a:p>
            <a:r>
              <a:rPr lang="en-US"/>
              <a:t>Pero antes…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47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UN HEAP</a:t>
            </a:r>
          </a:p>
        </p:txBody>
      </p:sp>
      <p:sp>
        <p:nvSpPr>
          <p:cNvPr id="472" name="Shape 47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7772400" cy="16414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La estructura de un heap </a:t>
            </a:r>
          </a:p>
          <a:p>
            <a:pPr marL="735919" lvl="1" indent="-204107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Puede almacenar un arreglo que no cumpla las propiedades de orden</a:t>
            </a:r>
          </a:p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Ejemplo:</a:t>
            </a:r>
          </a:p>
        </p:txBody>
      </p:sp>
      <p:grpSp>
        <p:nvGrpSpPr>
          <p:cNvPr id="513" name="Group 513"/>
          <p:cNvGrpSpPr/>
          <p:nvPr/>
        </p:nvGrpSpPr>
        <p:grpSpPr>
          <a:xfrm>
            <a:off x="4267200" y="2971800"/>
            <a:ext cx="4572000" cy="655576"/>
            <a:chOff x="0" y="0"/>
            <a:chExt cx="4572000" cy="655575"/>
          </a:xfrm>
        </p:grpSpPr>
        <p:grpSp>
          <p:nvGrpSpPr>
            <p:cNvPr id="475" name="Group 47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473" name="Shape 4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4" name="Shape 4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478" name="Group 47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476" name="Shape 4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77" name="Shape 47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481" name="Group 48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479" name="Shape 4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0" name="Shape 4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484" name="Group 48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482" name="Shape 4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3" name="Shape 4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487" name="Group 48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485" name="Shape 4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6" name="Shape 4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grpSp>
          <p:nvGrpSpPr>
            <p:cNvPr id="490" name="Group 49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488" name="Shape 4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9" name="Shape 489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493" name="Group 49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491" name="Shape 49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2" name="Shape 492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496" name="Group 49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494" name="Shape 49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5" name="Shape 49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499" name="Group 49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502" name="Group 50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500" name="Shape 50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01" name="Shape 50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sp>
          <p:nvSpPr>
            <p:cNvPr id="503" name="Shape 50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sp>
        <p:nvSpPr>
          <p:cNvPr id="514" name="Shape 514"/>
          <p:cNvSpPr/>
          <p:nvPr/>
        </p:nvSpPr>
        <p:spPr>
          <a:xfrm>
            <a:off x="609600" y="3733800"/>
            <a:ext cx="3962400" cy="184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0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Hay que arreglar la propiedad de orden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 cada raiz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Ajustar c/raiz</a:t>
            </a:r>
          </a:p>
          <a:p>
            <a:pPr marL="769937" lvl="1" indent="-238125">
              <a:lnSpc>
                <a:spcPct val="10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Desde la ultima a la primera</a:t>
            </a:r>
          </a:p>
        </p:txBody>
      </p:sp>
      <p:grpSp>
        <p:nvGrpSpPr>
          <p:cNvPr id="565" name="Group 565"/>
          <p:cNvGrpSpPr/>
          <p:nvPr/>
        </p:nvGrpSpPr>
        <p:grpSpPr>
          <a:xfrm>
            <a:off x="4876799" y="3602037"/>
            <a:ext cx="3352801" cy="2947761"/>
            <a:chOff x="0" y="0"/>
            <a:chExt cx="3352800" cy="2947759"/>
          </a:xfrm>
        </p:grpSpPr>
        <p:grpSp>
          <p:nvGrpSpPr>
            <p:cNvPr id="554" name="Group 554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517" name="Group 517"/>
              <p:cNvGrpSpPr/>
              <p:nvPr/>
            </p:nvGrpSpPr>
            <p:grpSpPr>
              <a:xfrm>
                <a:off x="1606549" y="-1"/>
                <a:ext cx="457201" cy="457201"/>
                <a:chOff x="0" y="0"/>
                <a:chExt cx="457200" cy="457200"/>
              </a:xfrm>
            </p:grpSpPr>
            <p:sp>
              <p:nvSpPr>
                <p:cNvPr id="515" name="Shape 51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6" name="Shape 516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</a:t>
                  </a:r>
                </a:p>
              </p:txBody>
            </p:sp>
          </p:grpSp>
          <p:grpSp>
            <p:nvGrpSpPr>
              <p:cNvPr id="520" name="Group 520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518" name="Shape 51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19" name="Shape 519"/>
                <p:cNvSpPr/>
                <p:nvPr/>
              </p:nvSpPr>
              <p:spPr>
                <a:xfrm>
                  <a:off x="122665" y="34925"/>
                  <a:ext cx="235682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</a:t>
                  </a:r>
                </a:p>
              </p:txBody>
            </p:sp>
          </p:grpSp>
          <p:grpSp>
            <p:nvGrpSpPr>
              <p:cNvPr id="523" name="Group 523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521" name="Shape 52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28</a:t>
                  </a:r>
                </a:p>
              </p:txBody>
            </p:sp>
          </p:grpSp>
          <p:grpSp>
            <p:nvGrpSpPr>
              <p:cNvPr id="526" name="Group 526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35</a:t>
                  </a:r>
                </a:p>
              </p:txBody>
            </p:sp>
          </p:grpSp>
          <p:grpSp>
            <p:nvGrpSpPr>
              <p:cNvPr id="529" name="Group 529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10</a:t>
                  </a:r>
                </a:p>
              </p:txBody>
            </p:sp>
          </p:grpSp>
          <p:sp>
            <p:nvSpPr>
              <p:cNvPr id="530" name="Shape 530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1" name="Shape 531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2" name="Shape 532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33" name="Shape 533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36" name="Group 536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132686" y="34925"/>
                  <a:ext cx="217228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</a:t>
                  </a:r>
                </a:p>
              </p:txBody>
            </p:sp>
          </p:grpSp>
          <p:grpSp>
            <p:nvGrpSpPr>
              <p:cNvPr id="539" name="Group 539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537" name="Shape 53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134274" y="34925"/>
                  <a:ext cx="217227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8</a:t>
                  </a:r>
                </a:p>
              </p:txBody>
            </p:sp>
          </p:grpSp>
          <p:sp>
            <p:nvSpPr>
              <p:cNvPr id="540" name="Shape 540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41" name="Shape 541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44" name="Group 544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21</a:t>
                  </a:r>
                </a:p>
              </p:txBody>
            </p:sp>
          </p:grpSp>
          <p:sp>
            <p:nvSpPr>
              <p:cNvPr id="545" name="Shape 545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48" name="Group 548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50</a:t>
                  </a:r>
                </a:p>
              </p:txBody>
            </p:sp>
          </p:grpSp>
          <p:sp>
            <p:nvSpPr>
              <p:cNvPr id="549" name="Shape 549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552" name="Group 552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550" name="Shape 55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42</a:t>
                  </a:r>
                </a:p>
              </p:txBody>
            </p:sp>
          </p:grpSp>
          <p:sp>
            <p:nvSpPr>
              <p:cNvPr id="553" name="Shape 553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55" name="Shape 555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sp>
        <p:nvSpPr>
          <p:cNvPr id="566" name="Shape 566"/>
          <p:cNvSpPr/>
          <p:nvPr/>
        </p:nvSpPr>
        <p:spPr>
          <a:xfrm flipH="1">
            <a:off x="5194300" y="5232400"/>
            <a:ext cx="1524001" cy="1588"/>
          </a:xfrm>
          <a:prstGeom prst="line">
            <a:avLst/>
          </a:pr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7" name="Shape 567"/>
          <p:cNvSpPr/>
          <p:nvPr/>
        </p:nvSpPr>
        <p:spPr>
          <a:xfrm flipH="1">
            <a:off x="5714999" y="4648200"/>
            <a:ext cx="1979614" cy="1588"/>
          </a:xfrm>
          <a:prstGeom prst="line">
            <a:avLst/>
          </a:pr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568" name="Shape 568"/>
          <p:cNvSpPr/>
          <p:nvPr/>
        </p:nvSpPr>
        <p:spPr>
          <a:xfrm flipV="1">
            <a:off x="5181600" y="4648200"/>
            <a:ext cx="2514600" cy="609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569" name="Shape 569"/>
          <p:cNvSpPr/>
          <p:nvPr/>
        </p:nvSpPr>
        <p:spPr>
          <a:xfrm flipV="1">
            <a:off x="5715000" y="4191000"/>
            <a:ext cx="1225550" cy="457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80">
            <a:solidFill>
              <a:srgbClr val="FF9900"/>
            </a:solidFill>
            <a:miter/>
            <a:tailEnd type="triangle"/>
          </a:ln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" grpId="0" build="p" animBg="1" advAuto="0"/>
      <p:bldP spid="513" grpId="0" animBg="1" advAuto="0"/>
      <p:bldP spid="514" grpId="0" animBg="1" advAuto="0"/>
      <p:bldP spid="565" grpId="0" animBg="1" advAuto="0"/>
      <p:bldP spid="566" grpId="0" animBg="1" advAuto="0"/>
      <p:bldP spid="567" grpId="0" animBg="1" advAuto="0"/>
      <p:bldP spid="568" grpId="0" animBg="1" advAuto="0"/>
      <p:bldP spid="569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HEAP: EJEMPLO</a:t>
            </a:r>
          </a:p>
        </p:txBody>
      </p:sp>
      <p:sp>
        <p:nvSpPr>
          <p:cNvPr id="572" name="Shape 572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4038600" cy="4560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Ajustar el ultimo nodo raiz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Los nodos raiz comienzan desde 0 hasta n/2-1</a:t>
            </a:r>
          </a:p>
          <a:p>
            <a:pPr marL="255984" lvl="0" indent="-255984">
              <a:lnSpc>
                <a:spcPct val="13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Al ajustar cada nodo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De atrás hacia delante</a:t>
            </a:r>
          </a:p>
          <a:p>
            <a:pPr marL="735919" lvl="1" indent="-204107">
              <a:lnSpc>
                <a:spcPct val="13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Nos aseguramos que los valores mas altos suban!</a:t>
            </a:r>
          </a:p>
        </p:txBody>
      </p:sp>
      <p:grpSp>
        <p:nvGrpSpPr>
          <p:cNvPr id="613" name="Group 613"/>
          <p:cNvGrpSpPr/>
          <p:nvPr/>
        </p:nvGrpSpPr>
        <p:grpSpPr>
          <a:xfrm>
            <a:off x="4267200" y="2057400"/>
            <a:ext cx="4572000" cy="655576"/>
            <a:chOff x="0" y="0"/>
            <a:chExt cx="4572000" cy="655575"/>
          </a:xfrm>
        </p:grpSpPr>
        <p:grpSp>
          <p:nvGrpSpPr>
            <p:cNvPr id="575" name="Group 57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573" name="Shape 5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578" name="Group 57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581" name="Group 58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587" name="Group 58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grpSp>
          <p:nvGrpSpPr>
            <p:cNvPr id="590" name="Group 59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602" name="Group 60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sp>
          <p:nvSpPr>
            <p:cNvPr id="603" name="Shape 60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604" name="Shape 60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664" name="Group 664"/>
          <p:cNvGrpSpPr/>
          <p:nvPr/>
        </p:nvGrpSpPr>
        <p:grpSpPr>
          <a:xfrm>
            <a:off x="4876799" y="2687637"/>
            <a:ext cx="3352801" cy="2947761"/>
            <a:chOff x="0" y="0"/>
            <a:chExt cx="3352800" cy="2947759"/>
          </a:xfrm>
        </p:grpSpPr>
        <p:grpSp>
          <p:nvGrpSpPr>
            <p:cNvPr id="653" name="Group 653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616" name="Group 616"/>
              <p:cNvGrpSpPr/>
              <p:nvPr/>
            </p:nvGrpSpPr>
            <p:grpSpPr>
              <a:xfrm>
                <a:off x="1606549" y="-1"/>
                <a:ext cx="457201" cy="457201"/>
                <a:chOff x="0" y="0"/>
                <a:chExt cx="457200" cy="457200"/>
              </a:xfrm>
            </p:grpSpPr>
            <p:sp>
              <p:nvSpPr>
                <p:cNvPr id="614" name="Shape 614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5" name="Shape 615"/>
                <p:cNvSpPr/>
                <p:nvPr/>
              </p:nvSpPr>
              <p:spPr>
                <a:xfrm>
                  <a:off x="57975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</a:t>
                  </a:r>
                </a:p>
              </p:txBody>
            </p:sp>
          </p:grpSp>
          <p:grpSp>
            <p:nvGrpSpPr>
              <p:cNvPr id="619" name="Group 619"/>
              <p:cNvGrpSpPr/>
              <p:nvPr/>
            </p:nvGrpSpPr>
            <p:grpSpPr>
              <a:xfrm>
                <a:off x="838199" y="457199"/>
                <a:ext cx="457201" cy="457201"/>
                <a:chOff x="0" y="0"/>
                <a:chExt cx="457200" cy="457200"/>
              </a:xfrm>
            </p:grpSpPr>
            <p:sp>
              <p:nvSpPr>
                <p:cNvPr id="617" name="Shape 61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122665" y="34925"/>
                  <a:ext cx="235682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</a:t>
                  </a:r>
                </a:p>
              </p:txBody>
            </p:sp>
          </p:grpSp>
          <p:grpSp>
            <p:nvGrpSpPr>
              <p:cNvPr id="622" name="Group 622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620" name="Shape 62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1" name="Shape 621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28</a:t>
                  </a:r>
                </a:p>
              </p:txBody>
            </p:sp>
          </p:grpSp>
          <p:grpSp>
            <p:nvGrpSpPr>
              <p:cNvPr id="625" name="Group 625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23" name="Shape 62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24" name="Shape 624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35</a:t>
                  </a:r>
                </a:p>
              </p:txBody>
            </p:sp>
          </p:grpSp>
          <p:grpSp>
            <p:nvGrpSpPr>
              <p:cNvPr id="628" name="Group 628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26" name="Shape 62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27" name="Shape 627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10</a:t>
                  </a:r>
                </a:p>
              </p:txBody>
            </p:sp>
          </p:grpSp>
          <p:sp>
            <p:nvSpPr>
              <p:cNvPr id="629" name="Shape 629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0" name="Shape 630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1" name="Shape 631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32" name="Shape 632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35" name="Group 635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33" name="Shape 63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34" name="Shape 634"/>
                <p:cNvSpPr/>
                <p:nvPr/>
              </p:nvSpPr>
              <p:spPr>
                <a:xfrm>
                  <a:off x="132686" y="34925"/>
                  <a:ext cx="217228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</a:t>
                  </a:r>
                </a:p>
              </p:txBody>
            </p:sp>
          </p:grpSp>
          <p:grpSp>
            <p:nvGrpSpPr>
              <p:cNvPr id="638" name="Group 638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636" name="Shape 63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37" name="Shape 637"/>
                <p:cNvSpPr/>
                <p:nvPr/>
              </p:nvSpPr>
              <p:spPr>
                <a:xfrm>
                  <a:off x="134274" y="34925"/>
                  <a:ext cx="217227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8</a:t>
                  </a:r>
                </a:p>
              </p:txBody>
            </p:sp>
          </p:grpSp>
          <p:sp>
            <p:nvSpPr>
              <p:cNvPr id="639" name="Shape 639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40" name="Shape 640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43" name="Group 643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641" name="Shape 641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2" name="Shape 642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21</a:t>
                  </a:r>
                </a:p>
              </p:txBody>
            </p:sp>
          </p:grpSp>
          <p:sp>
            <p:nvSpPr>
              <p:cNvPr id="644" name="Shape 644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47" name="Group 647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645" name="Shape 645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46" name="Shape 646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50</a:t>
                  </a:r>
                </a:p>
              </p:txBody>
            </p:sp>
          </p:grpSp>
          <p:sp>
            <p:nvSpPr>
              <p:cNvPr id="648" name="Shape 648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651" name="Group 651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649" name="Shape 649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650" name="Shape 650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42</a:t>
                  </a:r>
                </a:p>
              </p:txBody>
            </p:sp>
          </p:grpSp>
          <p:sp>
            <p:nvSpPr>
              <p:cNvPr id="652" name="Shape 652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654" name="Shape 654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667" name="Group 667"/>
          <p:cNvGrpSpPr/>
          <p:nvPr/>
        </p:nvGrpSpPr>
        <p:grpSpPr>
          <a:xfrm>
            <a:off x="6248399" y="4114799"/>
            <a:ext cx="457201" cy="457201"/>
            <a:chOff x="0" y="0"/>
            <a:chExt cx="457200" cy="457200"/>
          </a:xfrm>
        </p:grpSpPr>
        <p:sp>
          <p:nvSpPr>
            <p:cNvPr id="665" name="Shape 66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42</a:t>
              </a:r>
            </a:p>
          </p:txBody>
        </p:sp>
      </p:grpSp>
      <p:grpSp>
        <p:nvGrpSpPr>
          <p:cNvPr id="670" name="Group 670"/>
          <p:cNvGrpSpPr/>
          <p:nvPr/>
        </p:nvGrpSpPr>
        <p:grpSpPr>
          <a:xfrm>
            <a:off x="6019799" y="4800599"/>
            <a:ext cx="457201" cy="457201"/>
            <a:chOff x="0" y="0"/>
            <a:chExt cx="457200" cy="457200"/>
          </a:xfrm>
        </p:grpSpPr>
        <p:sp>
          <p:nvSpPr>
            <p:cNvPr id="668" name="Shape 66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10</a:t>
              </a:r>
            </a:p>
          </p:txBody>
        </p:sp>
      </p:grpSp>
      <p:grpSp>
        <p:nvGrpSpPr>
          <p:cNvPr id="673" name="Group 673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71" name="Shape 67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76" name="Group 676"/>
          <p:cNvGrpSpPr/>
          <p:nvPr/>
        </p:nvGrpSpPr>
        <p:grpSpPr>
          <a:xfrm>
            <a:off x="5486399" y="4800599"/>
            <a:ext cx="457201" cy="457201"/>
            <a:chOff x="0" y="0"/>
            <a:chExt cx="457200" cy="457200"/>
          </a:xfrm>
        </p:grpSpPr>
        <p:sp>
          <p:nvSpPr>
            <p:cNvPr id="674" name="Shape 674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35</a:t>
              </a:r>
            </a:p>
          </p:txBody>
        </p:sp>
      </p:grpSp>
      <p:grpSp>
        <p:nvGrpSpPr>
          <p:cNvPr id="679" name="Group 679"/>
          <p:cNvGrpSpPr/>
          <p:nvPr/>
        </p:nvGrpSpPr>
        <p:grpSpPr>
          <a:xfrm>
            <a:off x="7232649" y="3505199"/>
            <a:ext cx="457201" cy="457201"/>
            <a:chOff x="0" y="0"/>
            <a:chExt cx="457200" cy="457200"/>
          </a:xfrm>
        </p:grpSpPr>
        <p:sp>
          <p:nvSpPr>
            <p:cNvPr id="677" name="Shape 67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682" name="Group 682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22665" y="34925"/>
              <a:ext cx="235682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</a:t>
              </a:r>
            </a:p>
          </p:txBody>
        </p:sp>
      </p:grpSp>
      <p:grpSp>
        <p:nvGrpSpPr>
          <p:cNvPr id="688" name="Group 688"/>
          <p:cNvGrpSpPr/>
          <p:nvPr/>
        </p:nvGrpSpPr>
        <p:grpSpPr>
          <a:xfrm>
            <a:off x="5181599" y="4114799"/>
            <a:ext cx="457201" cy="457201"/>
            <a:chOff x="0" y="0"/>
            <a:chExt cx="457200" cy="457200"/>
          </a:xfrm>
        </p:grpSpPr>
        <p:sp>
          <p:nvSpPr>
            <p:cNvPr id="686" name="Shape 686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35</a:t>
              </a:r>
            </a:p>
          </p:txBody>
        </p:sp>
      </p:grpSp>
      <p:grpSp>
        <p:nvGrpSpPr>
          <p:cNvPr id="691" name="Group 691"/>
          <p:cNvGrpSpPr/>
          <p:nvPr/>
        </p:nvGrpSpPr>
        <p:grpSpPr>
          <a:xfrm>
            <a:off x="5486399" y="4800599"/>
            <a:ext cx="457201" cy="457201"/>
            <a:chOff x="0" y="0"/>
            <a:chExt cx="457200" cy="457200"/>
          </a:xfrm>
        </p:grpSpPr>
        <p:sp>
          <p:nvSpPr>
            <p:cNvPr id="689" name="Shape 689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134274" y="34925"/>
              <a:ext cx="217227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694" name="Group 694"/>
          <p:cNvGrpSpPr/>
          <p:nvPr/>
        </p:nvGrpSpPr>
        <p:grpSpPr>
          <a:xfrm>
            <a:off x="6470649" y="3047999"/>
            <a:ext cx="457201" cy="457201"/>
            <a:chOff x="0" y="0"/>
            <a:chExt cx="457200" cy="457200"/>
          </a:xfrm>
        </p:grpSpPr>
        <p:sp>
          <p:nvSpPr>
            <p:cNvPr id="692" name="Shape 692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50</a:t>
              </a:r>
            </a:p>
          </p:txBody>
        </p:sp>
      </p:grpSp>
      <p:grpSp>
        <p:nvGrpSpPr>
          <p:cNvPr id="697" name="Group 697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95" name="Shape 69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15</a:t>
              </a:r>
            </a:p>
          </p:txBody>
        </p:sp>
      </p:grpSp>
      <p:grpSp>
        <p:nvGrpSpPr>
          <p:cNvPr id="700" name="Group 700"/>
          <p:cNvGrpSpPr/>
          <p:nvPr/>
        </p:nvGrpSpPr>
        <p:grpSpPr>
          <a:xfrm>
            <a:off x="5714999" y="3505199"/>
            <a:ext cx="457201" cy="457201"/>
            <a:chOff x="0" y="0"/>
            <a:chExt cx="457200" cy="457200"/>
          </a:xfrm>
        </p:grpSpPr>
        <p:sp>
          <p:nvSpPr>
            <p:cNvPr id="698" name="Shape 69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42</a:t>
              </a:r>
            </a:p>
          </p:txBody>
        </p:sp>
      </p:grpSp>
      <p:grpSp>
        <p:nvGrpSpPr>
          <p:cNvPr id="703" name="Group 703"/>
          <p:cNvGrpSpPr/>
          <p:nvPr/>
        </p:nvGrpSpPr>
        <p:grpSpPr>
          <a:xfrm>
            <a:off x="6248399" y="4114799"/>
            <a:ext cx="457201" cy="457201"/>
            <a:chOff x="0" y="0"/>
            <a:chExt cx="457200" cy="457200"/>
          </a:xfrm>
        </p:grpSpPr>
        <p:sp>
          <p:nvSpPr>
            <p:cNvPr id="701" name="Shape 70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540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15</a:t>
              </a:r>
            </a:p>
          </p:txBody>
        </p:sp>
      </p:grpSp>
      <p:sp>
        <p:nvSpPr>
          <p:cNvPr id="749" name="Shape 749"/>
          <p:cNvSpPr/>
          <p:nvPr/>
        </p:nvSpPr>
        <p:spPr>
          <a:xfrm>
            <a:off x="5676495" y="4343400"/>
            <a:ext cx="53036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0" name="Shape 750"/>
          <p:cNvSpPr/>
          <p:nvPr/>
        </p:nvSpPr>
        <p:spPr>
          <a:xfrm>
            <a:off x="6209895" y="3733800"/>
            <a:ext cx="98121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1" name="Shape 751"/>
          <p:cNvSpPr/>
          <p:nvPr/>
        </p:nvSpPr>
        <p:spPr>
          <a:xfrm>
            <a:off x="5654647" y="3806605"/>
            <a:ext cx="1561643" cy="4641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752" name="Shape 752"/>
          <p:cNvSpPr/>
          <p:nvPr/>
        </p:nvSpPr>
        <p:spPr>
          <a:xfrm>
            <a:off x="6161106" y="3408846"/>
            <a:ext cx="319571" cy="193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19080">
            <a:solidFill>
              <a:srgbClr val="FF0000"/>
            </a:solidFill>
            <a:miter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748" name="Group 748"/>
          <p:cNvGrpSpPr/>
          <p:nvPr/>
        </p:nvGrpSpPr>
        <p:grpSpPr>
          <a:xfrm>
            <a:off x="4267200" y="2057400"/>
            <a:ext cx="4572000" cy="655576"/>
            <a:chOff x="0" y="0"/>
            <a:chExt cx="4572000" cy="655575"/>
          </a:xfrm>
        </p:grpSpPr>
        <p:grpSp>
          <p:nvGrpSpPr>
            <p:cNvPr id="710" name="Group 710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708" name="Shape 70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09" name="Shape 70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50</a:t>
                </a:r>
              </a:p>
            </p:txBody>
          </p:sp>
        </p:grpSp>
        <p:grpSp>
          <p:nvGrpSpPr>
            <p:cNvPr id="713" name="Group 713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711" name="Shape 71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2" name="Shape 71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42</a:t>
                </a:r>
              </a:p>
            </p:txBody>
          </p:sp>
        </p:grpSp>
        <p:grpSp>
          <p:nvGrpSpPr>
            <p:cNvPr id="716" name="Group 716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714" name="Shape 7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5" name="Shape 71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719" name="Group 719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717" name="Shape 7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18" name="Shape 71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35</a:t>
                </a:r>
              </a:p>
            </p:txBody>
          </p:sp>
        </p:grpSp>
        <p:grpSp>
          <p:nvGrpSpPr>
            <p:cNvPr id="722" name="Group 722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720" name="Shape 7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725" name="Group 725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723" name="Shape 7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4" name="Shape 724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5</a:t>
                </a:r>
              </a:p>
            </p:txBody>
          </p:sp>
        </p:grpSp>
        <p:grpSp>
          <p:nvGrpSpPr>
            <p:cNvPr id="728" name="Group 728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726" name="Shape 7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27" name="Shape 727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</a:t>
                </a:r>
              </a:p>
            </p:txBody>
          </p:sp>
        </p:grpSp>
        <p:grpSp>
          <p:nvGrpSpPr>
            <p:cNvPr id="731" name="Group 731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729" name="Shape 7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0" name="Shape 7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21</a:t>
                </a:r>
              </a:p>
            </p:txBody>
          </p:sp>
        </p:grpSp>
        <p:grpSp>
          <p:nvGrpSpPr>
            <p:cNvPr id="734" name="Group 734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3" name="Shape 733"/>
              <p:cNvSpPr/>
              <p:nvPr/>
            </p:nvSpPr>
            <p:spPr>
              <a:xfrm>
                <a:off x="119986" y="23049"/>
                <a:ext cx="217228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737" name="Group 737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735" name="Shape 7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6" name="Shape 7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10</a:t>
                </a:r>
              </a:p>
            </p:txBody>
          </p:sp>
        </p:grpSp>
        <p:sp>
          <p:nvSpPr>
            <p:cNvPr id="738" name="Shape 738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739" name="Shape 739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740" name="Shape 740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741" name="Shape 741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742" name="Shape 742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743" name="Shape 743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744" name="Shape 744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745" name="Shape 745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746" name="Shape 746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747" name="Shape 747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" grpId="0" build="p" animBg="1" advAuto="0"/>
      <p:bldP spid="613" grpId="0" animBg="1" advAuto="0"/>
      <p:bldP spid="664" grpId="0" animBg="1" advAuto="0"/>
      <p:bldP spid="667" grpId="0" animBg="1" advAuto="0"/>
      <p:bldP spid="670" grpId="0" animBg="1" advAuto="0"/>
      <p:bldP spid="673" grpId="0" animBg="1" advAuto="0"/>
      <p:bldP spid="676" grpId="0" animBg="1" advAuto="0"/>
      <p:bldP spid="679" grpId="0" animBg="1" advAuto="0"/>
      <p:bldP spid="682" grpId="0" animBg="1" advAuto="0"/>
      <p:bldP spid="685" grpId="0" animBg="1" advAuto="0"/>
      <p:bldP spid="688" grpId="0" animBg="1" advAuto="0"/>
      <p:bldP spid="691" grpId="0" animBg="1" advAuto="0"/>
      <p:bldP spid="694" grpId="0" animBg="1" advAuto="0"/>
      <p:bldP spid="697" grpId="0" animBg="1" advAuto="0"/>
      <p:bldP spid="700" grpId="0" animBg="1" advAuto="0"/>
      <p:bldP spid="703" grpId="0" animBg="1" advAuto="0"/>
      <p:bldP spid="749" grpId="0" animBg="1" advAuto="0"/>
      <p:bldP spid="750" grpId="0" animBg="1" advAuto="0"/>
      <p:bldP spid="751" grpId="0" animBg="1" advAuto="0"/>
      <p:bldP spid="752" grpId="0" animBg="1" advAuto="0"/>
      <p:bldP spid="748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CONSTRUIR HEAP: IMPLEMENTACION</a:t>
            </a:r>
          </a:p>
        </p:txBody>
      </p:sp>
      <p:sp>
        <p:nvSpPr>
          <p:cNvPr id="755" name="Shape 755"/>
          <p:cNvSpPr/>
          <p:nvPr/>
        </p:nvSpPr>
        <p:spPr>
          <a:xfrm>
            <a:off x="457200" y="2588117"/>
            <a:ext cx="8686800" cy="2834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s-MX"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public</a:t>
            </a:r>
            <a:r>
              <a:rPr lang="es-MX"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lang="es-MX" sz="2400" dirty="0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v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oid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makeHeap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int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for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= </a:t>
            </a:r>
            <a:r>
              <a:rPr sz="2400" dirty="0" err="1">
                <a:solidFill>
                  <a:schemeClr val="accent2"/>
                </a:solidFill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this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.nEfectivo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/2-1;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 &gt;= 0; 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--){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ajustar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(</a:t>
            </a:r>
            <a:r>
              <a:rPr sz="2400" dirty="0" err="1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i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ct val="80000"/>
              </a:lnSpc>
              <a:spcBef>
                <a:spcPts val="1500"/>
              </a:spcBef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sz="2400" dirty="0">
                <a:latin typeface="Consolas" panose="020B0609020204030204" pitchFamily="49" charset="0"/>
                <a:ea typeface="Tahoma"/>
                <a:cs typeface="Consolas" panose="020B0609020204030204" pitchFamily="49" charset="0"/>
                <a:sym typeface="Tahoma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DESENCOLAR</a:t>
            </a:r>
          </a:p>
        </p:txBody>
      </p:sp>
      <p:sp>
        <p:nvSpPr>
          <p:cNvPr id="758" name="Shape 758"/>
          <p:cNvSpPr>
            <a:spLocks noGrp="1"/>
          </p:cNvSpPr>
          <p:nvPr>
            <p:ph type="body" idx="1"/>
          </p:nvPr>
        </p:nvSpPr>
        <p:spPr>
          <a:xfrm>
            <a:off x="457200" y="1557337"/>
            <a:ext cx="8229600" cy="49101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2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Que </a:t>
            </a:r>
            <a:r>
              <a:rPr sz="2400" dirty="0" err="1">
                <a:solidFill>
                  <a:srgbClr val="002850"/>
                </a:solidFill>
              </a:rPr>
              <a:t>importancia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tiene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el heap?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Es el mayor/</a:t>
            </a:r>
            <a:r>
              <a:rPr sz="2000" dirty="0" err="1">
                <a:solidFill>
                  <a:srgbClr val="002850"/>
                </a:solidFill>
              </a:rPr>
              <a:t>menor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elemento</a:t>
            </a:r>
            <a:r>
              <a:rPr sz="2000" dirty="0">
                <a:solidFill>
                  <a:srgbClr val="002850"/>
                </a:solidFill>
              </a:rPr>
              <a:t> del </a:t>
            </a:r>
            <a:r>
              <a:rPr sz="2000" dirty="0" err="1">
                <a:solidFill>
                  <a:srgbClr val="002850"/>
                </a:solidFill>
              </a:rPr>
              <a:t>mismo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Sobre</a:t>
            </a:r>
            <a:r>
              <a:rPr sz="2000" dirty="0">
                <a:solidFill>
                  <a:srgbClr val="002850"/>
                </a:solidFill>
              </a:rPr>
              <a:t> el resto de </a:t>
            </a:r>
            <a:r>
              <a:rPr sz="2000" dirty="0" err="1">
                <a:solidFill>
                  <a:srgbClr val="002850"/>
                </a:solidFill>
              </a:rPr>
              <a:t>elementos</a:t>
            </a:r>
            <a:r>
              <a:rPr sz="2000" dirty="0">
                <a:solidFill>
                  <a:srgbClr val="002850"/>
                </a:solidFill>
              </a:rPr>
              <a:t> no </a:t>
            </a:r>
            <a:r>
              <a:rPr sz="2000" dirty="0" err="1">
                <a:solidFill>
                  <a:srgbClr val="002850"/>
                </a:solidFill>
              </a:rPr>
              <a:t>estamos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seguros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Pero de 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, es la mayor de </a:t>
            </a:r>
            <a:r>
              <a:rPr sz="2000" dirty="0" err="1">
                <a:solidFill>
                  <a:srgbClr val="002850"/>
                </a:solidFill>
              </a:rPr>
              <a:t>todos</a:t>
            </a:r>
            <a:endParaRPr sz="2000" dirty="0">
              <a:solidFill>
                <a:srgbClr val="002850"/>
              </a:solidFill>
            </a:endParaRPr>
          </a:p>
          <a:p>
            <a:pPr marL="255984" lvl="0" indent="-255984">
              <a:lnSpc>
                <a:spcPct val="12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Desencolar</a:t>
            </a:r>
            <a:r>
              <a:rPr sz="2400" dirty="0">
                <a:solidFill>
                  <a:srgbClr val="002850"/>
                </a:solidFill>
              </a:rPr>
              <a:t> es </a:t>
            </a:r>
            <a:r>
              <a:rPr sz="2400" dirty="0" err="1">
                <a:solidFill>
                  <a:srgbClr val="002850"/>
                </a:solidFill>
              </a:rPr>
              <a:t>eliminar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endParaRPr sz="24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Que valor se </a:t>
            </a:r>
            <a:r>
              <a:rPr sz="2000" dirty="0" err="1">
                <a:solidFill>
                  <a:srgbClr val="002850"/>
                </a:solidFill>
              </a:rPr>
              <a:t>ubica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nueva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r>
              <a:rPr sz="2000" dirty="0">
                <a:solidFill>
                  <a:srgbClr val="002850"/>
                </a:solidFill>
              </a:rPr>
              <a:t>?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ultimo </a:t>
            </a:r>
            <a:r>
              <a:rPr sz="2000" dirty="0" err="1">
                <a:solidFill>
                  <a:srgbClr val="002850"/>
                </a:solidFill>
              </a:rPr>
              <a:t>reemplaza</a:t>
            </a:r>
            <a:r>
              <a:rPr sz="2000" dirty="0">
                <a:solidFill>
                  <a:srgbClr val="002850"/>
                </a:solidFill>
              </a:rPr>
              <a:t> al primero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</a:t>
            </a:r>
            <a:r>
              <a:rPr sz="2000" dirty="0" err="1">
                <a:solidFill>
                  <a:srgbClr val="002850"/>
                </a:solidFill>
              </a:rPr>
              <a:t>tamaño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efectivo</a:t>
            </a:r>
            <a:r>
              <a:rPr sz="2000" dirty="0">
                <a:solidFill>
                  <a:srgbClr val="002850"/>
                </a:solidFill>
              </a:rPr>
              <a:t> del heap cambia</a:t>
            </a: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Se </a:t>
            </a:r>
            <a:r>
              <a:rPr sz="2000" dirty="0" err="1">
                <a:solidFill>
                  <a:srgbClr val="002850"/>
                </a:solidFill>
              </a:rPr>
              <a:t>ajusta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desde</a:t>
            </a:r>
            <a:r>
              <a:rPr sz="2000" dirty="0">
                <a:solidFill>
                  <a:srgbClr val="002850"/>
                </a:solidFill>
              </a:rPr>
              <a:t> la </a:t>
            </a:r>
            <a:r>
              <a:rPr sz="2000" dirty="0" err="1">
                <a:solidFill>
                  <a:srgbClr val="002850"/>
                </a:solidFill>
              </a:rPr>
              <a:t>raiz</a:t>
            </a:r>
            <a:endParaRPr sz="2000" dirty="0">
              <a:solidFill>
                <a:srgbClr val="002850"/>
              </a:solidFill>
            </a:endParaRPr>
          </a:p>
          <a:p>
            <a:pPr marL="660173" lvl="1" indent="-202973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002850"/>
                </a:solidFill>
              </a:rPr>
              <a:t>El arbol </a:t>
            </a:r>
            <a:r>
              <a:rPr sz="2000" dirty="0" err="1">
                <a:solidFill>
                  <a:srgbClr val="002850"/>
                </a:solidFill>
              </a:rPr>
              <a:t>queda</a:t>
            </a:r>
            <a:r>
              <a:rPr sz="2000" dirty="0">
                <a:solidFill>
                  <a:srgbClr val="002850"/>
                </a:solidFill>
              </a:rPr>
              <a:t> bien </a:t>
            </a:r>
            <a:r>
              <a:rPr sz="2000" dirty="0" err="1">
                <a:solidFill>
                  <a:srgbClr val="002850"/>
                </a:solidFill>
              </a:rPr>
              <a:t>otra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vez</a:t>
            </a:r>
            <a:endParaRPr sz="2000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DESENCOLAR: EJEMPLO</a:t>
            </a:r>
          </a:p>
        </p:txBody>
      </p:sp>
      <p:sp>
        <p:nvSpPr>
          <p:cNvPr id="761" name="Shape 761"/>
          <p:cNvSpPr>
            <a:spLocks noGrp="1"/>
          </p:cNvSpPr>
          <p:nvPr>
            <p:ph type="body" idx="1"/>
          </p:nvPr>
        </p:nvSpPr>
        <p:spPr>
          <a:xfrm>
            <a:off x="685800" y="2017712"/>
            <a:ext cx="3886200" cy="411480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Intercambiar valores</a:t>
            </a:r>
          </a:p>
          <a:p>
            <a:pPr marL="776741" lvl="1" indent="-244928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Raiz con ultimo</a:t>
            </a: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Aminorar tamaño efectivo</a:t>
            </a: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Ajustar arbol</a:t>
            </a:r>
          </a:p>
        </p:txBody>
      </p:sp>
      <p:grpSp>
        <p:nvGrpSpPr>
          <p:cNvPr id="813" name="Group 813"/>
          <p:cNvGrpSpPr/>
          <p:nvPr/>
        </p:nvGrpSpPr>
        <p:grpSpPr>
          <a:xfrm>
            <a:off x="5164137" y="1676400"/>
            <a:ext cx="3352801" cy="2947760"/>
            <a:chOff x="0" y="0"/>
            <a:chExt cx="3352800" cy="2947759"/>
          </a:xfrm>
        </p:grpSpPr>
        <p:grpSp>
          <p:nvGrpSpPr>
            <p:cNvPr id="811" name="Group 811"/>
            <p:cNvGrpSpPr/>
            <p:nvPr/>
          </p:nvGrpSpPr>
          <p:grpSpPr>
            <a:xfrm>
              <a:off x="-1" y="0"/>
              <a:ext cx="3352801" cy="2947760"/>
              <a:chOff x="0" y="0"/>
              <a:chExt cx="3352800" cy="2947759"/>
            </a:xfrm>
          </p:grpSpPr>
          <p:grpSp>
            <p:nvGrpSpPr>
              <p:cNvPr id="801" name="Group 801"/>
              <p:cNvGrpSpPr/>
              <p:nvPr/>
            </p:nvGrpSpPr>
            <p:grpSpPr>
              <a:xfrm>
                <a:off x="-1" y="360362"/>
                <a:ext cx="3352801" cy="2209801"/>
                <a:chOff x="0" y="0"/>
                <a:chExt cx="3352800" cy="2209800"/>
              </a:xfrm>
            </p:grpSpPr>
            <p:grpSp>
              <p:nvGrpSpPr>
                <p:cNvPr id="764" name="Group 764"/>
                <p:cNvGrpSpPr/>
                <p:nvPr/>
              </p:nvGrpSpPr>
              <p:grpSpPr>
                <a:xfrm>
                  <a:off x="1599040" y="-1"/>
                  <a:ext cx="494445" cy="457201"/>
                  <a:chOff x="0" y="0"/>
                  <a:chExt cx="494443" cy="457200"/>
                </a:xfrm>
              </p:grpSpPr>
              <p:sp>
                <p:nvSpPr>
                  <p:cNvPr id="762" name="Shape 762"/>
                  <p:cNvSpPr/>
                  <p:nvPr/>
                </p:nvSpPr>
                <p:spPr>
                  <a:xfrm>
                    <a:off x="7509" y="0"/>
                    <a:ext cx="457201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3" name="Shape 763"/>
                  <p:cNvSpPr/>
                  <p:nvPr/>
                </p:nvSpPr>
                <p:spPr>
                  <a:xfrm>
                    <a:off x="-1" y="34925"/>
                    <a:ext cx="494445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150</a:t>
                    </a:r>
                  </a:p>
                </p:txBody>
              </p:sp>
            </p:grpSp>
            <p:grpSp>
              <p:nvGrpSpPr>
                <p:cNvPr id="767" name="Group 767"/>
                <p:cNvGrpSpPr/>
                <p:nvPr/>
              </p:nvGrpSpPr>
              <p:grpSpPr>
                <a:xfrm>
                  <a:off x="830690" y="457199"/>
                  <a:ext cx="494445" cy="457201"/>
                  <a:chOff x="0" y="0"/>
                  <a:chExt cx="494443" cy="457200"/>
                </a:xfrm>
              </p:grpSpPr>
              <p:sp>
                <p:nvSpPr>
                  <p:cNvPr id="765" name="Shape 765"/>
                  <p:cNvSpPr/>
                  <p:nvPr/>
                </p:nvSpPr>
                <p:spPr>
                  <a:xfrm>
                    <a:off x="7509" y="0"/>
                    <a:ext cx="457201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Shape 766"/>
                  <p:cNvSpPr/>
                  <p:nvPr/>
                </p:nvSpPr>
                <p:spPr>
                  <a:xfrm>
                    <a:off x="-1" y="34925"/>
                    <a:ext cx="494445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125</a:t>
                    </a:r>
                  </a:p>
                </p:txBody>
              </p:sp>
            </p:grpSp>
            <p:grpSp>
              <p:nvGrpSpPr>
                <p:cNvPr id="770" name="Group 770"/>
                <p:cNvGrpSpPr/>
                <p:nvPr/>
              </p:nvGrpSpPr>
              <p:grpSpPr>
                <a:xfrm>
                  <a:off x="2362199" y="4571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68" name="Shape 768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lnSpc>
                        <a:spcPct val="100000"/>
                      </a:lnSpc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769" name="Shape 769"/>
                  <p:cNvSpPr/>
                  <p:nvPr/>
                </p:nvSpPr>
                <p:spPr>
                  <a:xfrm>
                    <a:off x="46068" y="61150"/>
                    <a:ext cx="365064" cy="3349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ctr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75</a:t>
                    </a:r>
                  </a:p>
                </p:txBody>
              </p:sp>
            </p:grpSp>
            <p:grpSp>
              <p:nvGrpSpPr>
                <p:cNvPr id="773" name="Group 773"/>
                <p:cNvGrpSpPr/>
                <p:nvPr/>
              </p:nvGrpSpPr>
              <p:grpSpPr>
                <a:xfrm>
                  <a:off x="3047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71" name="Shape 771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Shape 772"/>
                  <p:cNvSpPr/>
                  <p:nvPr/>
                </p:nvSpPr>
                <p:spPr>
                  <a:xfrm>
                    <a:off x="59562" y="34925"/>
                    <a:ext cx="365063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80</a:t>
                    </a:r>
                  </a:p>
                </p:txBody>
              </p:sp>
            </p:grpSp>
            <p:grpSp>
              <p:nvGrpSpPr>
                <p:cNvPr id="776" name="Group 776"/>
                <p:cNvGrpSpPr/>
                <p:nvPr/>
              </p:nvGrpSpPr>
              <p:grpSpPr>
                <a:xfrm>
                  <a:off x="13715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74" name="Shape 774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CCFFFF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Shape 775"/>
                  <p:cNvSpPr/>
                  <p:nvPr/>
                </p:nvSpPr>
                <p:spPr>
                  <a:xfrm>
                    <a:off x="59562" y="34925"/>
                    <a:ext cx="365063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 b="0"/>
                    </a:pPr>
                    <a:r>
                      <a:rPr sz="1600" b="1"/>
                      <a:t>30</a:t>
                    </a:r>
                  </a:p>
                </p:txBody>
              </p:sp>
            </p:grpSp>
            <p:sp>
              <p:nvSpPr>
                <p:cNvPr id="777" name="Shape 777"/>
                <p:cNvSpPr/>
                <p:nvPr/>
              </p:nvSpPr>
              <p:spPr>
                <a:xfrm flipH="1">
                  <a:off x="1228724" y="390524"/>
                  <a:ext cx="444501" cy="13335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78" name="Shape 778"/>
                <p:cNvSpPr/>
                <p:nvPr/>
              </p:nvSpPr>
              <p:spPr>
                <a:xfrm>
                  <a:off x="1995487" y="390524"/>
                  <a:ext cx="431801" cy="133352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79" name="Shape 779"/>
                <p:cNvSpPr/>
                <p:nvPr/>
              </p:nvSpPr>
              <p:spPr>
                <a:xfrm flipV="1">
                  <a:off x="533399" y="847725"/>
                  <a:ext cx="371477" cy="2190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80" name="Shape 780"/>
                <p:cNvSpPr/>
                <p:nvPr/>
              </p:nvSpPr>
              <p:spPr>
                <a:xfrm flipH="1" flipV="1">
                  <a:off x="1228725" y="847724"/>
                  <a:ext cx="3714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83" name="Group 783"/>
                <p:cNvGrpSpPr/>
                <p:nvPr/>
              </p:nvGrpSpPr>
              <p:grpSpPr>
                <a:xfrm>
                  <a:off x="19049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1" name="Shape 781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Shape 782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25</a:t>
                    </a:r>
                  </a:p>
                </p:txBody>
              </p:sp>
            </p:grpSp>
            <p:grpSp>
              <p:nvGrpSpPr>
                <p:cNvPr id="786" name="Group 786"/>
                <p:cNvGrpSpPr/>
                <p:nvPr/>
              </p:nvGrpSpPr>
              <p:grpSpPr>
                <a:xfrm>
                  <a:off x="2895599" y="10667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4" name="Shape 784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Shape 785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72</a:t>
                    </a:r>
                  </a:p>
                </p:txBody>
              </p:sp>
            </p:grpSp>
            <p:sp>
              <p:nvSpPr>
                <p:cNvPr id="787" name="Shape 787"/>
                <p:cNvSpPr/>
                <p:nvPr/>
              </p:nvSpPr>
              <p:spPr>
                <a:xfrm flipV="1">
                  <a:off x="2133600" y="847724"/>
                  <a:ext cx="2952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88" name="Shape 788"/>
                <p:cNvSpPr/>
                <p:nvPr/>
              </p:nvSpPr>
              <p:spPr>
                <a:xfrm flipH="1" flipV="1">
                  <a:off x="2752724" y="847724"/>
                  <a:ext cx="371476" cy="219077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1" name="Group 791"/>
                <p:cNvGrpSpPr/>
                <p:nvPr/>
              </p:nvGrpSpPr>
              <p:grpSpPr>
                <a:xfrm>
                  <a:off x="-1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89" name="Shape 789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0" name="Shape 790"/>
                  <p:cNvSpPr/>
                  <p:nvPr/>
                </p:nvSpPr>
                <p:spPr>
                  <a:xfrm>
                    <a:off x="383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15</a:t>
                    </a:r>
                  </a:p>
                </p:txBody>
              </p:sp>
            </p:grpSp>
            <p:sp>
              <p:nvSpPr>
                <p:cNvPr id="792" name="Shape 792"/>
                <p:cNvSpPr/>
                <p:nvPr/>
              </p:nvSpPr>
              <p:spPr>
                <a:xfrm flipV="1">
                  <a:off x="228599" y="1457325"/>
                  <a:ext cx="142876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5" name="Group 795"/>
                <p:cNvGrpSpPr/>
                <p:nvPr/>
              </p:nvGrpSpPr>
              <p:grpSpPr>
                <a:xfrm>
                  <a:off x="609599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93" name="Shape 793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Shape 794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20</a:t>
                    </a:r>
                  </a:p>
                </p:txBody>
              </p:sp>
            </p:grpSp>
            <p:sp>
              <p:nvSpPr>
                <p:cNvPr id="796" name="Shape 796"/>
                <p:cNvSpPr/>
                <p:nvPr/>
              </p:nvSpPr>
              <p:spPr>
                <a:xfrm flipH="1" flipV="1">
                  <a:off x="695324" y="1457325"/>
                  <a:ext cx="142876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grpSp>
              <p:nvGrpSpPr>
                <p:cNvPr id="799" name="Group 799"/>
                <p:cNvGrpSpPr/>
                <p:nvPr/>
              </p:nvGrpSpPr>
              <p:grpSpPr>
                <a:xfrm>
                  <a:off x="1142999" y="1752599"/>
                  <a:ext cx="457201" cy="457201"/>
                  <a:chOff x="0" y="0"/>
                  <a:chExt cx="457200" cy="457200"/>
                </a:xfrm>
              </p:grpSpPr>
              <p:sp>
                <p:nvSpPr>
                  <p:cNvPr id="797" name="Shape 797"/>
                  <p:cNvSpPr/>
                  <p:nvPr/>
                </p:nvSpPr>
                <p:spPr>
                  <a:xfrm>
                    <a:off x="0" y="0"/>
                    <a:ext cx="457200" cy="4572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FFCC99"/>
                  </a:solidFill>
                  <a:ln w="9360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>
                      <a:defRPr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8" name="Shape 798"/>
                  <p:cNvSpPr/>
                  <p:nvPr/>
                </p:nvSpPr>
                <p:spPr>
                  <a:xfrm>
                    <a:off x="76429" y="34925"/>
                    <a:ext cx="328154" cy="3349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="" xmlns:ma14="http://schemas.microsoft.com/office/mac/drawingml/2011/main" val="1"/>
                    </a:ext>
                  </a:extLst>
                </p:spPr>
                <p:txBody>
                  <a:bodyPr wrap="none" lIns="46799" tIns="46799" rIns="46799" bIns="46799" numCol="1" anchor="t">
                    <a:spAutoFit/>
                  </a:bodyPr>
                  <a:lstStyle>
                    <a:lvl1pPr algn="ctr">
                      <a:lnSpc>
                        <a:spcPct val="100000"/>
                      </a:lnSpc>
                      <a:spcBef>
                        <a:spcPts val="1000"/>
                      </a:spcBef>
                      <a:tabLst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1600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sz="1800"/>
                    </a:pPr>
                    <a:r>
                      <a:rPr sz="1600"/>
                      <a:t>28</a:t>
                    </a:r>
                  </a:p>
                </p:txBody>
              </p:sp>
            </p:grpSp>
            <p:sp>
              <p:nvSpPr>
                <p:cNvPr id="800" name="Shape 800"/>
                <p:cNvSpPr/>
                <p:nvPr/>
              </p:nvSpPr>
              <p:spPr>
                <a:xfrm flipV="1">
                  <a:off x="1371599" y="1457325"/>
                  <a:ext cx="66677" cy="295275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 defTabSz="457200">
                    <a:lnSpc>
                      <a:spcPct val="100000"/>
                    </a:lnSpc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802" name="Shape 802"/>
              <p:cNvSpPr/>
              <p:nvPr/>
            </p:nvSpPr>
            <p:spPr>
              <a:xfrm>
                <a:off x="1732547" y="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0</a:t>
                </a:r>
              </a:p>
            </p:txBody>
          </p:sp>
          <p:sp>
            <p:nvSpPr>
              <p:cNvPr id="803" name="Shape 803"/>
              <p:cNvSpPr/>
              <p:nvPr/>
            </p:nvSpPr>
            <p:spPr>
              <a:xfrm>
                <a:off x="959435" y="457200"/>
                <a:ext cx="198855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1</a:t>
                </a:r>
              </a:p>
            </p:txBody>
          </p:sp>
          <p:sp>
            <p:nvSpPr>
              <p:cNvPr id="804" name="Shape 804"/>
              <p:cNvSpPr/>
              <p:nvPr/>
            </p:nvSpPr>
            <p:spPr>
              <a:xfrm>
                <a:off x="2497722" y="4572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2</a:t>
                </a:r>
              </a:p>
            </p:txBody>
          </p:sp>
          <p:sp>
            <p:nvSpPr>
              <p:cNvPr id="805" name="Shape 805"/>
              <p:cNvSpPr/>
              <p:nvPr/>
            </p:nvSpPr>
            <p:spPr>
              <a:xfrm>
                <a:off x="364122" y="10668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3</a:t>
                </a:r>
              </a:p>
            </p:txBody>
          </p:sp>
          <p:sp>
            <p:nvSpPr>
              <p:cNvPr id="806" name="Shape 806"/>
              <p:cNvSpPr/>
              <p:nvPr/>
            </p:nvSpPr>
            <p:spPr>
              <a:xfrm>
                <a:off x="1583322" y="1066800"/>
                <a:ext cx="198856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4</a:t>
                </a:r>
              </a:p>
            </p:txBody>
          </p:sp>
          <p:sp>
            <p:nvSpPr>
              <p:cNvPr id="807" name="Shape 807"/>
              <p:cNvSpPr/>
              <p:nvPr/>
            </p:nvSpPr>
            <p:spPr>
              <a:xfrm>
                <a:off x="2026235" y="10461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5</a:t>
                </a:r>
              </a:p>
            </p:txBody>
          </p:sp>
          <p:sp>
            <p:nvSpPr>
              <p:cNvPr id="808" name="Shape 808"/>
              <p:cNvSpPr/>
              <p:nvPr/>
            </p:nvSpPr>
            <p:spPr>
              <a:xfrm>
                <a:off x="3093035" y="10461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6</a:t>
                </a:r>
              </a:p>
            </p:txBody>
          </p:sp>
          <p:sp>
            <p:nvSpPr>
              <p:cNvPr id="809" name="Shape 809"/>
              <p:cNvSpPr/>
              <p:nvPr/>
            </p:nvSpPr>
            <p:spPr>
              <a:xfrm>
                <a:off x="114885" y="2646362"/>
                <a:ext cx="198855" cy="280761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7</a:t>
                </a:r>
              </a:p>
            </p:txBody>
          </p:sp>
          <p:sp>
            <p:nvSpPr>
              <p:cNvPr id="810" name="Shape 810"/>
              <p:cNvSpPr/>
              <p:nvPr/>
            </p:nvSpPr>
            <p:spPr>
              <a:xfrm>
                <a:off x="724485" y="2667000"/>
                <a:ext cx="198855" cy="280760"/>
              </a:xfrm>
              <a:prstGeom prst="rect">
                <a:avLst/>
              </a:prstGeom>
              <a:noFill/>
              <a:ln w="9360" cap="flat">
                <a:solidFill>
                  <a:srgbClr val="800000"/>
                </a:solidFill>
                <a:prstDash val="solid"/>
                <a:miter lim="8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7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2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200"/>
                  <a:t>8</a:t>
                </a:r>
              </a:p>
            </p:txBody>
          </p:sp>
        </p:grpSp>
        <p:sp>
          <p:nvSpPr>
            <p:cNvPr id="812" name="Shape 812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grpSp>
        <p:nvGrpSpPr>
          <p:cNvPr id="854" name="Group 854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816" name="Group 81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814" name="Shape 8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5" name="Shape 81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819" name="Group 81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817" name="Shape 8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18" name="Shape 818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822" name="Group 82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820" name="Shape 8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1" name="Shape 8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825" name="Group 82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823" name="Shape 8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4" name="Shape 82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828" name="Group 82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826" name="Shape 8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27" name="Shape 82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831" name="Group 83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829" name="Shape 8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0" name="Shape 8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834" name="Group 83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832" name="Shape 8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3" name="Shape 8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837" name="Group 83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835" name="Shape 8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6" name="Shape 8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840" name="Group 84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838" name="Shape 8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39" name="Shape 8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843" name="Group 843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841" name="Shape 84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42" name="Shape 84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844" name="Shape 844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845" name="Shape 845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846" name="Shape 846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847" name="Shape 847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848" name="Shape 848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849" name="Shape 849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850" name="Shape 850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851" name="Shape 851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852" name="Shape 852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853" name="Shape 853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857" name="Group 857"/>
          <p:cNvGrpSpPr/>
          <p:nvPr/>
        </p:nvGrpSpPr>
        <p:grpSpPr>
          <a:xfrm>
            <a:off x="6781799" y="2036762"/>
            <a:ext cx="457201" cy="457201"/>
            <a:chOff x="0" y="0"/>
            <a:chExt cx="457200" cy="457200"/>
          </a:xfrm>
        </p:grpSpPr>
        <p:sp>
          <p:nvSpPr>
            <p:cNvPr id="855" name="Shape 85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862" name="Group 862"/>
          <p:cNvGrpSpPr/>
          <p:nvPr/>
        </p:nvGrpSpPr>
        <p:grpSpPr>
          <a:xfrm>
            <a:off x="6303962" y="3473450"/>
            <a:ext cx="477838" cy="752475"/>
            <a:chOff x="0" y="0"/>
            <a:chExt cx="477837" cy="752474"/>
          </a:xfrm>
        </p:grpSpPr>
        <p:grpSp>
          <p:nvGrpSpPr>
            <p:cNvPr id="860" name="Group 860"/>
            <p:cNvGrpSpPr/>
            <p:nvPr/>
          </p:nvGrpSpPr>
          <p:grpSpPr>
            <a:xfrm>
              <a:off x="-1" y="295274"/>
              <a:ext cx="477839" cy="457201"/>
              <a:chOff x="0" y="0"/>
              <a:chExt cx="477837" cy="457200"/>
            </a:xfrm>
          </p:grpSpPr>
          <p:sp>
            <p:nvSpPr>
              <p:cNvPr id="858" name="Shape 858"/>
              <p:cNvSpPr/>
              <p:nvPr/>
            </p:nvSpPr>
            <p:spPr>
              <a:xfrm>
                <a:off x="-1" y="0"/>
                <a:ext cx="47783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5076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59" name="Shape 859"/>
              <p:cNvSpPr/>
              <p:nvPr/>
            </p:nvSpPr>
            <p:spPr>
              <a:xfrm>
                <a:off x="131762" y="34925"/>
                <a:ext cx="234951" cy="387350"/>
              </a:xfrm>
              <a:prstGeom prst="rect">
                <a:avLst/>
              </a:prstGeom>
              <a:solidFill>
                <a:srgbClr val="FFFFFF"/>
              </a:solidFill>
              <a:ln w="5076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861" name="Shape 861"/>
            <p:cNvSpPr/>
            <p:nvPr/>
          </p:nvSpPr>
          <p:spPr>
            <a:xfrm flipV="1">
              <a:off x="238124" y="0"/>
              <a:ext cx="69852" cy="295275"/>
            </a:xfrm>
            <a:prstGeom prst="line">
              <a:avLst/>
            </a:prstGeom>
            <a:noFill/>
            <a:ln w="5076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63" name="Shape 863"/>
          <p:cNvSpPr/>
          <p:nvPr/>
        </p:nvSpPr>
        <p:spPr>
          <a:xfrm>
            <a:off x="6400800" y="4343400"/>
            <a:ext cx="381000" cy="3810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901" name="Group 901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866" name="Group 86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864" name="Shape 86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869" name="Group 86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867" name="Shape 86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68" name="Shape 868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872" name="Group 87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870" name="Shape 87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1" name="Shape 87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875" name="Group 87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873" name="Shape 87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4" name="Shape 87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878" name="Group 87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876" name="Shape 87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881" name="Group 88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879" name="Shape 87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884" name="Group 88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882" name="Shape 88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887" name="Group 88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885" name="Shape 88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6" name="Shape 88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890" name="Group 89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888" name="Shape 88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889" name="Shape 88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891" name="Shape 891"/>
            <p:cNvSpPr/>
            <p:nvPr/>
          </p:nvSpPr>
          <p:spPr>
            <a:xfrm>
              <a:off x="4114800" y="0"/>
              <a:ext cx="4572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894" name="Shape 894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895" name="Shape 895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896" name="Shape 896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897" name="Shape 897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898" name="Shape 898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899" name="Shape 899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900" name="Shape 900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</p:grpSp>
      <p:grpSp>
        <p:nvGrpSpPr>
          <p:cNvPr id="904" name="Group 904"/>
          <p:cNvGrpSpPr/>
          <p:nvPr/>
        </p:nvGrpSpPr>
        <p:grpSpPr>
          <a:xfrm>
            <a:off x="6775877" y="2036762"/>
            <a:ext cx="494445" cy="457201"/>
            <a:chOff x="0" y="0"/>
            <a:chExt cx="494443" cy="457200"/>
          </a:xfrm>
        </p:grpSpPr>
        <p:sp>
          <p:nvSpPr>
            <p:cNvPr id="902" name="Shape 902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125</a:t>
              </a:r>
            </a:p>
          </p:txBody>
        </p:sp>
      </p:grpSp>
      <p:grpSp>
        <p:nvGrpSpPr>
          <p:cNvPr id="907" name="Group 907"/>
          <p:cNvGrpSpPr/>
          <p:nvPr/>
        </p:nvGrpSpPr>
        <p:grpSpPr>
          <a:xfrm>
            <a:off x="6019799" y="2479674"/>
            <a:ext cx="457201" cy="457201"/>
            <a:chOff x="0" y="0"/>
            <a:chExt cx="457200" cy="457200"/>
          </a:xfrm>
        </p:grpSpPr>
        <p:sp>
          <p:nvSpPr>
            <p:cNvPr id="905" name="Shape 905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910" name="Group 910"/>
          <p:cNvGrpSpPr/>
          <p:nvPr/>
        </p:nvGrpSpPr>
        <p:grpSpPr>
          <a:xfrm>
            <a:off x="5465762" y="3103562"/>
            <a:ext cx="457201" cy="457201"/>
            <a:chOff x="0" y="0"/>
            <a:chExt cx="457200" cy="457200"/>
          </a:xfrm>
        </p:grpSpPr>
        <p:sp>
          <p:nvSpPr>
            <p:cNvPr id="908" name="Shape 908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28</a:t>
              </a:r>
            </a:p>
          </p:txBody>
        </p:sp>
      </p:grpSp>
      <p:grpSp>
        <p:nvGrpSpPr>
          <p:cNvPr id="913" name="Group 913"/>
          <p:cNvGrpSpPr/>
          <p:nvPr/>
        </p:nvGrpSpPr>
        <p:grpSpPr>
          <a:xfrm>
            <a:off x="6007099" y="2479674"/>
            <a:ext cx="457201" cy="457201"/>
            <a:chOff x="0" y="0"/>
            <a:chExt cx="457200" cy="457200"/>
          </a:xfrm>
        </p:grpSpPr>
        <p:sp>
          <p:nvSpPr>
            <p:cNvPr id="911" name="Shape 911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59562" y="34925"/>
              <a:ext cx="365063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80</a:t>
              </a:r>
            </a:p>
          </p:txBody>
        </p:sp>
      </p:grpSp>
      <p:grpSp>
        <p:nvGrpSpPr>
          <p:cNvPr id="951" name="Group 951"/>
          <p:cNvGrpSpPr/>
          <p:nvPr/>
        </p:nvGrpSpPr>
        <p:grpSpPr>
          <a:xfrm>
            <a:off x="4419600" y="4876800"/>
            <a:ext cx="4572000" cy="655576"/>
            <a:chOff x="0" y="0"/>
            <a:chExt cx="4572000" cy="655575"/>
          </a:xfrm>
        </p:grpSpPr>
        <p:grpSp>
          <p:nvGrpSpPr>
            <p:cNvPr id="916" name="Group 91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914" name="Shape 91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15" name="Shape 91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919" name="Group 919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917" name="Shape 91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18" name="Shape 91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922" name="Group 922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920" name="Shape 92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1" name="Shape 92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925" name="Group 925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923" name="Shape 92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4" name="Shape 924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grpSp>
          <p:nvGrpSpPr>
            <p:cNvPr id="928" name="Group 928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926" name="Shape 92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27" name="Shape 927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931" name="Group 931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929" name="Shape 92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0" name="Shape 93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934" name="Group 934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932" name="Shape 93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3" name="Shape 93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937" name="Group 937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935" name="Shape 93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6" name="Shape 93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940" name="Group 940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938" name="Shape 93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939" name="Shape 93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941" name="Shape 941"/>
            <p:cNvSpPr/>
            <p:nvPr/>
          </p:nvSpPr>
          <p:spPr>
            <a:xfrm>
              <a:off x="4114800" y="0"/>
              <a:ext cx="457200" cy="381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943" name="Shape 943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944" name="Shape 944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945" name="Shape 945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946" name="Shape 946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947" name="Shape 947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948" name="Shape 948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949" name="Shape 949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950" name="Shape 950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" grpId="0" build="p" animBg="1" advAuto="0"/>
      <p:bldP spid="813" grpId="0" animBg="1" advAuto="0"/>
      <p:bldP spid="854" grpId="0" animBg="1" advAuto="0"/>
      <p:bldP spid="857" grpId="0" animBg="1" advAuto="0"/>
      <p:bldP spid="862" grpId="0" animBg="1" advAuto="0"/>
      <p:bldP spid="863" grpId="0" animBg="1" advAuto="0"/>
      <p:bldP spid="901" grpId="0" animBg="1" advAuto="0"/>
      <p:bldP spid="904" grpId="0" animBg="1" advAuto="0"/>
      <p:bldP spid="907" grpId="0" animBg="1" advAuto="0"/>
      <p:bldP spid="910" grpId="0" animBg="1" advAuto="0"/>
      <p:bldP spid="913" grpId="0" animBg="1" advAuto="0"/>
      <p:bldP spid="951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>
            <a:spLocks noGrp="1"/>
          </p:cNvSpPr>
          <p:nvPr>
            <p:ph type="title"/>
          </p:nvPr>
        </p:nvSpPr>
        <p:spPr>
          <a:xfrm>
            <a:off x="381000" y="327025"/>
            <a:ext cx="8229600" cy="1557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440277">
              <a:lnSpc>
                <a:spcPct val="100000"/>
              </a:lnSpc>
              <a:tabLst>
                <a:tab pos="889000" algn="l"/>
                <a:tab pos="1790700" algn="l"/>
                <a:tab pos="2679700" algn="l"/>
                <a:tab pos="3581400" algn="l"/>
                <a:tab pos="4470400" algn="l"/>
                <a:tab pos="5372100" algn="l"/>
                <a:tab pos="6261100" algn="l"/>
                <a:tab pos="7162800" algn="l"/>
                <a:tab pos="8064500" algn="l"/>
                <a:tab pos="8953500" algn="l"/>
                <a:tab pos="9855200" algn="l"/>
              </a:tabLst>
              <a:defRPr sz="4704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704" i="1">
                <a:solidFill>
                  <a:srgbClr val="008080"/>
                </a:solidFill>
              </a:rPr>
              <a:t>DESENCOLAR: IMPLEMENTACION</a:t>
            </a:r>
          </a:p>
        </p:txBody>
      </p:sp>
      <p:sp>
        <p:nvSpPr>
          <p:cNvPr id="954" name="Shape 954"/>
          <p:cNvSpPr/>
          <p:nvPr/>
        </p:nvSpPr>
        <p:spPr>
          <a:xfrm>
            <a:off x="533400" y="1884363"/>
            <a:ext cx="8075613" cy="4423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public</a:t>
            </a:r>
            <a:r>
              <a:rPr lang="en-U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 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desencolar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(){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 max</a:t>
            </a:r>
            <a:r>
              <a:rPr lang="es-ES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if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(!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isEmpty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(H)){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lang="en-GB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maxValue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= 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.elementos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[0];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intercambiar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(0,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o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-1);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 err="1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this</a:t>
            </a:r>
            <a:r>
              <a:rPr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.nEfectiv</a:t>
            </a:r>
            <a:r>
              <a:rPr lang="es-ES"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o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--;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b="1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ajustar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(0);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return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maxValue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800"/>
            </a:pPr>
            <a:r>
              <a:rPr dirty="0">
                <a:solidFill>
                  <a:srgbClr val="FFFFFF"/>
                </a:solidFill>
                <a:latin typeface="Consolas" panose="020B0609020204030204" pitchFamily="49" charset="0"/>
                <a:ea typeface="Arial Unicode MS"/>
                <a:cs typeface="Consolas" panose="020B0609020204030204" pitchFamily="49" charset="0"/>
                <a:sym typeface="Arial Unicode MS"/>
              </a:rPr>
              <a:t>		</a:t>
            </a:r>
            <a:r>
              <a:rPr dirty="0">
                <a:solidFill>
                  <a:schemeClr val="accent2"/>
                </a:solidFill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return null</a:t>
            </a: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;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  <a:p>
            <a:pPr marR="457200" lvl="0" defTabSz="457200">
              <a:lnSpc>
                <a:spcPts val="31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r>
              <a:rPr dirty="0">
                <a:latin typeface="Consolas" panose="020B0609020204030204" pitchFamily="49" charset="0"/>
                <a:ea typeface="Arial"/>
                <a:cs typeface="Consolas" panose="020B0609020204030204" pitchFamily="49" charset="0"/>
                <a:sym typeface="Arial"/>
              </a:rPr>
              <a:t>}</a:t>
            </a:r>
            <a:endParaRPr dirty="0">
              <a:solidFill>
                <a:srgbClr val="FFFFFF"/>
              </a:solidFill>
              <a:latin typeface="Consolas" panose="020B0609020204030204" pitchFamily="49" charset="0"/>
              <a:ea typeface="Arial Unicode MS"/>
              <a:cs typeface="Consolas" panose="020B0609020204030204" pitchFamily="49" charset="0"/>
              <a:sym typeface="Arial Unicode MS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ENCOLAR</a:t>
            </a:r>
          </a:p>
        </p:txBody>
      </p:sp>
      <p:sp>
        <p:nvSpPr>
          <p:cNvPr id="957" name="Shape 957"/>
          <p:cNvSpPr>
            <a:spLocks noGrp="1"/>
          </p:cNvSpPr>
          <p:nvPr>
            <p:ph type="body" idx="1"/>
          </p:nvPr>
        </p:nvSpPr>
        <p:spPr>
          <a:xfrm>
            <a:off x="990600" y="2017712"/>
            <a:ext cx="7964488" cy="47069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Al añadir un nuevo elemento el Heap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DEBE conservar su propiedad de orden</a:t>
            </a:r>
          </a:p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Se añade al final del arreglo</a:t>
            </a:r>
          </a:p>
          <a:p>
            <a:pPr lvl="0">
              <a:lnSpc>
                <a:spcPct val="100000"/>
              </a:lnSpc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El elemento empieza a subir a su posición ideal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Comparando siempre con el padre</a:t>
            </a:r>
          </a:p>
          <a:p>
            <a:pPr marL="741362" lvl="1" indent="-284162">
              <a:lnSpc>
                <a:spcPct val="100000"/>
              </a:lnSpc>
              <a:spcBef>
                <a:spcPts val="7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Hasta que el valor insertado sea menor que el del padre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" grpId="0" build="p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ENCOLAR: EJEMPLO</a:t>
            </a:r>
          </a:p>
        </p:txBody>
      </p:sp>
      <p:sp>
        <p:nvSpPr>
          <p:cNvPr id="960" name="Shape 960"/>
          <p:cNvSpPr>
            <a:spLocks noGrp="1"/>
          </p:cNvSpPr>
          <p:nvPr>
            <p:ph type="body" idx="1"/>
          </p:nvPr>
        </p:nvSpPr>
        <p:spPr>
          <a:xfrm>
            <a:off x="533400" y="2209800"/>
            <a:ext cx="3581400" cy="39243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Insertar al final</a:t>
            </a:r>
          </a:p>
          <a:p>
            <a:pPr marL="255984" lvl="0" indent="-255984">
              <a:lnSpc>
                <a:spcPct val="10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Subir el valor hasta que ya no sea necesario</a:t>
            </a:r>
          </a:p>
        </p:txBody>
      </p:sp>
      <p:grpSp>
        <p:nvGrpSpPr>
          <p:cNvPr id="1011" name="Group 1011"/>
          <p:cNvGrpSpPr/>
          <p:nvPr/>
        </p:nvGrpSpPr>
        <p:grpSpPr>
          <a:xfrm>
            <a:off x="5105399" y="1593850"/>
            <a:ext cx="3352801" cy="2947760"/>
            <a:chOff x="0" y="0"/>
            <a:chExt cx="3352800" cy="2947759"/>
          </a:xfrm>
        </p:grpSpPr>
        <p:grpSp>
          <p:nvGrpSpPr>
            <p:cNvPr id="1000" name="Group 1000"/>
            <p:cNvGrpSpPr/>
            <p:nvPr/>
          </p:nvGrpSpPr>
          <p:grpSpPr>
            <a:xfrm>
              <a:off x="-1" y="360362"/>
              <a:ext cx="3352801" cy="2209801"/>
              <a:chOff x="0" y="0"/>
              <a:chExt cx="3352800" cy="2209800"/>
            </a:xfrm>
          </p:grpSpPr>
          <p:grpSp>
            <p:nvGrpSpPr>
              <p:cNvPr id="963" name="Group 963"/>
              <p:cNvGrpSpPr/>
              <p:nvPr/>
            </p:nvGrpSpPr>
            <p:grpSpPr>
              <a:xfrm>
                <a:off x="1599040" y="-1"/>
                <a:ext cx="494445" cy="457201"/>
                <a:chOff x="0" y="0"/>
                <a:chExt cx="494443" cy="457200"/>
              </a:xfrm>
            </p:grpSpPr>
            <p:sp>
              <p:nvSpPr>
                <p:cNvPr id="961" name="Shape 961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62" name="Shape 962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150</a:t>
                  </a:r>
                </a:p>
              </p:txBody>
            </p:sp>
          </p:grpSp>
          <p:grpSp>
            <p:nvGrpSpPr>
              <p:cNvPr id="966" name="Group 966"/>
              <p:cNvGrpSpPr/>
              <p:nvPr/>
            </p:nvGrpSpPr>
            <p:grpSpPr>
              <a:xfrm>
                <a:off x="830690" y="457199"/>
                <a:ext cx="494445" cy="457201"/>
                <a:chOff x="0" y="0"/>
                <a:chExt cx="494443" cy="457200"/>
              </a:xfrm>
            </p:grpSpPr>
            <p:sp>
              <p:nvSpPr>
                <p:cNvPr id="964" name="Shape 964"/>
                <p:cNvSpPr/>
                <p:nvPr/>
              </p:nvSpPr>
              <p:spPr>
                <a:xfrm>
                  <a:off x="7509" y="0"/>
                  <a:ext cx="457201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65" name="Shape 965"/>
                <p:cNvSpPr/>
                <p:nvPr/>
              </p:nvSpPr>
              <p:spPr>
                <a:xfrm>
                  <a:off x="-1" y="34925"/>
                  <a:ext cx="494445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125</a:t>
                  </a:r>
                </a:p>
              </p:txBody>
            </p:sp>
          </p:grpSp>
          <p:grpSp>
            <p:nvGrpSpPr>
              <p:cNvPr id="969" name="Group 969"/>
              <p:cNvGrpSpPr/>
              <p:nvPr/>
            </p:nvGrpSpPr>
            <p:grpSpPr>
              <a:xfrm>
                <a:off x="2362199" y="457199"/>
                <a:ext cx="457201" cy="457201"/>
                <a:chOff x="0" y="0"/>
                <a:chExt cx="457200" cy="457200"/>
              </a:xfrm>
            </p:grpSpPr>
            <p:sp>
              <p:nvSpPr>
                <p:cNvPr id="967" name="Shape 967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968" name="Shape 968"/>
                <p:cNvSpPr/>
                <p:nvPr/>
              </p:nvSpPr>
              <p:spPr>
                <a:xfrm>
                  <a:off x="46068" y="61150"/>
                  <a:ext cx="365064" cy="3349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ctr">
                  <a:spAutoFit/>
                </a:bodyPr>
                <a:lstStyle>
                  <a:lvl1pPr algn="ctr">
                    <a:lnSpc>
                      <a:spcPct val="100000"/>
                    </a:lnSpc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75</a:t>
                  </a:r>
                </a:p>
              </p:txBody>
            </p:sp>
          </p:grpSp>
          <p:grpSp>
            <p:nvGrpSpPr>
              <p:cNvPr id="972" name="Group 972"/>
              <p:cNvGrpSpPr/>
              <p:nvPr/>
            </p:nvGrpSpPr>
            <p:grpSpPr>
              <a:xfrm>
                <a:off x="3047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70" name="Shape 97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71" name="Shape 971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80</a:t>
                  </a:r>
                </a:p>
              </p:txBody>
            </p:sp>
          </p:grpSp>
          <p:grpSp>
            <p:nvGrpSpPr>
              <p:cNvPr id="975" name="Group 975"/>
              <p:cNvGrpSpPr/>
              <p:nvPr/>
            </p:nvGrpSpPr>
            <p:grpSpPr>
              <a:xfrm>
                <a:off x="1371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73" name="Shape 97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74" name="Shape 974"/>
                <p:cNvSpPr/>
                <p:nvPr/>
              </p:nvSpPr>
              <p:spPr>
                <a:xfrm>
                  <a:off x="59562" y="34925"/>
                  <a:ext cx="365063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30</a:t>
                  </a:r>
                </a:p>
              </p:txBody>
            </p:sp>
          </p:grpSp>
          <p:sp>
            <p:nvSpPr>
              <p:cNvPr id="976" name="Shape 976"/>
              <p:cNvSpPr/>
              <p:nvPr/>
            </p:nvSpPr>
            <p:spPr>
              <a:xfrm flipH="1">
                <a:off x="1228724" y="390524"/>
                <a:ext cx="4445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7" name="Shape 977"/>
              <p:cNvSpPr/>
              <p:nvPr/>
            </p:nvSpPr>
            <p:spPr>
              <a:xfrm>
                <a:off x="1997074" y="390524"/>
                <a:ext cx="431801" cy="133352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8" name="Shape 978"/>
              <p:cNvSpPr/>
              <p:nvPr/>
            </p:nvSpPr>
            <p:spPr>
              <a:xfrm flipV="1">
                <a:off x="533399" y="847725"/>
                <a:ext cx="371477" cy="2190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79" name="Shape 979"/>
              <p:cNvSpPr/>
              <p:nvPr/>
            </p:nvSpPr>
            <p:spPr>
              <a:xfrm flipH="1" flipV="1">
                <a:off x="1228725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82" name="Group 982"/>
              <p:cNvGrpSpPr/>
              <p:nvPr/>
            </p:nvGrpSpPr>
            <p:grpSpPr>
              <a:xfrm>
                <a:off x="19049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80" name="Shape 980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1" name="Shape 981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25</a:t>
                  </a:r>
                </a:p>
              </p:txBody>
            </p:sp>
          </p:grpSp>
          <p:grpSp>
            <p:nvGrpSpPr>
              <p:cNvPr id="985" name="Group 985"/>
              <p:cNvGrpSpPr/>
              <p:nvPr/>
            </p:nvGrpSpPr>
            <p:grpSpPr>
              <a:xfrm>
                <a:off x="2895599" y="1066799"/>
                <a:ext cx="457201" cy="457201"/>
                <a:chOff x="0" y="0"/>
                <a:chExt cx="457200" cy="457200"/>
              </a:xfrm>
            </p:grpSpPr>
            <p:sp>
              <p:nvSpPr>
                <p:cNvPr id="983" name="Shape 983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4" name="Shape 984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72</a:t>
                  </a:r>
                </a:p>
              </p:txBody>
            </p:sp>
          </p:grpSp>
          <p:sp>
            <p:nvSpPr>
              <p:cNvPr id="986" name="Shape 986"/>
              <p:cNvSpPr/>
              <p:nvPr/>
            </p:nvSpPr>
            <p:spPr>
              <a:xfrm flipV="1">
                <a:off x="2133600" y="847724"/>
                <a:ext cx="2952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87" name="Shape 987"/>
              <p:cNvSpPr/>
              <p:nvPr/>
            </p:nvSpPr>
            <p:spPr>
              <a:xfrm flipH="1" flipV="1">
                <a:off x="2752724" y="847724"/>
                <a:ext cx="371476" cy="21907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0" name="Group 990"/>
              <p:cNvGrpSpPr/>
              <p:nvPr/>
            </p:nvGrpSpPr>
            <p:grpSpPr>
              <a:xfrm>
                <a:off x="-1" y="1752599"/>
                <a:ext cx="457201" cy="457201"/>
                <a:chOff x="0" y="0"/>
                <a:chExt cx="457200" cy="457200"/>
              </a:xfrm>
            </p:grpSpPr>
            <p:sp>
              <p:nvSpPr>
                <p:cNvPr id="988" name="Shape 988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89" name="Shape 989"/>
                <p:cNvSpPr/>
                <p:nvPr/>
              </p:nvSpPr>
              <p:spPr>
                <a:xfrm>
                  <a:off x="383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15</a:t>
                  </a:r>
                </a:p>
              </p:txBody>
            </p:sp>
          </p:grpSp>
          <p:sp>
            <p:nvSpPr>
              <p:cNvPr id="991" name="Shape 991"/>
              <p:cNvSpPr/>
              <p:nvPr/>
            </p:nvSpPr>
            <p:spPr>
              <a:xfrm flipV="1">
                <a:off x="228599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4" name="Group 994"/>
              <p:cNvGrpSpPr/>
              <p:nvPr/>
            </p:nvGrpSpPr>
            <p:grpSpPr>
              <a:xfrm>
                <a:off x="609599" y="1752599"/>
                <a:ext cx="457201" cy="457201"/>
                <a:chOff x="0" y="0"/>
                <a:chExt cx="457200" cy="457200"/>
              </a:xfrm>
            </p:grpSpPr>
            <p:sp>
              <p:nvSpPr>
                <p:cNvPr id="992" name="Shape 992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93" name="Shape 993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20</a:t>
                  </a:r>
                </a:p>
              </p:txBody>
            </p:sp>
          </p:grpSp>
          <p:sp>
            <p:nvSpPr>
              <p:cNvPr id="995" name="Shape 995"/>
              <p:cNvSpPr/>
              <p:nvPr/>
            </p:nvSpPr>
            <p:spPr>
              <a:xfrm flipH="1" flipV="1">
                <a:off x="695324" y="1457325"/>
                <a:ext cx="142876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998" name="Group 998"/>
              <p:cNvGrpSpPr/>
              <p:nvPr/>
            </p:nvGrpSpPr>
            <p:grpSpPr>
              <a:xfrm>
                <a:off x="1142999" y="1752599"/>
                <a:ext cx="457201" cy="457201"/>
                <a:chOff x="0" y="0"/>
                <a:chExt cx="457200" cy="457200"/>
              </a:xfrm>
            </p:grpSpPr>
            <p:sp>
              <p:nvSpPr>
                <p:cNvPr id="996" name="Shape 996"/>
                <p:cNvSpPr/>
                <p:nvPr/>
              </p:nvSpPr>
              <p:spPr>
                <a:xfrm>
                  <a:off x="0" y="0"/>
                  <a:ext cx="457200" cy="4572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FFCC99"/>
                </a:solidFill>
                <a:ln w="936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997" name="Shape 997"/>
                <p:cNvSpPr/>
                <p:nvPr/>
              </p:nvSpPr>
              <p:spPr>
                <a:xfrm>
                  <a:off x="76429" y="34925"/>
                  <a:ext cx="328154" cy="334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none" lIns="46799" tIns="46799" rIns="46799" bIns="46799" numCol="1" anchor="t">
                  <a:spAutoFit/>
                </a:bodyPr>
                <a:lstStyle>
                  <a:lvl1pPr algn="ctr">
                    <a:lnSpc>
                      <a:spcPct val="100000"/>
                    </a:lnSpc>
                    <a:spcBef>
                      <a:spcPts val="1000"/>
                    </a:spcBef>
                    <a:tabLst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28</a:t>
                  </a:r>
                </a:p>
              </p:txBody>
            </p:sp>
          </p:grpSp>
          <p:sp>
            <p:nvSpPr>
              <p:cNvPr id="999" name="Shape 999"/>
              <p:cNvSpPr/>
              <p:nvPr/>
            </p:nvSpPr>
            <p:spPr>
              <a:xfrm flipV="1">
                <a:off x="1371599" y="1457325"/>
                <a:ext cx="66677" cy="295275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lnSpc>
                    <a:spcPct val="100000"/>
                  </a:lnSpc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001" name="Shape 1001"/>
            <p:cNvSpPr/>
            <p:nvPr/>
          </p:nvSpPr>
          <p:spPr>
            <a:xfrm>
              <a:off x="1732547" y="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0</a:t>
              </a:r>
            </a:p>
          </p:txBody>
        </p:sp>
        <p:sp>
          <p:nvSpPr>
            <p:cNvPr id="1002" name="Shape 1002"/>
            <p:cNvSpPr/>
            <p:nvPr/>
          </p:nvSpPr>
          <p:spPr>
            <a:xfrm>
              <a:off x="959435" y="4572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1</a:t>
              </a: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2497722" y="4572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2</a:t>
              </a:r>
            </a:p>
          </p:txBody>
        </p:sp>
        <p:sp>
          <p:nvSpPr>
            <p:cNvPr id="1004" name="Shape 1004"/>
            <p:cNvSpPr/>
            <p:nvPr/>
          </p:nvSpPr>
          <p:spPr>
            <a:xfrm>
              <a:off x="3641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3</a:t>
              </a: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1583322" y="1066800"/>
              <a:ext cx="198856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4</a:t>
              </a:r>
            </a:p>
          </p:txBody>
        </p:sp>
        <p:sp>
          <p:nvSpPr>
            <p:cNvPr id="1006" name="Shape 1006"/>
            <p:cNvSpPr/>
            <p:nvPr/>
          </p:nvSpPr>
          <p:spPr>
            <a:xfrm>
              <a:off x="20262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5</a:t>
              </a:r>
            </a:p>
          </p:txBody>
        </p:sp>
        <p:sp>
          <p:nvSpPr>
            <p:cNvPr id="1007" name="Shape 1007"/>
            <p:cNvSpPr/>
            <p:nvPr/>
          </p:nvSpPr>
          <p:spPr>
            <a:xfrm>
              <a:off x="3093035" y="10461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6</a:t>
              </a:r>
            </a:p>
          </p:txBody>
        </p:sp>
        <p:sp>
          <p:nvSpPr>
            <p:cNvPr id="1008" name="Shape 1008"/>
            <p:cNvSpPr/>
            <p:nvPr/>
          </p:nvSpPr>
          <p:spPr>
            <a:xfrm>
              <a:off x="114885" y="2646362"/>
              <a:ext cx="198855" cy="280761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7</a:t>
              </a:r>
            </a:p>
          </p:txBody>
        </p:sp>
        <p:sp>
          <p:nvSpPr>
            <p:cNvPr id="1009" name="Shape 1009"/>
            <p:cNvSpPr/>
            <p:nvPr/>
          </p:nvSpPr>
          <p:spPr>
            <a:xfrm>
              <a:off x="724485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8</a:t>
              </a: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1280110" y="2667000"/>
              <a:ext cx="198855" cy="280760"/>
            </a:xfrm>
            <a:prstGeom prst="rect">
              <a:avLst/>
            </a:prstGeom>
            <a:noFill/>
            <a:ln w="9360" cap="flat">
              <a:solidFill>
                <a:srgbClr val="8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7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200"/>
                <a:t>9</a:t>
              </a:r>
            </a:p>
          </p:txBody>
        </p:sp>
      </p:grpSp>
      <p:sp>
        <p:nvSpPr>
          <p:cNvPr id="1012" name="Shape 1012"/>
          <p:cNvSpPr/>
          <p:nvPr/>
        </p:nvSpPr>
        <p:spPr>
          <a:xfrm>
            <a:off x="338375" y="4638675"/>
            <a:ext cx="2650650" cy="471260"/>
          </a:xfrm>
          <a:prstGeom prst="rect">
            <a:avLst/>
          </a:prstGeom>
          <a:ln w="9360">
            <a:solidFill>
              <a:srgbClr val="99CCFF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6799" tIns="46799" rIns="46799" bIns="46799">
            <a:spAutoFit/>
          </a:bodyPr>
          <a:lstStyle/>
          <a:p>
            <a:pPr lvl="0" algn="ctr">
              <a:lnSpc>
                <a:spcPct val="100000"/>
              </a:lnSpc>
              <a:spcBef>
                <a:spcPts val="15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800"/>
            </a:pPr>
            <a:r>
              <a:rPr sz="2400" b="1">
                <a:latin typeface="Tahoma"/>
                <a:ea typeface="Tahoma"/>
                <a:cs typeface="Tahoma"/>
                <a:sym typeface="Tahoma"/>
              </a:rPr>
              <a:t>Nuevo valor: </a:t>
            </a:r>
            <a:r>
              <a:rPr sz="2400">
                <a:latin typeface="Tahoma"/>
                <a:ea typeface="Tahoma"/>
                <a:cs typeface="Tahoma"/>
                <a:sym typeface="Tahoma"/>
              </a:rPr>
              <a:t>130</a:t>
            </a:r>
          </a:p>
        </p:txBody>
      </p:sp>
      <p:grpSp>
        <p:nvGrpSpPr>
          <p:cNvPr id="1053" name="Group 1053"/>
          <p:cNvGrpSpPr/>
          <p:nvPr/>
        </p:nvGrpSpPr>
        <p:grpSpPr>
          <a:xfrm>
            <a:off x="3810000" y="4683125"/>
            <a:ext cx="4572000" cy="655576"/>
            <a:chOff x="0" y="0"/>
            <a:chExt cx="4572000" cy="655575"/>
          </a:xfrm>
        </p:grpSpPr>
        <p:grpSp>
          <p:nvGrpSpPr>
            <p:cNvPr id="1015" name="Group 1015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1013" name="Shape 1013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4" name="Shape 1014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150</a:t>
                </a:r>
              </a:p>
            </p:txBody>
          </p:sp>
        </p:grpSp>
        <p:grpSp>
          <p:nvGrpSpPr>
            <p:cNvPr id="1018" name="Group 1018"/>
            <p:cNvGrpSpPr/>
            <p:nvPr/>
          </p:nvGrpSpPr>
          <p:grpSpPr>
            <a:xfrm>
              <a:off x="457200" y="0"/>
              <a:ext cx="457200" cy="381000"/>
              <a:chOff x="0" y="0"/>
              <a:chExt cx="457200" cy="381000"/>
            </a:xfrm>
          </p:grpSpPr>
          <p:sp>
            <p:nvSpPr>
              <p:cNvPr id="1016" name="Shape 1016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17" name="Shape 1017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125</a:t>
                </a:r>
              </a:p>
            </p:txBody>
          </p:sp>
        </p:grpSp>
        <p:grpSp>
          <p:nvGrpSpPr>
            <p:cNvPr id="1021" name="Group 1021"/>
            <p:cNvGrpSpPr/>
            <p:nvPr/>
          </p:nvGrpSpPr>
          <p:grpSpPr>
            <a:xfrm>
              <a:off x="914400" y="0"/>
              <a:ext cx="457200" cy="381000"/>
              <a:chOff x="0" y="0"/>
              <a:chExt cx="457200" cy="381000"/>
            </a:xfrm>
          </p:grpSpPr>
          <p:sp>
            <p:nvSpPr>
              <p:cNvPr id="1019" name="Shape 1019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0" name="Shape 1020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75</a:t>
                </a:r>
              </a:p>
            </p:txBody>
          </p:sp>
        </p:grpSp>
        <p:grpSp>
          <p:nvGrpSpPr>
            <p:cNvPr id="1024" name="Group 1024"/>
            <p:cNvGrpSpPr/>
            <p:nvPr/>
          </p:nvGrpSpPr>
          <p:grpSpPr>
            <a:xfrm>
              <a:off x="1371600" y="0"/>
              <a:ext cx="457200" cy="381000"/>
              <a:chOff x="0" y="0"/>
              <a:chExt cx="457200" cy="381000"/>
            </a:xfrm>
          </p:grpSpPr>
          <p:sp>
            <p:nvSpPr>
              <p:cNvPr id="1022" name="Shape 1022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3" name="Shape 1023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80</a:t>
                </a:r>
              </a:p>
            </p:txBody>
          </p:sp>
        </p:grpSp>
        <p:grpSp>
          <p:nvGrpSpPr>
            <p:cNvPr id="1027" name="Group 1027"/>
            <p:cNvGrpSpPr/>
            <p:nvPr/>
          </p:nvGrpSpPr>
          <p:grpSpPr>
            <a:xfrm>
              <a:off x="1828800" y="0"/>
              <a:ext cx="457200" cy="381000"/>
              <a:chOff x="0" y="0"/>
              <a:chExt cx="457200" cy="381000"/>
            </a:xfrm>
          </p:grpSpPr>
          <p:sp>
            <p:nvSpPr>
              <p:cNvPr id="1025" name="Shape 1025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6" name="Shape 1026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30</a:t>
                </a:r>
              </a:p>
            </p:txBody>
          </p:sp>
        </p:grpSp>
        <p:grpSp>
          <p:nvGrpSpPr>
            <p:cNvPr id="1030" name="Group 1030"/>
            <p:cNvGrpSpPr/>
            <p:nvPr/>
          </p:nvGrpSpPr>
          <p:grpSpPr>
            <a:xfrm>
              <a:off x="2286000" y="0"/>
              <a:ext cx="457200" cy="381000"/>
              <a:chOff x="0" y="0"/>
              <a:chExt cx="457200" cy="381000"/>
            </a:xfrm>
          </p:grpSpPr>
          <p:sp>
            <p:nvSpPr>
              <p:cNvPr id="1028" name="Shape 1028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29" name="Shape 1029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1033" name="Group 1033"/>
            <p:cNvGrpSpPr/>
            <p:nvPr/>
          </p:nvGrpSpPr>
          <p:grpSpPr>
            <a:xfrm>
              <a:off x="2743200" y="0"/>
              <a:ext cx="457200" cy="381000"/>
              <a:chOff x="0" y="0"/>
              <a:chExt cx="457200" cy="381000"/>
            </a:xfrm>
          </p:grpSpPr>
          <p:sp>
            <p:nvSpPr>
              <p:cNvPr id="1031" name="Shape 1031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2" name="Shape 1032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grpSp>
          <p:nvGrpSpPr>
            <p:cNvPr id="1036" name="Group 1036"/>
            <p:cNvGrpSpPr/>
            <p:nvPr/>
          </p:nvGrpSpPr>
          <p:grpSpPr>
            <a:xfrm>
              <a:off x="3200400" y="0"/>
              <a:ext cx="457200" cy="381000"/>
              <a:chOff x="0" y="0"/>
              <a:chExt cx="457200" cy="381000"/>
            </a:xfrm>
          </p:grpSpPr>
          <p:sp>
            <p:nvSpPr>
              <p:cNvPr id="1034" name="Shape 103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5" name="Shape 1035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grpSp>
          <p:nvGrpSpPr>
            <p:cNvPr id="1039" name="Group 1039"/>
            <p:cNvGrpSpPr/>
            <p:nvPr/>
          </p:nvGrpSpPr>
          <p:grpSpPr>
            <a:xfrm>
              <a:off x="3657600" y="0"/>
              <a:ext cx="457200" cy="381000"/>
              <a:chOff x="0" y="0"/>
              <a:chExt cx="457200" cy="381000"/>
            </a:xfrm>
          </p:grpSpPr>
          <p:sp>
            <p:nvSpPr>
              <p:cNvPr id="1037" name="Shape 1037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38" name="Shape 1038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grpSp>
          <p:nvGrpSpPr>
            <p:cNvPr id="1042" name="Group 1042"/>
            <p:cNvGrpSpPr/>
            <p:nvPr/>
          </p:nvGrpSpPr>
          <p:grpSpPr>
            <a:xfrm>
              <a:off x="4114800" y="0"/>
              <a:ext cx="457200" cy="381000"/>
              <a:chOff x="0" y="0"/>
              <a:chExt cx="457200" cy="381000"/>
            </a:xfrm>
          </p:grpSpPr>
          <p:sp>
            <p:nvSpPr>
              <p:cNvPr id="1040" name="Shape 1040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41" name="Shape 1041"/>
              <p:cNvSpPr/>
              <p:nvPr/>
            </p:nvSpPr>
            <p:spPr>
              <a:xfrm>
                <a:off x="64523" y="23049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043" name="Shape 1043"/>
            <p:cNvSpPr/>
            <p:nvPr/>
          </p:nvSpPr>
          <p:spPr>
            <a:xfrm>
              <a:off x="1261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0</a:t>
              </a:r>
            </a:p>
          </p:txBody>
        </p:sp>
        <p:sp>
          <p:nvSpPr>
            <p:cNvPr id="1044" name="Shape 1044"/>
            <p:cNvSpPr/>
            <p:nvPr/>
          </p:nvSpPr>
          <p:spPr>
            <a:xfrm>
              <a:off x="5960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  <p:sp>
          <p:nvSpPr>
            <p:cNvPr id="1045" name="Shape 1045"/>
            <p:cNvSpPr/>
            <p:nvPr/>
          </p:nvSpPr>
          <p:spPr>
            <a:xfrm>
              <a:off x="10532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  <p:sp>
          <p:nvSpPr>
            <p:cNvPr id="1046" name="Shape 1046"/>
            <p:cNvSpPr/>
            <p:nvPr/>
          </p:nvSpPr>
          <p:spPr>
            <a:xfrm>
              <a:off x="14516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  <p:sp>
          <p:nvSpPr>
            <p:cNvPr id="1047" name="Shape 1047"/>
            <p:cNvSpPr/>
            <p:nvPr/>
          </p:nvSpPr>
          <p:spPr>
            <a:xfrm>
              <a:off x="19676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  <p:sp>
          <p:nvSpPr>
            <p:cNvPr id="1048" name="Shape 1048"/>
            <p:cNvSpPr/>
            <p:nvPr/>
          </p:nvSpPr>
          <p:spPr>
            <a:xfrm>
              <a:off x="2424825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5</a:t>
              </a:r>
            </a:p>
          </p:txBody>
        </p:sp>
        <p:sp>
          <p:nvSpPr>
            <p:cNvPr id="1049" name="Shape 1049"/>
            <p:cNvSpPr/>
            <p:nvPr/>
          </p:nvSpPr>
          <p:spPr>
            <a:xfrm>
              <a:off x="2858213" y="34607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6</a:t>
              </a:r>
            </a:p>
          </p:txBody>
        </p:sp>
        <p:sp>
          <p:nvSpPr>
            <p:cNvPr id="1050" name="Shape 1050"/>
            <p:cNvSpPr/>
            <p:nvPr/>
          </p:nvSpPr>
          <p:spPr>
            <a:xfrm>
              <a:off x="3339225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  <p:sp>
          <p:nvSpPr>
            <p:cNvPr id="1051" name="Shape 1051"/>
            <p:cNvSpPr/>
            <p:nvPr/>
          </p:nvSpPr>
          <p:spPr>
            <a:xfrm>
              <a:off x="3772613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8</a:t>
              </a:r>
            </a:p>
          </p:txBody>
        </p:sp>
        <p:sp>
          <p:nvSpPr>
            <p:cNvPr id="1052" name="Shape 1052"/>
            <p:cNvSpPr/>
            <p:nvPr/>
          </p:nvSpPr>
          <p:spPr>
            <a:xfrm>
              <a:off x="4232988" y="339725"/>
              <a:ext cx="203362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9</a:t>
              </a:r>
            </a:p>
          </p:txBody>
        </p:sp>
      </p:grpSp>
      <p:grpSp>
        <p:nvGrpSpPr>
          <p:cNvPr id="1058" name="Group 1058"/>
          <p:cNvGrpSpPr/>
          <p:nvPr/>
        </p:nvGrpSpPr>
        <p:grpSpPr>
          <a:xfrm>
            <a:off x="8361362" y="4683125"/>
            <a:ext cx="457201" cy="649226"/>
            <a:chOff x="0" y="0"/>
            <a:chExt cx="457200" cy="649225"/>
          </a:xfrm>
        </p:grpSpPr>
        <p:grpSp>
          <p:nvGrpSpPr>
            <p:cNvPr id="1056" name="Group 1056"/>
            <p:cNvGrpSpPr/>
            <p:nvPr/>
          </p:nvGrpSpPr>
          <p:grpSpPr>
            <a:xfrm>
              <a:off x="0" y="0"/>
              <a:ext cx="457200" cy="381000"/>
              <a:chOff x="0" y="0"/>
              <a:chExt cx="457200" cy="381000"/>
            </a:xfrm>
          </p:grpSpPr>
          <p:sp>
            <p:nvSpPr>
              <p:cNvPr id="1054" name="Shape 1054"/>
              <p:cNvSpPr/>
              <p:nvPr/>
            </p:nvSpPr>
            <p:spPr>
              <a:xfrm>
                <a:off x="0" y="0"/>
                <a:ext cx="457200" cy="381000"/>
              </a:xfrm>
              <a:prstGeom prst="rect">
                <a:avLst/>
              </a:prstGeom>
              <a:solidFill>
                <a:srgbClr val="CCFFCC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9060" y="23049"/>
                <a:ext cx="439080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130</a:t>
                </a:r>
              </a:p>
            </p:txBody>
          </p:sp>
        </p:grpSp>
        <p:sp>
          <p:nvSpPr>
            <p:cNvPr id="1057" name="Shape 1057"/>
            <p:cNvSpPr/>
            <p:nvPr/>
          </p:nvSpPr>
          <p:spPr>
            <a:xfrm>
              <a:off x="70451" y="339725"/>
              <a:ext cx="300423" cy="309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8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10</a:t>
              </a:r>
            </a:p>
          </p:txBody>
        </p:sp>
      </p:grpSp>
      <p:grpSp>
        <p:nvGrpSpPr>
          <p:cNvPr id="1063" name="Group 1063"/>
          <p:cNvGrpSpPr/>
          <p:nvPr/>
        </p:nvGrpSpPr>
        <p:grpSpPr>
          <a:xfrm>
            <a:off x="6867524" y="3411537"/>
            <a:ext cx="528310" cy="744538"/>
            <a:chOff x="0" y="0"/>
            <a:chExt cx="528308" cy="744537"/>
          </a:xfrm>
        </p:grpSpPr>
        <p:grpSp>
          <p:nvGrpSpPr>
            <p:cNvPr id="1061" name="Group 1061"/>
            <p:cNvGrpSpPr/>
            <p:nvPr/>
          </p:nvGrpSpPr>
          <p:grpSpPr>
            <a:xfrm>
              <a:off x="66674" y="287337"/>
              <a:ext cx="461635" cy="457201"/>
              <a:chOff x="0" y="0"/>
              <a:chExt cx="461633" cy="457200"/>
            </a:xfrm>
          </p:grpSpPr>
          <p:sp>
            <p:nvSpPr>
              <p:cNvPr id="1059" name="Shape 1059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2553" y="34925"/>
                <a:ext cx="439081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130</a:t>
                </a:r>
              </a:p>
            </p:txBody>
          </p:sp>
        </p:grpSp>
        <p:sp>
          <p:nvSpPr>
            <p:cNvPr id="1062" name="Shape 1062"/>
            <p:cNvSpPr/>
            <p:nvPr/>
          </p:nvSpPr>
          <p:spPr>
            <a:xfrm>
              <a:off x="-1" y="0"/>
              <a:ext cx="133352" cy="35401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1066" name="Group 1066"/>
          <p:cNvGrpSpPr/>
          <p:nvPr/>
        </p:nvGrpSpPr>
        <p:grpSpPr>
          <a:xfrm>
            <a:off x="6471078" y="3027362"/>
            <a:ext cx="494445" cy="457201"/>
            <a:chOff x="0" y="0"/>
            <a:chExt cx="494443" cy="457200"/>
          </a:xfrm>
        </p:grpSpPr>
        <p:sp>
          <p:nvSpPr>
            <p:cNvPr id="1064" name="Shape 1064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5" name="Shape 1065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130</a:t>
              </a:r>
            </a:p>
          </p:txBody>
        </p:sp>
      </p:grpSp>
      <p:grpSp>
        <p:nvGrpSpPr>
          <p:cNvPr id="1069" name="Group 1069"/>
          <p:cNvGrpSpPr/>
          <p:nvPr/>
        </p:nvGrpSpPr>
        <p:grpSpPr>
          <a:xfrm>
            <a:off x="6934199" y="3692524"/>
            <a:ext cx="457201" cy="457201"/>
            <a:chOff x="0" y="0"/>
            <a:chExt cx="457200" cy="457200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8" name="Shape 1068"/>
            <p:cNvSpPr/>
            <p:nvPr/>
          </p:nvSpPr>
          <p:spPr>
            <a:xfrm>
              <a:off x="76429" y="34925"/>
              <a:ext cx="328154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30</a:t>
              </a:r>
            </a:p>
          </p:txBody>
        </p:sp>
      </p:grpSp>
      <p:grpSp>
        <p:nvGrpSpPr>
          <p:cNvPr id="1072" name="Group 1072"/>
          <p:cNvGrpSpPr/>
          <p:nvPr/>
        </p:nvGrpSpPr>
        <p:grpSpPr>
          <a:xfrm>
            <a:off x="5928153" y="2417762"/>
            <a:ext cx="494445" cy="457201"/>
            <a:chOff x="0" y="0"/>
            <a:chExt cx="494443" cy="457200"/>
          </a:xfrm>
        </p:grpSpPr>
        <p:sp>
          <p:nvSpPr>
            <p:cNvPr id="1070" name="Shape 1070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71" name="Shape 1071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130</a:t>
              </a:r>
            </a:p>
          </p:txBody>
        </p:sp>
      </p:grpSp>
      <p:grpSp>
        <p:nvGrpSpPr>
          <p:cNvPr id="1075" name="Group 1075"/>
          <p:cNvGrpSpPr/>
          <p:nvPr/>
        </p:nvGrpSpPr>
        <p:grpSpPr>
          <a:xfrm>
            <a:off x="6475840" y="3033712"/>
            <a:ext cx="494445" cy="457201"/>
            <a:chOff x="0" y="0"/>
            <a:chExt cx="494443" cy="457200"/>
          </a:xfrm>
        </p:grpSpPr>
        <p:sp>
          <p:nvSpPr>
            <p:cNvPr id="1073" name="Shape 1073"/>
            <p:cNvSpPr/>
            <p:nvPr/>
          </p:nvSpPr>
          <p:spPr>
            <a:xfrm>
              <a:off x="5921" y="0"/>
              <a:ext cx="4572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CFFFF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74" name="Shape 1074"/>
            <p:cNvSpPr/>
            <p:nvPr/>
          </p:nvSpPr>
          <p:spPr>
            <a:xfrm>
              <a:off x="-1" y="34925"/>
              <a:ext cx="494445" cy="334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6799" tIns="46799" rIns="46799" bIns="46799" numCol="1" anchor="t">
              <a:spAutoFit/>
            </a:bodyPr>
            <a:lstStyle>
              <a:lvl1pPr algn="ctr">
                <a:lnSpc>
                  <a:spcPct val="100000"/>
                </a:lnSpc>
                <a:spcBef>
                  <a:spcPts val="1000"/>
                </a:spcBef>
                <a:tabLst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16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 b="0"/>
              </a:pPr>
              <a:r>
                <a:rPr sz="1600" b="1"/>
                <a:t>125</a:t>
              </a:r>
            </a:p>
          </p:txBody>
        </p:sp>
      </p:grpSp>
      <p:sp>
        <p:nvSpPr>
          <p:cNvPr id="1076" name="Shape 1076"/>
          <p:cNvSpPr/>
          <p:nvPr/>
        </p:nvSpPr>
        <p:spPr>
          <a:xfrm flipV="1">
            <a:off x="4191000" y="2894012"/>
            <a:ext cx="1588" cy="1222376"/>
          </a:xfrm>
          <a:prstGeom prst="line">
            <a:avLst/>
          </a:prstGeom>
          <a:ln w="936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lnSpc>
                <a:spcPct val="100000"/>
              </a:lnSpc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" grpId="0" build="p" animBg="1" advAuto="0"/>
      <p:bldP spid="1011" grpId="0" animBg="1" advAuto="0"/>
      <p:bldP spid="1012" grpId="0" animBg="1" advAuto="0"/>
      <p:bldP spid="1053" grpId="0" animBg="1" advAuto="0"/>
      <p:bldP spid="1058" grpId="0" animBg="1" advAuto="0"/>
      <p:bldP spid="1063" grpId="0" animBg="1" advAuto="0"/>
      <p:bldP spid="1066" grpId="0" animBg="1" advAuto="0"/>
      <p:bldP spid="1069" grpId="0" animBg="1" advAuto="0"/>
      <p:bldP spid="1072" grpId="0" animBg="1" advAuto="0"/>
      <p:bldP spid="1075" grpId="0" animBg="1" advAuto="0"/>
      <p:bldP spid="1076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2026456" y="2819604"/>
            <a:ext cx="5091137" cy="1218795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Tipos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Especiales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de</a:t>
            </a:r>
          </a:p>
          <a:p>
            <a:pPr algn="ctr" defTabSz="685800"/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Árboles</a:t>
            </a:r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1" dirty="0" err="1">
                <a:solidFill>
                  <a:prstClr val="white"/>
                </a:solidFill>
                <a:latin typeface="Gill Sans MT" panose="020B0502020104020203" pitchFamily="34" charset="0"/>
              </a:rPr>
              <a:t>Binarios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43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 idx="4294967295"/>
          </p:nvPr>
        </p:nvSpPr>
        <p:spPr>
          <a:xfrm>
            <a:off x="381000" y="333374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 dirty="0">
                <a:solidFill>
                  <a:srgbClr val="008080"/>
                </a:solidFill>
              </a:rPr>
              <a:t>ARBOLES BINARIOS LLENOS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68312" y="1557337"/>
            <a:ext cx="8486776" cy="4919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002850"/>
                </a:solidFill>
              </a:rPr>
              <a:t>Un árbol de </a:t>
            </a:r>
            <a:r>
              <a:rPr sz="3200" dirty="0" err="1">
                <a:solidFill>
                  <a:srgbClr val="002850"/>
                </a:solidFill>
              </a:rPr>
              <a:t>altura</a:t>
            </a:r>
            <a:r>
              <a:rPr sz="3200" dirty="0">
                <a:solidFill>
                  <a:srgbClr val="002850"/>
                </a:solidFill>
              </a:rPr>
              <a:t> h, </a:t>
            </a:r>
            <a:r>
              <a:rPr sz="3200" dirty="0" err="1">
                <a:solidFill>
                  <a:srgbClr val="002850"/>
                </a:solidFill>
              </a:rPr>
              <a:t>esta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lleno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si</a:t>
            </a:r>
            <a:endParaRPr sz="3200" dirty="0">
              <a:solidFill>
                <a:srgbClr val="002850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 dirty="0" err="1">
                <a:solidFill>
                  <a:srgbClr val="002850"/>
                </a:solidFill>
              </a:rPr>
              <a:t>Todas</a:t>
            </a:r>
            <a:r>
              <a:rPr sz="2800" dirty="0">
                <a:solidFill>
                  <a:srgbClr val="002850"/>
                </a:solidFill>
              </a:rPr>
              <a:t> sus hojas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el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nivel</a:t>
            </a:r>
            <a:r>
              <a:rPr sz="2800" dirty="0">
                <a:solidFill>
                  <a:srgbClr val="002850"/>
                </a:solidFill>
              </a:rPr>
              <a:t> h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Los </a:t>
            </a:r>
            <a:r>
              <a:rPr sz="2800" dirty="0" err="1">
                <a:solidFill>
                  <a:srgbClr val="002850"/>
                </a:solidFill>
              </a:rPr>
              <a:t>nodos</a:t>
            </a:r>
            <a:r>
              <a:rPr sz="2800" dirty="0">
                <a:solidFill>
                  <a:srgbClr val="002850"/>
                </a:solidFill>
              </a:rPr>
              <a:t> de </a:t>
            </a:r>
            <a:r>
              <a:rPr sz="2800" dirty="0" err="1">
                <a:solidFill>
                  <a:srgbClr val="002850"/>
                </a:solidFill>
              </a:rPr>
              <a:t>altura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menor</a:t>
            </a:r>
            <a:r>
              <a:rPr sz="2800" dirty="0">
                <a:solidFill>
                  <a:srgbClr val="002850"/>
                </a:solidFill>
              </a:rPr>
              <a:t> a h </a:t>
            </a:r>
            <a:r>
              <a:rPr sz="2800" dirty="0" err="1">
                <a:solidFill>
                  <a:srgbClr val="002850"/>
                </a:solidFill>
              </a:rPr>
              <a:t>tienen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siempre</a:t>
            </a:r>
            <a:r>
              <a:rPr sz="2800" dirty="0">
                <a:solidFill>
                  <a:srgbClr val="002850"/>
                </a:solidFill>
              </a:rPr>
              <a:t> 2 </a:t>
            </a:r>
            <a:r>
              <a:rPr sz="2800" dirty="0" err="1">
                <a:solidFill>
                  <a:srgbClr val="002850"/>
                </a:solidFill>
              </a:rPr>
              <a:t>hijos</a:t>
            </a:r>
            <a:endParaRPr sz="2800" dirty="0">
              <a:solidFill>
                <a:srgbClr val="002850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002850"/>
                </a:solidFill>
              </a:rPr>
              <a:t>Recursiva</a:t>
            </a:r>
            <a:endParaRPr sz="3200" dirty="0">
              <a:solidFill>
                <a:srgbClr val="002850"/>
              </a:solidFill>
            </a:endParaRP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Si T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vacío</a:t>
            </a:r>
            <a:r>
              <a:rPr sz="2800" dirty="0">
                <a:solidFill>
                  <a:srgbClr val="002850"/>
                </a:solidFill>
              </a:rPr>
              <a:t>, </a:t>
            </a:r>
          </a:p>
          <a:p>
            <a:pPr marL="1143000" lvl="2" indent="-228600"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 dirty="0" err="1">
                <a:solidFill>
                  <a:srgbClr val="002850"/>
                </a:solidFill>
              </a:rPr>
              <a:t>Entonces</a:t>
            </a:r>
            <a:r>
              <a:rPr sz="2400" i="1" dirty="0">
                <a:solidFill>
                  <a:srgbClr val="002850"/>
                </a:solidFill>
              </a:rPr>
              <a:t> T es un árbol </a:t>
            </a:r>
            <a:r>
              <a:rPr sz="2400" i="1" dirty="0" err="1">
                <a:solidFill>
                  <a:srgbClr val="002850"/>
                </a:solidFill>
              </a:rPr>
              <a:t>binario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lleno</a:t>
            </a:r>
            <a:r>
              <a:rPr sz="2400" i="1" dirty="0">
                <a:solidFill>
                  <a:srgbClr val="002850"/>
                </a:solidFill>
              </a:rPr>
              <a:t> de </a:t>
            </a:r>
            <a:r>
              <a:rPr sz="2400" i="1" dirty="0" err="1">
                <a:solidFill>
                  <a:srgbClr val="002850"/>
                </a:solidFill>
              </a:rPr>
              <a:t>altura</a:t>
            </a:r>
            <a:r>
              <a:rPr sz="2400" i="1" dirty="0">
                <a:solidFill>
                  <a:srgbClr val="002850"/>
                </a:solidFill>
              </a:rPr>
              <a:t> 0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Si no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vacío</a:t>
            </a:r>
            <a:r>
              <a:rPr sz="2800" dirty="0">
                <a:solidFill>
                  <a:srgbClr val="002850"/>
                </a:solidFill>
              </a:rPr>
              <a:t>, y </a:t>
            </a:r>
            <a:r>
              <a:rPr sz="2800" dirty="0" err="1">
                <a:solidFill>
                  <a:srgbClr val="002850"/>
                </a:solidFill>
              </a:rPr>
              <a:t>tiene</a:t>
            </a:r>
            <a:r>
              <a:rPr sz="2800" dirty="0">
                <a:solidFill>
                  <a:srgbClr val="002850"/>
                </a:solidFill>
              </a:rPr>
              <a:t> h&gt;0</a:t>
            </a:r>
          </a:p>
          <a:p>
            <a:pPr marL="1143000" lvl="2" indent="-228600">
              <a:spcBef>
                <a:spcPts val="500"/>
              </a:spcBef>
              <a:buClr>
                <a:srgbClr val="3333CC"/>
              </a:buClr>
              <a:defRPr sz="1800">
                <a:solidFill>
                  <a:srgbClr val="000000"/>
                </a:solidFill>
              </a:defRPr>
            </a:pPr>
            <a:r>
              <a:rPr sz="2400" i="1" dirty="0" err="1">
                <a:solidFill>
                  <a:srgbClr val="002850"/>
                </a:solidFill>
              </a:rPr>
              <a:t>Esta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lleno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si</a:t>
            </a:r>
            <a:r>
              <a:rPr sz="2400" i="1" dirty="0">
                <a:solidFill>
                  <a:srgbClr val="002850"/>
                </a:solidFill>
              </a:rPr>
              <a:t> los </a:t>
            </a:r>
            <a:r>
              <a:rPr sz="2400" i="1" dirty="0" err="1">
                <a:solidFill>
                  <a:srgbClr val="002850"/>
                </a:solidFill>
              </a:rPr>
              <a:t>subárboles</a:t>
            </a:r>
            <a:r>
              <a:rPr sz="2400" i="1" dirty="0">
                <a:solidFill>
                  <a:srgbClr val="002850"/>
                </a:solidFill>
              </a:rPr>
              <a:t> de la </a:t>
            </a:r>
            <a:r>
              <a:rPr sz="2400" i="1" dirty="0" err="1">
                <a:solidFill>
                  <a:srgbClr val="002850"/>
                </a:solidFill>
              </a:rPr>
              <a:t>raíz</a:t>
            </a:r>
            <a:r>
              <a:rPr sz="2400" i="1" dirty="0">
                <a:solidFill>
                  <a:srgbClr val="002850"/>
                </a:solidFill>
              </a:rPr>
              <a:t>, son ambos </a:t>
            </a:r>
            <a:r>
              <a:rPr sz="2400" i="1" dirty="0" err="1">
                <a:solidFill>
                  <a:srgbClr val="002850"/>
                </a:solidFill>
              </a:rPr>
              <a:t>árboles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binarios</a:t>
            </a:r>
            <a:r>
              <a:rPr sz="2400" i="1" dirty="0">
                <a:solidFill>
                  <a:srgbClr val="002850"/>
                </a:solidFill>
              </a:rPr>
              <a:t> </a:t>
            </a:r>
            <a:r>
              <a:rPr sz="2400" i="1" dirty="0" err="1">
                <a:solidFill>
                  <a:srgbClr val="002850"/>
                </a:solidFill>
              </a:rPr>
              <a:t>llenos</a:t>
            </a:r>
            <a:r>
              <a:rPr sz="2400" i="1" dirty="0">
                <a:solidFill>
                  <a:srgbClr val="002850"/>
                </a:solidFill>
              </a:rPr>
              <a:t> de </a:t>
            </a:r>
            <a:r>
              <a:rPr sz="2400" i="1" dirty="0" err="1">
                <a:solidFill>
                  <a:srgbClr val="002850"/>
                </a:solidFill>
              </a:rPr>
              <a:t>altura</a:t>
            </a:r>
            <a:r>
              <a:rPr sz="2400" i="1" dirty="0">
                <a:solidFill>
                  <a:srgbClr val="002850"/>
                </a:solidFill>
              </a:rPr>
              <a:t> h-1</a:t>
            </a:r>
          </a:p>
        </p:txBody>
      </p:sp>
      <p:grpSp>
        <p:nvGrpSpPr>
          <p:cNvPr id="231" name="Group 231"/>
          <p:cNvGrpSpPr/>
          <p:nvPr/>
        </p:nvGrpSpPr>
        <p:grpSpPr>
          <a:xfrm>
            <a:off x="6443662" y="1341437"/>
            <a:ext cx="2057401" cy="1204914"/>
            <a:chOff x="0" y="0"/>
            <a:chExt cx="2057400" cy="1204912"/>
          </a:xfrm>
        </p:grpSpPr>
        <p:sp>
          <p:nvSpPr>
            <p:cNvPr id="218" name="Shape 218"/>
            <p:cNvSpPr/>
            <p:nvPr/>
          </p:nvSpPr>
          <p:spPr>
            <a:xfrm>
              <a:off x="852487" y="-1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304799" y="4429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371599" y="414337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-1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6095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0667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52599" y="900112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 flipH="1">
              <a:off x="565149" y="260350"/>
              <a:ext cx="331789" cy="22701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 flipH="1">
              <a:off x="260350" y="703262"/>
              <a:ext cx="88900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1112837" y="260349"/>
              <a:ext cx="303214" cy="19843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1631950" y="674687"/>
              <a:ext cx="165101" cy="2698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 flipH="1">
              <a:off x="1327149" y="674687"/>
              <a:ext cx="88901" cy="2698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565149" y="703262"/>
              <a:ext cx="88901" cy="2413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868722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 uiExpand="1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defTabSz="795527">
              <a:defRPr sz="4176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176" i="1" dirty="0">
                <a:solidFill>
                  <a:srgbClr val="008080"/>
                </a:solidFill>
              </a:rPr>
              <a:t>ARBOLES BINARIOS COMPLETOS</a:t>
            </a:r>
          </a:p>
        </p:txBody>
      </p:sp>
      <p:sp>
        <p:nvSpPr>
          <p:cNvPr id="234" name="Shape 234"/>
          <p:cNvSpPr>
            <a:spLocks noGrp="1"/>
          </p:cNvSpPr>
          <p:nvPr>
            <p:ph type="body" idx="4294967295"/>
          </p:nvPr>
        </p:nvSpPr>
        <p:spPr>
          <a:xfrm>
            <a:off x="457200" y="1989137"/>
            <a:ext cx="5483225" cy="4335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Un arbol de </a:t>
            </a:r>
            <a:r>
              <a:rPr sz="2800" dirty="0" err="1">
                <a:solidFill>
                  <a:srgbClr val="002850"/>
                </a:solidFill>
              </a:rPr>
              <a:t>altura</a:t>
            </a:r>
            <a:r>
              <a:rPr sz="2800" dirty="0">
                <a:solidFill>
                  <a:srgbClr val="002850"/>
                </a:solidFill>
              </a:rPr>
              <a:t> h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completo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si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Todos</a:t>
            </a:r>
            <a:r>
              <a:rPr sz="2400" dirty="0">
                <a:solidFill>
                  <a:srgbClr val="002850"/>
                </a:solidFill>
              </a:rPr>
              <a:t> los </a:t>
            </a:r>
            <a:r>
              <a:rPr sz="2400" dirty="0" err="1">
                <a:solidFill>
                  <a:srgbClr val="002850"/>
                </a:solidFill>
              </a:rPr>
              <a:t>nodos</a:t>
            </a:r>
            <a:r>
              <a:rPr sz="2400" dirty="0">
                <a:solidFill>
                  <a:srgbClr val="002850"/>
                </a:solidFill>
              </a:rPr>
              <a:t> hasta </a:t>
            </a:r>
            <a:r>
              <a:rPr sz="2400" dirty="0" err="1">
                <a:solidFill>
                  <a:srgbClr val="002850"/>
                </a:solidFill>
              </a:rPr>
              <a:t>el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nivel</a:t>
            </a:r>
            <a:r>
              <a:rPr sz="2400" dirty="0">
                <a:solidFill>
                  <a:srgbClr val="002850"/>
                </a:solidFill>
              </a:rPr>
              <a:t> h-2 </a:t>
            </a:r>
            <a:r>
              <a:rPr sz="2400" dirty="0" err="1">
                <a:solidFill>
                  <a:srgbClr val="002850"/>
                </a:solidFill>
              </a:rPr>
              <a:t>tienen</a:t>
            </a:r>
            <a:r>
              <a:rPr sz="2400" dirty="0">
                <a:solidFill>
                  <a:srgbClr val="002850"/>
                </a:solidFill>
              </a:rPr>
              <a:t> dos </a:t>
            </a:r>
            <a:r>
              <a:rPr sz="2400" dirty="0" err="1">
                <a:solidFill>
                  <a:srgbClr val="002850"/>
                </a:solidFill>
              </a:rPr>
              <a:t>hijos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cada</a:t>
            </a:r>
            <a:r>
              <a:rPr sz="2400" dirty="0">
                <a:solidFill>
                  <a:srgbClr val="002850"/>
                </a:solidFill>
              </a:rPr>
              <a:t> uno y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 err="1">
                <a:solidFill>
                  <a:srgbClr val="002850"/>
                </a:solidFill>
              </a:rPr>
              <a:t>En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el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nivel</a:t>
            </a:r>
            <a:r>
              <a:rPr sz="2400" dirty="0">
                <a:solidFill>
                  <a:srgbClr val="002850"/>
                </a:solidFill>
              </a:rPr>
              <a:t> h-1, </a:t>
            </a:r>
            <a:r>
              <a:rPr sz="2400" dirty="0" err="1">
                <a:solidFill>
                  <a:srgbClr val="002850"/>
                </a:solidFill>
              </a:rPr>
              <a:t>si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tiene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hijo</a:t>
            </a:r>
            <a:r>
              <a:rPr sz="2400" dirty="0">
                <a:solidFill>
                  <a:srgbClr val="002850"/>
                </a:solidFill>
              </a:rPr>
              <a:t> derecho, </a:t>
            </a:r>
            <a:r>
              <a:rPr sz="2400" dirty="0" err="1">
                <a:solidFill>
                  <a:srgbClr val="002850"/>
                </a:solidFill>
              </a:rPr>
              <a:t>todas</a:t>
            </a:r>
            <a:r>
              <a:rPr sz="2400" dirty="0">
                <a:solidFill>
                  <a:srgbClr val="002850"/>
                </a:solidFill>
              </a:rPr>
              <a:t> las hojas de </a:t>
            </a:r>
            <a:r>
              <a:rPr sz="2400" dirty="0" err="1">
                <a:solidFill>
                  <a:srgbClr val="002850"/>
                </a:solidFill>
              </a:rPr>
              <a:t>su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subarbol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izquierdo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están</a:t>
            </a:r>
            <a:r>
              <a:rPr sz="2400" dirty="0">
                <a:solidFill>
                  <a:srgbClr val="002850"/>
                </a:solidFill>
              </a:rPr>
              <a:t> a </a:t>
            </a:r>
            <a:r>
              <a:rPr sz="2400" dirty="0" err="1">
                <a:solidFill>
                  <a:srgbClr val="002850"/>
                </a:solidFill>
              </a:rPr>
              <a:t>nivel</a:t>
            </a:r>
            <a:r>
              <a:rPr sz="2400" dirty="0">
                <a:solidFill>
                  <a:srgbClr val="002850"/>
                </a:solidFill>
              </a:rPr>
              <a:t> h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rgbClr val="002850"/>
                </a:solidFill>
              </a:rPr>
              <a:t>Si un arbol </a:t>
            </a:r>
            <a:r>
              <a:rPr sz="2800" b="1" dirty="0" err="1">
                <a:solidFill>
                  <a:srgbClr val="002850"/>
                </a:solidFill>
              </a:rPr>
              <a:t>esta</a:t>
            </a:r>
            <a:r>
              <a:rPr sz="2800" b="1" dirty="0">
                <a:solidFill>
                  <a:srgbClr val="002850"/>
                </a:solidFill>
              </a:rPr>
              <a:t> </a:t>
            </a:r>
            <a:r>
              <a:rPr sz="2800" b="1" dirty="0" err="1">
                <a:solidFill>
                  <a:srgbClr val="002850"/>
                </a:solidFill>
              </a:rPr>
              <a:t>lleno</a:t>
            </a:r>
            <a:r>
              <a:rPr sz="2800" b="1" dirty="0">
                <a:solidFill>
                  <a:srgbClr val="002850"/>
                </a:solidFill>
              </a:rPr>
              <a:t>, </a:t>
            </a:r>
            <a:r>
              <a:rPr sz="2800" b="1" dirty="0" err="1">
                <a:solidFill>
                  <a:srgbClr val="002850"/>
                </a:solidFill>
              </a:rPr>
              <a:t>tambien</a:t>
            </a:r>
            <a:r>
              <a:rPr sz="2800" b="1" dirty="0">
                <a:solidFill>
                  <a:srgbClr val="002850"/>
                </a:solidFill>
              </a:rPr>
              <a:t> </a:t>
            </a:r>
            <a:r>
              <a:rPr sz="2800" b="1" dirty="0" err="1">
                <a:solidFill>
                  <a:srgbClr val="002850"/>
                </a:solidFill>
              </a:rPr>
              <a:t>esta</a:t>
            </a:r>
            <a:r>
              <a:rPr sz="2800" b="1" dirty="0">
                <a:solidFill>
                  <a:srgbClr val="002850"/>
                </a:solidFill>
              </a:rPr>
              <a:t> </a:t>
            </a:r>
            <a:r>
              <a:rPr sz="2800" b="1" dirty="0" err="1">
                <a:solidFill>
                  <a:srgbClr val="002850"/>
                </a:solidFill>
              </a:rPr>
              <a:t>completo</a:t>
            </a:r>
            <a:endParaRPr sz="2800" b="1" dirty="0">
              <a:solidFill>
                <a:srgbClr val="0028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B43C22-9F5E-448F-AE26-77C2DD4DA831}"/>
              </a:ext>
            </a:extLst>
          </p:cNvPr>
          <p:cNvGrpSpPr/>
          <p:nvPr/>
        </p:nvGrpSpPr>
        <p:grpSpPr>
          <a:xfrm>
            <a:off x="6048374" y="2420937"/>
            <a:ext cx="2700339" cy="1738314"/>
            <a:chOff x="6048374" y="2420937"/>
            <a:chExt cx="2700339" cy="1738314"/>
          </a:xfrm>
        </p:grpSpPr>
        <p:sp>
          <p:nvSpPr>
            <p:cNvPr id="235" name="Shape 235"/>
            <p:cNvSpPr/>
            <p:nvPr/>
          </p:nvSpPr>
          <p:spPr>
            <a:xfrm>
              <a:off x="7391399" y="2420937"/>
              <a:ext cx="304802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7986712" y="27876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767512" y="27876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cxnSp>
          <p:nvCxnSpPr>
            <p:cNvPr id="238" name="Connector 238"/>
            <p:cNvCxnSpPr>
              <a:stCxn id="235" idx="0"/>
              <a:endCxn id="237" idx="0"/>
            </p:cNvCxnSpPr>
            <p:nvPr/>
          </p:nvCxnSpPr>
          <p:spPr>
            <a:xfrm flipH="1">
              <a:off x="6919912" y="2573337"/>
              <a:ext cx="623888" cy="366713"/>
            </a:xfrm>
            <a:prstGeom prst="straightConnector1">
              <a:avLst/>
            </a:prstGeom>
            <a:ln>
              <a:solidFill/>
              <a:miter/>
            </a:ln>
          </p:spPr>
        </p:cxnSp>
        <p:cxnSp>
          <p:nvCxnSpPr>
            <p:cNvPr id="239" name="Connector 239"/>
            <p:cNvCxnSpPr>
              <a:stCxn id="235" idx="0"/>
              <a:endCxn id="236" idx="0"/>
            </p:cNvCxnSpPr>
            <p:nvPr/>
          </p:nvCxnSpPr>
          <p:spPr>
            <a:xfrm>
              <a:off x="7543800" y="2573337"/>
              <a:ext cx="595313" cy="366713"/>
            </a:xfrm>
            <a:prstGeom prst="straightConnector1">
              <a:avLst/>
            </a:prstGeom>
            <a:ln>
              <a:solidFill/>
              <a:miter/>
            </a:ln>
          </p:spPr>
        </p:cxnSp>
        <p:sp>
          <p:nvSpPr>
            <p:cNvPr id="240" name="Shape 240"/>
            <p:cNvSpPr/>
            <p:nvPr/>
          </p:nvSpPr>
          <p:spPr>
            <a:xfrm>
              <a:off x="7177087" y="33210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6310312" y="33210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cxnSp>
          <p:nvCxnSpPr>
            <p:cNvPr id="242" name="Connector 242"/>
            <p:cNvCxnSpPr>
              <a:stCxn id="237" idx="0"/>
              <a:endCxn id="241" idx="0"/>
            </p:cNvCxnSpPr>
            <p:nvPr/>
          </p:nvCxnSpPr>
          <p:spPr>
            <a:xfrm flipH="1">
              <a:off x="6462712" y="2940050"/>
              <a:ext cx="457201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cxnSp>
          <p:nvCxnSpPr>
            <p:cNvPr id="243" name="Connector 243"/>
            <p:cNvCxnSpPr>
              <a:stCxn id="237" idx="0"/>
              <a:endCxn id="240" idx="0"/>
            </p:cNvCxnSpPr>
            <p:nvPr/>
          </p:nvCxnSpPr>
          <p:spPr>
            <a:xfrm>
              <a:off x="6919912" y="2940050"/>
              <a:ext cx="409576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sp>
          <p:nvSpPr>
            <p:cNvPr id="244" name="Shape 244"/>
            <p:cNvSpPr/>
            <p:nvPr/>
          </p:nvSpPr>
          <p:spPr>
            <a:xfrm>
              <a:off x="8443912" y="33210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7577137" y="3321049"/>
              <a:ext cx="304801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cxnSp>
          <p:nvCxnSpPr>
            <p:cNvPr id="246" name="Connector 246"/>
            <p:cNvCxnSpPr>
              <a:stCxn id="236" idx="0"/>
              <a:endCxn id="245" idx="0"/>
            </p:cNvCxnSpPr>
            <p:nvPr/>
          </p:nvCxnSpPr>
          <p:spPr>
            <a:xfrm flipH="1">
              <a:off x="7729537" y="2940050"/>
              <a:ext cx="409576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cxnSp>
          <p:nvCxnSpPr>
            <p:cNvPr id="247" name="Connector 247"/>
            <p:cNvCxnSpPr>
              <a:stCxn id="236" idx="0"/>
              <a:endCxn id="244" idx="0"/>
            </p:cNvCxnSpPr>
            <p:nvPr/>
          </p:nvCxnSpPr>
          <p:spPr>
            <a:xfrm>
              <a:off x="8139112" y="2940050"/>
              <a:ext cx="457201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sp>
          <p:nvSpPr>
            <p:cNvPr id="248" name="Shape 248"/>
            <p:cNvSpPr/>
            <p:nvPr/>
          </p:nvSpPr>
          <p:spPr>
            <a:xfrm>
              <a:off x="6048374" y="385444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6543674" y="385444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962774" y="3854449"/>
              <a:ext cx="304802" cy="304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99CC"/>
            </a:solidFill>
            <a:ln>
              <a:solidFill/>
              <a:miter/>
            </a:ln>
          </p:spPr>
          <p:txBody>
            <a:bodyPr lIns="0" tIns="0" rIns="0" bIns="0" anchor="ctr"/>
            <a:lstStyle/>
            <a:p>
              <a:pPr lvl="0" algn="ctr">
                <a:defRPr sz="12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cxnSp>
          <p:nvCxnSpPr>
            <p:cNvPr id="251" name="Connector 251"/>
            <p:cNvCxnSpPr>
              <a:stCxn id="241" idx="0"/>
              <a:endCxn id="248" idx="0"/>
            </p:cNvCxnSpPr>
            <p:nvPr/>
          </p:nvCxnSpPr>
          <p:spPr>
            <a:xfrm flipH="1">
              <a:off x="6200775" y="3473450"/>
              <a:ext cx="261938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cxnSp>
          <p:nvCxnSpPr>
            <p:cNvPr id="252" name="Connector 252"/>
            <p:cNvCxnSpPr>
              <a:stCxn id="241" idx="0"/>
              <a:endCxn id="249" idx="0"/>
            </p:cNvCxnSpPr>
            <p:nvPr/>
          </p:nvCxnSpPr>
          <p:spPr>
            <a:xfrm>
              <a:off x="6462712" y="3473450"/>
              <a:ext cx="233363" cy="533400"/>
            </a:xfrm>
            <a:prstGeom prst="straightConnector1">
              <a:avLst/>
            </a:prstGeom>
            <a:ln>
              <a:solidFill/>
              <a:miter/>
            </a:ln>
          </p:spPr>
        </p:cxnSp>
        <p:cxnSp>
          <p:nvCxnSpPr>
            <p:cNvPr id="253" name="Connector 253"/>
            <p:cNvCxnSpPr>
              <a:stCxn id="240" idx="0"/>
              <a:endCxn id="250" idx="0"/>
            </p:cNvCxnSpPr>
            <p:nvPr/>
          </p:nvCxnSpPr>
          <p:spPr>
            <a:xfrm flipH="1">
              <a:off x="7115175" y="3473450"/>
              <a:ext cx="214313" cy="533400"/>
            </a:xfrm>
            <a:prstGeom prst="straightConnector1">
              <a:avLst/>
            </a:prstGeom>
            <a:ln>
              <a:solidFill/>
              <a:miter/>
            </a:ln>
          </p:spPr>
        </p:cxnSp>
      </p:grpSp>
    </p:spTree>
    <p:extLst>
      <p:ext uri="{BB962C8B-B14F-4D97-AF65-F5344CB8AC3E}">
        <p14:creationId xmlns:p14="http://schemas.microsoft.com/office/powerpoint/2010/main" val="3883333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/>
          </p:cNvSpPr>
          <p:nvPr>
            <p:ph type="title" idx="4294967295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OTROS</a:t>
            </a:r>
          </a:p>
        </p:txBody>
      </p:sp>
      <p:sp>
        <p:nvSpPr>
          <p:cNvPr id="256" name="Shape 256"/>
          <p:cNvSpPr>
            <a:spLocks noGrp="1"/>
          </p:cNvSpPr>
          <p:nvPr>
            <p:ph type="body" idx="4294967295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Un árbol </a:t>
            </a:r>
            <a:r>
              <a:rPr sz="2800" dirty="0" err="1">
                <a:solidFill>
                  <a:srgbClr val="002850"/>
                </a:solidFill>
              </a:rPr>
              <a:t>equilibrado</a:t>
            </a:r>
            <a:r>
              <a:rPr sz="2800" dirty="0">
                <a:solidFill>
                  <a:srgbClr val="002850"/>
                </a:solidFill>
              </a:rPr>
              <a:t> es </a:t>
            </a:r>
            <a:r>
              <a:rPr sz="2800" dirty="0" err="1">
                <a:solidFill>
                  <a:srgbClr val="002850"/>
                </a:solidFill>
              </a:rPr>
              <a:t>cuando</a:t>
            </a:r>
            <a:r>
              <a:rPr sz="2800" dirty="0">
                <a:solidFill>
                  <a:srgbClr val="002850"/>
                </a:solidFill>
              </a:rPr>
              <a:t> 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 </a:t>
            </a:r>
            <a:r>
              <a:rPr sz="2400" dirty="0" err="1">
                <a:solidFill>
                  <a:srgbClr val="002850"/>
                </a:solidFill>
              </a:rPr>
              <a:t>diferencia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altura</a:t>
            </a:r>
            <a:r>
              <a:rPr sz="2400" dirty="0">
                <a:solidFill>
                  <a:srgbClr val="002850"/>
                </a:solidFill>
              </a:rPr>
              <a:t> entre los </a:t>
            </a:r>
            <a:r>
              <a:rPr sz="2400" dirty="0" err="1">
                <a:solidFill>
                  <a:srgbClr val="002850"/>
                </a:solidFill>
              </a:rPr>
              <a:t>subárboles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cualquier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 es </a:t>
            </a:r>
            <a:r>
              <a:rPr sz="2400" dirty="0" err="1">
                <a:solidFill>
                  <a:srgbClr val="002850"/>
                </a:solidFill>
              </a:rPr>
              <a:t>máximo</a:t>
            </a:r>
            <a:r>
              <a:rPr sz="2400" dirty="0">
                <a:solidFill>
                  <a:srgbClr val="002850"/>
                </a:solidFill>
              </a:rPr>
              <a:t> 1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Un árbol </a:t>
            </a:r>
            <a:r>
              <a:rPr sz="2800" dirty="0" err="1">
                <a:solidFill>
                  <a:srgbClr val="002850"/>
                </a:solidFill>
              </a:rPr>
              <a:t>binario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equilibrado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totalmente</a:t>
            </a:r>
            <a:endParaRPr sz="2800" dirty="0">
              <a:solidFill>
                <a:srgbClr val="002850"/>
              </a:solidFill>
            </a:endParaRP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</a:t>
            </a:r>
            <a:r>
              <a:rPr sz="2400" dirty="0" err="1">
                <a:solidFill>
                  <a:srgbClr val="002850"/>
                </a:solidFill>
              </a:rPr>
              <a:t>subárboles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izquierdo</a:t>
            </a:r>
            <a:r>
              <a:rPr sz="2400" dirty="0">
                <a:solidFill>
                  <a:srgbClr val="002850"/>
                </a:solidFill>
              </a:rPr>
              <a:t> y derecho de </a:t>
            </a:r>
            <a:r>
              <a:rPr sz="2400" dirty="0" err="1">
                <a:solidFill>
                  <a:srgbClr val="002850"/>
                </a:solidFill>
              </a:rPr>
              <a:t>cada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nodo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tienen</a:t>
            </a:r>
            <a:r>
              <a:rPr sz="2400" dirty="0">
                <a:solidFill>
                  <a:srgbClr val="002850"/>
                </a:solidFill>
              </a:rPr>
              <a:t> las </a:t>
            </a:r>
            <a:r>
              <a:rPr sz="2400" dirty="0" err="1">
                <a:solidFill>
                  <a:srgbClr val="002850"/>
                </a:solidFill>
              </a:rPr>
              <a:t>misma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altura</a:t>
            </a:r>
            <a:r>
              <a:rPr sz="2400" dirty="0">
                <a:solidFill>
                  <a:srgbClr val="002850"/>
                </a:solidFill>
              </a:rPr>
              <a:t>: es un árbol </a:t>
            </a:r>
            <a:r>
              <a:rPr sz="2400" dirty="0" err="1">
                <a:solidFill>
                  <a:srgbClr val="002850"/>
                </a:solidFill>
              </a:rPr>
              <a:t>lleno</a:t>
            </a:r>
            <a:endParaRPr sz="24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Un árbol </a:t>
            </a:r>
            <a:r>
              <a:rPr sz="2800" dirty="0" err="1">
                <a:solidFill>
                  <a:srgbClr val="002850"/>
                </a:solidFill>
              </a:rPr>
              <a:t>completo</a:t>
            </a:r>
            <a:r>
              <a:rPr sz="2800" dirty="0">
                <a:solidFill>
                  <a:srgbClr val="002850"/>
                </a:solidFill>
              </a:rPr>
              <a:t> es </a:t>
            </a:r>
            <a:r>
              <a:rPr sz="2800" dirty="0" err="1">
                <a:solidFill>
                  <a:srgbClr val="002850"/>
                </a:solidFill>
              </a:rPr>
              <a:t>equilibrado</a:t>
            </a:r>
            <a:endParaRPr sz="2800" dirty="0">
              <a:solidFill>
                <a:srgbClr val="002850"/>
              </a:solidFill>
            </a:endParaRP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Un árbol </a:t>
            </a:r>
            <a:r>
              <a:rPr sz="2800" dirty="0" err="1">
                <a:solidFill>
                  <a:srgbClr val="002850"/>
                </a:solidFill>
              </a:rPr>
              <a:t>lleno</a:t>
            </a:r>
            <a:r>
              <a:rPr sz="2800" dirty="0">
                <a:solidFill>
                  <a:srgbClr val="002850"/>
                </a:solidFill>
              </a:rPr>
              <a:t> es </a:t>
            </a:r>
            <a:r>
              <a:rPr sz="2800" dirty="0" err="1">
                <a:solidFill>
                  <a:srgbClr val="002850"/>
                </a:solidFill>
              </a:rPr>
              <a:t>totalmente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equilibrado</a:t>
            </a:r>
            <a:endParaRPr sz="2800" dirty="0">
              <a:solidFill>
                <a:srgbClr val="0028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3286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EAD938-AD10-134D-BAB3-CB50ECDBC01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rtl="0"/>
            <a:endParaRPr lang="en-GB" sz="1350" kern="120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7B579-24DF-C54F-86FD-2222CDE2D99B}"/>
              </a:ext>
            </a:extLst>
          </p:cNvPr>
          <p:cNvSpPr txBox="1">
            <a:spLocks noChangeArrowheads="1"/>
          </p:cNvSpPr>
          <p:nvPr/>
        </p:nvSpPr>
        <p:spPr>
          <a:xfrm>
            <a:off x="3750037" y="3124302"/>
            <a:ext cx="1643976" cy="6093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altLang="en-US" b="1" dirty="0">
                <a:solidFill>
                  <a:prstClr val="white"/>
                </a:solidFill>
                <a:latin typeface="Gill Sans MT" panose="020B0502020104020203" pitchFamily="34" charset="0"/>
              </a:rPr>
              <a:t>Heaps</a:t>
            </a:r>
            <a:endParaRPr lang="en-US" altLang="en-US" dirty="0">
              <a:solidFill>
                <a:prstClr val="white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92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CONCEPTOS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4572000" y="4419600"/>
            <a:ext cx="4495800" cy="26574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5984" lvl="0" indent="-255984">
              <a:lnSpc>
                <a:spcPct val="110000"/>
              </a:lnSpc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u="sng">
                <a:solidFill>
                  <a:srgbClr val="002850"/>
                </a:solidFill>
              </a:rPr>
              <a:t>Arbol Parcialmente Ordenado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 Binario Completo</a:t>
            </a:r>
          </a:p>
          <a:p>
            <a:pPr marL="660173" lvl="1" indent="-202973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Con propiedad de orden</a:t>
            </a:r>
          </a:p>
          <a:p>
            <a:pPr marL="1103312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i="1">
                <a:solidFill>
                  <a:srgbClr val="002850"/>
                </a:solidFill>
              </a:rPr>
              <a:t>Entre raiz e hijos, la raiz contiene el mayor(o menor) de todos</a:t>
            </a:r>
          </a:p>
        </p:txBody>
      </p:sp>
      <p:sp>
        <p:nvSpPr>
          <p:cNvPr id="18" name="Shape 18"/>
          <p:cNvSpPr/>
          <p:nvPr/>
        </p:nvSpPr>
        <p:spPr>
          <a:xfrm>
            <a:off x="304800" y="1905000"/>
            <a:ext cx="4267200" cy="1851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marL="341312" lvl="0" indent="-341312">
              <a:lnSpc>
                <a:spcPct val="110000"/>
              </a:lnSpc>
              <a:spcBef>
                <a:spcPts val="600"/>
              </a:spcBef>
              <a:buClr>
                <a:srgbClr val="008080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400" u="sng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Arbol </a:t>
            </a:r>
            <a:r>
              <a:rPr sz="2400" u="sng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Binario</a:t>
            </a:r>
            <a:r>
              <a:rPr sz="2400" u="sng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2400" u="sng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Completo</a:t>
            </a:r>
            <a:endParaRPr sz="2400" u="sng" dirty="0">
              <a:solidFill>
                <a:srgbClr val="00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694002" lvl="1" indent="-236802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Todos</a:t>
            </a: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sus </a:t>
            </a: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niveles</a:t>
            </a: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estan</a:t>
            </a: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completos</a:t>
            </a:r>
            <a:endParaRPr sz="2000" dirty="0">
              <a:solidFill>
                <a:srgbClr val="00285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694002" lvl="1" indent="-236802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 </a:t>
            </a: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excepción</a:t>
            </a: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del ultimo </a:t>
            </a:r>
            <a:r>
              <a:rPr sz="2000"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nivel</a:t>
            </a:r>
            <a:r>
              <a:rPr sz="2000"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, </a:t>
            </a:r>
          </a:p>
          <a:p>
            <a:pPr marL="1103312" lvl="2" indent="-171450">
              <a:lnSpc>
                <a:spcPct val="110000"/>
              </a:lnSpc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tabLst>
                <a:tab pos="330200" algn="l"/>
                <a:tab pos="1244600" algn="l"/>
                <a:tab pos="2159000" algn="l"/>
                <a:tab pos="3073400" algn="l"/>
                <a:tab pos="3987800" algn="l"/>
                <a:tab pos="4902200" algn="l"/>
                <a:tab pos="5816600" algn="l"/>
                <a:tab pos="6731000" algn="l"/>
                <a:tab pos="7645400" algn="l"/>
                <a:tab pos="8559800" algn="l"/>
                <a:tab pos="9474200" algn="l"/>
                <a:tab pos="10388600" algn="l"/>
              </a:tabLst>
              <a:defRPr sz="1800"/>
            </a:pPr>
            <a:r>
              <a:rPr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Alli las hojas van </a:t>
            </a:r>
            <a:r>
              <a:rPr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apareciendo</a:t>
            </a:r>
            <a:r>
              <a:rPr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seguidas</a:t>
            </a:r>
            <a:r>
              <a:rPr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de </a:t>
            </a:r>
            <a:r>
              <a:rPr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izquierda</a:t>
            </a:r>
            <a:r>
              <a:rPr dirty="0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 a </a:t>
            </a:r>
            <a:r>
              <a:rPr dirty="0" err="1">
                <a:solidFill>
                  <a:srgbClr val="002850"/>
                </a:solidFill>
                <a:latin typeface="Arial Narrow"/>
                <a:ea typeface="Arial Narrow"/>
                <a:cs typeface="Arial Narrow"/>
                <a:sym typeface="Arial Narrow"/>
              </a:rPr>
              <a:t>derecha</a:t>
            </a:r>
            <a:endParaRPr dirty="0">
              <a:solidFill>
                <a:srgbClr val="00285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32" name="Group 32"/>
          <p:cNvGrpSpPr/>
          <p:nvPr/>
        </p:nvGrpSpPr>
        <p:grpSpPr>
          <a:xfrm>
            <a:off x="5562599" y="76199"/>
            <a:ext cx="2667001" cy="1752601"/>
            <a:chOff x="0" y="0"/>
            <a:chExt cx="2667000" cy="1752600"/>
          </a:xfrm>
        </p:grpSpPr>
        <p:sp>
          <p:nvSpPr>
            <p:cNvPr id="19" name="Shape 19"/>
            <p:cNvSpPr/>
            <p:nvPr/>
          </p:nvSpPr>
          <p:spPr>
            <a:xfrm>
              <a:off x="106680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4572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17526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8382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13716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22098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847724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flipH="1" flipV="1">
              <a:off x="847725" y="1000124"/>
              <a:ext cx="2190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V="1">
              <a:off x="1600199" y="1000125"/>
              <a:ext cx="219076" cy="2952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 flipV="1">
              <a:off x="2143125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4419599" y="2133599"/>
            <a:ext cx="2209801" cy="1752601"/>
            <a:chOff x="0" y="0"/>
            <a:chExt cx="2209800" cy="1752600"/>
          </a:xfrm>
        </p:grpSpPr>
        <p:sp>
          <p:nvSpPr>
            <p:cNvPr id="33" name="Shape 33"/>
            <p:cNvSpPr/>
            <p:nvPr/>
          </p:nvSpPr>
          <p:spPr>
            <a:xfrm>
              <a:off x="1066800" y="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572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1752600" y="6096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838200" y="1295400"/>
              <a:ext cx="457200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CC99"/>
            </a:solidFill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flipH="1">
              <a:off x="847724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flipH="1" flipV="1">
              <a:off x="847725" y="1000124"/>
              <a:ext cx="2190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43" name="Shape 43"/>
          <p:cNvSpPr/>
          <p:nvPr/>
        </p:nvSpPr>
        <p:spPr>
          <a:xfrm>
            <a:off x="8153400" y="533400"/>
            <a:ext cx="587375" cy="590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6096000" y="2057400"/>
            <a:ext cx="587375" cy="590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64" name="Group 64"/>
          <p:cNvGrpSpPr/>
          <p:nvPr/>
        </p:nvGrpSpPr>
        <p:grpSpPr>
          <a:xfrm>
            <a:off x="6629399" y="2133599"/>
            <a:ext cx="2209801" cy="1752601"/>
            <a:chOff x="0" y="0"/>
            <a:chExt cx="2209800" cy="1752600"/>
          </a:xfrm>
        </p:grpSpPr>
        <p:grpSp>
          <p:nvGrpSpPr>
            <p:cNvPr id="47" name="Group 47"/>
            <p:cNvGrpSpPr/>
            <p:nvPr/>
          </p:nvGrpSpPr>
          <p:grpSpPr>
            <a:xfrm>
              <a:off x="1066799" y="-1"/>
              <a:ext cx="457201" cy="457201"/>
              <a:chOff x="0" y="0"/>
              <a:chExt cx="457200" cy="457200"/>
            </a:xfrm>
          </p:grpSpPr>
          <p:sp>
            <p:nvSpPr>
              <p:cNvPr id="45" name="Shape 4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6" name="Shape 46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457199" y="609599"/>
              <a:ext cx="457201" cy="457201"/>
              <a:chOff x="0" y="0"/>
              <a:chExt cx="457200" cy="457200"/>
            </a:xfrm>
          </p:grpSpPr>
          <p:sp>
            <p:nvSpPr>
              <p:cNvPr id="48" name="Shape 4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49" name="Shape 49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3" name="Group 53"/>
            <p:cNvGrpSpPr/>
            <p:nvPr/>
          </p:nvGrpSpPr>
          <p:grpSpPr>
            <a:xfrm>
              <a:off x="1752599" y="609599"/>
              <a:ext cx="457201" cy="457201"/>
              <a:chOff x="0" y="0"/>
              <a:chExt cx="457200" cy="457200"/>
            </a:xfrm>
          </p:grpSpPr>
          <p:sp>
            <p:nvSpPr>
              <p:cNvPr id="51" name="Shape 5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2" name="Shape 52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-1" y="1295399"/>
              <a:ext cx="457201" cy="457201"/>
              <a:chOff x="0" y="0"/>
              <a:chExt cx="457200" cy="4572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57" name="Shape 57"/>
            <p:cNvSpPr/>
            <p:nvPr/>
          </p:nvSpPr>
          <p:spPr>
            <a:xfrm flipH="1">
              <a:off x="846137" y="390524"/>
              <a:ext cx="285751" cy="2857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57324" y="390525"/>
              <a:ext cx="361951" cy="28575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V="1">
              <a:off x="2286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62" name="Group 62"/>
            <p:cNvGrpSpPr/>
            <p:nvPr/>
          </p:nvGrpSpPr>
          <p:grpSpPr>
            <a:xfrm>
              <a:off x="1295399" y="1295399"/>
              <a:ext cx="457201" cy="457201"/>
              <a:chOff x="0" y="0"/>
              <a:chExt cx="457200" cy="457200"/>
            </a:xfrm>
          </p:grpSpPr>
          <p:sp>
            <p:nvSpPr>
              <p:cNvPr id="60" name="Shape 60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0000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149225" y="34925"/>
                <a:ext cx="184151" cy="366713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63" name="Shape 63"/>
            <p:cNvSpPr/>
            <p:nvPr/>
          </p:nvSpPr>
          <p:spPr>
            <a:xfrm flipH="1">
              <a:off x="1524000" y="1000124"/>
              <a:ext cx="295276" cy="2952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65" name="Shape 65"/>
          <p:cNvSpPr/>
          <p:nvPr/>
        </p:nvSpPr>
        <p:spPr>
          <a:xfrm>
            <a:off x="6934200" y="2438400"/>
            <a:ext cx="1524000" cy="129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lnTo>
                  <a:pt x="21600" y="10800"/>
                </a:ln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3"/>
                </a:moveTo>
                <a:cubicBezTo>
                  <a:pt x="19994" y="11847"/>
                  <a:pt x="19139" y="6790"/>
                  <a:pt x="15493" y="4198"/>
                </a:cubicBezTo>
                <a:cubicBezTo>
                  <a:pt x="12683" y="2201"/>
                  <a:pt x="8917" y="2201"/>
                  <a:pt x="6107" y="4198"/>
                </a:cubicBezTo>
                <a:close/>
                <a:moveTo>
                  <a:pt x="4198" y="6107"/>
                </a:moveTo>
                <a:cubicBezTo>
                  <a:pt x="1606" y="9753"/>
                  <a:pt x="2461" y="14810"/>
                  <a:pt x="6107" y="17402"/>
                </a:cubicBezTo>
                <a:cubicBezTo>
                  <a:pt x="8917" y="19399"/>
                  <a:pt x="12683" y="19399"/>
                  <a:pt x="15493" y="17402"/>
                </a:cubicBezTo>
                <a:close/>
              </a:path>
            </a:pathLst>
          </a:custGeom>
          <a:solidFill>
            <a:srgbClr val="FFFF00"/>
          </a:solidFill>
          <a:ln w="9360">
            <a:solidFill/>
            <a:miter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05" name="Group 105"/>
          <p:cNvGrpSpPr/>
          <p:nvPr/>
        </p:nvGrpSpPr>
        <p:grpSpPr>
          <a:xfrm>
            <a:off x="685799" y="3933824"/>
            <a:ext cx="3352801" cy="2133601"/>
            <a:chOff x="0" y="0"/>
            <a:chExt cx="3352800" cy="2133600"/>
          </a:xfrm>
        </p:grpSpPr>
        <p:grpSp>
          <p:nvGrpSpPr>
            <p:cNvPr id="68" name="Group 68"/>
            <p:cNvGrpSpPr/>
            <p:nvPr/>
          </p:nvGrpSpPr>
          <p:grpSpPr>
            <a:xfrm>
              <a:off x="1599040" y="-1"/>
              <a:ext cx="494445" cy="457201"/>
              <a:chOff x="0" y="0"/>
              <a:chExt cx="494443" cy="457200"/>
            </a:xfrm>
          </p:grpSpPr>
          <p:sp>
            <p:nvSpPr>
              <p:cNvPr id="66" name="Shape 66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150</a:t>
                </a: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>
              <a:off x="830690" y="457199"/>
              <a:ext cx="494445" cy="457201"/>
              <a:chOff x="0" y="0"/>
              <a:chExt cx="494443" cy="457200"/>
            </a:xfrm>
          </p:grpSpPr>
          <p:sp>
            <p:nvSpPr>
              <p:cNvPr id="69" name="Shape 69"/>
              <p:cNvSpPr/>
              <p:nvPr/>
            </p:nvSpPr>
            <p:spPr>
              <a:xfrm>
                <a:off x="7509" y="0"/>
                <a:ext cx="457201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-1" y="34925"/>
                <a:ext cx="494445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125</a:t>
                </a: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>
              <a:off x="2362199" y="457199"/>
              <a:ext cx="457201" cy="457201"/>
              <a:chOff x="0" y="0"/>
              <a:chExt cx="457200" cy="4572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46068" y="61150"/>
                <a:ext cx="365064" cy="3349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ctr">
                <a:spAutoFit/>
              </a:bodyPr>
              <a:lstStyle>
                <a:lvl1pPr algn="ctr">
                  <a:lnSpc>
                    <a:spcPct val="100000"/>
                  </a:lnSpc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75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>
              <a:off x="304799" y="1066799"/>
              <a:ext cx="457201" cy="457201"/>
              <a:chOff x="0" y="0"/>
              <a:chExt cx="457200" cy="457200"/>
            </a:xfrm>
          </p:grpSpPr>
          <p:sp>
            <p:nvSpPr>
              <p:cNvPr id="75" name="Shape 7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6" name="Shape 76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80</a:t>
                </a:r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>
              <a:off x="1371599" y="1066799"/>
              <a:ext cx="457201" cy="457201"/>
              <a:chOff x="0" y="0"/>
              <a:chExt cx="457200" cy="457200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CFFFF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59562" y="34925"/>
                <a:ext cx="365063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30</a:t>
                </a:r>
              </a:p>
            </p:txBody>
          </p:sp>
        </p:grpSp>
        <p:sp>
          <p:nvSpPr>
            <p:cNvPr id="81" name="Shape 81"/>
            <p:cNvSpPr/>
            <p:nvPr/>
          </p:nvSpPr>
          <p:spPr>
            <a:xfrm flipH="1">
              <a:off x="1228724" y="390524"/>
              <a:ext cx="4445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997074" y="390524"/>
              <a:ext cx="431801" cy="13335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V="1">
              <a:off x="533399" y="847725"/>
              <a:ext cx="3714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flipH="1" flipV="1">
              <a:off x="1228725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87" name="Group 87"/>
            <p:cNvGrpSpPr/>
            <p:nvPr/>
          </p:nvGrpSpPr>
          <p:grpSpPr>
            <a:xfrm>
              <a:off x="1904999" y="1066799"/>
              <a:ext cx="457201" cy="457201"/>
              <a:chOff x="0" y="0"/>
              <a:chExt cx="457200" cy="457200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25</a:t>
                </a:r>
              </a:p>
            </p:txBody>
          </p:sp>
        </p:grpSp>
        <p:grpSp>
          <p:nvGrpSpPr>
            <p:cNvPr id="90" name="Group 90"/>
            <p:cNvGrpSpPr/>
            <p:nvPr/>
          </p:nvGrpSpPr>
          <p:grpSpPr>
            <a:xfrm>
              <a:off x="2895599" y="1066799"/>
              <a:ext cx="457201" cy="457201"/>
              <a:chOff x="0" y="0"/>
              <a:chExt cx="457200" cy="457200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72</a:t>
                </a:r>
              </a:p>
            </p:txBody>
          </p:sp>
        </p:grpSp>
        <p:sp>
          <p:nvSpPr>
            <p:cNvPr id="91" name="Shape 91"/>
            <p:cNvSpPr/>
            <p:nvPr/>
          </p:nvSpPr>
          <p:spPr>
            <a:xfrm flipV="1">
              <a:off x="2133600" y="847724"/>
              <a:ext cx="2952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 flipH="1" flipV="1">
              <a:off x="2752724" y="847724"/>
              <a:ext cx="3714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-1" y="1676399"/>
              <a:ext cx="457201" cy="457201"/>
              <a:chOff x="0" y="0"/>
              <a:chExt cx="457200" cy="457200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383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15</a:t>
                </a:r>
              </a:p>
            </p:txBody>
          </p:sp>
        </p:grpSp>
        <p:sp>
          <p:nvSpPr>
            <p:cNvPr id="96" name="Shape 96"/>
            <p:cNvSpPr/>
            <p:nvPr/>
          </p:nvSpPr>
          <p:spPr>
            <a:xfrm flipV="1">
              <a:off x="228599" y="1457325"/>
              <a:ext cx="142877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99" name="Group 99"/>
            <p:cNvGrpSpPr/>
            <p:nvPr/>
          </p:nvGrpSpPr>
          <p:grpSpPr>
            <a:xfrm>
              <a:off x="609599" y="1676399"/>
              <a:ext cx="457201" cy="457201"/>
              <a:chOff x="0" y="0"/>
              <a:chExt cx="457200" cy="457200"/>
            </a:xfrm>
          </p:grpSpPr>
          <p:sp>
            <p:nvSpPr>
              <p:cNvPr id="97" name="Shape 97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8" name="Shape 98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20</a:t>
                </a:r>
              </a:p>
            </p:txBody>
          </p:sp>
        </p:grpSp>
        <p:sp>
          <p:nvSpPr>
            <p:cNvPr id="100" name="Shape 100"/>
            <p:cNvSpPr/>
            <p:nvPr/>
          </p:nvSpPr>
          <p:spPr>
            <a:xfrm flipH="1" flipV="1">
              <a:off x="695325" y="1457325"/>
              <a:ext cx="142876" cy="21907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03" name="Group 103"/>
            <p:cNvGrpSpPr/>
            <p:nvPr/>
          </p:nvGrpSpPr>
          <p:grpSpPr>
            <a:xfrm>
              <a:off x="1142999" y="1676399"/>
              <a:ext cx="457201" cy="457201"/>
              <a:chOff x="0" y="0"/>
              <a:chExt cx="457200" cy="457200"/>
            </a:xfrm>
          </p:grpSpPr>
          <p:sp>
            <p:nvSpPr>
              <p:cNvPr id="101" name="Shape 101"/>
              <p:cNvSpPr/>
              <p:nvPr/>
            </p:nvSpPr>
            <p:spPr>
              <a:xfrm>
                <a:off x="0" y="0"/>
                <a:ext cx="457200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CC99"/>
              </a:solidFill>
              <a:ln w="936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76429" y="34925"/>
                <a:ext cx="328154" cy="334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none" lIns="46799" tIns="46799" rIns="46799" bIns="46799" numCol="1" anchor="t">
                <a:spAutoFit/>
              </a:bodyPr>
              <a:lstStyle>
                <a:lvl1pPr algn="ctr">
                  <a:lnSpc>
                    <a:spcPct val="100000"/>
                  </a:lnSpc>
                  <a:spcBef>
                    <a:spcPts val="1000"/>
                  </a:spcBef>
                  <a:tabLst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28</a:t>
                </a:r>
              </a:p>
            </p:txBody>
          </p:sp>
        </p:grpSp>
        <p:sp>
          <p:nvSpPr>
            <p:cNvPr id="104" name="Shape 104"/>
            <p:cNvSpPr/>
            <p:nvPr/>
          </p:nvSpPr>
          <p:spPr>
            <a:xfrm flipV="1">
              <a:off x="1371600" y="1457324"/>
              <a:ext cx="66676" cy="21907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lnSpc>
                  <a:spcPct val="100000"/>
                </a:lnSpc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 advAuto="0"/>
      <p:bldP spid="18" grpId="0" animBg="1" advAuto="0"/>
      <p:bldP spid="32" grpId="0" animBg="1" advAuto="0"/>
      <p:bldP spid="42" grpId="0" animBg="1" advAuto="0"/>
      <p:bldP spid="43" grpId="0" animBg="1" advAuto="0"/>
      <p:bldP spid="44" grpId="0" animBg="1" advAuto="0"/>
      <p:bldP spid="64" grpId="0" animBg="1" advAuto="0"/>
      <p:bldP spid="65" grpId="0" animBg="1" advAuto="0"/>
      <p:bldP spid="10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UTILIDAD DE UN HEAP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Si el mayor valor </a:t>
            </a:r>
            <a:r>
              <a:rPr sz="2800" dirty="0" err="1">
                <a:solidFill>
                  <a:srgbClr val="002850"/>
                </a:solidFill>
              </a:rPr>
              <a:t>esta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siempre</a:t>
            </a:r>
            <a:r>
              <a:rPr sz="2800" dirty="0">
                <a:solidFill>
                  <a:srgbClr val="002850"/>
                </a:solidFill>
              </a:rPr>
              <a:t> </a:t>
            </a:r>
            <a:r>
              <a:rPr sz="2800" dirty="0" err="1">
                <a:solidFill>
                  <a:srgbClr val="002850"/>
                </a:solidFill>
              </a:rPr>
              <a:t>en</a:t>
            </a:r>
            <a:r>
              <a:rPr sz="2800" dirty="0">
                <a:solidFill>
                  <a:srgbClr val="002850"/>
                </a:solidFill>
              </a:rPr>
              <a:t> la </a:t>
            </a:r>
            <a:r>
              <a:rPr sz="2800" dirty="0" err="1">
                <a:solidFill>
                  <a:srgbClr val="002850"/>
                </a:solidFill>
              </a:rPr>
              <a:t>raiz</a:t>
            </a:r>
            <a:endParaRPr sz="28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El heap </a:t>
            </a:r>
            <a:r>
              <a:rPr sz="2400" dirty="0" err="1">
                <a:solidFill>
                  <a:srgbClr val="002850"/>
                </a:solidFill>
              </a:rPr>
              <a:t>presenta</a:t>
            </a:r>
            <a:r>
              <a:rPr sz="2400" dirty="0">
                <a:solidFill>
                  <a:srgbClr val="002850"/>
                </a:solidFill>
              </a:rPr>
              <a:t> un </a:t>
            </a:r>
            <a:r>
              <a:rPr sz="2400" dirty="0" err="1">
                <a:solidFill>
                  <a:srgbClr val="002850"/>
                </a:solidFill>
              </a:rPr>
              <a:t>cierto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orden</a:t>
            </a:r>
            <a:endParaRPr sz="2400" dirty="0">
              <a:solidFill>
                <a:srgbClr val="002850"/>
              </a:solidFill>
            </a:endParaRP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Al remover </a:t>
            </a:r>
            <a:r>
              <a:rPr sz="2400" dirty="0" err="1">
                <a:solidFill>
                  <a:srgbClr val="002850"/>
                </a:solidFill>
              </a:rPr>
              <a:t>consecutivamente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raiz</a:t>
            </a:r>
            <a:endParaRPr sz="2400" dirty="0">
              <a:solidFill>
                <a:srgbClr val="002850"/>
              </a:solidFill>
            </a:endParaRPr>
          </a:p>
          <a:p>
            <a:pPr marL="1104900" lvl="2" indent="-190500"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 dirty="0" err="1">
                <a:solidFill>
                  <a:srgbClr val="002850"/>
                </a:solidFill>
              </a:rPr>
              <a:t>Vamos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consiguiendo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valores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b="1" i="1" dirty="0" err="1">
                <a:solidFill>
                  <a:srgbClr val="002850"/>
                </a:solidFill>
              </a:rPr>
              <a:t>ordenados</a:t>
            </a:r>
            <a:endParaRPr sz="2000" b="1" i="1" dirty="0">
              <a:solidFill>
                <a:srgbClr val="002850"/>
              </a:solidFill>
            </a:endParaRPr>
          </a:p>
          <a:p>
            <a:pPr marL="298648" lvl="0" indent="-298648">
              <a:lnSpc>
                <a:spcPct val="120000"/>
              </a:lnSpc>
              <a:spcBef>
                <a:spcPts val="7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002850"/>
                </a:solidFill>
              </a:rPr>
              <a:t>El heap se </a:t>
            </a:r>
            <a:r>
              <a:rPr sz="2800" dirty="0" err="1">
                <a:solidFill>
                  <a:srgbClr val="002850"/>
                </a:solidFill>
              </a:rPr>
              <a:t>utiliza</a:t>
            </a:r>
            <a:r>
              <a:rPr sz="2800" dirty="0">
                <a:solidFill>
                  <a:srgbClr val="002850"/>
                </a:solidFill>
              </a:rPr>
              <a:t> </a:t>
            </a: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Para el </a:t>
            </a:r>
            <a:r>
              <a:rPr sz="2400" dirty="0" err="1">
                <a:solidFill>
                  <a:srgbClr val="002850"/>
                </a:solidFill>
              </a:rPr>
              <a:t>ordenamiento</a:t>
            </a:r>
            <a:r>
              <a:rPr sz="2400" dirty="0">
                <a:solidFill>
                  <a:srgbClr val="002850"/>
                </a:solidFill>
              </a:rPr>
              <a:t> de </a:t>
            </a:r>
            <a:r>
              <a:rPr sz="2400" dirty="0" err="1">
                <a:solidFill>
                  <a:srgbClr val="002850"/>
                </a:solidFill>
              </a:rPr>
              <a:t>elementos</a:t>
            </a:r>
            <a:r>
              <a:rPr sz="2400" dirty="0">
                <a:solidFill>
                  <a:srgbClr val="002850"/>
                </a:solidFill>
              </a:rPr>
              <a:t>(</a:t>
            </a:r>
            <a:r>
              <a:rPr sz="2400" dirty="0" err="1">
                <a:solidFill>
                  <a:srgbClr val="002850"/>
                </a:solidFill>
              </a:rPr>
              <a:t>HeapSort</a:t>
            </a:r>
            <a:r>
              <a:rPr sz="2400" dirty="0">
                <a:solidFill>
                  <a:srgbClr val="002850"/>
                </a:solidFill>
              </a:rPr>
              <a:t>)‏</a:t>
            </a:r>
          </a:p>
          <a:p>
            <a:pPr marL="700767" lvl="1" indent="-243567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Para </a:t>
            </a:r>
            <a:r>
              <a:rPr sz="2400" dirty="0" err="1">
                <a:solidFill>
                  <a:srgbClr val="002850"/>
                </a:solidFill>
              </a:rPr>
              <a:t>implementar</a:t>
            </a:r>
            <a:r>
              <a:rPr sz="2400" dirty="0">
                <a:solidFill>
                  <a:srgbClr val="002850"/>
                </a:solidFill>
              </a:rPr>
              <a:t> colas de </a:t>
            </a:r>
            <a:r>
              <a:rPr sz="2400" dirty="0" err="1">
                <a:solidFill>
                  <a:srgbClr val="002850"/>
                </a:solidFill>
              </a:rPr>
              <a:t>prioridad</a:t>
            </a:r>
            <a:endParaRPr sz="2400" dirty="0">
              <a:solidFill>
                <a:srgbClr val="002850"/>
              </a:solidFill>
            </a:endParaRPr>
          </a:p>
          <a:p>
            <a:pPr marL="1104900" lvl="2" indent="-190500">
              <a:lnSpc>
                <a:spcPct val="120000"/>
              </a:lnSpc>
              <a:spcBef>
                <a:spcPts val="500"/>
              </a:spcBef>
              <a:buClr>
                <a:srgbClr val="3333CC"/>
              </a:buClr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  <a:defRPr sz="1800">
                <a:solidFill>
                  <a:srgbClr val="000000"/>
                </a:solidFill>
              </a:defRPr>
            </a:pPr>
            <a:r>
              <a:rPr sz="2000" i="1" dirty="0" err="1">
                <a:solidFill>
                  <a:srgbClr val="002850"/>
                </a:solidFill>
              </a:rPr>
              <a:t>Desencolar</a:t>
            </a:r>
            <a:r>
              <a:rPr sz="2000" i="1" dirty="0">
                <a:solidFill>
                  <a:srgbClr val="002850"/>
                </a:solidFill>
              </a:rPr>
              <a:t> es</a:t>
            </a:r>
            <a:r>
              <a:rPr lang="en-GB" sz="2000" i="1" dirty="0">
                <a:solidFill>
                  <a:srgbClr val="002850"/>
                </a:solidFill>
              </a:rPr>
              <a:t>, </a:t>
            </a:r>
            <a:r>
              <a:rPr lang="en-GB" sz="2000" i="1" dirty="0" err="1">
                <a:solidFill>
                  <a:srgbClr val="002850"/>
                </a:solidFill>
              </a:rPr>
              <a:t>esencialmente</a:t>
            </a:r>
            <a:r>
              <a:rPr lang="en-GB" sz="2000" i="1" dirty="0">
                <a:solidFill>
                  <a:srgbClr val="002850"/>
                </a:solidFill>
              </a:rPr>
              <a:t>,</a:t>
            </a:r>
            <a:r>
              <a:rPr sz="2000" i="1" dirty="0">
                <a:solidFill>
                  <a:srgbClr val="002850"/>
                </a:solidFill>
              </a:rPr>
              <a:t> </a:t>
            </a:r>
            <a:r>
              <a:rPr sz="2000" i="1" dirty="0" err="1">
                <a:solidFill>
                  <a:srgbClr val="002850"/>
                </a:solidFill>
              </a:rPr>
              <a:t>retirar</a:t>
            </a:r>
            <a:r>
              <a:rPr sz="2000" i="1" dirty="0">
                <a:solidFill>
                  <a:srgbClr val="002850"/>
                </a:solidFill>
              </a:rPr>
              <a:t> el valor </a:t>
            </a:r>
            <a:r>
              <a:rPr lang="en-GB" sz="2000" i="1" dirty="0" err="1">
                <a:solidFill>
                  <a:srgbClr val="002850"/>
                </a:solidFill>
              </a:rPr>
              <a:t>almacenado</a:t>
            </a:r>
            <a:r>
              <a:rPr lang="en-GB" sz="2000" i="1" dirty="0">
                <a:solidFill>
                  <a:srgbClr val="002850"/>
                </a:solidFill>
              </a:rPr>
              <a:t> </a:t>
            </a:r>
            <a:r>
              <a:rPr lang="en-GB" sz="2000" i="1" dirty="0" err="1">
                <a:solidFill>
                  <a:srgbClr val="002850"/>
                </a:solidFill>
              </a:rPr>
              <a:t>en</a:t>
            </a:r>
            <a:r>
              <a:rPr sz="2000" i="1" dirty="0">
                <a:solidFill>
                  <a:srgbClr val="002850"/>
                </a:solidFill>
              </a:rPr>
              <a:t> la </a:t>
            </a:r>
            <a:r>
              <a:rPr sz="2000" i="1" dirty="0" err="1">
                <a:solidFill>
                  <a:srgbClr val="002850"/>
                </a:solidFill>
              </a:rPr>
              <a:t>raiz</a:t>
            </a:r>
            <a:endParaRPr sz="2000" i="1" dirty="0">
              <a:solidFill>
                <a:srgbClr val="00285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CC99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CC99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49262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1929</Words>
  <Application>Microsoft Macintosh PowerPoint</Application>
  <PresentationFormat>Presentación en pantalla (4:3)</PresentationFormat>
  <Paragraphs>618</Paragraphs>
  <Slides>27</Slides>
  <Notes>3</Notes>
  <HiddenSlides>1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7" baseType="lpstr">
      <vt:lpstr>Arial</vt:lpstr>
      <vt:lpstr>Arial Narrow</vt:lpstr>
      <vt:lpstr>Century Gothic</vt:lpstr>
      <vt:lpstr>Consolas</vt:lpstr>
      <vt:lpstr>Gill Sans MT</vt:lpstr>
      <vt:lpstr>Helvetica Neue</vt:lpstr>
      <vt:lpstr>Tahoma</vt:lpstr>
      <vt:lpstr>Times New Roman</vt:lpstr>
      <vt:lpstr>Wingdings</vt:lpstr>
      <vt:lpstr>Default</vt:lpstr>
      <vt:lpstr>Presentación de PowerPoint</vt:lpstr>
      <vt:lpstr>Pero antes…</vt:lpstr>
      <vt:lpstr>Presentación de PowerPoint</vt:lpstr>
      <vt:lpstr>ARBOLES BINARIOS LLENOS</vt:lpstr>
      <vt:lpstr>ARBOLES BINARIOS COMPLETOS</vt:lpstr>
      <vt:lpstr>OTROS</vt:lpstr>
      <vt:lpstr>Presentación de PowerPoint</vt:lpstr>
      <vt:lpstr>CONCEPTOS</vt:lpstr>
      <vt:lpstr>UTILIDAD DE UN HEAP</vt:lpstr>
      <vt:lpstr>IMPLEMENTACION</vt:lpstr>
      <vt:lpstr>CONTANDO DESDE 0</vt:lpstr>
      <vt:lpstr>REGLAS</vt:lpstr>
      <vt:lpstr>DECLARACION: TDA HEAP</vt:lpstr>
      <vt:lpstr>OPERACIONES BASICAS: TDA HEAP</vt:lpstr>
      <vt:lpstr>MAS OPERACIONES</vt:lpstr>
      <vt:lpstr>AJUSTAR</vt:lpstr>
      <vt:lpstr>AJUSTAR: EJEMPLO</vt:lpstr>
      <vt:lpstr>AJUSTAR: PSEUDOCÓDIGO</vt:lpstr>
      <vt:lpstr>AJUSTAR: IMPLEMENTACION</vt:lpstr>
      <vt:lpstr>CONSTRUIR UN HEAP</vt:lpstr>
      <vt:lpstr>CONSTRUIR HEAP: EJEMPLO</vt:lpstr>
      <vt:lpstr>CONSTRUIR HEAP: IMPLEMENTACION</vt:lpstr>
      <vt:lpstr>DESENCOLAR</vt:lpstr>
      <vt:lpstr>DESENCOLAR: EJEMPLO</vt:lpstr>
      <vt:lpstr>DESENCOLAR: IMPLEMENTACION</vt:lpstr>
      <vt:lpstr>ENCOLAR</vt:lpstr>
      <vt:lpstr>ENCOLAR: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ARBOLES PARCIALMENTE ORDENADOS</dc:title>
  <cp:lastModifiedBy>Angelo Saul Zurita Guerrero</cp:lastModifiedBy>
  <cp:revision>30</cp:revision>
  <dcterms:modified xsi:type="dcterms:W3CDTF">2024-01-23T22:58:33Z</dcterms:modified>
</cp:coreProperties>
</file>