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2"/>
  </p:notesMasterIdLst>
  <p:sldIdLst>
    <p:sldId id="30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309" r:id="rId12"/>
    <p:sldId id="265" r:id="rId13"/>
    <p:sldId id="268" r:id="rId14"/>
    <p:sldId id="275" r:id="rId15"/>
    <p:sldId id="310" r:id="rId16"/>
    <p:sldId id="277" r:id="rId17"/>
    <p:sldId id="282" r:id="rId18"/>
    <p:sldId id="283" r:id="rId19"/>
    <p:sldId id="281" r:id="rId20"/>
    <p:sldId id="311" r:id="rId21"/>
    <p:sldId id="304" r:id="rId22"/>
    <p:sldId id="314" r:id="rId23"/>
    <p:sldId id="308" r:id="rId24"/>
    <p:sldId id="303" r:id="rId25"/>
    <p:sldId id="286" r:id="rId26"/>
    <p:sldId id="287" r:id="rId27"/>
    <p:sldId id="288" r:id="rId28"/>
    <p:sldId id="289" r:id="rId29"/>
    <p:sldId id="290" r:id="rId30"/>
    <p:sldId id="291" r:id="rId31"/>
    <p:sldId id="30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13" r:id="rId40"/>
    <p:sldId id="312" r:id="rId41"/>
  </p:sldIdLst>
  <p:sldSz cx="9144000" cy="6858000" type="screen4x3"/>
  <p:notesSz cx="6858000" cy="9144000"/>
  <p:defaultTextStyle>
    <a:defPPr>
      <a:defRPr lang="es-EC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02"/>
    <p:restoredTop sz="94710"/>
  </p:normalViewPr>
  <p:slideViewPr>
    <p:cSldViewPr>
      <p:cViewPr varScale="1">
        <p:scale>
          <a:sx n="109" d="100"/>
          <a:sy n="109" d="100"/>
        </p:scale>
        <p:origin x="1887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65295-32FA-5C49-929B-64DD57DF6EF5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C1ED1-BFEA-7C43-B3A2-3FAAD361C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16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C1ED1-BFEA-7C43-B3A2-3FAAD361C8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75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7772400" cy="1371600"/>
          </a:xfrm>
        </p:spPr>
        <p:txBody>
          <a:bodyPr/>
          <a:lstStyle>
            <a:lvl1pPr>
              <a:defRPr sz="5400">
                <a:solidFill>
                  <a:srgbClr val="336699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altLang="es-EC" noProof="0"/>
              <a:t>TIPOS DE DATOS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990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es-ES" altLang="es-EC" noProof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124085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57891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533400"/>
            <a:ext cx="2076450" cy="5791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6076950" cy="5791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37428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57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4648200" y="1798638"/>
            <a:ext cx="4038600" cy="218598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4648200" y="4137025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372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1339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3636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7312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9702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133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195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9519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1550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1B30EE9-A369-994D-87F5-EE091C1959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ARBOLES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7D3513-D4A8-8B44-A563-B91FE52E3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Haga clic para modificar el estilo de texto del patrón</a:t>
            </a:r>
          </a:p>
          <a:p>
            <a:pPr lvl="1"/>
            <a:r>
              <a:rPr lang="es-EC" altLang="es-EC"/>
              <a:t>Segundo nivel</a:t>
            </a:r>
          </a:p>
          <a:p>
            <a:pPr lvl="2"/>
            <a:r>
              <a:rPr lang="es-EC" altLang="es-EC"/>
              <a:t>Tercer nivel</a:t>
            </a:r>
          </a:p>
          <a:p>
            <a:pPr lvl="3"/>
            <a:r>
              <a:rPr lang="es-EC" altLang="es-EC"/>
              <a:t>Cuarto nivel</a:t>
            </a:r>
          </a:p>
          <a:p>
            <a:pPr lvl="4"/>
            <a:r>
              <a:rPr lang="es-EC" altLang="es-EC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"/>
        <a:defRPr sz="3200" kern="120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"/>
        <a:defRPr sz="2800" kern="120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"/>
        <a:defRPr sz="2400" i="1" kern="120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80000"/>
        <a:buFont typeface="Wingdings" pitchFamily="2" charset="2"/>
        <a:buChar char=""/>
        <a:defRPr sz="2000" kern="120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"/>
        <a:defRPr sz="2000" i="1" kern="120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ggmendez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>
            <a:extLst>
              <a:ext uri="{FF2B5EF4-FFF2-40B4-BE49-F238E27FC236}">
                <a16:creationId xmlns:a16="http://schemas.microsoft.com/office/drawing/2014/main" id="{91A6ED28-45F5-0240-A981-B652E56BC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41663"/>
            <a:ext cx="6858000" cy="403225"/>
          </a:xfrm>
        </p:spPr>
        <p:txBody>
          <a:bodyPr/>
          <a:lstStyle/>
          <a:p>
            <a:pPr eaLnBrk="1" hangingPunct="1"/>
            <a:r>
              <a:rPr lang="es-ES_tradnl" altLang="es-EC" sz="3600"/>
              <a:t>ESTRUCTURAS DE DATOS</a:t>
            </a:r>
          </a:p>
        </p:txBody>
      </p:sp>
      <p:pic>
        <p:nvPicPr>
          <p:cNvPr id="4099" name="Picture 8">
            <a:extLst>
              <a:ext uri="{FF2B5EF4-FFF2-40B4-BE49-F238E27FC236}">
                <a16:creationId xmlns:a16="http://schemas.microsoft.com/office/drawing/2014/main" id="{28F8EDB5-BDA7-ED4B-A4FB-1EBA4787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524500"/>
            <a:ext cx="132397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9">
            <a:extLst>
              <a:ext uri="{FF2B5EF4-FFF2-40B4-BE49-F238E27FC236}">
                <a16:creationId xmlns:a16="http://schemas.microsoft.com/office/drawing/2014/main" id="{0146EEA3-48FE-124B-928D-F1D27494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89588"/>
            <a:ext cx="32385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713916-6D0D-7248-8172-1AAA4E1D515B}"/>
              </a:ext>
            </a:extLst>
          </p:cNvPr>
          <p:cNvSpPr/>
          <p:nvPr/>
        </p:nvSpPr>
        <p:spPr>
          <a:xfrm>
            <a:off x="0" y="2278063"/>
            <a:ext cx="9144000" cy="2016125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C40653DD-9ACA-AA49-994A-D307CB82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2679700"/>
            <a:ext cx="68135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Estructuras</a:t>
            </a:r>
            <a:r>
              <a:rPr lang="en-US" altLang="en-US" sz="5400" b="1" dirty="0">
                <a:solidFill>
                  <a:schemeClr val="bg1"/>
                </a:solidFill>
                <a:latin typeface="Gill Sans MT" panose="020B0502020104020203" pitchFamily="34" charset="77"/>
              </a:rPr>
              <a:t> de </a:t>
            </a:r>
            <a:r>
              <a:rPr lang="en-US" altLang="en-US" sz="54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Datos</a:t>
            </a:r>
            <a:endParaRPr lang="en-US" altLang="en-US" sz="54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4103" name="Rectangle 2">
            <a:extLst>
              <a:ext uri="{FF2B5EF4-FFF2-40B4-BE49-F238E27FC236}">
                <a16:creationId xmlns:a16="http://schemas.microsoft.com/office/drawing/2014/main" id="{FDA35373-DB89-6E4D-804D-80BA01D8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455" y="3500377"/>
            <a:ext cx="1265091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dirty="0" err="1">
                <a:solidFill>
                  <a:schemeClr val="bg1"/>
                </a:solidFill>
                <a:latin typeface="Gill Sans MT" panose="020B0502020104020203" pitchFamily="34" charset="77"/>
              </a:rPr>
              <a:t>Grafos</a:t>
            </a:r>
            <a:endParaRPr lang="en-US" altLang="en-US" sz="36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  <p:sp>
        <p:nvSpPr>
          <p:cNvPr id="4104" name="Rectangle 10">
            <a:extLst>
              <a:ext uri="{FF2B5EF4-FFF2-40B4-BE49-F238E27FC236}">
                <a16:creationId xmlns:a16="http://schemas.microsoft.com/office/drawing/2014/main" id="{66FF4A6F-8386-1240-9DAB-FCFE83D2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4725" y="4408488"/>
            <a:ext cx="465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  <a:latin typeface="Century Gothic" panose="020B0502020202020204" pitchFamily="34" charset="0"/>
              </a:rPr>
              <a:t>Gonzalo Gabriel Méndez, Ph.D.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entury Gothic" panose="020B0502020202020204" pitchFamily="34" charset="0"/>
                <a:hlinkClick r:id="rId4"/>
              </a:rPr>
              <a:t>www.ggmendez.com</a:t>
            </a:r>
            <a:endParaRPr lang="en-US" altLang="en-US" sz="1400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89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F17D3797-45E3-8848-A3A3-3C8E5FBC3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32656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EC" dirty="0"/>
              <a:t>POSIBLES REPRESENTACIONES</a:t>
            </a:r>
            <a:endParaRPr lang="es-EC" altLang="es-EC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6CFFF5A-79A0-4A4E-A005-2DACAD231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s-ES" altLang="es-EC" dirty="0"/>
              <a:t>Dos posibles representaciones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 dirty="0" err="1"/>
              <a:t>Estatica</a:t>
            </a:r>
            <a:r>
              <a:rPr lang="es-ES" altLang="es-EC" dirty="0"/>
              <a:t>: Matriz de Adyacencia</a:t>
            </a:r>
          </a:p>
          <a:p>
            <a:pPr lvl="2" eaLnBrk="1" hangingPunct="1">
              <a:lnSpc>
                <a:spcPct val="120000"/>
              </a:lnSpc>
            </a:pPr>
            <a:r>
              <a:rPr lang="es-ES" altLang="es-EC" dirty="0"/>
              <a:t>Los </a:t>
            </a:r>
            <a:r>
              <a:rPr lang="es-ES" altLang="es-EC" dirty="0" err="1"/>
              <a:t>vertices</a:t>
            </a:r>
            <a:r>
              <a:rPr lang="es-ES" altLang="es-EC" dirty="0"/>
              <a:t> se representan por </a:t>
            </a:r>
            <a:r>
              <a:rPr lang="es-ES" altLang="es-EC" dirty="0" err="1"/>
              <a:t>indices</a:t>
            </a:r>
            <a:r>
              <a:rPr lang="es-ES" altLang="es-EC" dirty="0"/>
              <a:t>(0…n)</a:t>
            </a:r>
          </a:p>
          <a:p>
            <a:pPr lvl="2" eaLnBrk="1" hangingPunct="1">
              <a:lnSpc>
                <a:spcPct val="120000"/>
              </a:lnSpc>
            </a:pPr>
            <a:r>
              <a:rPr lang="es-ES" altLang="es-EC" dirty="0"/>
              <a:t>Las relaciones de los </a:t>
            </a:r>
            <a:r>
              <a:rPr lang="es-ES" altLang="es-EC" dirty="0" err="1"/>
              <a:t>vertices</a:t>
            </a:r>
            <a:r>
              <a:rPr lang="es-ES" altLang="es-EC" dirty="0"/>
              <a:t> se almacenan en una Matriz</a:t>
            </a:r>
          </a:p>
          <a:p>
            <a:pPr lvl="1" eaLnBrk="1" hangingPunct="1">
              <a:lnSpc>
                <a:spcPct val="120000"/>
              </a:lnSpc>
            </a:pPr>
            <a:r>
              <a:rPr lang="es-ES" altLang="es-EC" dirty="0" err="1"/>
              <a:t>Dinamica</a:t>
            </a:r>
            <a:r>
              <a:rPr lang="es-ES" altLang="es-EC" dirty="0"/>
              <a:t>: Listas de Adyacencia</a:t>
            </a:r>
          </a:p>
          <a:p>
            <a:pPr lvl="2" eaLnBrk="1" hangingPunct="1">
              <a:lnSpc>
                <a:spcPct val="120000"/>
              </a:lnSpc>
            </a:pPr>
            <a:r>
              <a:rPr lang="es-ES" altLang="es-EC" dirty="0"/>
              <a:t>Los </a:t>
            </a:r>
            <a:r>
              <a:rPr lang="es-ES" altLang="es-EC" dirty="0" err="1"/>
              <a:t>vertices</a:t>
            </a:r>
            <a:r>
              <a:rPr lang="es-ES" altLang="es-EC" dirty="0"/>
              <a:t> forman una lista</a:t>
            </a:r>
          </a:p>
          <a:p>
            <a:pPr lvl="2" eaLnBrk="1" hangingPunct="1">
              <a:lnSpc>
                <a:spcPct val="120000"/>
              </a:lnSpc>
            </a:pPr>
            <a:r>
              <a:rPr lang="es-ES" altLang="es-EC" dirty="0"/>
              <a:t>Cada </a:t>
            </a:r>
            <a:r>
              <a:rPr lang="es-ES" altLang="es-EC" dirty="0" err="1"/>
              <a:t>vertice</a:t>
            </a:r>
            <a:r>
              <a:rPr lang="es-ES" altLang="es-EC" dirty="0"/>
              <a:t> tiene una lista para representar sus relaciones(arcos)</a:t>
            </a:r>
            <a:endParaRPr lang="es-EC" altLang="es-EC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910E44-F509-1A44-93DA-F66B31B9345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4420E7-76BC-7648-8176-E67E72887FD4}"/>
              </a:ext>
            </a:extLst>
          </p:cNvPr>
          <p:cNvSpPr txBox="1">
            <a:spLocks noChangeArrowheads="1"/>
          </p:cNvSpPr>
          <p:nvPr/>
        </p:nvSpPr>
        <p:spPr>
          <a:xfrm>
            <a:off x="1499243" y="3096602"/>
            <a:ext cx="6145530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Matriz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Adyacencia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40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46A4BC3A-B573-3049-9B2C-96961B7DF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MATRIZ DE ADYACENCIA</a:t>
            </a:r>
            <a:endParaRPr lang="es-EC" altLang="es-EC"/>
          </a:p>
        </p:txBody>
      </p:sp>
      <p:sp>
        <p:nvSpPr>
          <p:cNvPr id="12290" name="Rectangle 3">
            <a:extLst>
              <a:ext uri="{FF2B5EF4-FFF2-40B4-BE49-F238E27FC236}">
                <a16:creationId xmlns:a16="http://schemas.microsoft.com/office/drawing/2014/main" id="{02621F90-AEA5-0147-AC13-F1FE4A3030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98638"/>
            <a:ext cx="4033838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s-ES" altLang="es-EC" sz="2400"/>
              <a:t>Dado un Grafo G = (V, A)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EC" sz="2400"/>
              <a:t>Sean los Vertices V = {V0, V1, … Vn}</a:t>
            </a:r>
          </a:p>
          <a:p>
            <a:pPr lvl="1" eaLnBrk="1" hangingPunct="1">
              <a:lnSpc>
                <a:spcPct val="110000"/>
              </a:lnSpc>
            </a:pPr>
            <a:r>
              <a:rPr lang="es-ES" altLang="es-EC" sz="2000"/>
              <a:t>Se pueden representar por ordinales 0,1,..n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EC" sz="2400"/>
              <a:t>Como representar los Arcos?</a:t>
            </a:r>
          </a:p>
          <a:p>
            <a:pPr lvl="1" eaLnBrk="1" hangingPunct="1">
              <a:lnSpc>
                <a:spcPct val="110000"/>
              </a:lnSpc>
            </a:pPr>
            <a:r>
              <a:rPr lang="es-ES" altLang="es-EC" sz="2000"/>
              <a:t>Estos son enlaces entre vertices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EC" sz="2400"/>
              <a:t>Puede usarse una matriz</a:t>
            </a:r>
            <a:endParaRPr lang="es-EC" altLang="es-EC" sz="2400"/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91D33778-01F0-8B48-BA01-99285E84B9B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827088" y="5373688"/>
          <a:ext cx="38893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38620700" imgH="10528300" progId="Equation.3">
                  <p:embed/>
                </p:oleObj>
              </mc:Choice>
              <mc:Fallback>
                <p:oleObj name="Ecuación" r:id="rId2" imgW="386207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73688"/>
                        <a:ext cx="3889375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18">
            <a:extLst>
              <a:ext uri="{FF2B5EF4-FFF2-40B4-BE49-F238E27FC236}">
                <a16:creationId xmlns:a16="http://schemas.microsoft.com/office/drawing/2014/main" id="{82B5F9D1-DCCE-BA4C-AE65-27D0AD340C0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08625" y="3840163"/>
          <a:ext cx="3095625" cy="261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43599100" imgH="36868100" progId="Equation.3">
                  <p:embed/>
                </p:oleObj>
              </mc:Choice>
              <mc:Fallback>
                <p:oleObj name="Ecuación" r:id="rId4" imgW="43599100" imgH="36868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840163"/>
                        <a:ext cx="3095625" cy="261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7" name="AutoShape 31">
            <a:extLst>
              <a:ext uri="{FF2B5EF4-FFF2-40B4-BE49-F238E27FC236}">
                <a16:creationId xmlns:a16="http://schemas.microsoft.com/office/drawing/2014/main" id="{6C82BAF1-D39C-2344-9B3E-366ED1CD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60350"/>
            <a:ext cx="3600450" cy="720725"/>
          </a:xfrm>
          <a:prstGeom prst="wedgeRectCallout">
            <a:avLst>
              <a:gd name="adj1" fmla="val 39287"/>
              <a:gd name="adj2" fmla="val 471144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Si el grafo fuese valorado, en vez de 1, se coloca el factor de peso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4374" name="Group 38">
            <a:extLst>
              <a:ext uri="{FF2B5EF4-FFF2-40B4-BE49-F238E27FC236}">
                <a16:creationId xmlns:a16="http://schemas.microsoft.com/office/drawing/2014/main" id="{ED379BE9-ACA5-ED43-BC7E-BBDD8151765E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1484313"/>
            <a:ext cx="2879725" cy="2166937"/>
            <a:chOff x="3606" y="935"/>
            <a:chExt cx="1814" cy="1365"/>
          </a:xfrm>
        </p:grpSpPr>
        <p:grpSp>
          <p:nvGrpSpPr>
            <p:cNvPr id="12295" name="Group 20">
              <a:extLst>
                <a:ext uri="{FF2B5EF4-FFF2-40B4-BE49-F238E27FC236}">
                  <a16:creationId xmlns:a16="http://schemas.microsoft.com/office/drawing/2014/main" id="{EE6C1A24-2E13-5043-BB87-FFBE8E69B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8" y="1162"/>
              <a:ext cx="1452" cy="1134"/>
              <a:chOff x="3878" y="1243"/>
              <a:chExt cx="1452" cy="1134"/>
            </a:xfrm>
          </p:grpSpPr>
          <p:sp>
            <p:nvSpPr>
              <p:cNvPr id="12302" name="Oval 21">
                <a:extLst>
                  <a:ext uri="{FF2B5EF4-FFF2-40B4-BE49-F238E27FC236}">
                    <a16:creationId xmlns:a16="http://schemas.microsoft.com/office/drawing/2014/main" id="{428EC7A4-4400-1B44-94C5-82F962F68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1243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4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303" name="Oval 22">
                <a:extLst>
                  <a:ext uri="{FF2B5EF4-FFF2-40B4-BE49-F238E27FC236}">
                    <a16:creationId xmlns:a16="http://schemas.microsoft.com/office/drawing/2014/main" id="{D8B5CD53-25D1-2D46-8991-A67E7082F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6" y="1243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7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304" name="Oval 23">
                <a:extLst>
                  <a:ext uri="{FF2B5EF4-FFF2-40B4-BE49-F238E27FC236}">
                    <a16:creationId xmlns:a16="http://schemas.microsoft.com/office/drawing/2014/main" id="{F5A2A4A6-92E2-8D47-A5FF-A63A10564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21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9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305" name="Oval 24">
                <a:extLst>
                  <a:ext uri="{FF2B5EF4-FFF2-40B4-BE49-F238E27FC236}">
                    <a16:creationId xmlns:a16="http://schemas.microsoft.com/office/drawing/2014/main" id="{E196E1C8-84A6-364D-8377-C28ACFFC0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8" y="2150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6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306" name="Oval 25">
                <a:extLst>
                  <a:ext uri="{FF2B5EF4-FFF2-40B4-BE49-F238E27FC236}">
                    <a16:creationId xmlns:a16="http://schemas.microsoft.com/office/drawing/2014/main" id="{6AC74E3C-7A23-5748-B362-2E9749132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1515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10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307" name="Oval 26">
                <a:extLst>
                  <a:ext uri="{FF2B5EF4-FFF2-40B4-BE49-F238E27FC236}">
                    <a16:creationId xmlns:a16="http://schemas.microsoft.com/office/drawing/2014/main" id="{22A3860A-4391-5647-9C42-B2F4DFD2C3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1924"/>
                <a:ext cx="227" cy="22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11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cxnSp>
            <p:nvCxnSpPr>
              <p:cNvPr id="12308" name="AutoShape 27">
                <a:extLst>
                  <a:ext uri="{FF2B5EF4-FFF2-40B4-BE49-F238E27FC236}">
                    <a16:creationId xmlns:a16="http://schemas.microsoft.com/office/drawing/2014/main" id="{990ACA21-4409-CF45-ADA8-84487FDB139E}"/>
                  </a:ext>
                </a:extLst>
              </p:cNvPr>
              <p:cNvCxnSpPr>
                <a:cxnSpLocks noChangeShapeType="1"/>
                <a:stCxn id="12302" idx="4"/>
                <a:endCxn id="12305" idx="0"/>
              </p:cNvCxnSpPr>
              <p:nvPr/>
            </p:nvCxnSpPr>
            <p:spPr bwMode="auto">
              <a:xfrm>
                <a:off x="3992" y="1470"/>
                <a:ext cx="0" cy="68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09" name="AutoShape 28">
                <a:extLst>
                  <a:ext uri="{FF2B5EF4-FFF2-40B4-BE49-F238E27FC236}">
                    <a16:creationId xmlns:a16="http://schemas.microsoft.com/office/drawing/2014/main" id="{951571E6-A876-D94E-B50E-A4236B865029}"/>
                  </a:ext>
                </a:extLst>
              </p:cNvPr>
              <p:cNvCxnSpPr>
                <a:cxnSpLocks noChangeShapeType="1"/>
                <a:stCxn id="12305" idx="6"/>
                <a:endCxn id="12304" idx="2"/>
              </p:cNvCxnSpPr>
              <p:nvPr/>
            </p:nvCxnSpPr>
            <p:spPr bwMode="auto">
              <a:xfrm>
                <a:off x="4105" y="2264"/>
                <a:ext cx="408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10" name="AutoShape 29">
                <a:extLst>
                  <a:ext uri="{FF2B5EF4-FFF2-40B4-BE49-F238E27FC236}">
                    <a16:creationId xmlns:a16="http://schemas.microsoft.com/office/drawing/2014/main" id="{2C0A4E9C-168F-154F-B733-E0A1F4FAFC40}"/>
                  </a:ext>
                </a:extLst>
              </p:cNvPr>
              <p:cNvCxnSpPr>
                <a:cxnSpLocks noChangeShapeType="1"/>
                <a:stCxn id="12304" idx="7"/>
                <a:endCxn id="12303" idx="3"/>
              </p:cNvCxnSpPr>
              <p:nvPr/>
            </p:nvCxnSpPr>
            <p:spPr bwMode="auto">
              <a:xfrm flipV="1">
                <a:off x="4707" y="1437"/>
                <a:ext cx="202" cy="74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311" name="AutoShape 30">
                <a:extLst>
                  <a:ext uri="{FF2B5EF4-FFF2-40B4-BE49-F238E27FC236}">
                    <a16:creationId xmlns:a16="http://schemas.microsoft.com/office/drawing/2014/main" id="{536DC2D6-E36E-1B40-978A-C001398F944D}"/>
                  </a:ext>
                </a:extLst>
              </p:cNvPr>
              <p:cNvCxnSpPr>
                <a:cxnSpLocks noChangeShapeType="1"/>
                <a:stCxn id="12306" idx="5"/>
                <a:endCxn id="12307" idx="1"/>
              </p:cNvCxnSpPr>
              <p:nvPr/>
            </p:nvCxnSpPr>
            <p:spPr bwMode="auto">
              <a:xfrm>
                <a:off x="4526" y="1709"/>
                <a:ext cx="610" cy="2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296" name="Text Box 32">
              <a:extLst>
                <a:ext uri="{FF2B5EF4-FFF2-40B4-BE49-F238E27FC236}">
                  <a16:creationId xmlns:a16="http://schemas.microsoft.com/office/drawing/2014/main" id="{B36B9CFB-3CF0-4246-B6FB-9771E9253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1071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 i="1">
                  <a:solidFill>
                    <a:schemeClr val="tx1"/>
                  </a:solidFill>
                  <a:latin typeface="Tahoma" panose="020B0604030504040204" pitchFamily="34" charset="0"/>
                </a:rPr>
                <a:t>V</a:t>
              </a:r>
              <a:r>
                <a:rPr lang="es-ES" altLang="es-EC" sz="1400" i="1">
                  <a:solidFill>
                    <a:schemeClr val="tx1"/>
                  </a:solidFill>
                  <a:latin typeface="Tahoma" panose="020B0604030504040204" pitchFamily="34" charset="0"/>
                </a:rPr>
                <a:t>0</a:t>
              </a:r>
              <a:endParaRPr lang="es-EC" altLang="es-EC" sz="1400" i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97" name="Text Box 33">
              <a:extLst>
                <a:ext uri="{FF2B5EF4-FFF2-40B4-BE49-F238E27FC236}">
                  <a16:creationId xmlns:a16="http://schemas.microsoft.com/office/drawing/2014/main" id="{65E0247B-AEA6-2142-9ABE-738844574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6" y="2069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 i="1">
                  <a:solidFill>
                    <a:schemeClr val="tx1"/>
                  </a:solidFill>
                  <a:latin typeface="Tahoma" panose="020B0604030504040204" pitchFamily="34" charset="0"/>
                </a:rPr>
                <a:t>V</a:t>
              </a:r>
              <a:r>
                <a:rPr lang="es-ES" altLang="es-EC" sz="1400" i="1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  <a:endParaRPr lang="es-EC" altLang="es-EC" sz="1000" i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98" name="Text Box 34">
              <a:extLst>
                <a:ext uri="{FF2B5EF4-FFF2-40B4-BE49-F238E27FC236}">
                  <a16:creationId xmlns:a16="http://schemas.microsoft.com/office/drawing/2014/main" id="{F1DB7F08-0849-8548-8912-FACC7D4C6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0" y="2069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 i="1">
                  <a:solidFill>
                    <a:schemeClr val="tx1"/>
                  </a:solidFill>
                  <a:latin typeface="Tahoma" panose="020B0604030504040204" pitchFamily="34" charset="0"/>
                </a:rPr>
                <a:t>V</a:t>
              </a:r>
              <a:r>
                <a:rPr lang="es-ES" altLang="es-EC" sz="1400" i="1">
                  <a:solidFill>
                    <a:schemeClr val="tx1"/>
                  </a:solidFill>
                  <a:latin typeface="Tahoma" panose="020B0604030504040204" pitchFamily="34" charset="0"/>
                </a:rPr>
                <a:t>2</a:t>
              </a:r>
              <a:endParaRPr lang="es-EC" altLang="es-EC" sz="1400" i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299" name="Text Box 35">
              <a:extLst>
                <a:ext uri="{FF2B5EF4-FFF2-40B4-BE49-F238E27FC236}">
                  <a16:creationId xmlns:a16="http://schemas.microsoft.com/office/drawing/2014/main" id="{D42479AC-DBC1-DC4A-99B8-7F3354272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935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 i="1">
                  <a:solidFill>
                    <a:schemeClr val="tx1"/>
                  </a:solidFill>
                  <a:latin typeface="Tahoma" panose="020B0604030504040204" pitchFamily="34" charset="0"/>
                </a:rPr>
                <a:t>V</a:t>
              </a:r>
              <a:r>
                <a:rPr lang="es-ES" altLang="es-EC" sz="1200" i="1">
                  <a:solidFill>
                    <a:schemeClr val="tx1"/>
                  </a:solidFill>
                  <a:latin typeface="Tahoma" panose="020B0604030504040204" pitchFamily="34" charset="0"/>
                </a:rPr>
                <a:t>3</a:t>
              </a:r>
              <a:endParaRPr lang="es-EC" altLang="es-EC" sz="1200" i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300" name="Text Box 36">
              <a:extLst>
                <a:ext uri="{FF2B5EF4-FFF2-40B4-BE49-F238E27FC236}">
                  <a16:creationId xmlns:a16="http://schemas.microsoft.com/office/drawing/2014/main" id="{A6E1B9CA-93F2-C24B-A4FC-5219FAFF9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1207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 i="1">
                  <a:solidFill>
                    <a:schemeClr val="tx1"/>
                  </a:solidFill>
                  <a:latin typeface="Tahoma" panose="020B0604030504040204" pitchFamily="34" charset="0"/>
                </a:rPr>
                <a:t>V</a:t>
              </a:r>
              <a:r>
                <a:rPr lang="es-ES" altLang="es-EC" sz="1400" i="1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  <a:endParaRPr lang="es-EC" altLang="es-EC" sz="1000" i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301" name="Text Box 37">
              <a:extLst>
                <a:ext uri="{FF2B5EF4-FFF2-40B4-BE49-F238E27FC236}">
                  <a16:creationId xmlns:a16="http://schemas.microsoft.com/office/drawing/2014/main" id="{A3F0D6AF-C6F1-C546-9AAC-AD69EB62A9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1661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 i="1">
                  <a:solidFill>
                    <a:schemeClr val="tx1"/>
                  </a:solidFill>
                  <a:latin typeface="Tahoma" panose="020B0604030504040204" pitchFamily="34" charset="0"/>
                </a:rPr>
                <a:t>V</a:t>
              </a:r>
              <a:r>
                <a:rPr lang="es-ES" altLang="es-EC" sz="1400" i="1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  <a:endParaRPr lang="es-EC" altLang="es-EC" sz="1000" i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029FC74A-500C-E745-A6C0-4113C5430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 dirty="0"/>
              <a:t>EL TIPO DE DATO</a:t>
            </a:r>
            <a:endParaRPr lang="es-EC" altLang="es-EC" dirty="0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76438B7A-5AE1-EA41-B565-9FFE667A36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376488"/>
            <a:ext cx="3960812" cy="2132012"/>
          </a:xfrm>
        </p:spPr>
        <p:txBody>
          <a:bodyPr/>
          <a:lstStyle/>
          <a:p>
            <a:pPr eaLnBrk="1" hangingPunct="1"/>
            <a:r>
              <a:rPr lang="es-ES" altLang="es-EC"/>
              <a:t>Los Vertices </a:t>
            </a:r>
          </a:p>
          <a:p>
            <a:pPr lvl="1" eaLnBrk="1" hangingPunct="1"/>
            <a:r>
              <a:rPr lang="es-ES" altLang="es-EC"/>
              <a:t>Se definen en un Arreglo</a:t>
            </a:r>
          </a:p>
          <a:p>
            <a:pPr eaLnBrk="1" hangingPunct="1"/>
            <a:r>
              <a:rPr lang="es-ES" altLang="es-EC"/>
              <a:t>Los Arcos</a:t>
            </a:r>
          </a:p>
          <a:p>
            <a:pPr lvl="1" eaLnBrk="1" hangingPunct="1"/>
            <a:r>
              <a:rPr lang="es-ES" altLang="es-EC"/>
              <a:t>Se definen en una Matriz</a:t>
            </a:r>
            <a:endParaRPr lang="es-EC" altLang="es-EC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6AA27874-4D48-3E45-8707-8BDF20EFD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2349500"/>
            <a:ext cx="4321175" cy="244682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public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s-ES" altLang="es-EC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class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Grafo&lt;&gt;{</a:t>
            </a:r>
            <a:endParaRPr lang="es-ES" altLang="es-EC" sz="1800" dirty="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  <a:r>
              <a:rPr lang="es-ES" altLang="es-EC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int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 MAX = 20;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  <a:r>
              <a:rPr lang="es-ES" altLang="es-EC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int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 [][] </a:t>
            </a:r>
            <a:r>
              <a:rPr lang="es-ES" altLang="es-EC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matrizAdy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	E[] </a:t>
            </a:r>
            <a:r>
              <a:rPr lang="es-ES" altLang="es-EC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vertices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	</a:t>
            </a:r>
            <a:r>
              <a:rPr lang="es-ES" altLang="es-EC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boolean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  <a:r>
              <a:rPr lang="es-ES" altLang="es-EC" sz="1800" dirty="0" err="1">
                <a:solidFill>
                  <a:schemeClr val="tx1"/>
                </a:solidFill>
                <a:latin typeface="Tahoma" panose="020B0604030504040204" pitchFamily="34" charset="0"/>
              </a:rPr>
              <a:t>esDirigido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}</a:t>
            </a:r>
            <a:endParaRPr lang="es-EC" altLang="es-EC" sz="18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589B4DC1-204A-B043-B017-9CF07132B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 dirty="0"/>
              <a:t>Trazar Arco</a:t>
            </a:r>
            <a:br>
              <a:rPr lang="es-ES" altLang="es-EC" dirty="0"/>
            </a:br>
            <a:r>
              <a:rPr lang="es-ES" altLang="es-EC" dirty="0"/>
              <a:t>(conectar dos vértices)</a:t>
            </a:r>
            <a:endParaRPr lang="es-EC" altLang="es-EC" dirty="0"/>
          </a:p>
        </p:txBody>
      </p:sp>
      <p:sp>
        <p:nvSpPr>
          <p:cNvPr id="14338" name="Rectangle 6">
            <a:extLst>
              <a:ext uri="{FF2B5EF4-FFF2-40B4-BE49-F238E27FC236}">
                <a16:creationId xmlns:a16="http://schemas.microsoft.com/office/drawing/2014/main" id="{7CBA17C9-E579-9B42-AE6D-926CD1257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2564904"/>
            <a:ext cx="698413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</a:rPr>
              <a:t> conectar(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</a:rPr>
              <a:t> v1, 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</a:rPr>
              <a:t> v2) </a:t>
            </a:r>
            <a:r>
              <a:rPr lang="es-ES" altLang="es-EC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C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this.matrizAdy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</a:rPr>
              <a:t>[v1][v2]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</a:rPr>
              <a:t>	</a:t>
            </a:r>
            <a:r>
              <a:rPr lang="es-MX" altLang="es-EC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if</a:t>
            </a: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</a:rPr>
              <a:t>(!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s-MX" altLang="es-EC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getDirigido</a:t>
            </a: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</a:rPr>
              <a:t>())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</a:rPr>
              <a:t>		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this</a:t>
            </a: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es-MX" altLang="es-EC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matrizAdy</a:t>
            </a: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</a:rPr>
              <a:t>[v2][v1] = 1;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C" sz="24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910E44-F509-1A44-93DA-F66B31B9345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4420E7-76BC-7648-8176-E67E72887FD4}"/>
              </a:ext>
            </a:extLst>
          </p:cNvPr>
          <p:cNvSpPr txBox="1">
            <a:spLocks noChangeArrowheads="1"/>
          </p:cNvSpPr>
          <p:nvPr/>
        </p:nvSpPr>
        <p:spPr>
          <a:xfrm>
            <a:off x="1617864" y="3096602"/>
            <a:ext cx="5908284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Listas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de </a:t>
            </a:r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Adyacencia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4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E22C8F7A-C5AD-6A43-837F-DE1D5A772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5894388" cy="1143000"/>
          </a:xfrm>
        </p:spPr>
        <p:txBody>
          <a:bodyPr/>
          <a:lstStyle/>
          <a:p>
            <a:pPr eaLnBrk="1" hangingPunct="1"/>
            <a:r>
              <a:rPr lang="es-ES" altLang="es-EC" sz="4000"/>
              <a:t>LISTA DE ADYACENCIA</a:t>
            </a:r>
            <a:endParaRPr lang="es-EC" altLang="es-EC" sz="40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3484C0C-5C97-4944-BC53-27A12DB1A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628775"/>
            <a:ext cx="5040312" cy="4114800"/>
          </a:xfrm>
        </p:spPr>
        <p:txBody>
          <a:bodyPr/>
          <a:lstStyle/>
          <a:p>
            <a:pPr eaLnBrk="1" hangingPunct="1"/>
            <a:r>
              <a:rPr lang="es-ES" altLang="es-EC" sz="2400"/>
              <a:t>Si una matriz </a:t>
            </a:r>
          </a:p>
          <a:p>
            <a:pPr lvl="1" eaLnBrk="1" hangingPunct="1"/>
            <a:r>
              <a:rPr lang="es-ES" altLang="es-EC" sz="2000"/>
              <a:t>Tiene muchos vertices y</a:t>
            </a:r>
          </a:p>
          <a:p>
            <a:pPr lvl="1" eaLnBrk="1" hangingPunct="1"/>
            <a:r>
              <a:rPr lang="es-ES" altLang="es-EC" sz="2000"/>
              <a:t>Pocos arcos</a:t>
            </a:r>
          </a:p>
          <a:p>
            <a:pPr lvl="1" eaLnBrk="1" hangingPunct="1"/>
            <a:r>
              <a:rPr lang="es-ES" altLang="es-EC" sz="2000"/>
              <a:t>La Matriz de Adyacencia</a:t>
            </a:r>
          </a:p>
          <a:p>
            <a:pPr lvl="2" eaLnBrk="1" hangingPunct="1"/>
            <a:r>
              <a:rPr lang="es-ES" altLang="es-EC" sz="1800"/>
              <a:t>Tendra demasiados ceros</a:t>
            </a:r>
          </a:p>
          <a:p>
            <a:pPr lvl="2" eaLnBrk="1" hangingPunct="1"/>
            <a:r>
              <a:rPr lang="es-ES" altLang="es-EC" sz="1800"/>
              <a:t>Ocupara mucho espacio</a:t>
            </a:r>
          </a:p>
          <a:p>
            <a:pPr eaLnBrk="1" hangingPunct="1"/>
            <a:r>
              <a:rPr lang="es-ES" altLang="es-EC" sz="2400"/>
              <a:t>Los vertices</a:t>
            </a:r>
          </a:p>
          <a:p>
            <a:pPr lvl="1" eaLnBrk="1" hangingPunct="1"/>
            <a:r>
              <a:rPr lang="es-ES" altLang="es-EC" sz="2000"/>
              <a:t>Pueden formar una lista, no un arreglo</a:t>
            </a:r>
          </a:p>
          <a:p>
            <a:pPr eaLnBrk="1" hangingPunct="1"/>
            <a:r>
              <a:rPr lang="es-ES" altLang="es-EC" sz="2400"/>
              <a:t>Los arcos</a:t>
            </a:r>
          </a:p>
          <a:p>
            <a:pPr lvl="1" eaLnBrk="1" hangingPunct="1"/>
            <a:r>
              <a:rPr lang="es-ES" altLang="es-EC" sz="2000"/>
              <a:t>Son relaciones entre vertices</a:t>
            </a:r>
          </a:p>
          <a:p>
            <a:pPr lvl="1" eaLnBrk="1" hangingPunct="1"/>
            <a:r>
              <a:rPr lang="es-ES" altLang="es-EC" sz="2000"/>
              <a:t>Se pueden representar con una lista x cada vertice</a:t>
            </a:r>
          </a:p>
          <a:p>
            <a:pPr lvl="1" eaLnBrk="1" hangingPunct="1"/>
            <a:endParaRPr lang="es-EC" altLang="es-EC" sz="2000"/>
          </a:p>
        </p:txBody>
      </p:sp>
      <p:grpSp>
        <p:nvGrpSpPr>
          <p:cNvPr id="19460" name="Group 4">
            <a:extLst>
              <a:ext uri="{FF2B5EF4-FFF2-40B4-BE49-F238E27FC236}">
                <a16:creationId xmlns:a16="http://schemas.microsoft.com/office/drawing/2014/main" id="{FAF0C59D-B4A4-CB43-AED3-BE872B2D7610}"/>
              </a:ext>
            </a:extLst>
          </p:cNvPr>
          <p:cNvGrpSpPr>
            <a:grpSpLocks/>
          </p:cNvGrpSpPr>
          <p:nvPr/>
        </p:nvGrpSpPr>
        <p:grpSpPr bwMode="auto">
          <a:xfrm>
            <a:off x="5940425" y="692150"/>
            <a:ext cx="2305050" cy="1800225"/>
            <a:chOff x="3878" y="1243"/>
            <a:chExt cx="1452" cy="1134"/>
          </a:xfrm>
        </p:grpSpPr>
        <p:sp>
          <p:nvSpPr>
            <p:cNvPr id="4172" name="Oval 5">
              <a:extLst>
                <a:ext uri="{FF2B5EF4-FFF2-40B4-BE49-F238E27FC236}">
                  <a16:creationId xmlns:a16="http://schemas.microsoft.com/office/drawing/2014/main" id="{2206524E-0E1A-B349-A906-24D6D7D9B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24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73" name="Oval 6">
              <a:extLst>
                <a:ext uri="{FF2B5EF4-FFF2-40B4-BE49-F238E27FC236}">
                  <a16:creationId xmlns:a16="http://schemas.microsoft.com/office/drawing/2014/main" id="{2EB90E4E-6FE7-F940-BC3C-5A0353727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24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74" name="Oval 7">
              <a:extLst>
                <a:ext uri="{FF2B5EF4-FFF2-40B4-BE49-F238E27FC236}">
                  <a16:creationId xmlns:a16="http://schemas.microsoft.com/office/drawing/2014/main" id="{582B6449-FF88-A547-A9D6-2F152FB71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15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75" name="Oval 8">
              <a:extLst>
                <a:ext uri="{FF2B5EF4-FFF2-40B4-BE49-F238E27FC236}">
                  <a16:creationId xmlns:a16="http://schemas.microsoft.com/office/drawing/2014/main" id="{851BCEB5-9797-B64B-AC53-D69B4EFDB8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15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6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76" name="Oval 9">
              <a:extLst>
                <a:ext uri="{FF2B5EF4-FFF2-40B4-BE49-F238E27FC236}">
                  <a16:creationId xmlns:a16="http://schemas.microsoft.com/office/drawing/2014/main" id="{4BC24071-C2CF-CB4A-B1C4-4C2430379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515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10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77" name="Oval 10">
              <a:extLst>
                <a:ext uri="{FF2B5EF4-FFF2-40B4-BE49-F238E27FC236}">
                  <a16:creationId xmlns:a16="http://schemas.microsoft.com/office/drawing/2014/main" id="{125C8E13-B7B9-4C48-855D-7288B589D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92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11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4178" name="AutoShape 11">
              <a:extLst>
                <a:ext uri="{FF2B5EF4-FFF2-40B4-BE49-F238E27FC236}">
                  <a16:creationId xmlns:a16="http://schemas.microsoft.com/office/drawing/2014/main" id="{528F6FC9-D63B-C647-ADBF-95CA3BB31E11}"/>
                </a:ext>
              </a:extLst>
            </p:cNvPr>
            <p:cNvCxnSpPr>
              <a:cxnSpLocks noChangeShapeType="1"/>
              <a:stCxn id="4172" idx="4"/>
              <a:endCxn id="4175" idx="0"/>
            </p:cNvCxnSpPr>
            <p:nvPr/>
          </p:nvCxnSpPr>
          <p:spPr bwMode="auto">
            <a:xfrm>
              <a:off x="3992" y="1470"/>
              <a:ext cx="0" cy="6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79" name="AutoShape 12">
              <a:extLst>
                <a:ext uri="{FF2B5EF4-FFF2-40B4-BE49-F238E27FC236}">
                  <a16:creationId xmlns:a16="http://schemas.microsoft.com/office/drawing/2014/main" id="{1689ED5C-D022-6740-8F97-4C599907A166}"/>
                </a:ext>
              </a:extLst>
            </p:cNvPr>
            <p:cNvCxnSpPr>
              <a:cxnSpLocks noChangeShapeType="1"/>
              <a:stCxn id="4175" idx="6"/>
              <a:endCxn id="4174" idx="2"/>
            </p:cNvCxnSpPr>
            <p:nvPr/>
          </p:nvCxnSpPr>
          <p:spPr bwMode="auto">
            <a:xfrm>
              <a:off x="4105" y="2264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80" name="AutoShape 13">
              <a:extLst>
                <a:ext uri="{FF2B5EF4-FFF2-40B4-BE49-F238E27FC236}">
                  <a16:creationId xmlns:a16="http://schemas.microsoft.com/office/drawing/2014/main" id="{EDE29DAA-5FC9-734F-92A0-0FEC8F5123D5}"/>
                </a:ext>
              </a:extLst>
            </p:cNvPr>
            <p:cNvCxnSpPr>
              <a:cxnSpLocks noChangeShapeType="1"/>
              <a:stCxn id="4174" idx="7"/>
              <a:endCxn id="4173" idx="3"/>
            </p:cNvCxnSpPr>
            <p:nvPr/>
          </p:nvCxnSpPr>
          <p:spPr bwMode="auto">
            <a:xfrm flipV="1">
              <a:off x="4707" y="1437"/>
              <a:ext cx="202" cy="7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81" name="AutoShape 14">
              <a:extLst>
                <a:ext uri="{FF2B5EF4-FFF2-40B4-BE49-F238E27FC236}">
                  <a16:creationId xmlns:a16="http://schemas.microsoft.com/office/drawing/2014/main" id="{35856344-6958-9048-9EF5-93ADD8607B71}"/>
                </a:ext>
              </a:extLst>
            </p:cNvPr>
            <p:cNvCxnSpPr>
              <a:cxnSpLocks noChangeShapeType="1"/>
              <a:stCxn id="4176" idx="5"/>
              <a:endCxn id="4177" idx="1"/>
            </p:cNvCxnSpPr>
            <p:nvPr/>
          </p:nvCxnSpPr>
          <p:spPr bwMode="auto">
            <a:xfrm>
              <a:off x="4526" y="1709"/>
              <a:ext cx="610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9498" name="AutoShape 42">
            <a:extLst>
              <a:ext uri="{FF2B5EF4-FFF2-40B4-BE49-F238E27FC236}">
                <a16:creationId xmlns:a16="http://schemas.microsoft.com/office/drawing/2014/main" id="{96CBEB5B-A7A0-844A-B04F-906702AA0E1D}"/>
              </a:ext>
            </a:extLst>
          </p:cNvPr>
          <p:cNvCxnSpPr>
            <a:cxnSpLocks noChangeShapeType="1"/>
            <a:stCxn id="4167" idx="2"/>
            <a:endCxn id="4162" idx="0"/>
          </p:cNvCxnSpPr>
          <p:nvPr/>
        </p:nvCxnSpPr>
        <p:spPr bwMode="auto">
          <a:xfrm>
            <a:off x="6083300" y="3717925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99" name="AutoShape 43">
            <a:extLst>
              <a:ext uri="{FF2B5EF4-FFF2-40B4-BE49-F238E27FC236}">
                <a16:creationId xmlns:a16="http://schemas.microsoft.com/office/drawing/2014/main" id="{52D1F3D9-A2E5-794D-A579-7B051D83C0EF}"/>
              </a:ext>
            </a:extLst>
          </p:cNvPr>
          <p:cNvCxnSpPr>
            <a:cxnSpLocks noChangeShapeType="1"/>
            <a:stCxn id="4163" idx="2"/>
            <a:endCxn id="4158" idx="0"/>
          </p:cNvCxnSpPr>
          <p:nvPr/>
        </p:nvCxnSpPr>
        <p:spPr bwMode="auto">
          <a:xfrm>
            <a:off x="6083300" y="4222750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00" name="AutoShape 44">
            <a:extLst>
              <a:ext uri="{FF2B5EF4-FFF2-40B4-BE49-F238E27FC236}">
                <a16:creationId xmlns:a16="http://schemas.microsoft.com/office/drawing/2014/main" id="{A81D39E5-2054-164B-ACFD-ED899060FD90}"/>
              </a:ext>
            </a:extLst>
          </p:cNvPr>
          <p:cNvCxnSpPr>
            <a:cxnSpLocks noChangeShapeType="1"/>
            <a:stCxn id="4159" idx="2"/>
            <a:endCxn id="4154" idx="0"/>
          </p:cNvCxnSpPr>
          <p:nvPr/>
        </p:nvCxnSpPr>
        <p:spPr bwMode="auto">
          <a:xfrm>
            <a:off x="6083300" y="4725988"/>
            <a:ext cx="0" cy="1444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01" name="AutoShape 45">
            <a:extLst>
              <a:ext uri="{FF2B5EF4-FFF2-40B4-BE49-F238E27FC236}">
                <a16:creationId xmlns:a16="http://schemas.microsoft.com/office/drawing/2014/main" id="{B5D0A692-C2E3-654E-9D7F-9B314E84FB79}"/>
              </a:ext>
            </a:extLst>
          </p:cNvPr>
          <p:cNvCxnSpPr>
            <a:cxnSpLocks noChangeShapeType="1"/>
            <a:stCxn id="4155" idx="2"/>
            <a:endCxn id="4150" idx="0"/>
          </p:cNvCxnSpPr>
          <p:nvPr/>
        </p:nvCxnSpPr>
        <p:spPr bwMode="auto">
          <a:xfrm>
            <a:off x="6083300" y="5230813"/>
            <a:ext cx="0" cy="142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02" name="AutoShape 46">
            <a:extLst>
              <a:ext uri="{FF2B5EF4-FFF2-40B4-BE49-F238E27FC236}">
                <a16:creationId xmlns:a16="http://schemas.microsoft.com/office/drawing/2014/main" id="{423EF875-2171-164A-9553-457E6C59B180}"/>
              </a:ext>
            </a:extLst>
          </p:cNvPr>
          <p:cNvCxnSpPr>
            <a:cxnSpLocks noChangeShapeType="1"/>
            <a:stCxn id="4151" idx="2"/>
            <a:endCxn id="4146" idx="0"/>
          </p:cNvCxnSpPr>
          <p:nvPr/>
        </p:nvCxnSpPr>
        <p:spPr bwMode="auto">
          <a:xfrm>
            <a:off x="6083300" y="5734050"/>
            <a:ext cx="0" cy="144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9506" name="Group 50">
            <a:extLst>
              <a:ext uri="{FF2B5EF4-FFF2-40B4-BE49-F238E27FC236}">
                <a16:creationId xmlns:a16="http://schemas.microsoft.com/office/drawing/2014/main" id="{8F4A417F-C173-D044-975B-40DEFE1B59AD}"/>
              </a:ext>
            </a:extLst>
          </p:cNvPr>
          <p:cNvGrpSpPr>
            <a:grpSpLocks/>
          </p:cNvGrpSpPr>
          <p:nvPr/>
        </p:nvGrpSpPr>
        <p:grpSpPr bwMode="auto">
          <a:xfrm>
            <a:off x="6010275" y="6237288"/>
            <a:ext cx="142875" cy="504825"/>
            <a:chOff x="703" y="2205"/>
            <a:chExt cx="90" cy="136"/>
          </a:xfrm>
        </p:grpSpPr>
        <p:sp>
          <p:nvSpPr>
            <p:cNvPr id="4168" name="Line 51">
              <a:extLst>
                <a:ext uri="{FF2B5EF4-FFF2-40B4-BE49-F238E27FC236}">
                  <a16:creationId xmlns:a16="http://schemas.microsoft.com/office/drawing/2014/main" id="{D6CB799D-4BAF-9C4E-8B62-D1475AA494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" y="2205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69" name="Line 52">
              <a:extLst>
                <a:ext uri="{FF2B5EF4-FFF2-40B4-BE49-F238E27FC236}">
                  <a16:creationId xmlns:a16="http://schemas.microsoft.com/office/drawing/2014/main" id="{495EA30D-CB22-564E-8575-5EE049676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296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0" name="Line 53">
              <a:extLst>
                <a:ext uri="{FF2B5EF4-FFF2-40B4-BE49-F238E27FC236}">
                  <a16:creationId xmlns:a16="http://schemas.microsoft.com/office/drawing/2014/main" id="{C5E3118C-028C-B04B-9373-7694C67D72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" y="229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71" name="Line 54">
              <a:extLst>
                <a:ext uri="{FF2B5EF4-FFF2-40B4-BE49-F238E27FC236}">
                  <a16:creationId xmlns:a16="http://schemas.microsoft.com/office/drawing/2014/main" id="{86DDC0A0-698A-E843-B8E0-BBFC068AFC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8" y="2296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517" name="Group 61">
            <a:extLst>
              <a:ext uri="{FF2B5EF4-FFF2-40B4-BE49-F238E27FC236}">
                <a16:creationId xmlns:a16="http://schemas.microsoft.com/office/drawing/2014/main" id="{E1F9FE2E-86BE-1242-B22F-DD74D6FB6A84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3357563"/>
            <a:ext cx="720725" cy="360362"/>
            <a:chOff x="3424" y="2296"/>
            <a:chExt cx="454" cy="227"/>
          </a:xfrm>
        </p:grpSpPr>
        <p:grpSp>
          <p:nvGrpSpPr>
            <p:cNvPr id="4164" name="Group 17">
              <a:extLst>
                <a:ext uri="{FF2B5EF4-FFF2-40B4-BE49-F238E27FC236}">
                  <a16:creationId xmlns:a16="http://schemas.microsoft.com/office/drawing/2014/main" id="{691461E9-61FE-A843-AAF0-97D7E13618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296"/>
              <a:ext cx="363" cy="227"/>
              <a:chOff x="3651" y="2659"/>
              <a:chExt cx="363" cy="317"/>
            </a:xfrm>
          </p:grpSpPr>
          <p:sp>
            <p:nvSpPr>
              <p:cNvPr id="4166" name="Rectangle 15">
                <a:extLst>
                  <a:ext uri="{FF2B5EF4-FFF2-40B4-BE49-F238E27FC236}">
                    <a16:creationId xmlns:a16="http://schemas.microsoft.com/office/drawing/2014/main" id="{18FF2281-9D9C-1243-AFF3-1B5ABEB43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363" cy="22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4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67" name="Rectangle 16">
                <a:extLst>
                  <a:ext uri="{FF2B5EF4-FFF2-40B4-BE49-F238E27FC236}">
                    <a16:creationId xmlns:a16="http://schemas.microsoft.com/office/drawing/2014/main" id="{2D7E0B0D-59C1-7049-94E6-935C8A82F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886"/>
                <a:ext cx="363" cy="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65" name="Rectangle 55">
              <a:extLst>
                <a:ext uri="{FF2B5EF4-FFF2-40B4-BE49-F238E27FC236}">
                  <a16:creationId xmlns:a16="http://schemas.microsoft.com/office/drawing/2014/main" id="{B2D7A6CE-FE6E-7841-A76D-E6DFA3A3C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18" name="Group 62">
            <a:extLst>
              <a:ext uri="{FF2B5EF4-FFF2-40B4-BE49-F238E27FC236}">
                <a16:creationId xmlns:a16="http://schemas.microsoft.com/office/drawing/2014/main" id="{871CB877-0798-AE47-96E0-7CA30E885A10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3862388"/>
            <a:ext cx="720725" cy="360362"/>
            <a:chOff x="3424" y="2614"/>
            <a:chExt cx="454" cy="227"/>
          </a:xfrm>
        </p:grpSpPr>
        <p:grpSp>
          <p:nvGrpSpPr>
            <p:cNvPr id="4160" name="Group 24">
              <a:extLst>
                <a:ext uri="{FF2B5EF4-FFF2-40B4-BE49-F238E27FC236}">
                  <a16:creationId xmlns:a16="http://schemas.microsoft.com/office/drawing/2014/main" id="{A374EAD7-EF63-FD4E-B74D-020D486A2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614"/>
              <a:ext cx="363" cy="227"/>
              <a:chOff x="3651" y="2659"/>
              <a:chExt cx="363" cy="317"/>
            </a:xfrm>
          </p:grpSpPr>
          <p:sp>
            <p:nvSpPr>
              <p:cNvPr id="4162" name="Rectangle 25">
                <a:extLst>
                  <a:ext uri="{FF2B5EF4-FFF2-40B4-BE49-F238E27FC236}">
                    <a16:creationId xmlns:a16="http://schemas.microsoft.com/office/drawing/2014/main" id="{3ED77F6C-F973-614F-B116-A3E653DAA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363" cy="22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6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63" name="Rectangle 26">
                <a:extLst>
                  <a:ext uri="{FF2B5EF4-FFF2-40B4-BE49-F238E27FC236}">
                    <a16:creationId xmlns:a16="http://schemas.microsoft.com/office/drawing/2014/main" id="{E9943606-E3DA-0D40-B236-7DE4BE671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886"/>
                <a:ext cx="363" cy="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61" name="Rectangle 56">
              <a:extLst>
                <a:ext uri="{FF2B5EF4-FFF2-40B4-BE49-F238E27FC236}">
                  <a16:creationId xmlns:a16="http://schemas.microsoft.com/office/drawing/2014/main" id="{FD15CD7C-FBD3-8B47-8E50-39FF8F2A6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614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19" name="Group 63">
            <a:extLst>
              <a:ext uri="{FF2B5EF4-FFF2-40B4-BE49-F238E27FC236}">
                <a16:creationId xmlns:a16="http://schemas.microsoft.com/office/drawing/2014/main" id="{E88F63DC-29C1-CB40-A254-148BB8F90FB6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4365625"/>
            <a:ext cx="720725" cy="360363"/>
            <a:chOff x="3424" y="2931"/>
            <a:chExt cx="454" cy="227"/>
          </a:xfrm>
        </p:grpSpPr>
        <p:grpSp>
          <p:nvGrpSpPr>
            <p:cNvPr id="4156" name="Group 27">
              <a:extLst>
                <a:ext uri="{FF2B5EF4-FFF2-40B4-BE49-F238E27FC236}">
                  <a16:creationId xmlns:a16="http://schemas.microsoft.com/office/drawing/2014/main" id="{50AF0D2B-A4C0-8B41-B3FF-EBBEB2FB8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931"/>
              <a:ext cx="363" cy="227"/>
              <a:chOff x="3651" y="2659"/>
              <a:chExt cx="363" cy="317"/>
            </a:xfrm>
          </p:grpSpPr>
          <p:sp>
            <p:nvSpPr>
              <p:cNvPr id="4158" name="Rectangle 28">
                <a:extLst>
                  <a:ext uri="{FF2B5EF4-FFF2-40B4-BE49-F238E27FC236}">
                    <a16:creationId xmlns:a16="http://schemas.microsoft.com/office/drawing/2014/main" id="{D763B368-1573-A24D-875B-B5288377A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363" cy="22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9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59" name="Rectangle 29">
                <a:extLst>
                  <a:ext uri="{FF2B5EF4-FFF2-40B4-BE49-F238E27FC236}">
                    <a16:creationId xmlns:a16="http://schemas.microsoft.com/office/drawing/2014/main" id="{ABA3E2F9-7B5A-CB49-90FD-0D07741FE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886"/>
                <a:ext cx="363" cy="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57" name="Rectangle 57">
              <a:extLst>
                <a:ext uri="{FF2B5EF4-FFF2-40B4-BE49-F238E27FC236}">
                  <a16:creationId xmlns:a16="http://schemas.microsoft.com/office/drawing/2014/main" id="{5DA892A7-D6D6-694C-9050-B5687A7A7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2931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20" name="Group 64">
            <a:extLst>
              <a:ext uri="{FF2B5EF4-FFF2-40B4-BE49-F238E27FC236}">
                <a16:creationId xmlns:a16="http://schemas.microsoft.com/office/drawing/2014/main" id="{057FF6B9-17E0-E84F-933E-9931DE4DBC47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4870450"/>
            <a:ext cx="720725" cy="360363"/>
            <a:chOff x="3424" y="3249"/>
            <a:chExt cx="454" cy="227"/>
          </a:xfrm>
        </p:grpSpPr>
        <p:grpSp>
          <p:nvGrpSpPr>
            <p:cNvPr id="4152" name="Group 30">
              <a:extLst>
                <a:ext uri="{FF2B5EF4-FFF2-40B4-BE49-F238E27FC236}">
                  <a16:creationId xmlns:a16="http://schemas.microsoft.com/office/drawing/2014/main" id="{1BED6694-A520-5640-873E-50BABC48E4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3249"/>
              <a:ext cx="363" cy="227"/>
              <a:chOff x="3651" y="2659"/>
              <a:chExt cx="363" cy="317"/>
            </a:xfrm>
          </p:grpSpPr>
          <p:sp>
            <p:nvSpPr>
              <p:cNvPr id="4154" name="Rectangle 31">
                <a:extLst>
                  <a:ext uri="{FF2B5EF4-FFF2-40B4-BE49-F238E27FC236}">
                    <a16:creationId xmlns:a16="http://schemas.microsoft.com/office/drawing/2014/main" id="{48F7455F-3C60-2D41-B945-0ADFF21DC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363" cy="22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7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55" name="Rectangle 32">
                <a:extLst>
                  <a:ext uri="{FF2B5EF4-FFF2-40B4-BE49-F238E27FC236}">
                    <a16:creationId xmlns:a16="http://schemas.microsoft.com/office/drawing/2014/main" id="{D94DBC40-BD85-5F47-9250-DD535FAED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886"/>
                <a:ext cx="363" cy="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53" name="Rectangle 58">
              <a:extLst>
                <a:ext uri="{FF2B5EF4-FFF2-40B4-BE49-F238E27FC236}">
                  <a16:creationId xmlns:a16="http://schemas.microsoft.com/office/drawing/2014/main" id="{233F27B7-1C69-054A-9B05-3D23E6ECA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249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21" name="Group 65">
            <a:extLst>
              <a:ext uri="{FF2B5EF4-FFF2-40B4-BE49-F238E27FC236}">
                <a16:creationId xmlns:a16="http://schemas.microsoft.com/office/drawing/2014/main" id="{6C06FC44-30AF-694B-9FFF-58E78322ABA8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5373688"/>
            <a:ext cx="720725" cy="360362"/>
            <a:chOff x="3424" y="3566"/>
            <a:chExt cx="454" cy="227"/>
          </a:xfrm>
        </p:grpSpPr>
        <p:grpSp>
          <p:nvGrpSpPr>
            <p:cNvPr id="4148" name="Group 33">
              <a:extLst>
                <a:ext uri="{FF2B5EF4-FFF2-40B4-BE49-F238E27FC236}">
                  <a16:creationId xmlns:a16="http://schemas.microsoft.com/office/drawing/2014/main" id="{DBD88ABB-2DC5-CA47-8C9F-B504E785FF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3566"/>
              <a:ext cx="363" cy="227"/>
              <a:chOff x="3651" y="2659"/>
              <a:chExt cx="363" cy="317"/>
            </a:xfrm>
          </p:grpSpPr>
          <p:sp>
            <p:nvSpPr>
              <p:cNvPr id="4150" name="Rectangle 34">
                <a:extLst>
                  <a:ext uri="{FF2B5EF4-FFF2-40B4-BE49-F238E27FC236}">
                    <a16:creationId xmlns:a16="http://schemas.microsoft.com/office/drawing/2014/main" id="{321FE3EC-725F-944D-99BD-74E00ABF5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363" cy="22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10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51" name="Rectangle 35">
                <a:extLst>
                  <a:ext uri="{FF2B5EF4-FFF2-40B4-BE49-F238E27FC236}">
                    <a16:creationId xmlns:a16="http://schemas.microsoft.com/office/drawing/2014/main" id="{3DBB8AA1-FBF3-404D-BEAF-628A9144A6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886"/>
                <a:ext cx="363" cy="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49" name="Rectangle 59">
              <a:extLst>
                <a:ext uri="{FF2B5EF4-FFF2-40B4-BE49-F238E27FC236}">
                  <a16:creationId xmlns:a16="http://schemas.microsoft.com/office/drawing/2014/main" id="{A13CAD6F-A69D-BF44-9757-E895BE0F7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56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22" name="Group 66">
            <a:extLst>
              <a:ext uri="{FF2B5EF4-FFF2-40B4-BE49-F238E27FC236}">
                <a16:creationId xmlns:a16="http://schemas.microsoft.com/office/drawing/2014/main" id="{53FC99A4-885C-1044-A4A9-1F3DA6596309}"/>
              </a:ext>
            </a:extLst>
          </p:cNvPr>
          <p:cNvGrpSpPr>
            <a:grpSpLocks/>
          </p:cNvGrpSpPr>
          <p:nvPr/>
        </p:nvGrpSpPr>
        <p:grpSpPr bwMode="auto">
          <a:xfrm>
            <a:off x="5794375" y="5878513"/>
            <a:ext cx="720725" cy="360362"/>
            <a:chOff x="3424" y="3884"/>
            <a:chExt cx="454" cy="227"/>
          </a:xfrm>
        </p:grpSpPr>
        <p:grpSp>
          <p:nvGrpSpPr>
            <p:cNvPr id="4144" name="Group 36">
              <a:extLst>
                <a:ext uri="{FF2B5EF4-FFF2-40B4-BE49-F238E27FC236}">
                  <a16:creationId xmlns:a16="http://schemas.microsoft.com/office/drawing/2014/main" id="{F2AEF27F-8FC0-1B44-AF45-CCA612762D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3884"/>
              <a:ext cx="363" cy="227"/>
              <a:chOff x="3651" y="2659"/>
              <a:chExt cx="363" cy="317"/>
            </a:xfrm>
          </p:grpSpPr>
          <p:sp>
            <p:nvSpPr>
              <p:cNvPr id="4146" name="Rectangle 37">
                <a:extLst>
                  <a:ext uri="{FF2B5EF4-FFF2-40B4-BE49-F238E27FC236}">
                    <a16:creationId xmlns:a16="http://schemas.microsoft.com/office/drawing/2014/main" id="{92D6883E-F5EE-6E48-BE5F-F8A02C205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659"/>
                <a:ext cx="363" cy="226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s-ES" altLang="es-EC" sz="1800">
                    <a:solidFill>
                      <a:schemeClr val="tx1"/>
                    </a:solidFill>
                    <a:latin typeface="Tahoma" panose="020B0604030504040204" pitchFamily="34" charset="0"/>
                  </a:rPr>
                  <a:t>11</a:t>
                </a:r>
                <a:endParaRPr lang="es-EC" altLang="es-EC" sz="1800">
                  <a:solidFill>
                    <a:schemeClr val="tx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147" name="Rectangle 38">
                <a:extLst>
                  <a:ext uri="{FF2B5EF4-FFF2-40B4-BE49-F238E27FC236}">
                    <a16:creationId xmlns:a16="http://schemas.microsoft.com/office/drawing/2014/main" id="{4820E83F-82AF-F147-BF35-910F5222D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2886"/>
                <a:ext cx="363" cy="9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80000"/>
                  <a:buFont typeface="Wingdings" pitchFamily="2" charset="2"/>
                  <a:buChar char=""/>
                  <a:defRPr sz="32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FF"/>
                  </a:buClr>
                  <a:buSzPct val="80000"/>
                  <a:buFont typeface="Wingdings" pitchFamily="2" charset="2"/>
                  <a:buChar char=""/>
                  <a:defRPr sz="28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itchFamily="2" charset="2"/>
                  <a:buChar char=""/>
                  <a:defRPr sz="24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CCFF"/>
                  </a:buClr>
                  <a:buSzPct val="80000"/>
                  <a:buFont typeface="Wingdings" pitchFamily="2" charset="2"/>
                  <a:buChar char=""/>
                  <a:defRPr sz="2000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SzPct val="80000"/>
                  <a:buFont typeface="Wingdings" pitchFamily="2" charset="2"/>
                  <a:buChar char=""/>
                  <a:defRPr sz="2000" i="1">
                    <a:solidFill>
                      <a:srgbClr val="002850"/>
                    </a:solidFill>
                    <a:latin typeface="Arial Narrow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45" name="Rectangle 60">
              <a:extLst>
                <a:ext uri="{FF2B5EF4-FFF2-40B4-BE49-F238E27FC236}">
                  <a16:creationId xmlns:a16="http://schemas.microsoft.com/office/drawing/2014/main" id="{CCA33EB0-E63B-4541-A2D3-F7E4F53FE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3884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72" name="Group 116">
            <a:extLst>
              <a:ext uri="{FF2B5EF4-FFF2-40B4-BE49-F238E27FC236}">
                <a16:creationId xmlns:a16="http://schemas.microsoft.com/office/drawing/2014/main" id="{4C82836C-0AFA-4B45-A79B-C913B3B0712A}"/>
              </a:ext>
            </a:extLst>
          </p:cNvPr>
          <p:cNvGrpSpPr>
            <a:grpSpLocks/>
          </p:cNvGrpSpPr>
          <p:nvPr/>
        </p:nvGrpSpPr>
        <p:grpSpPr bwMode="auto">
          <a:xfrm>
            <a:off x="6731000" y="3357563"/>
            <a:ext cx="720725" cy="360362"/>
            <a:chOff x="4014" y="2296"/>
            <a:chExt cx="454" cy="227"/>
          </a:xfrm>
        </p:grpSpPr>
        <p:sp>
          <p:nvSpPr>
            <p:cNvPr id="4142" name="Rectangle 70">
              <a:extLst>
                <a:ext uri="{FF2B5EF4-FFF2-40B4-BE49-F238E27FC236}">
                  <a16:creationId xmlns:a16="http://schemas.microsoft.com/office/drawing/2014/main" id="{C07FFC37-3B06-AF43-8882-4EAD9426E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96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6</a:t>
              </a:r>
              <a:endParaRPr lang="es-ES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43" name="Rectangle 72">
              <a:extLst>
                <a:ext uri="{FF2B5EF4-FFF2-40B4-BE49-F238E27FC236}">
                  <a16:creationId xmlns:a16="http://schemas.microsoft.com/office/drawing/2014/main" id="{FB3E14EF-286B-E24B-9CB0-98123140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9559" name="Line 103">
            <a:extLst>
              <a:ext uri="{FF2B5EF4-FFF2-40B4-BE49-F238E27FC236}">
                <a16:creationId xmlns:a16="http://schemas.microsoft.com/office/drawing/2014/main" id="{19349CE3-3007-2B49-9D87-61ECCCEF97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35020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0" name="Line 104">
            <a:extLst>
              <a:ext uri="{FF2B5EF4-FFF2-40B4-BE49-F238E27FC236}">
                <a16:creationId xmlns:a16="http://schemas.microsoft.com/office/drawing/2014/main" id="{A727465B-B4AE-CC44-87DF-4B78DA487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40052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1" name="Line 105">
            <a:extLst>
              <a:ext uri="{FF2B5EF4-FFF2-40B4-BE49-F238E27FC236}">
                <a16:creationId xmlns:a16="http://schemas.microsoft.com/office/drawing/2014/main" id="{A4567D46-3C6B-4542-B18E-5E744579A1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45100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2" name="Line 106">
            <a:extLst>
              <a:ext uri="{FF2B5EF4-FFF2-40B4-BE49-F238E27FC236}">
                <a16:creationId xmlns:a16="http://schemas.microsoft.com/office/drawing/2014/main" id="{8F259518-3839-9147-B396-96AE54376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50133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3" name="Line 107">
            <a:extLst>
              <a:ext uri="{FF2B5EF4-FFF2-40B4-BE49-F238E27FC236}">
                <a16:creationId xmlns:a16="http://schemas.microsoft.com/office/drawing/2014/main" id="{D1124F21-6FD5-D34B-82EC-CD9F26029E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551815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4" name="Line 108">
            <a:extLst>
              <a:ext uri="{FF2B5EF4-FFF2-40B4-BE49-F238E27FC236}">
                <a16:creationId xmlns:a16="http://schemas.microsoft.com/office/drawing/2014/main" id="{9185EB06-FA49-6144-B9DD-4343A867F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5100" y="60213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5" name="Line 109">
            <a:extLst>
              <a:ext uri="{FF2B5EF4-FFF2-40B4-BE49-F238E27FC236}">
                <a16:creationId xmlns:a16="http://schemas.microsoft.com/office/drawing/2014/main" id="{090F277B-8455-554B-A834-876E8AC1E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40052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66" name="Line 110">
            <a:extLst>
              <a:ext uri="{FF2B5EF4-FFF2-40B4-BE49-F238E27FC236}">
                <a16:creationId xmlns:a16="http://schemas.microsoft.com/office/drawing/2014/main" id="{7367C5EF-EE85-3B48-A6DB-868532AD9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1725" y="45100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573" name="Group 117">
            <a:extLst>
              <a:ext uri="{FF2B5EF4-FFF2-40B4-BE49-F238E27FC236}">
                <a16:creationId xmlns:a16="http://schemas.microsoft.com/office/drawing/2014/main" id="{4C6AA2F9-4C41-3344-973A-21FE5193425C}"/>
              </a:ext>
            </a:extLst>
          </p:cNvPr>
          <p:cNvGrpSpPr>
            <a:grpSpLocks/>
          </p:cNvGrpSpPr>
          <p:nvPr/>
        </p:nvGrpSpPr>
        <p:grpSpPr bwMode="auto">
          <a:xfrm>
            <a:off x="6731000" y="3862388"/>
            <a:ext cx="720725" cy="360362"/>
            <a:chOff x="4014" y="2296"/>
            <a:chExt cx="454" cy="227"/>
          </a:xfrm>
        </p:grpSpPr>
        <p:sp>
          <p:nvSpPr>
            <p:cNvPr id="4140" name="Rectangle 118">
              <a:extLst>
                <a:ext uri="{FF2B5EF4-FFF2-40B4-BE49-F238E27FC236}">
                  <a16:creationId xmlns:a16="http://schemas.microsoft.com/office/drawing/2014/main" id="{C506A3BE-4B5D-824D-8B5A-FD31B7C66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96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  <a:endParaRPr lang="es-ES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41" name="Rectangle 119">
              <a:extLst>
                <a:ext uri="{FF2B5EF4-FFF2-40B4-BE49-F238E27FC236}">
                  <a16:creationId xmlns:a16="http://schemas.microsoft.com/office/drawing/2014/main" id="{7273E2EB-9709-4748-B9B0-9ACF8D1EC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76" name="Group 120">
            <a:extLst>
              <a:ext uri="{FF2B5EF4-FFF2-40B4-BE49-F238E27FC236}">
                <a16:creationId xmlns:a16="http://schemas.microsoft.com/office/drawing/2014/main" id="{1CFFAB05-1107-D442-AB9E-BAC081983E9A}"/>
              </a:ext>
            </a:extLst>
          </p:cNvPr>
          <p:cNvGrpSpPr>
            <a:grpSpLocks/>
          </p:cNvGrpSpPr>
          <p:nvPr/>
        </p:nvGrpSpPr>
        <p:grpSpPr bwMode="auto">
          <a:xfrm>
            <a:off x="6731000" y="4365625"/>
            <a:ext cx="720725" cy="360363"/>
            <a:chOff x="4014" y="2296"/>
            <a:chExt cx="454" cy="227"/>
          </a:xfrm>
        </p:grpSpPr>
        <p:sp>
          <p:nvSpPr>
            <p:cNvPr id="4138" name="Rectangle 121">
              <a:extLst>
                <a:ext uri="{FF2B5EF4-FFF2-40B4-BE49-F238E27FC236}">
                  <a16:creationId xmlns:a16="http://schemas.microsoft.com/office/drawing/2014/main" id="{3609A25C-AB9E-6742-A61F-79E857435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96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6</a:t>
              </a:r>
              <a:endParaRPr lang="es-ES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39" name="Rectangle 122">
              <a:extLst>
                <a:ext uri="{FF2B5EF4-FFF2-40B4-BE49-F238E27FC236}">
                  <a16:creationId xmlns:a16="http://schemas.microsoft.com/office/drawing/2014/main" id="{43F0ED18-37B3-D746-99AC-24A56C1F8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79" name="Group 123">
            <a:extLst>
              <a:ext uri="{FF2B5EF4-FFF2-40B4-BE49-F238E27FC236}">
                <a16:creationId xmlns:a16="http://schemas.microsoft.com/office/drawing/2014/main" id="{1EE72FF4-03CE-3644-8852-F70B8B739461}"/>
              </a:ext>
            </a:extLst>
          </p:cNvPr>
          <p:cNvGrpSpPr>
            <a:grpSpLocks/>
          </p:cNvGrpSpPr>
          <p:nvPr/>
        </p:nvGrpSpPr>
        <p:grpSpPr bwMode="auto">
          <a:xfrm>
            <a:off x="6731000" y="4870450"/>
            <a:ext cx="720725" cy="360363"/>
            <a:chOff x="4014" y="2296"/>
            <a:chExt cx="454" cy="227"/>
          </a:xfrm>
        </p:grpSpPr>
        <p:sp>
          <p:nvSpPr>
            <p:cNvPr id="4136" name="Rectangle 124">
              <a:extLst>
                <a:ext uri="{FF2B5EF4-FFF2-40B4-BE49-F238E27FC236}">
                  <a16:creationId xmlns:a16="http://schemas.microsoft.com/office/drawing/2014/main" id="{7BF62DD6-9605-1D45-B213-98EE47A9B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96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S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37" name="Rectangle 125">
              <a:extLst>
                <a:ext uri="{FF2B5EF4-FFF2-40B4-BE49-F238E27FC236}">
                  <a16:creationId xmlns:a16="http://schemas.microsoft.com/office/drawing/2014/main" id="{74E6FDA7-B0EC-5348-8836-E9AF979F9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82" name="Group 126">
            <a:extLst>
              <a:ext uri="{FF2B5EF4-FFF2-40B4-BE49-F238E27FC236}">
                <a16:creationId xmlns:a16="http://schemas.microsoft.com/office/drawing/2014/main" id="{3520B48A-A0B2-7C4F-9A5B-A8084DE48B30}"/>
              </a:ext>
            </a:extLst>
          </p:cNvPr>
          <p:cNvGrpSpPr>
            <a:grpSpLocks/>
          </p:cNvGrpSpPr>
          <p:nvPr/>
        </p:nvGrpSpPr>
        <p:grpSpPr bwMode="auto">
          <a:xfrm>
            <a:off x="6731000" y="5373688"/>
            <a:ext cx="720725" cy="360362"/>
            <a:chOff x="4014" y="2296"/>
            <a:chExt cx="454" cy="227"/>
          </a:xfrm>
        </p:grpSpPr>
        <p:sp>
          <p:nvSpPr>
            <p:cNvPr id="4134" name="Rectangle 127">
              <a:extLst>
                <a:ext uri="{FF2B5EF4-FFF2-40B4-BE49-F238E27FC236}">
                  <a16:creationId xmlns:a16="http://schemas.microsoft.com/office/drawing/2014/main" id="{71C1B0D2-53B0-2F43-9EC2-99D9D0FC9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96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11</a:t>
              </a:r>
              <a:endParaRPr lang="es-ES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35" name="Rectangle 128">
              <a:extLst>
                <a:ext uri="{FF2B5EF4-FFF2-40B4-BE49-F238E27FC236}">
                  <a16:creationId xmlns:a16="http://schemas.microsoft.com/office/drawing/2014/main" id="{3502C21F-E478-B347-ABAF-35A6D7A5F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85" name="Group 129">
            <a:extLst>
              <a:ext uri="{FF2B5EF4-FFF2-40B4-BE49-F238E27FC236}">
                <a16:creationId xmlns:a16="http://schemas.microsoft.com/office/drawing/2014/main" id="{E6526169-8BF6-1E43-B538-F367A512B44D}"/>
              </a:ext>
            </a:extLst>
          </p:cNvPr>
          <p:cNvGrpSpPr>
            <a:grpSpLocks/>
          </p:cNvGrpSpPr>
          <p:nvPr/>
        </p:nvGrpSpPr>
        <p:grpSpPr bwMode="auto">
          <a:xfrm>
            <a:off x="6731000" y="5878513"/>
            <a:ext cx="720725" cy="360362"/>
            <a:chOff x="4014" y="2296"/>
            <a:chExt cx="454" cy="227"/>
          </a:xfrm>
        </p:grpSpPr>
        <p:sp>
          <p:nvSpPr>
            <p:cNvPr id="4132" name="Rectangle 130">
              <a:extLst>
                <a:ext uri="{FF2B5EF4-FFF2-40B4-BE49-F238E27FC236}">
                  <a16:creationId xmlns:a16="http://schemas.microsoft.com/office/drawing/2014/main" id="{CDE10FA5-75EE-BB4E-B0E3-A1C4BB231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96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10</a:t>
              </a:r>
              <a:endParaRPr lang="es-ES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33" name="Rectangle 131">
              <a:extLst>
                <a:ext uri="{FF2B5EF4-FFF2-40B4-BE49-F238E27FC236}">
                  <a16:creationId xmlns:a16="http://schemas.microsoft.com/office/drawing/2014/main" id="{3EB2DBF9-2379-A346-8436-5350FBEEB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88" name="Group 132">
            <a:extLst>
              <a:ext uri="{FF2B5EF4-FFF2-40B4-BE49-F238E27FC236}">
                <a16:creationId xmlns:a16="http://schemas.microsoft.com/office/drawing/2014/main" id="{91B9A785-3611-5043-9026-BF151FCDE460}"/>
              </a:ext>
            </a:extLst>
          </p:cNvPr>
          <p:cNvGrpSpPr>
            <a:grpSpLocks/>
          </p:cNvGrpSpPr>
          <p:nvPr/>
        </p:nvGrpSpPr>
        <p:grpSpPr bwMode="auto">
          <a:xfrm>
            <a:off x="7667625" y="3862388"/>
            <a:ext cx="720725" cy="360362"/>
            <a:chOff x="4014" y="2296"/>
            <a:chExt cx="454" cy="227"/>
          </a:xfrm>
        </p:grpSpPr>
        <p:sp>
          <p:nvSpPr>
            <p:cNvPr id="4130" name="Rectangle 133">
              <a:extLst>
                <a:ext uri="{FF2B5EF4-FFF2-40B4-BE49-F238E27FC236}">
                  <a16:creationId xmlns:a16="http://schemas.microsoft.com/office/drawing/2014/main" id="{0612AC44-5919-E145-8EB0-8EF394A41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96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S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31" name="Rectangle 134">
              <a:extLst>
                <a:ext uri="{FF2B5EF4-FFF2-40B4-BE49-F238E27FC236}">
                  <a16:creationId xmlns:a16="http://schemas.microsoft.com/office/drawing/2014/main" id="{9A5D2E8F-5923-F344-9B9A-6DFEADF55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9591" name="Group 135">
            <a:extLst>
              <a:ext uri="{FF2B5EF4-FFF2-40B4-BE49-F238E27FC236}">
                <a16:creationId xmlns:a16="http://schemas.microsoft.com/office/drawing/2014/main" id="{25FB59A2-C3DA-1344-B0FE-993A9174D4F9}"/>
              </a:ext>
            </a:extLst>
          </p:cNvPr>
          <p:cNvGrpSpPr>
            <a:grpSpLocks/>
          </p:cNvGrpSpPr>
          <p:nvPr/>
        </p:nvGrpSpPr>
        <p:grpSpPr bwMode="auto">
          <a:xfrm>
            <a:off x="7667625" y="4365625"/>
            <a:ext cx="720725" cy="360363"/>
            <a:chOff x="4014" y="2296"/>
            <a:chExt cx="454" cy="227"/>
          </a:xfrm>
        </p:grpSpPr>
        <p:sp>
          <p:nvSpPr>
            <p:cNvPr id="4128" name="Rectangle 136">
              <a:extLst>
                <a:ext uri="{FF2B5EF4-FFF2-40B4-BE49-F238E27FC236}">
                  <a16:creationId xmlns:a16="http://schemas.microsoft.com/office/drawing/2014/main" id="{1AA74CC0-87C5-674C-ABDB-51E395F99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296"/>
              <a:ext cx="363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MX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S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29" name="Rectangle 137">
              <a:extLst>
                <a:ext uri="{FF2B5EF4-FFF2-40B4-BE49-F238E27FC236}">
                  <a16:creationId xmlns:a16="http://schemas.microsoft.com/office/drawing/2014/main" id="{C183E0D8-5ECF-B043-A165-7E75D8B1B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96"/>
              <a:ext cx="91" cy="227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98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9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5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95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6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9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9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18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9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9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9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9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9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9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9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9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9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9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9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19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9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9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9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9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9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9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19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19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1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1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1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fill="hold"/>
                                        <p:tgtEl>
                                          <p:spTgt spid="19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9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3">
            <a:extLst>
              <a:ext uri="{FF2B5EF4-FFF2-40B4-BE49-F238E27FC236}">
                <a16:creationId xmlns:a16="http://schemas.microsoft.com/office/drawing/2014/main" id="{BF4B0246-1E12-664D-A974-3D69C9109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692150"/>
            <a:ext cx="6326188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7923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Picture 3">
            <a:extLst>
              <a:ext uri="{FF2B5EF4-FFF2-40B4-BE49-F238E27FC236}">
                <a16:creationId xmlns:a16="http://schemas.microsoft.com/office/drawing/2014/main" id="{8C650E9C-0270-D043-B552-ED16EBF7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4005263"/>
            <a:ext cx="2509837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4">
            <a:extLst>
              <a:ext uri="{FF2B5EF4-FFF2-40B4-BE49-F238E27FC236}">
                <a16:creationId xmlns:a16="http://schemas.microsoft.com/office/drawing/2014/main" id="{F02F8912-7939-0448-B583-6E2DFA44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60388"/>
            <a:ext cx="4532313" cy="573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065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6F4FA7B8-FC47-FB47-BDD7-0F5BB5513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89682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EC" dirty="0"/>
              <a:t>EL TIPO DE DATO</a:t>
            </a:r>
            <a:endParaRPr lang="es-EC" altLang="es-EC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B3E3813-7368-5146-AEAA-8F28AB37D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5184775" cy="4114800"/>
          </a:xfrm>
        </p:spPr>
        <p:txBody>
          <a:bodyPr/>
          <a:lstStyle/>
          <a:p>
            <a:pPr eaLnBrk="1" hangingPunct="1"/>
            <a:r>
              <a:rPr lang="es-ES" altLang="es-EC" sz="2800" dirty="0"/>
              <a:t>Cada </a:t>
            </a:r>
            <a:r>
              <a:rPr lang="es-ES" altLang="es-EC" sz="2800" dirty="0" err="1"/>
              <a:t>vertice</a:t>
            </a:r>
            <a:r>
              <a:rPr lang="es-ES" altLang="es-EC" sz="2800" dirty="0"/>
              <a:t> tiene</a:t>
            </a:r>
          </a:p>
          <a:p>
            <a:pPr lvl="1" eaLnBrk="1" hangingPunct="1"/>
            <a:r>
              <a:rPr lang="es-ES" altLang="es-EC" sz="2400" dirty="0"/>
              <a:t>Contenido</a:t>
            </a:r>
          </a:p>
          <a:p>
            <a:pPr lvl="1" eaLnBrk="1" hangingPunct="1"/>
            <a:r>
              <a:rPr lang="es-ES" altLang="es-EC" sz="2400" dirty="0"/>
              <a:t>Siguiente</a:t>
            </a:r>
          </a:p>
          <a:p>
            <a:pPr lvl="1" eaLnBrk="1" hangingPunct="1"/>
            <a:r>
              <a:rPr lang="es-ES" altLang="es-EC" sz="2400" dirty="0"/>
              <a:t>Una lista de adyacencia</a:t>
            </a:r>
          </a:p>
          <a:p>
            <a:pPr eaLnBrk="1" hangingPunct="1"/>
            <a:r>
              <a:rPr lang="es-ES" altLang="es-EC" sz="2800" dirty="0"/>
              <a:t>Cada nodo en la lista de adyacencia</a:t>
            </a:r>
          </a:p>
          <a:p>
            <a:pPr lvl="1" eaLnBrk="1" hangingPunct="1"/>
            <a:r>
              <a:rPr lang="es-ES" altLang="es-EC" sz="2400" dirty="0"/>
              <a:t>Peso del arco</a:t>
            </a:r>
          </a:p>
          <a:p>
            <a:pPr lvl="1" eaLnBrk="1" hangingPunct="1"/>
            <a:r>
              <a:rPr lang="es-ES" altLang="es-EC" sz="2400" dirty="0"/>
              <a:t>Siguiente</a:t>
            </a:r>
          </a:p>
          <a:p>
            <a:pPr lvl="1" eaLnBrk="1" hangingPunct="1"/>
            <a:r>
              <a:rPr lang="es-ES" altLang="es-EC" sz="2400" dirty="0"/>
              <a:t>Una referencia al </a:t>
            </a:r>
            <a:r>
              <a:rPr lang="es-ES" altLang="es-EC" sz="2400" dirty="0" err="1"/>
              <a:t>vertice</a:t>
            </a:r>
            <a:r>
              <a:rPr lang="es-ES" altLang="es-EC" sz="2400" dirty="0"/>
              <a:t>(arco)</a:t>
            </a:r>
          </a:p>
          <a:p>
            <a:pPr lvl="1" eaLnBrk="1" hangingPunct="1"/>
            <a:endParaRPr lang="es-EC" altLang="es-EC" sz="2400" dirty="0"/>
          </a:p>
        </p:txBody>
      </p:sp>
    </p:spTree>
    <p:extLst>
      <p:ext uri="{BB962C8B-B14F-4D97-AF65-F5344CB8AC3E}">
        <p14:creationId xmlns:p14="http://schemas.microsoft.com/office/powerpoint/2010/main" val="286833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40C6A457-9E10-7C41-8B89-18C27E9F1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INTRODUCCION</a:t>
            </a:r>
            <a:endParaRPr lang="es-EC" altLang="es-EC"/>
          </a:p>
        </p:txBody>
      </p:sp>
      <p:sp>
        <p:nvSpPr>
          <p:cNvPr id="3074" name="Rectangle 3">
            <a:extLst>
              <a:ext uri="{FF2B5EF4-FFF2-40B4-BE49-F238E27FC236}">
                <a16:creationId xmlns:a16="http://schemas.microsoft.com/office/drawing/2014/main" id="{CD31C75B-A220-B345-8A96-2CC073015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762125"/>
            <a:ext cx="5761038" cy="4114800"/>
          </a:xfrm>
        </p:spPr>
        <p:txBody>
          <a:bodyPr/>
          <a:lstStyle/>
          <a:p>
            <a:pPr eaLnBrk="1" hangingPunct="1"/>
            <a:r>
              <a:rPr lang="es-ES" altLang="es-EC" sz="2400"/>
              <a:t>Los grafos son estructuras de datos</a:t>
            </a:r>
          </a:p>
          <a:p>
            <a:pPr eaLnBrk="1" hangingPunct="1"/>
            <a:r>
              <a:rPr lang="es-ES" altLang="es-EC" sz="2400"/>
              <a:t>Representan relaciones entre objetos</a:t>
            </a:r>
          </a:p>
          <a:p>
            <a:pPr lvl="1" eaLnBrk="1" hangingPunct="1"/>
            <a:r>
              <a:rPr lang="es-ES" altLang="es-EC" sz="2000"/>
              <a:t>Relaciones arbitrarias, es decir</a:t>
            </a:r>
          </a:p>
          <a:p>
            <a:pPr lvl="1" eaLnBrk="1" hangingPunct="1"/>
            <a:r>
              <a:rPr lang="es-ES" altLang="es-EC" sz="2000"/>
              <a:t>No jerárquicas</a:t>
            </a:r>
          </a:p>
          <a:p>
            <a:pPr eaLnBrk="1" hangingPunct="1"/>
            <a:r>
              <a:rPr lang="es-ES" altLang="es-EC" sz="2400"/>
              <a:t>Son aplicables en </a:t>
            </a:r>
          </a:p>
          <a:p>
            <a:pPr lvl="1" eaLnBrk="1" hangingPunct="1"/>
            <a:r>
              <a:rPr lang="es-ES" altLang="es-EC" sz="2000"/>
              <a:t>Química</a:t>
            </a:r>
          </a:p>
          <a:p>
            <a:pPr lvl="1" eaLnBrk="1" hangingPunct="1"/>
            <a:r>
              <a:rPr lang="es-ES" altLang="es-EC" sz="2000"/>
              <a:t>Geografía</a:t>
            </a:r>
          </a:p>
          <a:p>
            <a:pPr lvl="1" eaLnBrk="1" hangingPunct="1"/>
            <a:r>
              <a:rPr lang="es-ES" altLang="es-EC" sz="2000"/>
              <a:t>Ing. Eléctrica e Industrial, etc.</a:t>
            </a:r>
          </a:p>
          <a:p>
            <a:pPr lvl="1" eaLnBrk="1" hangingPunct="1"/>
            <a:r>
              <a:rPr lang="es-ES" altLang="es-EC" sz="2000"/>
              <a:t>Modelado de Redes</a:t>
            </a:r>
          </a:p>
          <a:p>
            <a:pPr lvl="2" eaLnBrk="1" hangingPunct="1"/>
            <a:r>
              <a:rPr lang="es-ES" altLang="es-EC" sz="1800"/>
              <a:t>De alcantarillado</a:t>
            </a:r>
          </a:p>
          <a:p>
            <a:pPr lvl="2" eaLnBrk="1" hangingPunct="1"/>
            <a:r>
              <a:rPr lang="es-ES" altLang="es-EC" sz="1800"/>
              <a:t>Eléctricas</a:t>
            </a:r>
          </a:p>
          <a:p>
            <a:pPr lvl="2" eaLnBrk="1" hangingPunct="1"/>
            <a:r>
              <a:rPr lang="es-ES" altLang="es-EC" sz="1800"/>
              <a:t>Etc.</a:t>
            </a:r>
            <a:endParaRPr lang="es-EC" altLang="es-EC" sz="1800"/>
          </a:p>
        </p:txBody>
      </p:sp>
      <p:grpSp>
        <p:nvGrpSpPr>
          <p:cNvPr id="6165" name="Group 21">
            <a:extLst>
              <a:ext uri="{FF2B5EF4-FFF2-40B4-BE49-F238E27FC236}">
                <a16:creationId xmlns:a16="http://schemas.microsoft.com/office/drawing/2014/main" id="{858BF396-F055-824E-A0AA-A1BF0E7CA65A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2852738"/>
            <a:ext cx="4392613" cy="3103562"/>
            <a:chOff x="2789" y="1933"/>
            <a:chExt cx="2767" cy="1955"/>
          </a:xfrm>
        </p:grpSpPr>
        <p:sp>
          <p:nvSpPr>
            <p:cNvPr id="3077" name="Oval 4">
              <a:extLst>
                <a:ext uri="{FF2B5EF4-FFF2-40B4-BE49-F238E27FC236}">
                  <a16:creationId xmlns:a16="http://schemas.microsoft.com/office/drawing/2014/main" id="{C74318A0-2A5A-774F-80B3-BF918890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160"/>
              <a:ext cx="136" cy="13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8" name="Oval 5">
              <a:extLst>
                <a:ext uri="{FF2B5EF4-FFF2-40B4-BE49-F238E27FC236}">
                  <a16:creationId xmlns:a16="http://schemas.microsoft.com/office/drawing/2014/main" id="{2ED78CE2-E724-FE4A-8DFC-EAAA60411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614"/>
              <a:ext cx="136" cy="13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9" name="Oval 6">
              <a:extLst>
                <a:ext uri="{FF2B5EF4-FFF2-40B4-BE49-F238E27FC236}">
                  <a16:creationId xmlns:a16="http://schemas.microsoft.com/office/drawing/2014/main" id="{774F157B-4BDE-2343-A4B8-BB0656291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9" y="2614"/>
              <a:ext cx="136" cy="136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0" name="Oval 7">
              <a:extLst>
                <a:ext uri="{FF2B5EF4-FFF2-40B4-BE49-F238E27FC236}">
                  <a16:creationId xmlns:a16="http://schemas.microsoft.com/office/drawing/2014/main" id="{F2143500-806E-9B4E-A791-108C8393A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976"/>
              <a:ext cx="136" cy="13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81" name="Oval 8">
              <a:extLst>
                <a:ext uri="{FF2B5EF4-FFF2-40B4-BE49-F238E27FC236}">
                  <a16:creationId xmlns:a16="http://schemas.microsoft.com/office/drawing/2014/main" id="{C313A714-1FC6-7842-B29E-37FF0786A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3521"/>
              <a:ext cx="136" cy="1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082" name="AutoShape 10">
              <a:extLst>
                <a:ext uri="{FF2B5EF4-FFF2-40B4-BE49-F238E27FC236}">
                  <a16:creationId xmlns:a16="http://schemas.microsoft.com/office/drawing/2014/main" id="{E985E0D5-DF70-5641-927A-1EF904F70936}"/>
                </a:ext>
              </a:extLst>
            </p:cNvPr>
            <p:cNvCxnSpPr>
              <a:cxnSpLocks noChangeShapeType="1"/>
              <a:stCxn id="3078" idx="7"/>
              <a:endCxn id="3079" idx="1"/>
            </p:cNvCxnSpPr>
            <p:nvPr/>
          </p:nvCxnSpPr>
          <p:spPr bwMode="auto">
            <a:xfrm rot="5400000" flipV="1">
              <a:off x="4354" y="1730"/>
              <a:ext cx="1" cy="1809"/>
            </a:xfrm>
            <a:prstGeom prst="curvedConnector3">
              <a:avLst>
                <a:gd name="adj1" fmla="val -16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3" name="AutoShape 11">
              <a:extLst>
                <a:ext uri="{FF2B5EF4-FFF2-40B4-BE49-F238E27FC236}">
                  <a16:creationId xmlns:a16="http://schemas.microsoft.com/office/drawing/2014/main" id="{05948B93-225C-9243-AA8A-3371BF9AA6F7}"/>
                </a:ext>
              </a:extLst>
            </p:cNvPr>
            <p:cNvCxnSpPr>
              <a:cxnSpLocks noChangeShapeType="1"/>
              <a:stCxn id="3077" idx="5"/>
              <a:endCxn id="3080" idx="0"/>
            </p:cNvCxnSpPr>
            <p:nvPr/>
          </p:nvCxnSpPr>
          <p:spPr bwMode="auto">
            <a:xfrm rot="16200000" flipH="1">
              <a:off x="3938" y="2513"/>
              <a:ext cx="700" cy="225"/>
            </a:xfrm>
            <a:prstGeom prst="curvedConnector3">
              <a:avLst>
                <a:gd name="adj1" fmla="val 5143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4" name="AutoShape 12">
              <a:extLst>
                <a:ext uri="{FF2B5EF4-FFF2-40B4-BE49-F238E27FC236}">
                  <a16:creationId xmlns:a16="http://schemas.microsoft.com/office/drawing/2014/main" id="{1C559818-A922-B240-BF8C-C67357E4572B}"/>
                </a:ext>
              </a:extLst>
            </p:cNvPr>
            <p:cNvCxnSpPr>
              <a:cxnSpLocks noChangeShapeType="1"/>
              <a:stCxn id="3080" idx="3"/>
              <a:endCxn id="3078" idx="4"/>
            </p:cNvCxnSpPr>
            <p:nvPr/>
          </p:nvCxnSpPr>
          <p:spPr bwMode="auto">
            <a:xfrm rot="16200000" flipV="1">
              <a:off x="3706" y="2446"/>
              <a:ext cx="342" cy="950"/>
            </a:xfrm>
            <a:prstGeom prst="curvedConnector3">
              <a:avLst>
                <a:gd name="adj1" fmla="val -31583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5" name="AutoShape 13">
              <a:extLst>
                <a:ext uri="{FF2B5EF4-FFF2-40B4-BE49-F238E27FC236}">
                  <a16:creationId xmlns:a16="http://schemas.microsoft.com/office/drawing/2014/main" id="{09E70706-4FE2-E547-8F95-EF1AE85D71FC}"/>
                </a:ext>
              </a:extLst>
            </p:cNvPr>
            <p:cNvCxnSpPr>
              <a:cxnSpLocks noChangeShapeType="1"/>
              <a:stCxn id="3081" idx="2"/>
              <a:endCxn id="3078" idx="3"/>
            </p:cNvCxnSpPr>
            <p:nvPr/>
          </p:nvCxnSpPr>
          <p:spPr bwMode="auto">
            <a:xfrm rot="10800000">
              <a:off x="3354" y="2730"/>
              <a:ext cx="615" cy="85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6" name="AutoShape 14">
              <a:extLst>
                <a:ext uri="{FF2B5EF4-FFF2-40B4-BE49-F238E27FC236}">
                  <a16:creationId xmlns:a16="http://schemas.microsoft.com/office/drawing/2014/main" id="{6B55D422-27D7-ED43-B966-3FE7E2C07ECC}"/>
                </a:ext>
              </a:extLst>
            </p:cNvPr>
            <p:cNvCxnSpPr>
              <a:cxnSpLocks noChangeShapeType="1"/>
              <a:stCxn id="3081" idx="0"/>
              <a:endCxn id="3080" idx="4"/>
            </p:cNvCxnSpPr>
            <p:nvPr/>
          </p:nvCxnSpPr>
          <p:spPr bwMode="auto">
            <a:xfrm rot="-5400000">
              <a:off x="4014" y="3135"/>
              <a:ext cx="409" cy="363"/>
            </a:xfrm>
            <a:prstGeom prst="curvedConnector3">
              <a:avLst>
                <a:gd name="adj1" fmla="val 4988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87" name="AutoShape 15">
              <a:extLst>
                <a:ext uri="{FF2B5EF4-FFF2-40B4-BE49-F238E27FC236}">
                  <a16:creationId xmlns:a16="http://schemas.microsoft.com/office/drawing/2014/main" id="{F3860E2B-6919-6C40-AB40-CA22749E02D5}"/>
                </a:ext>
              </a:extLst>
            </p:cNvPr>
            <p:cNvCxnSpPr>
              <a:cxnSpLocks noChangeShapeType="1"/>
              <a:stCxn id="3080" idx="5"/>
              <a:endCxn id="3079" idx="2"/>
            </p:cNvCxnSpPr>
            <p:nvPr/>
          </p:nvCxnSpPr>
          <p:spPr bwMode="auto">
            <a:xfrm rot="5400000" flipH="1" flipV="1">
              <a:off x="4639" y="2491"/>
              <a:ext cx="410" cy="791"/>
            </a:xfrm>
            <a:prstGeom prst="curvedConnector4">
              <a:avLst>
                <a:gd name="adj1" fmla="val 43657"/>
                <a:gd name="adj2" fmla="val 5827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88" name="Text Box 16">
              <a:extLst>
                <a:ext uri="{FF2B5EF4-FFF2-40B4-BE49-F238E27FC236}">
                  <a16:creationId xmlns:a16="http://schemas.microsoft.com/office/drawing/2014/main" id="{0757C9FC-2B3A-7B44-A337-1692E3D68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1933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Impresora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89" name="Text Box 17">
              <a:extLst>
                <a:ext uri="{FF2B5EF4-FFF2-40B4-BE49-F238E27FC236}">
                  <a16:creationId xmlns:a16="http://schemas.microsoft.com/office/drawing/2014/main" id="{2F7B7078-7BAE-EA41-AB15-E91DD6BE1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9" y="2387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Modem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90" name="Text Box 18">
              <a:extLst>
                <a:ext uri="{FF2B5EF4-FFF2-40B4-BE49-F238E27FC236}">
                  <a16:creationId xmlns:a16="http://schemas.microsoft.com/office/drawing/2014/main" id="{6CB59B1C-E475-044D-8092-43172D1D3C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657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PC2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91" name="Text Box 19">
              <a:extLst>
                <a:ext uri="{FF2B5EF4-FFF2-40B4-BE49-F238E27FC236}">
                  <a16:creationId xmlns:a16="http://schemas.microsoft.com/office/drawing/2014/main" id="{827AE454-67AF-F240-AB45-51E1C9E7A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" y="3091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Servidor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92" name="Text Box 20">
              <a:extLst>
                <a:ext uri="{FF2B5EF4-FFF2-40B4-BE49-F238E27FC236}">
                  <a16:creationId xmlns:a16="http://schemas.microsoft.com/office/drawing/2014/main" id="{5BCEB48E-A266-D840-BAE9-10BE5507D0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8" y="2341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PC1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166" name="AutoShape 22">
            <a:extLst>
              <a:ext uri="{FF2B5EF4-FFF2-40B4-BE49-F238E27FC236}">
                <a16:creationId xmlns:a16="http://schemas.microsoft.com/office/drawing/2014/main" id="{9834CB16-811A-9A42-970F-C03955D02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33375"/>
            <a:ext cx="2700337" cy="2232025"/>
          </a:xfrm>
          <a:prstGeom prst="wedgeEllipseCallout">
            <a:avLst>
              <a:gd name="adj1" fmla="val -42944"/>
              <a:gd name="adj2" fmla="val 60528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400">
                <a:solidFill>
                  <a:schemeClr val="tx1"/>
                </a:solidFill>
                <a:latin typeface="Tahoma" panose="020B0604030504040204" pitchFamily="34" charset="0"/>
              </a:rPr>
              <a:t>Dado un escenario donde ciertos objetos se relacionan, se puede “modela el grafo” y luego aplicar algoritmos para  resolver diversos problemas</a:t>
            </a:r>
            <a:endParaRPr lang="es-EC" altLang="es-EC" sz="14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6F4FA7B8-FC47-FB47-BDD7-0F5BB55139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89682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EC" dirty="0"/>
              <a:t>EL TIPO DE DATO</a:t>
            </a:r>
            <a:endParaRPr lang="es-EC" altLang="es-EC" dirty="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B3E3813-7368-5146-AEAA-8F28AB37D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844675"/>
            <a:ext cx="5184775" cy="4114800"/>
          </a:xfrm>
        </p:spPr>
        <p:txBody>
          <a:bodyPr/>
          <a:lstStyle/>
          <a:p>
            <a:pPr eaLnBrk="1" hangingPunct="1"/>
            <a:r>
              <a:rPr lang="es-ES" altLang="es-EC" sz="2800" dirty="0"/>
              <a:t>Cada </a:t>
            </a:r>
            <a:r>
              <a:rPr lang="es-ES" altLang="es-EC" sz="2800" dirty="0" err="1"/>
              <a:t>vertice</a:t>
            </a:r>
            <a:r>
              <a:rPr lang="es-ES" altLang="es-EC" sz="2800" dirty="0"/>
              <a:t> tiene</a:t>
            </a:r>
          </a:p>
          <a:p>
            <a:pPr lvl="1" eaLnBrk="1" hangingPunct="1"/>
            <a:r>
              <a:rPr lang="es-ES" altLang="es-EC" sz="2400" dirty="0"/>
              <a:t>Contenido</a:t>
            </a:r>
          </a:p>
          <a:p>
            <a:pPr lvl="1" eaLnBrk="1" hangingPunct="1"/>
            <a:r>
              <a:rPr lang="es-ES" altLang="es-EC" sz="2400" dirty="0"/>
              <a:t>Siguiente</a:t>
            </a:r>
          </a:p>
          <a:p>
            <a:pPr lvl="1" eaLnBrk="1" hangingPunct="1"/>
            <a:r>
              <a:rPr lang="es-ES" altLang="es-EC" sz="2400" dirty="0"/>
              <a:t>Una lista de adyacencia</a:t>
            </a:r>
          </a:p>
          <a:p>
            <a:pPr eaLnBrk="1" hangingPunct="1"/>
            <a:r>
              <a:rPr lang="es-ES" altLang="es-EC" sz="2800" dirty="0"/>
              <a:t>Cada nodo en la lista de adyacencia</a:t>
            </a:r>
          </a:p>
          <a:p>
            <a:pPr lvl="1" eaLnBrk="1" hangingPunct="1"/>
            <a:r>
              <a:rPr lang="es-ES" altLang="es-EC" sz="2400" dirty="0"/>
              <a:t>Peso del arco</a:t>
            </a:r>
          </a:p>
          <a:p>
            <a:pPr lvl="1" eaLnBrk="1" hangingPunct="1"/>
            <a:r>
              <a:rPr lang="es-ES" altLang="es-EC" sz="2400" dirty="0"/>
              <a:t>Siguiente</a:t>
            </a:r>
          </a:p>
          <a:p>
            <a:pPr lvl="1" eaLnBrk="1" hangingPunct="1"/>
            <a:r>
              <a:rPr lang="es-ES" altLang="es-EC" sz="2400" dirty="0"/>
              <a:t>Una referencia al </a:t>
            </a:r>
            <a:r>
              <a:rPr lang="es-ES" altLang="es-EC" sz="2400" dirty="0" err="1"/>
              <a:t>vertice</a:t>
            </a:r>
            <a:r>
              <a:rPr lang="es-ES" altLang="es-EC" sz="2400" dirty="0"/>
              <a:t>(arco)</a:t>
            </a:r>
          </a:p>
          <a:p>
            <a:pPr lvl="1" eaLnBrk="1" hangingPunct="1"/>
            <a:endParaRPr lang="es-EC" altLang="es-EC" sz="2400" dirty="0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BD3DC192-0FEB-444A-9B65-39A91942B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016" y="980728"/>
            <a:ext cx="4248150" cy="452431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altLang="es-EC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s-EC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&lt;V, E&gt; 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 </a:t>
            </a:r>
            <a:r>
              <a:rPr lang="es-ES" altLang="es-EC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altLang="es-EC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&lt;E, V&gt;&gt; </a:t>
            </a:r>
            <a:r>
              <a:rPr lang="es-ES" altLang="es-EC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edges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endParaRPr lang="es-ES" altLang="es-EC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altLang="es-EC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altLang="es-EC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18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s-ES" altLang="es-EC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&lt;E, V&gt;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1" hangingPunct="1">
              <a:spcBef>
                <a:spcPts val="0"/>
              </a:spcBef>
              <a:buClrTx/>
              <a:buSz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 data;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&lt;V, E&gt; </a:t>
            </a:r>
            <a:r>
              <a:rPr lang="es-ES" altLang="es-EC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&lt;V, E&gt; target;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18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endParaRPr lang="es-ES" altLang="es-EC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MX" altLang="es-EC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s-MX" altLang="es-EC" sz="18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Graph&lt;V, E&gt; </a:t>
            </a:r>
            <a:r>
              <a:rPr lang="es-MX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MX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List&lt;Node&lt;V, E&gt;&gt; nodes;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MX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MX" altLang="es-EC" sz="18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s-MX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isDirected;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MX" altLang="es-EC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C" altLang="es-EC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53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2150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060EA17F-FB6B-AE4A-A8E6-167863B86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755" y="428178"/>
            <a:ext cx="5868491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altLang="es-EC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s-EC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&lt;V, E&gt; 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V 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&lt;E, V&gt;&gt; 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edges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isVisited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endParaRPr lang="es-ES" altLang="es-EC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altLang="es-EC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altLang="es-EC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2400" b="1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lang="es-ES" altLang="es-EC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&lt;E, V&gt;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1" hangingPunct="1">
              <a:spcBef>
                <a:spcPts val="0"/>
              </a:spcBef>
              <a:buClrTx/>
              <a:buSz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E data;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&lt;V, E&gt; 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&lt;V, E&gt; target;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2400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weight</a:t>
            </a: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ES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endParaRPr lang="es-ES" altLang="es-EC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MX" altLang="es-EC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s-MX" altLang="es-EC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Graph&lt;V, E&gt; </a:t>
            </a: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List&lt;Node&lt;V, E&gt;&gt; nodes;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MX" altLang="es-EC" sz="24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isDirected;</a:t>
            </a:r>
          </a:p>
          <a:p>
            <a:pPr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s-MX" altLang="es-EC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C" altLang="es-EC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39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53DFC-A2FD-9355-8DDB-83AE9D6C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16" y="2857500"/>
            <a:ext cx="8712968" cy="1143000"/>
          </a:xfrm>
        </p:spPr>
        <p:txBody>
          <a:bodyPr/>
          <a:lstStyle/>
          <a:p>
            <a:pPr algn="ctr"/>
            <a:r>
              <a:rPr lang="en-US" dirty="0" err="1"/>
              <a:t>Ejercicio</a:t>
            </a:r>
            <a:r>
              <a:rPr lang="en-US" dirty="0"/>
              <a:t> </a:t>
            </a:r>
            <a:r>
              <a:rPr lang="en-US" dirty="0" err="1"/>
              <a:t>Práctico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040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Tabla 25">
            <a:extLst>
              <a:ext uri="{FF2B5EF4-FFF2-40B4-BE49-F238E27FC236}">
                <a16:creationId xmlns:a16="http://schemas.microsoft.com/office/drawing/2014/main" id="{00799F47-0516-4B15-8B63-1EAD9DFE3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228322"/>
              </p:ext>
            </p:extLst>
          </p:nvPr>
        </p:nvGraphicFramePr>
        <p:xfrm>
          <a:off x="4809809" y="3995688"/>
          <a:ext cx="432048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670865219"/>
                    </a:ext>
                  </a:extLst>
                </a:gridCol>
                <a:gridCol w="899040">
                  <a:extLst>
                    <a:ext uri="{9D8B030D-6E8A-4147-A177-3AD203B41FA5}">
                      <a16:colId xmlns:a16="http://schemas.microsoft.com/office/drawing/2014/main" val="3915471526"/>
                    </a:ext>
                  </a:extLst>
                </a:gridCol>
                <a:gridCol w="1261200">
                  <a:extLst>
                    <a:ext uri="{9D8B030D-6E8A-4147-A177-3AD203B41FA5}">
                      <a16:colId xmlns:a16="http://schemas.microsoft.com/office/drawing/2014/main" val="333741557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4107905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Nombre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Edad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Profesión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Ciudad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853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Alice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32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Ingeniero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Guayaquil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65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Bob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28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Chef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Guayaquil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43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Carol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27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Contadora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Quito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39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Dave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31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Investigador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Cuenca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63371"/>
                  </a:ext>
                </a:extLst>
              </a:tr>
            </a:tbl>
          </a:graphicData>
        </a:graphic>
      </p:graphicFrame>
      <p:sp>
        <p:nvSpPr>
          <p:cNvPr id="26" name="Elipse 3">
            <a:extLst>
              <a:ext uri="{FF2B5EF4-FFF2-40B4-BE49-F238E27FC236}">
                <a16:creationId xmlns:a16="http://schemas.microsoft.com/office/drawing/2014/main" id="{49C468FD-2118-4998-8ECB-DAB476F668B9}"/>
              </a:ext>
            </a:extLst>
          </p:cNvPr>
          <p:cNvSpPr/>
          <p:nvPr/>
        </p:nvSpPr>
        <p:spPr>
          <a:xfrm>
            <a:off x="2308554" y="908720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400" dirty="0"/>
              <a:t>Alice</a:t>
            </a:r>
            <a:endParaRPr lang="es-EC" sz="2400" dirty="0"/>
          </a:p>
        </p:txBody>
      </p:sp>
      <p:sp>
        <p:nvSpPr>
          <p:cNvPr id="28" name="Elipse 5">
            <a:extLst>
              <a:ext uri="{FF2B5EF4-FFF2-40B4-BE49-F238E27FC236}">
                <a16:creationId xmlns:a16="http://schemas.microsoft.com/office/drawing/2014/main" id="{D76C9DFF-B180-4709-8B89-31CFA81EA281}"/>
              </a:ext>
            </a:extLst>
          </p:cNvPr>
          <p:cNvSpPr/>
          <p:nvPr/>
        </p:nvSpPr>
        <p:spPr>
          <a:xfrm>
            <a:off x="76306" y="2564904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400" dirty="0"/>
              <a:t>Bob</a:t>
            </a:r>
            <a:endParaRPr lang="es-EC" sz="2400" dirty="0"/>
          </a:p>
        </p:txBody>
      </p:sp>
      <p:sp>
        <p:nvSpPr>
          <p:cNvPr id="29" name="Elipse 6">
            <a:extLst>
              <a:ext uri="{FF2B5EF4-FFF2-40B4-BE49-F238E27FC236}">
                <a16:creationId xmlns:a16="http://schemas.microsoft.com/office/drawing/2014/main" id="{D6EEB2E8-394A-4A93-BDA4-A03543D138E3}"/>
              </a:ext>
            </a:extLst>
          </p:cNvPr>
          <p:cNvSpPr/>
          <p:nvPr/>
        </p:nvSpPr>
        <p:spPr>
          <a:xfrm>
            <a:off x="4612810" y="2708920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400" dirty="0"/>
              <a:t>Dave</a:t>
            </a:r>
            <a:endParaRPr lang="es-EC" sz="2400" dirty="0"/>
          </a:p>
        </p:txBody>
      </p:sp>
      <p:sp>
        <p:nvSpPr>
          <p:cNvPr id="30" name="Elipse 7">
            <a:extLst>
              <a:ext uri="{FF2B5EF4-FFF2-40B4-BE49-F238E27FC236}">
                <a16:creationId xmlns:a16="http://schemas.microsoft.com/office/drawing/2014/main" id="{373126EB-0523-46E3-8ADD-8D25F5D840D7}"/>
              </a:ext>
            </a:extLst>
          </p:cNvPr>
          <p:cNvSpPr/>
          <p:nvPr/>
        </p:nvSpPr>
        <p:spPr>
          <a:xfrm>
            <a:off x="2524578" y="4217312"/>
            <a:ext cx="864096" cy="86409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2400" dirty="0"/>
              <a:t>Carol</a:t>
            </a:r>
            <a:endParaRPr lang="es-EC" sz="2400" dirty="0"/>
          </a:p>
        </p:txBody>
      </p:sp>
      <p:cxnSp>
        <p:nvCxnSpPr>
          <p:cNvPr id="31" name="Conector recto de flecha 8">
            <a:extLst>
              <a:ext uri="{FF2B5EF4-FFF2-40B4-BE49-F238E27FC236}">
                <a16:creationId xmlns:a16="http://schemas.microsoft.com/office/drawing/2014/main" id="{FD7BF3E7-7033-48DD-8585-4889B1B1092F}"/>
              </a:ext>
            </a:extLst>
          </p:cNvPr>
          <p:cNvCxnSpPr>
            <a:stCxn id="28" idx="7"/>
            <a:endCxn id="26" idx="3"/>
          </p:cNvCxnSpPr>
          <p:nvPr/>
        </p:nvCxnSpPr>
        <p:spPr>
          <a:xfrm flipV="1">
            <a:off x="813858" y="1646272"/>
            <a:ext cx="1621240" cy="1045176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10">
            <a:extLst>
              <a:ext uri="{FF2B5EF4-FFF2-40B4-BE49-F238E27FC236}">
                <a16:creationId xmlns:a16="http://schemas.microsoft.com/office/drawing/2014/main" id="{BF4C4D54-F910-4260-8EE3-9F61D58FC9CD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3046106" y="1646272"/>
            <a:ext cx="1693248" cy="1189192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13">
            <a:extLst>
              <a:ext uri="{FF2B5EF4-FFF2-40B4-BE49-F238E27FC236}">
                <a16:creationId xmlns:a16="http://schemas.microsoft.com/office/drawing/2014/main" id="{46692351-7186-44A2-9866-95E13038F716}"/>
              </a:ext>
            </a:extLst>
          </p:cNvPr>
          <p:cNvCxnSpPr>
            <a:cxnSpLocks/>
            <a:stCxn id="29" idx="3"/>
          </p:cNvCxnSpPr>
          <p:nvPr/>
        </p:nvCxnSpPr>
        <p:spPr>
          <a:xfrm flipH="1">
            <a:off x="3262130" y="3446472"/>
            <a:ext cx="1477224" cy="90116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16">
            <a:extLst>
              <a:ext uri="{FF2B5EF4-FFF2-40B4-BE49-F238E27FC236}">
                <a16:creationId xmlns:a16="http://schemas.microsoft.com/office/drawing/2014/main" id="{60186CD5-3B6B-46F4-AA75-4E915B30A872}"/>
              </a:ext>
            </a:extLst>
          </p:cNvPr>
          <p:cNvCxnSpPr>
            <a:cxnSpLocks/>
            <a:endCxn id="28" idx="6"/>
          </p:cNvCxnSpPr>
          <p:nvPr/>
        </p:nvCxnSpPr>
        <p:spPr>
          <a:xfrm flipH="1" flipV="1">
            <a:off x="940402" y="2996952"/>
            <a:ext cx="1584176" cy="1656184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19">
            <a:extLst>
              <a:ext uri="{FF2B5EF4-FFF2-40B4-BE49-F238E27FC236}">
                <a16:creationId xmlns:a16="http://schemas.microsoft.com/office/drawing/2014/main" id="{C71B8FB0-D2EB-4C48-8AA0-4A815D3C4419}"/>
              </a:ext>
            </a:extLst>
          </p:cNvPr>
          <p:cNvCxnSpPr>
            <a:cxnSpLocks/>
            <a:endCxn id="26" idx="4"/>
          </p:cNvCxnSpPr>
          <p:nvPr/>
        </p:nvCxnSpPr>
        <p:spPr>
          <a:xfrm flipH="1" flipV="1">
            <a:off x="2740602" y="1772816"/>
            <a:ext cx="216024" cy="2448272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22">
            <a:extLst>
              <a:ext uri="{FF2B5EF4-FFF2-40B4-BE49-F238E27FC236}">
                <a16:creationId xmlns:a16="http://schemas.microsoft.com/office/drawing/2014/main" id="{61CBF4E0-16FA-406A-BF43-01435D09BB4B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3299194" y="3573016"/>
            <a:ext cx="1745664" cy="1080120"/>
          </a:xfrm>
          <a:prstGeom prst="straightConnector1">
            <a:avLst/>
          </a:prstGeom>
          <a:ln>
            <a:headEnd w="lg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uadroTexto 24">
            <a:extLst>
              <a:ext uri="{FF2B5EF4-FFF2-40B4-BE49-F238E27FC236}">
                <a16:creationId xmlns:a16="http://schemas.microsoft.com/office/drawing/2014/main" id="{DE517D29-C37A-4E7D-BBDB-681004AF13F5}"/>
              </a:ext>
            </a:extLst>
          </p:cNvPr>
          <p:cNvSpPr txBox="1"/>
          <p:nvPr/>
        </p:nvSpPr>
        <p:spPr>
          <a:xfrm rot="19623375">
            <a:off x="1122890" y="179043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le gusta</a:t>
            </a:r>
            <a:endParaRPr lang="es-EC" dirty="0"/>
          </a:p>
        </p:txBody>
      </p:sp>
      <p:sp>
        <p:nvSpPr>
          <p:cNvPr id="38" name="CuadroTexto 26">
            <a:extLst>
              <a:ext uri="{FF2B5EF4-FFF2-40B4-BE49-F238E27FC236}">
                <a16:creationId xmlns:a16="http://schemas.microsoft.com/office/drawing/2014/main" id="{A4A31789-B2A3-447C-98D6-85E13682EE86}"/>
              </a:ext>
            </a:extLst>
          </p:cNvPr>
          <p:cNvSpPr txBox="1"/>
          <p:nvPr/>
        </p:nvSpPr>
        <p:spPr>
          <a:xfrm rot="2049498">
            <a:off x="3639007" y="188880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odia</a:t>
            </a:r>
            <a:endParaRPr lang="es-EC" dirty="0"/>
          </a:p>
        </p:txBody>
      </p:sp>
      <p:sp>
        <p:nvSpPr>
          <p:cNvPr id="39" name="CuadroTexto 27">
            <a:extLst>
              <a:ext uri="{FF2B5EF4-FFF2-40B4-BE49-F238E27FC236}">
                <a16:creationId xmlns:a16="http://schemas.microsoft.com/office/drawing/2014/main" id="{CAC95FD2-885D-420C-8C0B-995FAE799CA1}"/>
              </a:ext>
            </a:extLst>
          </p:cNvPr>
          <p:cNvSpPr txBox="1"/>
          <p:nvPr/>
        </p:nvSpPr>
        <p:spPr>
          <a:xfrm rot="19623375">
            <a:off x="3900014" y="403003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ama</a:t>
            </a:r>
            <a:endParaRPr lang="es-EC" dirty="0"/>
          </a:p>
        </p:txBody>
      </p:sp>
      <p:sp>
        <p:nvSpPr>
          <p:cNvPr id="40" name="CuadroTexto 28">
            <a:extLst>
              <a:ext uri="{FF2B5EF4-FFF2-40B4-BE49-F238E27FC236}">
                <a16:creationId xmlns:a16="http://schemas.microsoft.com/office/drawing/2014/main" id="{DD5C47AA-056F-48B4-8DAF-A8B3F7483835}"/>
              </a:ext>
            </a:extLst>
          </p:cNvPr>
          <p:cNvSpPr txBox="1"/>
          <p:nvPr/>
        </p:nvSpPr>
        <p:spPr>
          <a:xfrm rot="2789746">
            <a:off x="1570266" y="357153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ama</a:t>
            </a:r>
            <a:endParaRPr lang="es-EC" dirty="0"/>
          </a:p>
        </p:txBody>
      </p:sp>
      <p:sp>
        <p:nvSpPr>
          <p:cNvPr id="41" name="CuadroTexto 29">
            <a:extLst>
              <a:ext uri="{FF2B5EF4-FFF2-40B4-BE49-F238E27FC236}">
                <a16:creationId xmlns:a16="http://schemas.microsoft.com/office/drawing/2014/main" id="{61F9EBD4-54C1-4E79-BC24-26D06EC15617}"/>
              </a:ext>
            </a:extLst>
          </p:cNvPr>
          <p:cNvSpPr txBox="1"/>
          <p:nvPr/>
        </p:nvSpPr>
        <p:spPr>
          <a:xfrm rot="15938306">
            <a:off x="2367965" y="280078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ama</a:t>
            </a:r>
            <a:endParaRPr lang="es-EC" dirty="0"/>
          </a:p>
        </p:txBody>
      </p:sp>
      <p:sp>
        <p:nvSpPr>
          <p:cNvPr id="42" name="CuadroTexto 31">
            <a:extLst>
              <a:ext uri="{FF2B5EF4-FFF2-40B4-BE49-F238E27FC236}">
                <a16:creationId xmlns:a16="http://schemas.microsoft.com/office/drawing/2014/main" id="{0D1459D4-6AC0-4098-8223-5521B6DEE778}"/>
              </a:ext>
            </a:extLst>
          </p:cNvPr>
          <p:cNvSpPr txBox="1"/>
          <p:nvPr/>
        </p:nvSpPr>
        <p:spPr>
          <a:xfrm rot="19623375">
            <a:off x="1395354" y="208484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3 años</a:t>
            </a:r>
            <a:endParaRPr lang="es-EC" dirty="0"/>
          </a:p>
        </p:txBody>
      </p:sp>
      <p:sp>
        <p:nvSpPr>
          <p:cNvPr id="43" name="CuadroTexto 33">
            <a:extLst>
              <a:ext uri="{FF2B5EF4-FFF2-40B4-BE49-F238E27FC236}">
                <a16:creationId xmlns:a16="http://schemas.microsoft.com/office/drawing/2014/main" id="{D41F5FAF-5E46-4712-94E4-8C4B9548F71B}"/>
              </a:ext>
            </a:extLst>
          </p:cNvPr>
          <p:cNvSpPr txBox="1"/>
          <p:nvPr/>
        </p:nvSpPr>
        <p:spPr>
          <a:xfrm rot="2789746">
            <a:off x="1264691" y="379505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 año</a:t>
            </a:r>
            <a:endParaRPr lang="es-EC" dirty="0"/>
          </a:p>
        </p:txBody>
      </p:sp>
      <p:sp>
        <p:nvSpPr>
          <p:cNvPr id="44" name="CuadroTexto 34">
            <a:extLst>
              <a:ext uri="{FF2B5EF4-FFF2-40B4-BE49-F238E27FC236}">
                <a16:creationId xmlns:a16="http://schemas.microsoft.com/office/drawing/2014/main" id="{09DBF1D2-F8B0-414C-A3A1-D1F332B0D39B}"/>
              </a:ext>
            </a:extLst>
          </p:cNvPr>
          <p:cNvSpPr txBox="1"/>
          <p:nvPr/>
        </p:nvSpPr>
        <p:spPr>
          <a:xfrm rot="15938306">
            <a:off x="2543837" y="27437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 años</a:t>
            </a:r>
            <a:endParaRPr lang="es-EC" dirty="0"/>
          </a:p>
        </p:txBody>
      </p:sp>
      <p:sp>
        <p:nvSpPr>
          <p:cNvPr id="45" name="CuadroTexto 35">
            <a:extLst>
              <a:ext uri="{FF2B5EF4-FFF2-40B4-BE49-F238E27FC236}">
                <a16:creationId xmlns:a16="http://schemas.microsoft.com/office/drawing/2014/main" id="{08BBC7D3-33F4-4FBF-B257-3798731F13E0}"/>
              </a:ext>
            </a:extLst>
          </p:cNvPr>
          <p:cNvSpPr txBox="1"/>
          <p:nvPr/>
        </p:nvSpPr>
        <p:spPr>
          <a:xfrm rot="2049498">
            <a:off x="3422744" y="21438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 año</a:t>
            </a:r>
            <a:endParaRPr lang="es-EC" dirty="0"/>
          </a:p>
        </p:txBody>
      </p:sp>
      <p:sp>
        <p:nvSpPr>
          <p:cNvPr id="46" name="CuadroTexto 36">
            <a:extLst>
              <a:ext uri="{FF2B5EF4-FFF2-40B4-BE49-F238E27FC236}">
                <a16:creationId xmlns:a16="http://schemas.microsoft.com/office/drawing/2014/main" id="{17A6B38A-9422-4E39-A44C-ECD15240FC43}"/>
              </a:ext>
            </a:extLst>
          </p:cNvPr>
          <p:cNvSpPr txBox="1"/>
          <p:nvPr/>
        </p:nvSpPr>
        <p:spPr>
          <a:xfrm rot="19623375">
            <a:off x="3951957" y="42492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 años</a:t>
            </a:r>
            <a:endParaRPr lang="es-EC" dirty="0"/>
          </a:p>
        </p:txBody>
      </p:sp>
      <p:sp>
        <p:nvSpPr>
          <p:cNvPr id="47" name="CuadroTexto 37">
            <a:extLst>
              <a:ext uri="{FF2B5EF4-FFF2-40B4-BE49-F238E27FC236}">
                <a16:creationId xmlns:a16="http://schemas.microsoft.com/office/drawing/2014/main" id="{A30AB6CC-09EE-4F5A-A8CF-3562E284A700}"/>
              </a:ext>
            </a:extLst>
          </p:cNvPr>
          <p:cNvSpPr txBox="1"/>
          <p:nvPr/>
        </p:nvSpPr>
        <p:spPr>
          <a:xfrm rot="19623375">
            <a:off x="3289647" y="33436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 años</a:t>
            </a:r>
            <a:endParaRPr lang="es-EC" dirty="0"/>
          </a:p>
        </p:txBody>
      </p:sp>
      <p:sp>
        <p:nvSpPr>
          <p:cNvPr id="48" name="CuadroTexto 38">
            <a:extLst>
              <a:ext uri="{FF2B5EF4-FFF2-40B4-BE49-F238E27FC236}">
                <a16:creationId xmlns:a16="http://schemas.microsoft.com/office/drawing/2014/main" id="{1688B1F5-5BAC-45AC-BB42-5BBAA08D1B4A}"/>
              </a:ext>
            </a:extLst>
          </p:cNvPr>
          <p:cNvSpPr txBox="1"/>
          <p:nvPr/>
        </p:nvSpPr>
        <p:spPr>
          <a:xfrm rot="19623375">
            <a:off x="3591657" y="356290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odia</a:t>
            </a:r>
            <a:endParaRPr lang="es-EC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E402E61-7B13-1F96-1AA8-07D5AA4AD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18" y="212699"/>
            <a:ext cx="8856984" cy="50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"/>
              <a:defRPr sz="32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itchFamily="2" charset="2"/>
              <a:buChar char=""/>
              <a:defRPr sz="28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80000"/>
              <a:buFont typeface="Wingdings" pitchFamily="2" charset="2"/>
              <a:buChar char=""/>
              <a:defRPr sz="20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s-ES" altLang="es-EC" sz="2800" b="0" i="0" u="none" strike="noStrike" kern="1200" cap="none" spc="0" normalizeH="0" baseline="0" noProof="0" dirty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Escriba el código necesario para crear el siguiente grafo: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0A59256-9DDB-8D7E-5683-A7F0D2F33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508" y="6197227"/>
            <a:ext cx="8856984" cy="50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"/>
              <a:defRPr sz="32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itchFamily="2" charset="2"/>
              <a:buChar char=""/>
              <a:defRPr sz="28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80000"/>
              <a:buFont typeface="Wingdings" pitchFamily="2" charset="2"/>
              <a:buChar char=""/>
              <a:defRPr sz="20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s-ES" altLang="es-EC" sz="2800" b="0" i="0" u="none" strike="noStrike" kern="1200" cap="none" spc="0" normalizeH="0" baseline="0" noProof="0" dirty="0">
                <a:ln>
                  <a:noFill/>
                </a:ln>
                <a:solidFill>
                  <a:srgbClr val="002850"/>
                </a:solidFill>
                <a:effectLst/>
                <a:uLnTx/>
                <a:uFillTx/>
                <a:latin typeface="Arial Narrow"/>
                <a:ea typeface="+mn-ea"/>
                <a:cs typeface="+mn-cs"/>
              </a:rPr>
              <a:t>Cree dos grafos: uno estático y otro dinámico.</a:t>
            </a:r>
          </a:p>
        </p:txBody>
      </p:sp>
    </p:spTree>
    <p:extLst>
      <p:ext uri="{BB962C8B-B14F-4D97-AF65-F5344CB8AC3E}">
        <p14:creationId xmlns:p14="http://schemas.microsoft.com/office/powerpoint/2010/main" val="722435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910E44-F509-1A44-93DA-F66B31B9345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4420E7-76BC-7648-8176-E67E72887FD4}"/>
              </a:ext>
            </a:extLst>
          </p:cNvPr>
          <p:cNvSpPr txBox="1">
            <a:spLocks noChangeArrowheads="1"/>
          </p:cNvSpPr>
          <p:nvPr/>
        </p:nvSpPr>
        <p:spPr>
          <a:xfrm>
            <a:off x="1578809" y="3096602"/>
            <a:ext cx="5986383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Recorridos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del </a:t>
            </a:r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Grafo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629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CC61E6DC-7F12-5E42-9874-4FDDF5DAE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 dirty="0"/>
              <a:t>RECORRIDOS DEL GRAFO</a:t>
            </a:r>
            <a:endParaRPr lang="es-EC" altLang="es-EC" dirty="0"/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418B7F7E-BEF9-F545-A738-3AB0696D8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 dirty="0"/>
              <a:t>Se desea:</a:t>
            </a:r>
          </a:p>
          <a:p>
            <a:pPr lvl="1" eaLnBrk="1" hangingPunct="1"/>
            <a:r>
              <a:rPr lang="es-ES" altLang="es-EC" dirty="0"/>
              <a:t>Visitar todos los nodos </a:t>
            </a:r>
            <a:r>
              <a:rPr lang="es-ES" altLang="es-EC" b="1" dirty="0"/>
              <a:t>posibles</a:t>
            </a:r>
          </a:p>
          <a:p>
            <a:pPr lvl="1" eaLnBrk="1" hangingPunct="1"/>
            <a:r>
              <a:rPr lang="es-ES" altLang="es-EC" dirty="0"/>
              <a:t>Desde un </a:t>
            </a:r>
            <a:r>
              <a:rPr lang="es-ES" altLang="es-EC" dirty="0" err="1"/>
              <a:t>vertice</a:t>
            </a:r>
            <a:r>
              <a:rPr lang="es-ES" altLang="es-EC" dirty="0"/>
              <a:t> de partida D cualquiera</a:t>
            </a:r>
          </a:p>
          <a:p>
            <a:pPr lvl="1" eaLnBrk="1" hangingPunct="1"/>
            <a:endParaRPr lang="es-ES" altLang="es-EC" dirty="0"/>
          </a:p>
          <a:p>
            <a:pPr eaLnBrk="1" hangingPunct="1"/>
            <a:r>
              <a:rPr lang="es-ES" altLang="es-EC" dirty="0"/>
              <a:t>Existe dos posibles recorridos</a:t>
            </a:r>
          </a:p>
          <a:p>
            <a:pPr lvl="1" eaLnBrk="1" hangingPunct="1"/>
            <a:r>
              <a:rPr lang="es-ES" altLang="es-EC" dirty="0"/>
              <a:t>En Anchura y</a:t>
            </a:r>
          </a:p>
          <a:p>
            <a:pPr lvl="1" eaLnBrk="1" hangingPunct="1"/>
            <a:r>
              <a:rPr lang="es-ES" altLang="es-EC" dirty="0"/>
              <a:t>En Profundidad</a:t>
            </a:r>
            <a:endParaRPr lang="es-EC" altLang="es-EC" dirty="0"/>
          </a:p>
        </p:txBody>
      </p:sp>
    </p:spTree>
    <p:extLst>
      <p:ext uri="{BB962C8B-B14F-4D97-AF65-F5344CB8AC3E}">
        <p14:creationId xmlns:p14="http://schemas.microsoft.com/office/powerpoint/2010/main" val="2994300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>
            <a:extLst>
              <a:ext uri="{FF2B5EF4-FFF2-40B4-BE49-F238E27FC236}">
                <a16:creationId xmlns:a16="http://schemas.microsoft.com/office/drawing/2014/main" id="{6E2B3457-3312-E340-8E4B-158F77615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RECORRIDO EN ANCHURA</a:t>
            </a:r>
            <a:endParaRPr lang="es-EC" altLang="es-EC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CA06D7E-C841-204B-9B54-F36331D01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s-EC" sz="2800" b="1"/>
              <a:t>Encolar</a:t>
            </a:r>
            <a:r>
              <a:rPr lang="es-ES" altLang="es-EC" sz="2800"/>
              <a:t> vertice de partida</a:t>
            </a:r>
          </a:p>
          <a:p>
            <a:pPr eaLnBrk="1" hangingPunct="1"/>
            <a:r>
              <a:rPr lang="es-ES" altLang="es-EC" sz="2800"/>
              <a:t>Marcarlo como “visitado”</a:t>
            </a:r>
          </a:p>
          <a:p>
            <a:pPr eaLnBrk="1" hangingPunct="1"/>
            <a:r>
              <a:rPr lang="es-ES" altLang="es-EC" sz="2800"/>
              <a:t>Mientras la cola no este vacia</a:t>
            </a:r>
          </a:p>
          <a:p>
            <a:pPr lvl="1" eaLnBrk="1" hangingPunct="1"/>
            <a:r>
              <a:rPr lang="es-ES" altLang="es-EC" sz="2400"/>
              <a:t>Desencolar vertice W</a:t>
            </a:r>
          </a:p>
          <a:p>
            <a:pPr lvl="1" eaLnBrk="1" hangingPunct="1"/>
            <a:r>
              <a:rPr lang="es-ES" altLang="es-EC" sz="2400"/>
              <a:t>Mostrarlo</a:t>
            </a:r>
          </a:p>
          <a:p>
            <a:pPr lvl="1" eaLnBrk="1" hangingPunct="1"/>
            <a:r>
              <a:rPr lang="es-ES" altLang="es-EC" sz="2400"/>
              <a:t>Marcar como visitados</a:t>
            </a:r>
          </a:p>
          <a:p>
            <a:pPr lvl="2" eaLnBrk="1" hangingPunct="1"/>
            <a:r>
              <a:rPr lang="es-ES" altLang="es-EC" sz="2000"/>
              <a:t>Los vertices adyacentes de W</a:t>
            </a:r>
          </a:p>
          <a:p>
            <a:pPr lvl="2" eaLnBrk="1" hangingPunct="1"/>
            <a:r>
              <a:rPr lang="es-ES" altLang="es-EC" sz="2000"/>
              <a:t>Que no hayan sido ya visitados</a:t>
            </a:r>
          </a:p>
          <a:p>
            <a:pPr lvl="1" eaLnBrk="1" hangingPunct="1"/>
            <a:r>
              <a:rPr lang="es-ES" altLang="es-EC" sz="2400"/>
              <a:t>Encolarlos</a:t>
            </a:r>
            <a:endParaRPr lang="es-EC" altLang="es-EC" sz="2400"/>
          </a:p>
        </p:txBody>
      </p:sp>
    </p:spTree>
    <p:extLst>
      <p:ext uri="{BB962C8B-B14F-4D97-AF65-F5344CB8AC3E}">
        <p14:creationId xmlns:p14="http://schemas.microsoft.com/office/powerpoint/2010/main" val="186901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FBD46579-AF60-9D42-9E37-8182C49AF3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EJEMPLO</a:t>
            </a:r>
            <a:endParaRPr lang="es-EC" altLang="es-EC"/>
          </a:p>
        </p:txBody>
      </p:sp>
      <p:sp>
        <p:nvSpPr>
          <p:cNvPr id="25604" name="Oval 4">
            <a:extLst>
              <a:ext uri="{FF2B5EF4-FFF2-40B4-BE49-F238E27FC236}">
                <a16:creationId xmlns:a16="http://schemas.microsoft.com/office/drawing/2014/main" id="{5311F836-0D44-C746-A8FD-B0CE1F68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420938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5" name="Oval 5">
            <a:extLst>
              <a:ext uri="{FF2B5EF4-FFF2-40B4-BE49-F238E27FC236}">
                <a16:creationId xmlns:a16="http://schemas.microsoft.com/office/drawing/2014/main" id="{8A9F69C6-41FF-9A4D-928F-CAD94C6BD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644900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T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6" name="Oval 6">
            <a:extLst>
              <a:ext uri="{FF2B5EF4-FFF2-40B4-BE49-F238E27FC236}">
                <a16:creationId xmlns:a16="http://schemas.microsoft.com/office/drawing/2014/main" id="{25FD63AB-85AB-EB41-AC8D-E856A50B4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781300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H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7" name="Oval 7">
            <a:extLst>
              <a:ext uri="{FF2B5EF4-FFF2-40B4-BE49-F238E27FC236}">
                <a16:creationId xmlns:a16="http://schemas.microsoft.com/office/drawing/2014/main" id="{F905D5EC-A747-C04C-8651-C4D6B92F3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2060575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B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8" name="Oval 8">
            <a:extLst>
              <a:ext uri="{FF2B5EF4-FFF2-40B4-BE49-F238E27FC236}">
                <a16:creationId xmlns:a16="http://schemas.microsoft.com/office/drawing/2014/main" id="{E33669AF-7828-6F41-835C-FCDDBD4F2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2492375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D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09" name="Oval 9">
            <a:extLst>
              <a:ext uri="{FF2B5EF4-FFF2-40B4-BE49-F238E27FC236}">
                <a16:creationId xmlns:a16="http://schemas.microsoft.com/office/drawing/2014/main" id="{207DEAEA-7533-F343-A003-41135849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3213100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10" name="Oval 10">
            <a:extLst>
              <a:ext uri="{FF2B5EF4-FFF2-40B4-BE49-F238E27FC236}">
                <a16:creationId xmlns:a16="http://schemas.microsoft.com/office/drawing/2014/main" id="{F3E6E6BA-7050-EB4A-8CE6-6D1A291CD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789363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cxnSp>
        <p:nvCxnSpPr>
          <p:cNvPr id="25611" name="AutoShape 11">
            <a:extLst>
              <a:ext uri="{FF2B5EF4-FFF2-40B4-BE49-F238E27FC236}">
                <a16:creationId xmlns:a16="http://schemas.microsoft.com/office/drawing/2014/main" id="{8888C6A5-D7FE-F341-96DA-10902C42723A}"/>
              </a:ext>
            </a:extLst>
          </p:cNvPr>
          <p:cNvCxnSpPr>
            <a:cxnSpLocks noChangeShapeType="1"/>
            <a:stCxn id="25606" idx="2"/>
            <a:endCxn id="25604" idx="5"/>
          </p:cNvCxnSpPr>
          <p:nvPr/>
        </p:nvCxnSpPr>
        <p:spPr bwMode="auto">
          <a:xfrm flipH="1" flipV="1">
            <a:off x="1987550" y="2789238"/>
            <a:ext cx="78422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2" name="AutoShape 12">
            <a:extLst>
              <a:ext uri="{FF2B5EF4-FFF2-40B4-BE49-F238E27FC236}">
                <a16:creationId xmlns:a16="http://schemas.microsoft.com/office/drawing/2014/main" id="{C360B528-D725-9E46-B802-A67796CB324B}"/>
              </a:ext>
            </a:extLst>
          </p:cNvPr>
          <p:cNvCxnSpPr>
            <a:cxnSpLocks noChangeShapeType="1"/>
            <a:stCxn id="25606" idx="4"/>
            <a:endCxn id="25605" idx="0"/>
          </p:cNvCxnSpPr>
          <p:nvPr/>
        </p:nvCxnSpPr>
        <p:spPr bwMode="auto">
          <a:xfrm flipH="1">
            <a:off x="2771775" y="3213100"/>
            <a:ext cx="21590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3">
            <a:extLst>
              <a:ext uri="{FF2B5EF4-FFF2-40B4-BE49-F238E27FC236}">
                <a16:creationId xmlns:a16="http://schemas.microsoft.com/office/drawing/2014/main" id="{43A0902E-35CA-DB47-8913-C4AC2BAA405C}"/>
              </a:ext>
            </a:extLst>
          </p:cNvPr>
          <p:cNvCxnSpPr>
            <a:cxnSpLocks noChangeShapeType="1"/>
            <a:stCxn id="25610" idx="1"/>
            <a:endCxn id="25606" idx="5"/>
          </p:cNvCxnSpPr>
          <p:nvPr/>
        </p:nvCxnSpPr>
        <p:spPr bwMode="auto">
          <a:xfrm flipH="1" flipV="1">
            <a:off x="3140075" y="3149600"/>
            <a:ext cx="4873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4" name="AutoShape 14">
            <a:extLst>
              <a:ext uri="{FF2B5EF4-FFF2-40B4-BE49-F238E27FC236}">
                <a16:creationId xmlns:a16="http://schemas.microsoft.com/office/drawing/2014/main" id="{FF031C70-D0B5-6A4A-9AEA-C9933483ABF4}"/>
              </a:ext>
            </a:extLst>
          </p:cNvPr>
          <p:cNvCxnSpPr>
            <a:cxnSpLocks noChangeShapeType="1"/>
            <a:stCxn id="25609" idx="3"/>
            <a:endCxn id="25610" idx="7"/>
          </p:cNvCxnSpPr>
          <p:nvPr/>
        </p:nvCxnSpPr>
        <p:spPr bwMode="auto">
          <a:xfrm flipH="1">
            <a:off x="3932238" y="3581400"/>
            <a:ext cx="4159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5">
            <a:extLst>
              <a:ext uri="{FF2B5EF4-FFF2-40B4-BE49-F238E27FC236}">
                <a16:creationId xmlns:a16="http://schemas.microsoft.com/office/drawing/2014/main" id="{473C1600-7288-9E4A-8939-B0C0DA592AA4}"/>
              </a:ext>
            </a:extLst>
          </p:cNvPr>
          <p:cNvCxnSpPr>
            <a:cxnSpLocks noChangeShapeType="1"/>
            <a:stCxn id="25606" idx="6"/>
            <a:endCxn id="25608" idx="2"/>
          </p:cNvCxnSpPr>
          <p:nvPr/>
        </p:nvCxnSpPr>
        <p:spPr bwMode="auto">
          <a:xfrm flipV="1">
            <a:off x="3203575" y="2708275"/>
            <a:ext cx="1800225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6" name="AutoShape 16">
            <a:extLst>
              <a:ext uri="{FF2B5EF4-FFF2-40B4-BE49-F238E27FC236}">
                <a16:creationId xmlns:a16="http://schemas.microsoft.com/office/drawing/2014/main" id="{AF977A7B-BC61-C04F-8170-9F8AD52954FB}"/>
              </a:ext>
            </a:extLst>
          </p:cNvPr>
          <p:cNvCxnSpPr>
            <a:cxnSpLocks noChangeShapeType="1"/>
            <a:stCxn id="25607" idx="3"/>
            <a:endCxn id="25606" idx="7"/>
          </p:cNvCxnSpPr>
          <p:nvPr/>
        </p:nvCxnSpPr>
        <p:spPr bwMode="auto">
          <a:xfrm flipH="1">
            <a:off x="3140075" y="2428875"/>
            <a:ext cx="415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7" name="AutoShape 17">
            <a:extLst>
              <a:ext uri="{FF2B5EF4-FFF2-40B4-BE49-F238E27FC236}">
                <a16:creationId xmlns:a16="http://schemas.microsoft.com/office/drawing/2014/main" id="{1ED3F678-E84C-DA40-9F35-2E53A972711B}"/>
              </a:ext>
            </a:extLst>
          </p:cNvPr>
          <p:cNvCxnSpPr>
            <a:cxnSpLocks noChangeShapeType="1"/>
            <a:stCxn id="25608" idx="1"/>
            <a:endCxn id="25607" idx="6"/>
          </p:cNvCxnSpPr>
          <p:nvPr/>
        </p:nvCxnSpPr>
        <p:spPr bwMode="auto">
          <a:xfrm flipH="1" flipV="1">
            <a:off x="3924300" y="2276475"/>
            <a:ext cx="11430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8" name="AutoShape 18">
            <a:extLst>
              <a:ext uri="{FF2B5EF4-FFF2-40B4-BE49-F238E27FC236}">
                <a16:creationId xmlns:a16="http://schemas.microsoft.com/office/drawing/2014/main" id="{AB41B187-7F11-6D49-BCA5-309B80AEF450}"/>
              </a:ext>
            </a:extLst>
          </p:cNvPr>
          <p:cNvCxnSpPr>
            <a:cxnSpLocks noChangeShapeType="1"/>
            <a:stCxn id="25608" idx="3"/>
            <a:endCxn id="25609" idx="7"/>
          </p:cNvCxnSpPr>
          <p:nvPr/>
        </p:nvCxnSpPr>
        <p:spPr bwMode="auto">
          <a:xfrm flipH="1">
            <a:off x="4652963" y="2860675"/>
            <a:ext cx="414337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619" name="Rectangle 19">
            <a:extLst>
              <a:ext uri="{FF2B5EF4-FFF2-40B4-BE49-F238E27FC236}">
                <a16:creationId xmlns:a16="http://schemas.microsoft.com/office/drawing/2014/main" id="{D2F11247-B5EF-3B4F-BD57-53999B046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D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8B5C4331-CA57-C146-B2FC-D6758A242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92600"/>
            <a:ext cx="10080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Tahoma" panose="020B0604030504040204" pitchFamily="34" charset="0"/>
              </a:rPr>
              <a:t>Cola</a:t>
            </a:r>
            <a:endParaRPr lang="es-EC" altLang="es-EC" sz="18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C8524626-9BCE-6B4F-8349-A7C79F551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060575"/>
            <a:ext cx="16557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Tahoma" panose="020B0604030504040204" pitchFamily="34" charset="0"/>
              </a:rPr>
              <a:t>Se Muestra:</a:t>
            </a:r>
            <a:endParaRPr lang="es-EC" altLang="es-EC" sz="18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22" name="Text Box 22">
            <a:extLst>
              <a:ext uri="{FF2B5EF4-FFF2-40B4-BE49-F238E27FC236}">
                <a16:creationId xmlns:a16="http://schemas.microsoft.com/office/drawing/2014/main" id="{C4376CB5-B4C7-7D41-A904-6561E2A9B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63683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D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23" name="Rectangle 23">
            <a:extLst>
              <a:ext uri="{FF2B5EF4-FFF2-40B4-BE49-F238E27FC236}">
                <a16:creationId xmlns:a16="http://schemas.microsoft.com/office/drawing/2014/main" id="{0B57C7BB-5981-9B40-BD5F-A2E5AE9D8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B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24" name="Rectangle 24">
            <a:extLst>
              <a:ext uri="{FF2B5EF4-FFF2-40B4-BE49-F238E27FC236}">
                <a16:creationId xmlns:a16="http://schemas.microsoft.com/office/drawing/2014/main" id="{EE7499C6-1049-8E4C-8662-24D2B808D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26" name="Text Box 26">
            <a:extLst>
              <a:ext uri="{FF2B5EF4-FFF2-40B4-BE49-F238E27FC236}">
                <a16:creationId xmlns:a16="http://schemas.microsoft.com/office/drawing/2014/main" id="{0CE4D464-ED1A-A54E-A702-2D024476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263683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B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27" name="Text Box 27">
            <a:extLst>
              <a:ext uri="{FF2B5EF4-FFF2-40B4-BE49-F238E27FC236}">
                <a16:creationId xmlns:a16="http://schemas.microsoft.com/office/drawing/2014/main" id="{D009F542-5B75-ED4E-9544-D922F836A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26368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28" name="Rectangle 28">
            <a:extLst>
              <a:ext uri="{FF2B5EF4-FFF2-40B4-BE49-F238E27FC236}">
                <a16:creationId xmlns:a16="http://schemas.microsoft.com/office/drawing/2014/main" id="{00A959B6-75A1-C14F-8C39-9AD447211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29" name="Rectangle 29">
            <a:extLst>
              <a:ext uri="{FF2B5EF4-FFF2-40B4-BE49-F238E27FC236}">
                <a16:creationId xmlns:a16="http://schemas.microsoft.com/office/drawing/2014/main" id="{E116CF9E-A425-1148-996A-E8E682B6E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H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31" name="Rectangle 31">
            <a:extLst>
              <a:ext uri="{FF2B5EF4-FFF2-40B4-BE49-F238E27FC236}">
                <a16:creationId xmlns:a16="http://schemas.microsoft.com/office/drawing/2014/main" id="{F348555C-32DB-7E49-B9A6-FF16F1976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H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32" name="Rectangle 32">
            <a:extLst>
              <a:ext uri="{FF2B5EF4-FFF2-40B4-BE49-F238E27FC236}">
                <a16:creationId xmlns:a16="http://schemas.microsoft.com/office/drawing/2014/main" id="{BA7175CB-ED6E-534E-96BE-21E975EC7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34" name="Text Box 34">
            <a:extLst>
              <a:ext uri="{FF2B5EF4-FFF2-40B4-BE49-F238E27FC236}">
                <a16:creationId xmlns:a16="http://schemas.microsoft.com/office/drawing/2014/main" id="{DB011398-5966-6245-A669-E96FE83F6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6368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H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35" name="Rectangle 35">
            <a:extLst>
              <a:ext uri="{FF2B5EF4-FFF2-40B4-BE49-F238E27FC236}">
                <a16:creationId xmlns:a16="http://schemas.microsoft.com/office/drawing/2014/main" id="{1BCE59D3-08D7-0A42-8C95-B9F5477F0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36" name="Rectangle 36">
            <a:extLst>
              <a:ext uri="{FF2B5EF4-FFF2-40B4-BE49-F238E27FC236}">
                <a16:creationId xmlns:a16="http://schemas.microsoft.com/office/drawing/2014/main" id="{A4D1CC4D-ABBC-AE49-88E8-5AFB8085E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37" name="Text Box 37">
            <a:extLst>
              <a:ext uri="{FF2B5EF4-FFF2-40B4-BE49-F238E27FC236}">
                <a16:creationId xmlns:a16="http://schemas.microsoft.com/office/drawing/2014/main" id="{248F7D89-84C1-A047-9B1D-53FF36129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088" y="263683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39" name="Text Box 39">
            <a:extLst>
              <a:ext uri="{FF2B5EF4-FFF2-40B4-BE49-F238E27FC236}">
                <a16:creationId xmlns:a16="http://schemas.microsoft.com/office/drawing/2014/main" id="{B7528EFC-4311-4B43-B86E-FB7D0B743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26368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40" name="Rectangle 40">
            <a:extLst>
              <a:ext uri="{FF2B5EF4-FFF2-40B4-BE49-F238E27FC236}">
                <a16:creationId xmlns:a16="http://schemas.microsoft.com/office/drawing/2014/main" id="{814F14EE-8280-9B4E-AD07-2C32EAC30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T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41" name="Text Box 41">
            <a:extLst>
              <a:ext uri="{FF2B5EF4-FFF2-40B4-BE49-F238E27FC236}">
                <a16:creationId xmlns:a16="http://schemas.microsoft.com/office/drawing/2014/main" id="{C3282D1E-9927-3640-A53B-4C61FD48C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2813" y="263683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T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42" name="Rectangle 42">
            <a:extLst>
              <a:ext uri="{FF2B5EF4-FFF2-40B4-BE49-F238E27FC236}">
                <a16:creationId xmlns:a16="http://schemas.microsoft.com/office/drawing/2014/main" id="{225301F2-884E-D44C-9DCC-A4A24A25A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43" name="Rectangle 43">
            <a:extLst>
              <a:ext uri="{FF2B5EF4-FFF2-40B4-BE49-F238E27FC236}">
                <a16:creationId xmlns:a16="http://schemas.microsoft.com/office/drawing/2014/main" id="{26926F58-CF34-8847-86AD-2907484BD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T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5644" name="Rectangle 44">
            <a:extLst>
              <a:ext uri="{FF2B5EF4-FFF2-40B4-BE49-F238E27FC236}">
                <a16:creationId xmlns:a16="http://schemas.microsoft.com/office/drawing/2014/main" id="{078FADE9-1D3C-4D40-BD9C-AF77E5138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4581525"/>
            <a:ext cx="431800" cy="431800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T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03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5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8" dur="500"/>
                                        <p:tgtEl>
                                          <p:spTgt spid="2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5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4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7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2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9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0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1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25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25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25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25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2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5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25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8" dur="1000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/>
                                        <p:tgtEl>
                                          <p:spTgt spid="25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0" dur="10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25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25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25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25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2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6" dur="1000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/>
                                        <p:tgtEl>
                                          <p:spTgt spid="25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8" dur="10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2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6" dur="1000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/>
                                        <p:tgtEl>
                                          <p:spTgt spid="2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3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9" grpId="0" animBg="1"/>
      <p:bldP spid="25619" grpId="1" animBg="1"/>
      <p:bldP spid="25622" grpId="0"/>
      <p:bldP spid="25623" grpId="0" animBg="1"/>
      <p:bldP spid="25623" grpId="1" animBg="1"/>
      <p:bldP spid="25624" grpId="0" animBg="1"/>
      <p:bldP spid="25624" grpId="1" animBg="1"/>
      <p:bldP spid="25626" grpId="0"/>
      <p:bldP spid="25627" grpId="0"/>
      <p:bldP spid="25628" grpId="0" animBg="1"/>
      <p:bldP spid="25628" grpId="1" animBg="1"/>
      <p:bldP spid="25629" grpId="0" animBg="1"/>
      <p:bldP spid="25629" grpId="1" animBg="1"/>
      <p:bldP spid="25631" grpId="0" animBg="1"/>
      <p:bldP spid="25631" grpId="1" animBg="1"/>
      <p:bldP spid="25632" grpId="0" animBg="1"/>
      <p:bldP spid="25632" grpId="1" animBg="1"/>
      <p:bldP spid="25634" grpId="0"/>
      <p:bldP spid="25635" grpId="0" animBg="1"/>
      <p:bldP spid="25635" grpId="1" animBg="1"/>
      <p:bldP spid="25636" grpId="0" animBg="1"/>
      <p:bldP spid="25636" grpId="1" animBg="1"/>
      <p:bldP spid="25637" grpId="0"/>
      <p:bldP spid="25639" grpId="0"/>
      <p:bldP spid="25640" grpId="0" animBg="1"/>
      <p:bldP spid="25640" grpId="1" animBg="1"/>
      <p:bldP spid="25641" grpId="0"/>
      <p:bldP spid="25642" grpId="0" animBg="1"/>
      <p:bldP spid="25642" grpId="1" animBg="1"/>
      <p:bldP spid="25643" grpId="0" animBg="1"/>
      <p:bldP spid="25643" grpId="1" animBg="1"/>
      <p:bldP spid="25644" grpId="0" animBg="1"/>
      <p:bldP spid="2564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265C19A8-EC8D-B64D-B04C-0E8121227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 dirty="0"/>
              <a:t>EJERCICIO</a:t>
            </a:r>
            <a:endParaRPr lang="es-EC" altLang="es-EC" dirty="0"/>
          </a:p>
        </p:txBody>
      </p:sp>
      <p:sp>
        <p:nvSpPr>
          <p:cNvPr id="14338" name="Text Box 4">
            <a:extLst>
              <a:ext uri="{FF2B5EF4-FFF2-40B4-BE49-F238E27FC236}">
                <a16:creationId xmlns:a16="http://schemas.microsoft.com/office/drawing/2014/main" id="{4C51FED4-EDFA-B84A-9DC6-C422B763F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349500"/>
            <a:ext cx="7056437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2800">
                <a:solidFill>
                  <a:schemeClr val="tx1"/>
                </a:solidFill>
                <a:latin typeface="Tahoma" panose="020B0604030504040204" pitchFamily="34" charset="0"/>
              </a:rPr>
              <a:t>Escriba la implementación del </a:t>
            </a:r>
            <a:r>
              <a:rPr lang="es-ES" altLang="es-EC" sz="2800" b="1">
                <a:solidFill>
                  <a:schemeClr val="tx1"/>
                </a:solidFill>
                <a:latin typeface="Tahoma" panose="020B0604030504040204" pitchFamily="34" charset="0"/>
              </a:rPr>
              <a:t>recorrido en anchura</a:t>
            </a:r>
            <a:r>
              <a:rPr lang="es-ES" altLang="es-EC" sz="2800">
                <a:solidFill>
                  <a:schemeClr val="tx1"/>
                </a:solidFill>
                <a:latin typeface="Tahoma" panose="020B0604030504040204" pitchFamily="34" charset="0"/>
              </a:rPr>
              <a:t> de un grafo a partir de un vértice inicial</a:t>
            </a:r>
            <a:endParaRPr lang="es-EC" altLang="es-EC" sz="2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431F245-5066-AF42-A8B1-EAF3CD40D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RECORRIDO EN PROFUNDIDAD</a:t>
            </a:r>
            <a:endParaRPr lang="es-EC" altLang="es-EC"/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FA4D2D81-9E20-354D-A4B7-7D9B70EE7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s-ES" altLang="es-EC" sz="2400"/>
              <a:t>Marcar vertice origen V como visitado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EC" sz="2400"/>
              <a:t>Recorrer en Profundidad</a:t>
            </a:r>
          </a:p>
          <a:p>
            <a:pPr lvl="1" eaLnBrk="1" hangingPunct="1">
              <a:lnSpc>
                <a:spcPct val="110000"/>
              </a:lnSpc>
            </a:pPr>
            <a:r>
              <a:rPr lang="es-ES" altLang="es-EC" sz="2000"/>
              <a:t>Cada vertice adyacente de V</a:t>
            </a:r>
          </a:p>
          <a:p>
            <a:pPr lvl="1" eaLnBrk="1" hangingPunct="1">
              <a:lnSpc>
                <a:spcPct val="110000"/>
              </a:lnSpc>
            </a:pPr>
            <a:r>
              <a:rPr lang="es-ES" altLang="es-EC" sz="2000"/>
              <a:t>Que no haya sido visitado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s-EC" sz="2400"/>
              <a:t>Ejemplo</a:t>
            </a:r>
          </a:p>
          <a:p>
            <a:pPr eaLnBrk="1" hangingPunct="1">
              <a:lnSpc>
                <a:spcPct val="110000"/>
              </a:lnSpc>
            </a:pPr>
            <a:endParaRPr lang="es-EC" altLang="es-EC" sz="2400"/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77C2F59E-E69F-634F-8FFB-8F1783F03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510088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F549114E-4681-E540-BA37-B7CFF6436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734050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T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7163B593-0E27-B347-AD2D-C4EBB91A0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4870450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H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64A62597-F77C-A94A-AC4B-28D48464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4149725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B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2" name="Oval 8">
            <a:extLst>
              <a:ext uri="{FF2B5EF4-FFF2-40B4-BE49-F238E27FC236}">
                <a16:creationId xmlns:a16="http://schemas.microsoft.com/office/drawing/2014/main" id="{16BF5A72-1E3D-AD47-BA62-36856C4AC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581525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D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3" name="Oval 9">
            <a:extLst>
              <a:ext uri="{FF2B5EF4-FFF2-40B4-BE49-F238E27FC236}">
                <a16:creationId xmlns:a16="http://schemas.microsoft.com/office/drawing/2014/main" id="{9B56BE25-9E88-3F4F-A27F-78097647E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302250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34" name="Oval 10">
            <a:extLst>
              <a:ext uri="{FF2B5EF4-FFF2-40B4-BE49-F238E27FC236}">
                <a16:creationId xmlns:a16="http://schemas.microsoft.com/office/drawing/2014/main" id="{F6E012C7-8D4E-5E40-9D65-11229030E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878513"/>
            <a:ext cx="431800" cy="431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cxnSp>
        <p:nvCxnSpPr>
          <p:cNvPr id="26635" name="AutoShape 11">
            <a:extLst>
              <a:ext uri="{FF2B5EF4-FFF2-40B4-BE49-F238E27FC236}">
                <a16:creationId xmlns:a16="http://schemas.microsoft.com/office/drawing/2014/main" id="{99DA399F-57F6-F843-BB05-A6D5AAC6C675}"/>
              </a:ext>
            </a:extLst>
          </p:cNvPr>
          <p:cNvCxnSpPr>
            <a:cxnSpLocks noChangeShapeType="1"/>
            <a:stCxn id="26630" idx="2"/>
            <a:endCxn id="26628" idx="5"/>
          </p:cNvCxnSpPr>
          <p:nvPr/>
        </p:nvCxnSpPr>
        <p:spPr bwMode="auto">
          <a:xfrm flipH="1" flipV="1">
            <a:off x="1050925" y="4878388"/>
            <a:ext cx="784225" cy="207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6" name="AutoShape 12">
            <a:extLst>
              <a:ext uri="{FF2B5EF4-FFF2-40B4-BE49-F238E27FC236}">
                <a16:creationId xmlns:a16="http://schemas.microsoft.com/office/drawing/2014/main" id="{12427C67-7440-FD4F-9CDF-5FAC65C8C43D}"/>
              </a:ext>
            </a:extLst>
          </p:cNvPr>
          <p:cNvCxnSpPr>
            <a:cxnSpLocks noChangeShapeType="1"/>
            <a:stCxn id="26630" idx="4"/>
            <a:endCxn id="26629" idx="0"/>
          </p:cNvCxnSpPr>
          <p:nvPr/>
        </p:nvCxnSpPr>
        <p:spPr bwMode="auto">
          <a:xfrm flipH="1">
            <a:off x="1835150" y="5302250"/>
            <a:ext cx="21590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7" name="AutoShape 13">
            <a:extLst>
              <a:ext uri="{FF2B5EF4-FFF2-40B4-BE49-F238E27FC236}">
                <a16:creationId xmlns:a16="http://schemas.microsoft.com/office/drawing/2014/main" id="{73A96027-DA27-F34C-BFB2-1D91BD3979A8}"/>
              </a:ext>
            </a:extLst>
          </p:cNvPr>
          <p:cNvCxnSpPr>
            <a:cxnSpLocks noChangeShapeType="1"/>
            <a:stCxn id="26634" idx="1"/>
            <a:endCxn id="26630" idx="5"/>
          </p:cNvCxnSpPr>
          <p:nvPr/>
        </p:nvCxnSpPr>
        <p:spPr bwMode="auto">
          <a:xfrm flipH="1" flipV="1">
            <a:off x="2203450" y="5238750"/>
            <a:ext cx="4873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8" name="AutoShape 14">
            <a:extLst>
              <a:ext uri="{FF2B5EF4-FFF2-40B4-BE49-F238E27FC236}">
                <a16:creationId xmlns:a16="http://schemas.microsoft.com/office/drawing/2014/main" id="{B82831AF-826A-9F4E-BB3F-78D30F625185}"/>
              </a:ext>
            </a:extLst>
          </p:cNvPr>
          <p:cNvCxnSpPr>
            <a:cxnSpLocks noChangeShapeType="1"/>
            <a:stCxn id="26633" idx="3"/>
            <a:endCxn id="26634" idx="7"/>
          </p:cNvCxnSpPr>
          <p:nvPr/>
        </p:nvCxnSpPr>
        <p:spPr bwMode="auto">
          <a:xfrm flipH="1">
            <a:off x="2995613" y="5670550"/>
            <a:ext cx="415925" cy="27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4" name="AutoShape 15">
            <a:extLst>
              <a:ext uri="{FF2B5EF4-FFF2-40B4-BE49-F238E27FC236}">
                <a16:creationId xmlns:a16="http://schemas.microsoft.com/office/drawing/2014/main" id="{62F124BF-6ECC-A348-9E8D-01B2F1BEC595}"/>
              </a:ext>
            </a:extLst>
          </p:cNvPr>
          <p:cNvCxnSpPr>
            <a:cxnSpLocks noChangeShapeType="1"/>
            <a:stCxn id="26630" idx="6"/>
            <a:endCxn id="26632" idx="2"/>
          </p:cNvCxnSpPr>
          <p:nvPr/>
        </p:nvCxnSpPr>
        <p:spPr bwMode="auto">
          <a:xfrm flipV="1">
            <a:off x="2266950" y="4797425"/>
            <a:ext cx="1800225" cy="288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5" name="AutoShape 16">
            <a:extLst>
              <a:ext uri="{FF2B5EF4-FFF2-40B4-BE49-F238E27FC236}">
                <a16:creationId xmlns:a16="http://schemas.microsoft.com/office/drawing/2014/main" id="{215CEA3E-7F34-514C-8975-9F2250D4C8C8}"/>
              </a:ext>
            </a:extLst>
          </p:cNvPr>
          <p:cNvCxnSpPr>
            <a:cxnSpLocks noChangeShapeType="1"/>
            <a:stCxn id="26631" idx="3"/>
            <a:endCxn id="26630" idx="7"/>
          </p:cNvCxnSpPr>
          <p:nvPr/>
        </p:nvCxnSpPr>
        <p:spPr bwMode="auto">
          <a:xfrm flipH="1">
            <a:off x="2203450" y="4518025"/>
            <a:ext cx="415925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1" name="AutoShape 17">
            <a:extLst>
              <a:ext uri="{FF2B5EF4-FFF2-40B4-BE49-F238E27FC236}">
                <a16:creationId xmlns:a16="http://schemas.microsoft.com/office/drawing/2014/main" id="{4AACF34A-BBCD-F34D-9FB2-A2DE050029E5}"/>
              </a:ext>
            </a:extLst>
          </p:cNvPr>
          <p:cNvCxnSpPr>
            <a:cxnSpLocks noChangeShapeType="1"/>
            <a:stCxn id="26632" idx="1"/>
            <a:endCxn id="26631" idx="6"/>
          </p:cNvCxnSpPr>
          <p:nvPr/>
        </p:nvCxnSpPr>
        <p:spPr bwMode="auto">
          <a:xfrm flipH="1" flipV="1">
            <a:off x="2987675" y="4365625"/>
            <a:ext cx="11430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2" name="AutoShape 18">
            <a:extLst>
              <a:ext uri="{FF2B5EF4-FFF2-40B4-BE49-F238E27FC236}">
                <a16:creationId xmlns:a16="http://schemas.microsoft.com/office/drawing/2014/main" id="{6646FD5B-6909-514F-88AC-3968EA462658}"/>
              </a:ext>
            </a:extLst>
          </p:cNvPr>
          <p:cNvCxnSpPr>
            <a:cxnSpLocks noChangeShapeType="1"/>
            <a:stCxn id="26632" idx="3"/>
            <a:endCxn id="26633" idx="7"/>
          </p:cNvCxnSpPr>
          <p:nvPr/>
        </p:nvCxnSpPr>
        <p:spPr bwMode="auto">
          <a:xfrm flipH="1">
            <a:off x="3716338" y="4949825"/>
            <a:ext cx="414337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8" name="Text Box 19">
            <a:extLst>
              <a:ext uri="{FF2B5EF4-FFF2-40B4-BE49-F238E27FC236}">
                <a16:creationId xmlns:a16="http://schemas.microsoft.com/office/drawing/2014/main" id="{27775293-872A-004C-8128-2F1CED89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2557463"/>
            <a:ext cx="1728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Tahoma" panose="020B0604030504040204" pitchFamily="34" charset="0"/>
              </a:rPr>
              <a:t>Se Muestra:</a:t>
            </a:r>
            <a:endParaRPr lang="es-EC" altLang="es-EC" sz="18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79" name="Text Box 20">
            <a:extLst>
              <a:ext uri="{FF2B5EF4-FFF2-40B4-BE49-F238E27FC236}">
                <a16:creationId xmlns:a16="http://schemas.microsoft.com/office/drawing/2014/main" id="{88BB3B83-FF2A-374E-97E6-440F5BC79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3789363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Tahoma" panose="020B0604030504040204" pitchFamily="34" charset="0"/>
              </a:rPr>
              <a:t>Pila</a:t>
            </a:r>
            <a:endParaRPr lang="es-EC" altLang="es-EC" sz="1800" b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15380" name="Group 25">
            <a:extLst>
              <a:ext uri="{FF2B5EF4-FFF2-40B4-BE49-F238E27FC236}">
                <a16:creationId xmlns:a16="http://schemas.microsoft.com/office/drawing/2014/main" id="{F53971CC-9253-244D-9885-5BAA7BE5FB9A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4725988"/>
            <a:ext cx="719137" cy="1295400"/>
            <a:chOff x="3107" y="2886"/>
            <a:chExt cx="453" cy="816"/>
          </a:xfrm>
        </p:grpSpPr>
        <p:sp>
          <p:nvSpPr>
            <p:cNvPr id="15395" name="Line 21">
              <a:extLst>
                <a:ext uri="{FF2B5EF4-FFF2-40B4-BE49-F238E27FC236}">
                  <a16:creationId xmlns:a16="http://schemas.microsoft.com/office/drawing/2014/main" id="{C55E88ED-9079-FE4A-A7F2-BF84132E9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288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Line 22">
              <a:extLst>
                <a:ext uri="{FF2B5EF4-FFF2-40B4-BE49-F238E27FC236}">
                  <a16:creationId xmlns:a16="http://schemas.microsoft.com/office/drawing/2014/main" id="{ECD20EEE-776F-FE47-9C48-42E7FD90F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3702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7" name="Line 24">
              <a:extLst>
                <a:ext uri="{FF2B5EF4-FFF2-40B4-BE49-F238E27FC236}">
                  <a16:creationId xmlns:a16="http://schemas.microsoft.com/office/drawing/2014/main" id="{2AD9ED34-816A-3D4C-B915-531A7FEA8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288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50" name="Rectangle 26">
            <a:extLst>
              <a:ext uri="{FF2B5EF4-FFF2-40B4-BE49-F238E27FC236}">
                <a16:creationId xmlns:a16="http://schemas.microsoft.com/office/drawing/2014/main" id="{3AE3A744-404A-A34E-981C-CA13D4FFA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734050"/>
            <a:ext cx="720725" cy="287338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D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1" name="Text Box 27">
            <a:extLst>
              <a:ext uri="{FF2B5EF4-FFF2-40B4-BE49-F238E27FC236}">
                <a16:creationId xmlns:a16="http://schemas.microsoft.com/office/drawing/2014/main" id="{7E6A505D-8440-FE43-9D51-FD9453B59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306228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D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2" name="Rectangle 28">
            <a:extLst>
              <a:ext uri="{FF2B5EF4-FFF2-40B4-BE49-F238E27FC236}">
                <a16:creationId xmlns:a16="http://schemas.microsoft.com/office/drawing/2014/main" id="{16A5F487-7633-9B42-889E-FCE707143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734050"/>
            <a:ext cx="720725" cy="287338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B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3" name="Rectangle 29">
            <a:extLst>
              <a:ext uri="{FF2B5EF4-FFF2-40B4-BE49-F238E27FC236}">
                <a16:creationId xmlns:a16="http://schemas.microsoft.com/office/drawing/2014/main" id="{1C4A6F34-12D0-0148-AF4F-BD9285A75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446713"/>
            <a:ext cx="720725" cy="287337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4" name="Text Box 30">
            <a:extLst>
              <a:ext uri="{FF2B5EF4-FFF2-40B4-BE49-F238E27FC236}">
                <a16:creationId xmlns:a16="http://schemas.microsoft.com/office/drawing/2014/main" id="{B70C59F4-466D-2341-8A97-1AE3A5FE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0686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5" name="Rectangle 31">
            <a:extLst>
              <a:ext uri="{FF2B5EF4-FFF2-40B4-BE49-F238E27FC236}">
                <a16:creationId xmlns:a16="http://schemas.microsoft.com/office/drawing/2014/main" id="{071EE750-D5DD-B641-8F84-46884744A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446713"/>
            <a:ext cx="720725" cy="287337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6" name="Text Box 32">
            <a:extLst>
              <a:ext uri="{FF2B5EF4-FFF2-40B4-BE49-F238E27FC236}">
                <a16:creationId xmlns:a16="http://schemas.microsoft.com/office/drawing/2014/main" id="{9B3F355E-88B3-2046-B8B6-28614A88E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0686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R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7" name="Rectangle 33">
            <a:extLst>
              <a:ext uri="{FF2B5EF4-FFF2-40B4-BE49-F238E27FC236}">
                <a16:creationId xmlns:a16="http://schemas.microsoft.com/office/drawing/2014/main" id="{2FD2B332-E093-AF4A-A15D-CD3822087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446713"/>
            <a:ext cx="720725" cy="287337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H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8" name="Text Box 34">
            <a:extLst>
              <a:ext uri="{FF2B5EF4-FFF2-40B4-BE49-F238E27FC236}">
                <a16:creationId xmlns:a16="http://schemas.microsoft.com/office/drawing/2014/main" id="{2620668B-28CB-0047-BBE2-3DFF9005E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0686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H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59" name="Rectangle 35">
            <a:extLst>
              <a:ext uri="{FF2B5EF4-FFF2-40B4-BE49-F238E27FC236}">
                <a16:creationId xmlns:a16="http://schemas.microsoft.com/office/drawing/2014/main" id="{E4C3419D-4F0C-8449-B06D-FF9D2A7F4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446713"/>
            <a:ext cx="720725" cy="287337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60" name="Rectangle 36">
            <a:extLst>
              <a:ext uri="{FF2B5EF4-FFF2-40B4-BE49-F238E27FC236}">
                <a16:creationId xmlns:a16="http://schemas.microsoft.com/office/drawing/2014/main" id="{3A00461A-FAFE-A44D-8DDB-AC9622910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5157788"/>
            <a:ext cx="720725" cy="287337"/>
          </a:xfrm>
          <a:prstGeom prst="rect">
            <a:avLst/>
          </a:prstGeom>
          <a:solidFill>
            <a:srgbClr val="E9D3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T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62" name="Text Box 38">
            <a:extLst>
              <a:ext uri="{FF2B5EF4-FFF2-40B4-BE49-F238E27FC236}">
                <a16:creationId xmlns:a16="http://schemas.microsoft.com/office/drawing/2014/main" id="{EE5EDDFC-0C3B-D142-9A30-2EF56CB53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30686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T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63" name="Text Box 39">
            <a:extLst>
              <a:ext uri="{FF2B5EF4-FFF2-40B4-BE49-F238E27FC236}">
                <a16:creationId xmlns:a16="http://schemas.microsoft.com/office/drawing/2014/main" id="{05CB3273-28FF-884B-AFE6-394CBEF33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30686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6664" name="Text Box 40">
            <a:extLst>
              <a:ext uri="{FF2B5EF4-FFF2-40B4-BE49-F238E27FC236}">
                <a16:creationId xmlns:a16="http://schemas.microsoft.com/office/drawing/2014/main" id="{BD9D0684-7F18-C14B-9C48-96E63FB98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306863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B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2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xit" presetSubtype="1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3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66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266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1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4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66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5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7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6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6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8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7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2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6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26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26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6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7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6" dur="500"/>
                                        <p:tgtEl>
                                          <p:spTgt spid="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50" grpId="0" animBg="1"/>
      <p:bldP spid="26650" grpId="1" animBg="1"/>
      <p:bldP spid="26651" grpId="0"/>
      <p:bldP spid="26652" grpId="0" animBg="1"/>
      <p:bldP spid="26652" grpId="1" animBg="1"/>
      <p:bldP spid="26653" grpId="0" animBg="1"/>
      <p:bldP spid="26653" grpId="1" animBg="1"/>
      <p:bldP spid="26654" grpId="0"/>
      <p:bldP spid="26655" grpId="0" animBg="1"/>
      <p:bldP spid="26655" grpId="1" animBg="1"/>
      <p:bldP spid="26656" grpId="0"/>
      <p:bldP spid="26657" grpId="0" animBg="1"/>
      <p:bldP spid="26657" grpId="1" animBg="1"/>
      <p:bldP spid="26658" grpId="0"/>
      <p:bldP spid="26659" grpId="0" animBg="1"/>
      <p:bldP spid="26659" grpId="1" animBg="1"/>
      <p:bldP spid="26660" grpId="0" animBg="1"/>
      <p:bldP spid="26660" grpId="1" animBg="1"/>
      <p:bldP spid="26662" grpId="0"/>
      <p:bldP spid="26663" grpId="0"/>
      <p:bldP spid="266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56682A78-45C9-6142-8B60-B59692B06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DEFINICION</a:t>
            </a:r>
            <a:endParaRPr lang="es-EC" altLang="es-EC"/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B132DE1F-DEA7-E848-A57A-97E6CE4E2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916113"/>
            <a:ext cx="77724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s-ES" altLang="es-EC" sz="2800"/>
              <a:t>Un grafo G = (V,A)</a:t>
            </a:r>
          </a:p>
          <a:p>
            <a:pPr eaLnBrk="1" hangingPunct="1">
              <a:lnSpc>
                <a:spcPct val="130000"/>
              </a:lnSpc>
            </a:pPr>
            <a:r>
              <a:rPr lang="es-ES" altLang="es-EC" sz="2800"/>
              <a:t>V, el conjunto de vértices o nodos</a:t>
            </a:r>
          </a:p>
          <a:p>
            <a:pPr lvl="1" eaLnBrk="1" hangingPunct="1">
              <a:lnSpc>
                <a:spcPct val="130000"/>
              </a:lnSpc>
            </a:pPr>
            <a:r>
              <a:rPr lang="es-ES" altLang="es-EC" sz="2400"/>
              <a:t>Representan los objetos</a:t>
            </a:r>
          </a:p>
          <a:p>
            <a:pPr eaLnBrk="1" hangingPunct="1">
              <a:lnSpc>
                <a:spcPct val="130000"/>
              </a:lnSpc>
            </a:pPr>
            <a:r>
              <a:rPr lang="es-ES" altLang="es-EC" sz="2800"/>
              <a:t>A, el conjunto de arcos</a:t>
            </a:r>
          </a:p>
          <a:p>
            <a:pPr lvl="1" eaLnBrk="1" hangingPunct="1">
              <a:lnSpc>
                <a:spcPct val="130000"/>
              </a:lnSpc>
            </a:pPr>
            <a:r>
              <a:rPr lang="es-ES" altLang="es-EC" sz="2400"/>
              <a:t>Representan las relaciones</a:t>
            </a:r>
            <a:endParaRPr lang="es-EC" altLang="es-EC" sz="2400"/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D017E2C7-C789-8343-BC15-C05FD0CD2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157788"/>
            <a:ext cx="6335713" cy="7127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V = {1, 4, 5, 7, 9}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A= {(1,4), (5,1), (7,9), (7,5), (4,9), </a:t>
            </a:r>
            <a:r>
              <a:rPr lang="es-ES" altLang="es-EC" sz="1600">
                <a:solidFill>
                  <a:schemeClr val="hlink"/>
                </a:solidFill>
                <a:latin typeface="Tahoma" panose="020B0604030504040204" pitchFamily="34" charset="0"/>
              </a:rPr>
              <a:t>(4,1), (1,5), (9,7), (5, 7), (9,4)}</a:t>
            </a:r>
            <a:endParaRPr lang="es-EC" altLang="es-EC" sz="160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D66EC4DC-6367-FD45-ABD1-CBA622A4C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8650" y="2413000"/>
            <a:ext cx="360363" cy="3603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1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756E7940-A264-E842-BD5E-ABC05B359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1050" y="2414588"/>
            <a:ext cx="360363" cy="360362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6" name="Oval 8">
            <a:extLst>
              <a:ext uri="{FF2B5EF4-FFF2-40B4-BE49-F238E27FC236}">
                <a16:creationId xmlns:a16="http://schemas.microsoft.com/office/drawing/2014/main" id="{307963F9-D1FF-0242-A051-F32CDE680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3213100"/>
            <a:ext cx="360363" cy="3603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5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7" name="Oval 9">
            <a:extLst>
              <a:ext uri="{FF2B5EF4-FFF2-40B4-BE49-F238E27FC236}">
                <a16:creationId xmlns:a16="http://schemas.microsoft.com/office/drawing/2014/main" id="{6CADA554-B246-DB4F-84D0-9D231440D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213" y="3933825"/>
            <a:ext cx="360362" cy="3603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7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8" name="Oval 10">
            <a:extLst>
              <a:ext uri="{FF2B5EF4-FFF2-40B4-BE49-F238E27FC236}">
                <a16:creationId xmlns:a16="http://schemas.microsoft.com/office/drawing/2014/main" id="{3F5933DE-75D9-3944-8C35-AECA90B8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930650"/>
            <a:ext cx="360363" cy="3603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9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cxnSp>
        <p:nvCxnSpPr>
          <p:cNvPr id="7179" name="AutoShape 11">
            <a:extLst>
              <a:ext uri="{FF2B5EF4-FFF2-40B4-BE49-F238E27FC236}">
                <a16:creationId xmlns:a16="http://schemas.microsoft.com/office/drawing/2014/main" id="{5426DF49-3B68-8A4F-AD6A-0B3BF7D41ACE}"/>
              </a:ext>
            </a:extLst>
          </p:cNvPr>
          <p:cNvCxnSpPr>
            <a:cxnSpLocks noChangeShapeType="1"/>
            <a:stCxn id="7174" idx="6"/>
            <a:endCxn id="7175" idx="2"/>
          </p:cNvCxnSpPr>
          <p:nvPr/>
        </p:nvCxnSpPr>
        <p:spPr bwMode="auto">
          <a:xfrm>
            <a:off x="7339013" y="2593975"/>
            <a:ext cx="1062037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0" name="AutoShape 12">
            <a:extLst>
              <a:ext uri="{FF2B5EF4-FFF2-40B4-BE49-F238E27FC236}">
                <a16:creationId xmlns:a16="http://schemas.microsoft.com/office/drawing/2014/main" id="{085A8EA6-54C7-8840-BBF2-817836FE902D}"/>
              </a:ext>
            </a:extLst>
          </p:cNvPr>
          <p:cNvCxnSpPr>
            <a:cxnSpLocks noChangeShapeType="1"/>
            <a:stCxn id="7174" idx="4"/>
            <a:endCxn id="7176" idx="1"/>
          </p:cNvCxnSpPr>
          <p:nvPr/>
        </p:nvCxnSpPr>
        <p:spPr bwMode="auto">
          <a:xfrm>
            <a:off x="7159625" y="2773363"/>
            <a:ext cx="560388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1" name="AutoShape 13">
            <a:extLst>
              <a:ext uri="{FF2B5EF4-FFF2-40B4-BE49-F238E27FC236}">
                <a16:creationId xmlns:a16="http://schemas.microsoft.com/office/drawing/2014/main" id="{C1265A7B-290C-9A4B-AB3A-140298E7231F}"/>
              </a:ext>
            </a:extLst>
          </p:cNvPr>
          <p:cNvCxnSpPr>
            <a:cxnSpLocks noChangeShapeType="1"/>
            <a:stCxn id="7176" idx="3"/>
            <a:endCxn id="7177" idx="7"/>
          </p:cNvCxnSpPr>
          <p:nvPr/>
        </p:nvCxnSpPr>
        <p:spPr bwMode="auto">
          <a:xfrm flipH="1">
            <a:off x="7215188" y="3521075"/>
            <a:ext cx="504825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2" name="AutoShape 14">
            <a:extLst>
              <a:ext uri="{FF2B5EF4-FFF2-40B4-BE49-F238E27FC236}">
                <a16:creationId xmlns:a16="http://schemas.microsoft.com/office/drawing/2014/main" id="{A14889CD-5E57-0A48-872E-71151E200A14}"/>
              </a:ext>
            </a:extLst>
          </p:cNvPr>
          <p:cNvCxnSpPr>
            <a:cxnSpLocks noChangeShapeType="1"/>
            <a:stCxn id="7177" idx="6"/>
            <a:endCxn id="7178" idx="2"/>
          </p:cNvCxnSpPr>
          <p:nvPr/>
        </p:nvCxnSpPr>
        <p:spPr bwMode="auto">
          <a:xfrm flipV="1">
            <a:off x="7267575" y="4111625"/>
            <a:ext cx="1114425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83" name="AutoShape 15">
            <a:extLst>
              <a:ext uri="{FF2B5EF4-FFF2-40B4-BE49-F238E27FC236}">
                <a16:creationId xmlns:a16="http://schemas.microsoft.com/office/drawing/2014/main" id="{5D260D64-C531-8E43-80E5-BCAE998666A2}"/>
              </a:ext>
            </a:extLst>
          </p:cNvPr>
          <p:cNvCxnSpPr>
            <a:cxnSpLocks noChangeShapeType="1"/>
            <a:stCxn id="7178" idx="0"/>
            <a:endCxn id="7175" idx="4"/>
          </p:cNvCxnSpPr>
          <p:nvPr/>
        </p:nvCxnSpPr>
        <p:spPr bwMode="auto">
          <a:xfrm flipV="1">
            <a:off x="8562975" y="2774950"/>
            <a:ext cx="19050" cy="1155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 decel="100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 decel="1000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00" decel="100000" fill="hold"/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800" decel="1000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 decel="100000" fill="hold"/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nimBg="1"/>
      <p:bldP spid="7174" grpId="0" animBg="1"/>
      <p:bldP spid="7175" grpId="0" animBg="1"/>
      <p:bldP spid="7176" grpId="0" animBg="1"/>
      <p:bldP spid="7177" grpId="0" animBg="1"/>
      <p:bldP spid="717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FBAFC1D4-97F5-6146-9E76-76A1924E5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 dirty="0"/>
              <a:t>EJERCICIO</a:t>
            </a:r>
            <a:endParaRPr lang="es-EC" altLang="es-EC" dirty="0"/>
          </a:p>
        </p:txBody>
      </p:sp>
      <p:sp>
        <p:nvSpPr>
          <p:cNvPr id="16386" name="Text Box 4">
            <a:extLst>
              <a:ext uri="{FF2B5EF4-FFF2-40B4-BE49-F238E27FC236}">
                <a16:creationId xmlns:a16="http://schemas.microsoft.com/office/drawing/2014/main" id="{96490BA6-3F77-6240-81A5-DA3FBF17F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349500"/>
            <a:ext cx="7056437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2800">
                <a:solidFill>
                  <a:schemeClr val="tx1"/>
                </a:solidFill>
                <a:latin typeface="Tahoma" panose="020B0604030504040204" pitchFamily="34" charset="0"/>
              </a:rPr>
              <a:t>Escriba la implementación del </a:t>
            </a:r>
            <a:r>
              <a:rPr lang="es-ES" altLang="es-EC" sz="2800" b="1">
                <a:solidFill>
                  <a:schemeClr val="tx1"/>
                </a:solidFill>
                <a:latin typeface="Tahoma" panose="020B0604030504040204" pitchFamily="34" charset="0"/>
              </a:rPr>
              <a:t>recorrido en profundidad</a:t>
            </a:r>
            <a:r>
              <a:rPr lang="es-ES" altLang="es-EC" sz="2800">
                <a:solidFill>
                  <a:schemeClr val="tx1"/>
                </a:solidFill>
                <a:latin typeface="Tahoma" panose="020B0604030504040204" pitchFamily="34" charset="0"/>
              </a:rPr>
              <a:t> de un grafo a partir de un vértice inicial</a:t>
            </a:r>
            <a:endParaRPr lang="es-EC" altLang="es-EC" sz="2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306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910E44-F509-1A44-93DA-F66B31B9345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4420E7-76BC-7648-8176-E67E72887FD4}"/>
              </a:ext>
            </a:extLst>
          </p:cNvPr>
          <p:cNvSpPr txBox="1">
            <a:spLocks noChangeArrowheads="1"/>
          </p:cNvSpPr>
          <p:nvPr/>
        </p:nvSpPr>
        <p:spPr>
          <a:xfrm>
            <a:off x="1222339" y="3096602"/>
            <a:ext cx="6699334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Componentes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Conexas</a:t>
            </a:r>
            <a:endParaRPr lang="en-US" altLang="en-US" sz="4800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08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120D3577-F059-0B4B-BD48-42477AA93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COMPONENTES CONEXAS</a:t>
            </a:r>
            <a:endParaRPr lang="es-EC" altLang="en-US"/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403CB936-8819-EF47-9AF7-3E45C848E2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s-ES" altLang="en-US" sz="2000"/>
              <a:t>De un grafo no dirigido</a:t>
            </a:r>
          </a:p>
          <a:p>
            <a:pPr lvl="1" eaLnBrk="1" hangingPunct="1">
              <a:lnSpc>
                <a:spcPct val="110000"/>
              </a:lnSpc>
            </a:pPr>
            <a:r>
              <a:rPr lang="es-ES" altLang="en-US" sz="1800"/>
              <a:t>Se pude saber si es conexo</a:t>
            </a:r>
          </a:p>
          <a:p>
            <a:pPr eaLnBrk="1" hangingPunct="1">
              <a:lnSpc>
                <a:spcPct val="110000"/>
              </a:lnSpc>
            </a:pPr>
            <a:r>
              <a:rPr lang="es-ES" altLang="en-US" sz="2000"/>
              <a:t>Si no lo es se pueden conocer sus </a:t>
            </a:r>
          </a:p>
          <a:p>
            <a:pPr lvl="1" eaLnBrk="1" hangingPunct="1">
              <a:lnSpc>
                <a:spcPct val="110000"/>
              </a:lnSpc>
            </a:pPr>
            <a:r>
              <a:rPr lang="es-ES" altLang="en-US" sz="1800"/>
              <a:t>Componentes Conexas</a:t>
            </a:r>
          </a:p>
          <a:p>
            <a:pPr lvl="2" eaLnBrk="1" hangingPunct="1">
              <a:lnSpc>
                <a:spcPct val="110000"/>
              </a:lnSpc>
            </a:pPr>
            <a:r>
              <a:rPr lang="es-ES" altLang="en-US" sz="1600"/>
              <a:t>Conjunto W, de vértices del grafo</a:t>
            </a:r>
          </a:p>
          <a:p>
            <a:pPr lvl="2" eaLnBrk="1" hangingPunct="1">
              <a:lnSpc>
                <a:spcPct val="110000"/>
              </a:lnSpc>
            </a:pPr>
            <a:r>
              <a:rPr lang="es-ES" altLang="en-US" sz="1600"/>
              <a:t>En el cual hay camino desde cualquier V1 a cualquier V2 </a:t>
            </a:r>
          </a:p>
          <a:p>
            <a:pPr lvl="2" eaLnBrk="1" hangingPunct="1">
              <a:lnSpc>
                <a:spcPct val="110000"/>
              </a:lnSpc>
            </a:pPr>
            <a:r>
              <a:rPr lang="es-ES" altLang="en-US" sz="1600"/>
              <a:t>Donde V1 y V2 pertenecen a W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None/>
            </a:pPr>
            <a:endParaRPr lang="es-EC" altLang="en-US" sz="1800"/>
          </a:p>
        </p:txBody>
      </p:sp>
      <p:grpSp>
        <p:nvGrpSpPr>
          <p:cNvPr id="35854" name="Group 14">
            <a:extLst>
              <a:ext uri="{FF2B5EF4-FFF2-40B4-BE49-F238E27FC236}">
                <a16:creationId xmlns:a16="http://schemas.microsoft.com/office/drawing/2014/main" id="{04012BBF-A098-7D45-A1EF-24A00E9C92C2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4868863"/>
            <a:ext cx="2808288" cy="1223962"/>
            <a:chOff x="1111" y="3294"/>
            <a:chExt cx="1769" cy="771"/>
          </a:xfrm>
        </p:grpSpPr>
        <p:sp>
          <p:nvSpPr>
            <p:cNvPr id="18453" name="Oval 4">
              <a:extLst>
                <a:ext uri="{FF2B5EF4-FFF2-40B4-BE49-F238E27FC236}">
                  <a16:creationId xmlns:a16="http://schemas.microsoft.com/office/drawing/2014/main" id="{FF67E0BC-D528-394A-97F0-2FF07289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3294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A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54" name="Oval 6">
              <a:extLst>
                <a:ext uri="{FF2B5EF4-FFF2-40B4-BE49-F238E27FC236}">
                  <a16:creationId xmlns:a16="http://schemas.microsoft.com/office/drawing/2014/main" id="{9F0F6308-1B33-6F4E-99DC-3491B2F8B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748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C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55" name="Oval 7">
              <a:extLst>
                <a:ext uri="{FF2B5EF4-FFF2-40B4-BE49-F238E27FC236}">
                  <a16:creationId xmlns:a16="http://schemas.microsoft.com/office/drawing/2014/main" id="{2687623C-0680-6144-9B7D-F2D60A47B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3294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B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56" name="Oval 8">
              <a:extLst>
                <a:ext uri="{FF2B5EF4-FFF2-40B4-BE49-F238E27FC236}">
                  <a16:creationId xmlns:a16="http://schemas.microsoft.com/office/drawing/2014/main" id="{D4AF8CC6-3AB4-6D48-972E-366CAE113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3793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D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57" name="Oval 9">
              <a:extLst>
                <a:ext uri="{FF2B5EF4-FFF2-40B4-BE49-F238E27FC236}">
                  <a16:creationId xmlns:a16="http://schemas.microsoft.com/office/drawing/2014/main" id="{5D8DB4A1-C7EC-724B-A761-DC070577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294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E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58" name="Line 10">
              <a:extLst>
                <a:ext uri="{FF2B5EF4-FFF2-40B4-BE49-F238E27FC236}">
                  <a16:creationId xmlns:a16="http://schemas.microsoft.com/office/drawing/2014/main" id="{4D1DEFFC-3A77-7146-856E-B8F78FD18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3" y="338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9" name="Line 11">
              <a:extLst>
                <a:ext uri="{FF2B5EF4-FFF2-40B4-BE49-F238E27FC236}">
                  <a16:creationId xmlns:a16="http://schemas.microsoft.com/office/drawing/2014/main" id="{69AF1986-A4D0-CD48-A7E1-7107E16ED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3929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0" name="Line 13">
              <a:extLst>
                <a:ext uri="{FF2B5EF4-FFF2-40B4-BE49-F238E27FC236}">
                  <a16:creationId xmlns:a16="http://schemas.microsoft.com/office/drawing/2014/main" id="{B63284C2-06B4-D94A-8367-57F4028335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01" y="3475"/>
              <a:ext cx="90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866" name="Group 26">
            <a:extLst>
              <a:ext uri="{FF2B5EF4-FFF2-40B4-BE49-F238E27FC236}">
                <a16:creationId xmlns:a16="http://schemas.microsoft.com/office/drawing/2014/main" id="{269EA66B-358A-2F49-8B53-71B6733A2F30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4868863"/>
            <a:ext cx="2808288" cy="1223962"/>
            <a:chOff x="930" y="3158"/>
            <a:chExt cx="1769" cy="771"/>
          </a:xfrm>
        </p:grpSpPr>
        <p:sp>
          <p:nvSpPr>
            <p:cNvPr id="18444" name="Oval 16">
              <a:extLst>
                <a:ext uri="{FF2B5EF4-FFF2-40B4-BE49-F238E27FC236}">
                  <a16:creationId xmlns:a16="http://schemas.microsoft.com/office/drawing/2014/main" id="{9FBD0F6F-47D6-9548-BF2A-23E09EDEB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3158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A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45" name="Oval 17">
              <a:extLst>
                <a:ext uri="{FF2B5EF4-FFF2-40B4-BE49-F238E27FC236}">
                  <a16:creationId xmlns:a16="http://schemas.microsoft.com/office/drawing/2014/main" id="{1289B5A9-DE40-B348-B18E-C0A24E54A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612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C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46" name="Oval 18">
              <a:extLst>
                <a:ext uri="{FF2B5EF4-FFF2-40B4-BE49-F238E27FC236}">
                  <a16:creationId xmlns:a16="http://schemas.microsoft.com/office/drawing/2014/main" id="{6DAAB591-58F8-A54D-8501-06AE5FE26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3158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B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47" name="Oval 19">
              <a:extLst>
                <a:ext uri="{FF2B5EF4-FFF2-40B4-BE49-F238E27FC236}">
                  <a16:creationId xmlns:a16="http://schemas.microsoft.com/office/drawing/2014/main" id="{6F32C348-5A63-5E4C-8206-FA43DED64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" y="3657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D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48" name="Oval 20">
              <a:extLst>
                <a:ext uri="{FF2B5EF4-FFF2-40B4-BE49-F238E27FC236}">
                  <a16:creationId xmlns:a16="http://schemas.microsoft.com/office/drawing/2014/main" id="{951FCFEF-DD16-CD40-838B-58BFCFE4F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3158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E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18449" name="Line 21">
              <a:extLst>
                <a:ext uri="{FF2B5EF4-FFF2-40B4-BE49-F238E27FC236}">
                  <a16:creationId xmlns:a16="http://schemas.microsoft.com/office/drawing/2014/main" id="{A0519808-2DE2-A148-A73F-C47E4B510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3249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0" name="Line 22">
              <a:extLst>
                <a:ext uri="{FF2B5EF4-FFF2-40B4-BE49-F238E27FC236}">
                  <a16:creationId xmlns:a16="http://schemas.microsoft.com/office/drawing/2014/main" id="{2A6E6CEE-FA9C-9C45-9B24-F9D4E4F25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3793"/>
              <a:ext cx="4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1" name="Line 23">
              <a:extLst>
                <a:ext uri="{FF2B5EF4-FFF2-40B4-BE49-F238E27FC236}">
                  <a16:creationId xmlns:a16="http://schemas.microsoft.com/office/drawing/2014/main" id="{27B70FF2-EBD9-0242-8858-39C5239E9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20" y="3339"/>
              <a:ext cx="907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52" name="Line 25">
              <a:extLst>
                <a:ext uri="{FF2B5EF4-FFF2-40B4-BE49-F238E27FC236}">
                  <a16:creationId xmlns:a16="http://schemas.microsoft.com/office/drawing/2014/main" id="{2A745D12-EAF4-684D-B121-DCED0F0F4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3294"/>
              <a:ext cx="86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67" name="Text Box 27">
            <a:extLst>
              <a:ext uri="{FF2B5EF4-FFF2-40B4-BE49-F238E27FC236}">
                <a16:creationId xmlns:a16="http://schemas.microsoft.com/office/drawing/2014/main" id="{1537801C-911B-4F49-A1FD-A0043761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292600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 b="1">
                <a:latin typeface="Tahoma" panose="020B0604030504040204" pitchFamily="34" charset="0"/>
              </a:rPr>
              <a:t>CONEXO</a:t>
            </a:r>
            <a:endParaRPr lang="es-EC" altLang="en-US" b="1">
              <a:latin typeface="Tahoma" panose="020B0604030504040204" pitchFamily="34" charset="0"/>
            </a:endParaRPr>
          </a:p>
        </p:txBody>
      </p:sp>
      <p:sp>
        <p:nvSpPr>
          <p:cNvPr id="35868" name="Text Box 28">
            <a:extLst>
              <a:ext uri="{FF2B5EF4-FFF2-40B4-BE49-F238E27FC236}">
                <a16:creationId xmlns:a16="http://schemas.microsoft.com/office/drawing/2014/main" id="{768E6C3A-1C5B-9D4C-8AFB-43C4C3D55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5734050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 b="1">
                <a:latin typeface="Tahoma" panose="020B0604030504040204" pitchFamily="34" charset="0"/>
              </a:rPr>
              <a:t>No CONEXO</a:t>
            </a:r>
            <a:endParaRPr lang="es-EC" altLang="en-US" b="1">
              <a:latin typeface="Tahoma" panose="020B0604030504040204" pitchFamily="34" charset="0"/>
            </a:endParaRPr>
          </a:p>
        </p:txBody>
      </p:sp>
      <p:sp>
        <p:nvSpPr>
          <p:cNvPr id="35870" name="Freeform 30">
            <a:extLst>
              <a:ext uri="{FF2B5EF4-FFF2-40B4-BE49-F238E27FC236}">
                <a16:creationId xmlns:a16="http://schemas.microsoft.com/office/drawing/2014/main" id="{39B1D7C1-21F0-4C43-822E-F915BC7127C2}"/>
              </a:ext>
            </a:extLst>
          </p:cNvPr>
          <p:cNvSpPr>
            <a:spLocks/>
          </p:cNvSpPr>
          <p:nvPr/>
        </p:nvSpPr>
        <p:spPr bwMode="auto">
          <a:xfrm>
            <a:off x="4703763" y="4687888"/>
            <a:ext cx="2268537" cy="828675"/>
          </a:xfrm>
          <a:custGeom>
            <a:avLst/>
            <a:gdLst>
              <a:gd name="T0" fmla="*/ 300037 w 1429"/>
              <a:gd name="T1" fmla="*/ 84138 h 522"/>
              <a:gd name="T2" fmla="*/ 1955800 w 1429"/>
              <a:gd name="T3" fmla="*/ 84138 h 522"/>
              <a:gd name="T4" fmla="*/ 2173287 w 1429"/>
              <a:gd name="T5" fmla="*/ 517525 h 522"/>
              <a:gd name="T6" fmla="*/ 1884362 w 1429"/>
              <a:gd name="T7" fmla="*/ 733425 h 522"/>
              <a:gd name="T8" fmla="*/ 731837 w 1429"/>
              <a:gd name="T9" fmla="*/ 804863 h 522"/>
              <a:gd name="T10" fmla="*/ 155575 w 1429"/>
              <a:gd name="T11" fmla="*/ 588963 h 522"/>
              <a:gd name="T12" fmla="*/ 300037 w 1429"/>
              <a:gd name="T13" fmla="*/ 84138 h 5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29" h="522">
                <a:moveTo>
                  <a:pt x="189" y="53"/>
                </a:moveTo>
                <a:cubicBezTo>
                  <a:pt x="378" y="0"/>
                  <a:pt x="1035" y="7"/>
                  <a:pt x="1232" y="53"/>
                </a:cubicBezTo>
                <a:cubicBezTo>
                  <a:pt x="1429" y="99"/>
                  <a:pt x="1376" y="258"/>
                  <a:pt x="1369" y="326"/>
                </a:cubicBezTo>
                <a:cubicBezTo>
                  <a:pt x="1362" y="394"/>
                  <a:pt x="1338" y="432"/>
                  <a:pt x="1187" y="462"/>
                </a:cubicBezTo>
                <a:cubicBezTo>
                  <a:pt x="1036" y="492"/>
                  <a:pt x="643" y="522"/>
                  <a:pt x="461" y="507"/>
                </a:cubicBezTo>
                <a:cubicBezTo>
                  <a:pt x="279" y="492"/>
                  <a:pt x="151" y="439"/>
                  <a:pt x="98" y="371"/>
                </a:cubicBezTo>
                <a:cubicBezTo>
                  <a:pt x="45" y="303"/>
                  <a:pt x="0" y="106"/>
                  <a:pt x="189" y="53"/>
                </a:cubicBezTo>
                <a:close/>
              </a:path>
            </a:pathLst>
          </a:custGeom>
          <a:solidFill>
            <a:srgbClr val="CCFFCC">
              <a:alpha val="36862"/>
            </a:srgbClr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Freeform 31">
            <a:extLst>
              <a:ext uri="{FF2B5EF4-FFF2-40B4-BE49-F238E27FC236}">
                <a16:creationId xmlns:a16="http://schemas.microsoft.com/office/drawing/2014/main" id="{E12FE40F-0E40-CF44-BA11-98FD6584FD1A}"/>
              </a:ext>
            </a:extLst>
          </p:cNvPr>
          <p:cNvSpPr>
            <a:spLocks/>
          </p:cNvSpPr>
          <p:nvPr/>
        </p:nvSpPr>
        <p:spPr bwMode="auto">
          <a:xfrm>
            <a:off x="5351463" y="4521200"/>
            <a:ext cx="2820987" cy="1739900"/>
          </a:xfrm>
          <a:custGeom>
            <a:avLst/>
            <a:gdLst>
              <a:gd name="T0" fmla="*/ 84137 w 1777"/>
              <a:gd name="T1" fmla="*/ 1355725 h 1096"/>
              <a:gd name="T2" fmla="*/ 228600 w 1777"/>
              <a:gd name="T3" fmla="*/ 1068388 h 1096"/>
              <a:gd name="T4" fmla="*/ 588962 w 1777"/>
              <a:gd name="T5" fmla="*/ 995363 h 1096"/>
              <a:gd name="T6" fmla="*/ 804862 w 1777"/>
              <a:gd name="T7" fmla="*/ 1068388 h 1096"/>
              <a:gd name="T8" fmla="*/ 1452562 w 1777"/>
              <a:gd name="T9" fmla="*/ 852488 h 1096"/>
              <a:gd name="T10" fmla="*/ 1957387 w 1777"/>
              <a:gd name="T11" fmla="*/ 563563 h 1096"/>
              <a:gd name="T12" fmla="*/ 2244725 w 1777"/>
              <a:gd name="T13" fmla="*/ 60325 h 1096"/>
              <a:gd name="T14" fmla="*/ 2676525 w 1777"/>
              <a:gd name="T15" fmla="*/ 203200 h 1096"/>
              <a:gd name="T16" fmla="*/ 2676525 w 1777"/>
              <a:gd name="T17" fmla="*/ 852488 h 1096"/>
              <a:gd name="T18" fmla="*/ 1812925 w 1777"/>
              <a:gd name="T19" fmla="*/ 1571625 h 1096"/>
              <a:gd name="T20" fmla="*/ 733425 w 1777"/>
              <a:gd name="T21" fmla="*/ 1716088 h 1096"/>
              <a:gd name="T22" fmla="*/ 84137 w 1777"/>
              <a:gd name="T23" fmla="*/ 1355725 h 109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777" h="1096">
                <a:moveTo>
                  <a:pt x="53" y="854"/>
                </a:moveTo>
                <a:cubicBezTo>
                  <a:pt x="0" y="786"/>
                  <a:pt x="91" y="711"/>
                  <a:pt x="144" y="673"/>
                </a:cubicBezTo>
                <a:cubicBezTo>
                  <a:pt x="197" y="635"/>
                  <a:pt x="311" y="627"/>
                  <a:pt x="371" y="627"/>
                </a:cubicBezTo>
                <a:cubicBezTo>
                  <a:pt x="431" y="627"/>
                  <a:pt x="416" y="688"/>
                  <a:pt x="507" y="673"/>
                </a:cubicBezTo>
                <a:cubicBezTo>
                  <a:pt x="598" y="658"/>
                  <a:pt x="794" y="590"/>
                  <a:pt x="915" y="537"/>
                </a:cubicBezTo>
                <a:cubicBezTo>
                  <a:pt x="1036" y="484"/>
                  <a:pt x="1150" y="438"/>
                  <a:pt x="1233" y="355"/>
                </a:cubicBezTo>
                <a:cubicBezTo>
                  <a:pt x="1316" y="272"/>
                  <a:pt x="1339" y="76"/>
                  <a:pt x="1414" y="38"/>
                </a:cubicBezTo>
                <a:cubicBezTo>
                  <a:pt x="1489" y="0"/>
                  <a:pt x="1641" y="45"/>
                  <a:pt x="1686" y="128"/>
                </a:cubicBezTo>
                <a:cubicBezTo>
                  <a:pt x="1731" y="211"/>
                  <a:pt x="1777" y="393"/>
                  <a:pt x="1686" y="537"/>
                </a:cubicBezTo>
                <a:cubicBezTo>
                  <a:pt x="1595" y="681"/>
                  <a:pt x="1346" y="899"/>
                  <a:pt x="1142" y="990"/>
                </a:cubicBezTo>
                <a:cubicBezTo>
                  <a:pt x="938" y="1081"/>
                  <a:pt x="651" y="1096"/>
                  <a:pt x="462" y="1081"/>
                </a:cubicBezTo>
                <a:cubicBezTo>
                  <a:pt x="273" y="1066"/>
                  <a:pt x="106" y="922"/>
                  <a:pt x="53" y="854"/>
                </a:cubicBezTo>
                <a:close/>
              </a:path>
            </a:pathLst>
          </a:custGeom>
          <a:solidFill>
            <a:schemeClr val="accent1">
              <a:alpha val="9019"/>
            </a:schemeClr>
          </a:solidFill>
          <a:ln w="9525">
            <a:solidFill>
              <a:srgbClr val="33996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Line 32">
            <a:extLst>
              <a:ext uri="{FF2B5EF4-FFF2-40B4-BE49-F238E27FC236}">
                <a16:creationId xmlns:a16="http://schemas.microsoft.com/office/drawing/2014/main" id="{85C09BE6-EC14-4649-9A58-06864BB8C1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588" y="4005263"/>
            <a:ext cx="1008062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3" name="Line 33">
            <a:extLst>
              <a:ext uri="{FF2B5EF4-FFF2-40B4-BE49-F238E27FC236}">
                <a16:creationId xmlns:a16="http://schemas.microsoft.com/office/drawing/2014/main" id="{367E06E0-25DB-404A-A521-5CEE97E18A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4005263"/>
            <a:ext cx="144463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AutoShape 34">
            <a:extLst>
              <a:ext uri="{FF2B5EF4-FFF2-40B4-BE49-F238E27FC236}">
                <a16:creationId xmlns:a16="http://schemas.microsoft.com/office/drawing/2014/main" id="{93CDA4DB-8AF4-D345-B7F0-945D27021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2133600"/>
            <a:ext cx="2701925" cy="792163"/>
          </a:xfrm>
          <a:prstGeom prst="wedgeRectCallout">
            <a:avLst>
              <a:gd name="adj1" fmla="val 6051"/>
              <a:gd name="adj2" fmla="val 182065"/>
            </a:avLst>
          </a:prstGeom>
          <a:solidFill>
            <a:srgbClr val="FFFF99">
              <a:alpha val="6117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Componentes conexas: entre ellas son conexas</a:t>
            </a:r>
            <a:endParaRPr lang="es-EC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24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10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10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5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7" grpId="0"/>
      <p:bldP spid="35868" grpId="0"/>
      <p:bldP spid="358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0AC958B-2D57-7B47-8930-6D12EB775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ALGORTIMO: DETERMINAR CONEXIÓN </a:t>
            </a:r>
            <a:endParaRPr lang="es-EC" altLang="en-US"/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1A5F3ECA-093F-A84A-8283-8A67E6DB26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ES" altLang="en-US" sz="2800"/>
              <a:t>Si entre todos los vértices, hay camino</a:t>
            </a:r>
          </a:p>
          <a:p>
            <a:pPr lvl="1" eaLnBrk="1" hangingPunct="1"/>
            <a:r>
              <a:rPr lang="es-ES" altLang="en-US" sz="2400"/>
              <a:t>Un recorrido desde cualquier vértice</a:t>
            </a:r>
          </a:p>
          <a:p>
            <a:pPr lvl="1" eaLnBrk="1" hangingPunct="1"/>
            <a:r>
              <a:rPr lang="es-ES" altLang="en-US" sz="2400"/>
              <a:t>Visitara a TODOS los vértices del grafo</a:t>
            </a:r>
          </a:p>
          <a:p>
            <a:pPr eaLnBrk="1" hangingPunct="1"/>
            <a:r>
              <a:rPr lang="es-ES" altLang="en-US" sz="2800"/>
              <a:t>Si no</a:t>
            </a:r>
          </a:p>
          <a:p>
            <a:pPr lvl="1" eaLnBrk="1" hangingPunct="1"/>
            <a:r>
              <a:rPr lang="es-ES" altLang="en-US" sz="2400"/>
              <a:t>Tendremos una componente conexa</a:t>
            </a:r>
          </a:p>
          <a:p>
            <a:pPr lvl="2" eaLnBrk="1" hangingPunct="1"/>
            <a:r>
              <a:rPr lang="es-ES" altLang="en-US" sz="2000"/>
              <a:t>Conjunto de vértices recorrido</a:t>
            </a:r>
          </a:p>
          <a:p>
            <a:pPr lvl="1" eaLnBrk="1" hangingPunct="1"/>
            <a:r>
              <a:rPr lang="es-ES" altLang="en-US" sz="2400"/>
              <a:t>Para descubrir otras</a:t>
            </a:r>
          </a:p>
          <a:p>
            <a:pPr lvl="2" eaLnBrk="1" hangingPunct="1"/>
            <a:r>
              <a:rPr lang="es-ES" altLang="en-US" sz="2000"/>
              <a:t>Repetir recorrido desde un vértice no visitado</a:t>
            </a:r>
          </a:p>
          <a:p>
            <a:pPr lvl="2" eaLnBrk="1" hangingPunct="1"/>
            <a:r>
              <a:rPr lang="es-ES" altLang="en-US" sz="2000"/>
              <a:t>Hasta que todos los vértices hayan sido visitados</a:t>
            </a:r>
            <a:endParaRPr lang="es-EC" altLang="en-US" sz="2000"/>
          </a:p>
        </p:txBody>
      </p:sp>
    </p:spTree>
    <p:extLst>
      <p:ext uri="{BB962C8B-B14F-4D97-AF65-F5344CB8AC3E}">
        <p14:creationId xmlns:p14="http://schemas.microsoft.com/office/powerpoint/2010/main" val="3671272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9D05EC8F-948B-8F47-B6E4-BD0F2F756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EJEMPLO</a:t>
            </a:r>
            <a:endParaRPr lang="es-EC" altLang="en-US"/>
          </a:p>
        </p:txBody>
      </p:sp>
      <p:sp>
        <p:nvSpPr>
          <p:cNvPr id="37893" name="Oval 5">
            <a:extLst>
              <a:ext uri="{FF2B5EF4-FFF2-40B4-BE49-F238E27FC236}">
                <a16:creationId xmlns:a16="http://schemas.microsoft.com/office/drawing/2014/main" id="{981978DB-2DA4-0E47-A9C1-D366B1DAA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27647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A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894" name="Oval 6">
            <a:extLst>
              <a:ext uri="{FF2B5EF4-FFF2-40B4-BE49-F238E27FC236}">
                <a16:creationId xmlns:a16="http://schemas.microsoft.com/office/drawing/2014/main" id="{28A08386-9650-C649-806F-E4191C987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638" y="2997200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895" name="Oval 7">
            <a:extLst>
              <a:ext uri="{FF2B5EF4-FFF2-40B4-BE49-F238E27FC236}">
                <a16:creationId xmlns:a16="http://schemas.microsoft.com/office/drawing/2014/main" id="{EAF01471-E727-7044-BCD8-10D9ACE32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27647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896" name="Oval 8">
            <a:extLst>
              <a:ext uri="{FF2B5EF4-FFF2-40B4-BE49-F238E27FC236}">
                <a16:creationId xmlns:a16="http://schemas.microsoft.com/office/drawing/2014/main" id="{03F0296D-A69E-2B49-BC9F-546516681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068638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D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897" name="Oval 9">
            <a:extLst>
              <a:ext uri="{FF2B5EF4-FFF2-40B4-BE49-F238E27FC236}">
                <a16:creationId xmlns:a16="http://schemas.microsoft.com/office/drawing/2014/main" id="{92A40972-E6D4-624A-9856-EA6589DF1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276475"/>
            <a:ext cx="431800" cy="431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E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898" name="Line 10">
            <a:extLst>
              <a:ext uri="{FF2B5EF4-FFF2-40B4-BE49-F238E27FC236}">
                <a16:creationId xmlns:a16="http://schemas.microsoft.com/office/drawing/2014/main" id="{158C35E4-F2E6-0145-9717-7CAF790A6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24209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Line 11">
            <a:extLst>
              <a:ext uri="{FF2B5EF4-FFF2-40B4-BE49-F238E27FC236}">
                <a16:creationId xmlns:a16="http://schemas.microsoft.com/office/drawing/2014/main" id="{E2DEB76B-3F79-3944-9778-99795A570D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328453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2">
            <a:extLst>
              <a:ext uri="{FF2B5EF4-FFF2-40B4-BE49-F238E27FC236}">
                <a16:creationId xmlns:a16="http://schemas.microsoft.com/office/drawing/2014/main" id="{0CEC0C1C-A017-E845-9D59-DBD8F0F5E7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4438" y="2563813"/>
            <a:ext cx="14398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3">
            <a:extLst>
              <a:ext uri="{FF2B5EF4-FFF2-40B4-BE49-F238E27FC236}">
                <a16:creationId xmlns:a16="http://schemas.microsoft.com/office/drawing/2014/main" id="{B8C51AF6-FACF-C14E-B886-862D36C04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2492375"/>
            <a:ext cx="13684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Oval 16">
            <a:extLst>
              <a:ext uri="{FF2B5EF4-FFF2-40B4-BE49-F238E27FC236}">
                <a16:creationId xmlns:a16="http://schemas.microsoft.com/office/drawing/2014/main" id="{0D137A08-A57C-1E46-83AF-F8A73FB69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060575"/>
            <a:ext cx="431800" cy="431800"/>
          </a:xfrm>
          <a:prstGeom prst="ellipse">
            <a:avLst/>
          </a:prstGeom>
          <a:solidFill>
            <a:srgbClr val="E9D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A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05" name="Oval 17">
            <a:extLst>
              <a:ext uri="{FF2B5EF4-FFF2-40B4-BE49-F238E27FC236}">
                <a16:creationId xmlns:a16="http://schemas.microsoft.com/office/drawing/2014/main" id="{B645A5A2-EC11-A443-BDD9-5663D6E26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188" y="2781300"/>
            <a:ext cx="431800" cy="431800"/>
          </a:xfrm>
          <a:prstGeom prst="ellipse">
            <a:avLst/>
          </a:prstGeom>
          <a:solidFill>
            <a:srgbClr val="E9D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06" name="Oval 18">
            <a:extLst>
              <a:ext uri="{FF2B5EF4-FFF2-40B4-BE49-F238E27FC236}">
                <a16:creationId xmlns:a16="http://schemas.microsoft.com/office/drawing/2014/main" id="{4BED0BF4-05F0-0645-B804-588435444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2060575"/>
            <a:ext cx="431800" cy="431800"/>
          </a:xfrm>
          <a:prstGeom prst="ellipse">
            <a:avLst/>
          </a:prstGeom>
          <a:solidFill>
            <a:srgbClr val="E9D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07" name="Oval 19">
            <a:extLst>
              <a:ext uri="{FF2B5EF4-FFF2-40B4-BE49-F238E27FC236}">
                <a16:creationId xmlns:a16="http://schemas.microsoft.com/office/drawing/2014/main" id="{1AE92FD7-83C4-714A-9188-B2A193B4A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2852738"/>
            <a:ext cx="431800" cy="431800"/>
          </a:xfrm>
          <a:prstGeom prst="ellipse">
            <a:avLst/>
          </a:prstGeom>
          <a:solidFill>
            <a:srgbClr val="E9D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D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08" name="Oval 20">
            <a:extLst>
              <a:ext uri="{FF2B5EF4-FFF2-40B4-BE49-F238E27FC236}">
                <a16:creationId xmlns:a16="http://schemas.microsoft.com/office/drawing/2014/main" id="{C01E5BB5-741F-A848-A223-9DFD10C81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8850" y="2060575"/>
            <a:ext cx="431800" cy="431800"/>
          </a:xfrm>
          <a:prstGeom prst="ellipse">
            <a:avLst/>
          </a:prstGeom>
          <a:solidFill>
            <a:srgbClr val="E9D3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E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09" name="Line 21">
            <a:extLst>
              <a:ext uri="{FF2B5EF4-FFF2-40B4-BE49-F238E27FC236}">
                <a16:creationId xmlns:a16="http://schemas.microsoft.com/office/drawing/2014/main" id="{0D17E0B3-2BE3-D242-A959-D95271637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4163" y="2205038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2">
            <a:extLst>
              <a:ext uri="{FF2B5EF4-FFF2-40B4-BE49-F238E27FC236}">
                <a16:creationId xmlns:a16="http://schemas.microsoft.com/office/drawing/2014/main" id="{67DB3AE0-D7EC-2B49-BD1F-31449CD57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988" y="306863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3">
            <a:extLst>
              <a:ext uri="{FF2B5EF4-FFF2-40B4-BE49-F238E27FC236}">
                <a16:creationId xmlns:a16="http://schemas.microsoft.com/office/drawing/2014/main" id="{EA352E0D-7763-D741-B29E-6CC2030333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8988" y="2347913"/>
            <a:ext cx="14398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Text Box 24">
            <a:extLst>
              <a:ext uri="{FF2B5EF4-FFF2-40B4-BE49-F238E27FC236}">
                <a16:creationId xmlns:a16="http://schemas.microsoft.com/office/drawing/2014/main" id="{67BBC925-DA98-3044-B622-0707F8EBF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850" y="3860800"/>
            <a:ext cx="230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Recorrido desde E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13" name="Text Box 25">
            <a:extLst>
              <a:ext uri="{FF2B5EF4-FFF2-40B4-BE49-F238E27FC236}">
                <a16:creationId xmlns:a16="http://schemas.microsoft.com/office/drawing/2014/main" id="{F5727DB6-9E28-E34D-9467-4F1E08FDE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7775" y="45815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E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14" name="Text Box 26">
            <a:extLst>
              <a:ext uri="{FF2B5EF4-FFF2-40B4-BE49-F238E27FC236}">
                <a16:creationId xmlns:a16="http://schemas.microsoft.com/office/drawing/2014/main" id="{F0C777C4-8AA3-884A-B74B-F67C394D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45815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15" name="Text Box 27">
            <a:extLst>
              <a:ext uri="{FF2B5EF4-FFF2-40B4-BE49-F238E27FC236}">
                <a16:creationId xmlns:a16="http://schemas.microsoft.com/office/drawing/2014/main" id="{236D5255-69EF-734E-BE65-7C0775D5C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3" y="45815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D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16" name="Text Box 28">
            <a:extLst>
              <a:ext uri="{FF2B5EF4-FFF2-40B4-BE49-F238E27FC236}">
                <a16:creationId xmlns:a16="http://schemas.microsoft.com/office/drawing/2014/main" id="{C8579E37-4FDB-544E-BB4F-8FEDD4075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7638" y="45815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A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18" name="Text Box 30">
            <a:extLst>
              <a:ext uri="{FF2B5EF4-FFF2-40B4-BE49-F238E27FC236}">
                <a16:creationId xmlns:a16="http://schemas.microsoft.com/office/drawing/2014/main" id="{EF5D9B18-3F7A-D34C-8823-BCBD13EC2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5" y="458152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20" name="AutoShape 32">
            <a:extLst>
              <a:ext uri="{FF2B5EF4-FFF2-40B4-BE49-F238E27FC236}">
                <a16:creationId xmlns:a16="http://schemas.microsoft.com/office/drawing/2014/main" id="{F4D1B8E4-2470-6645-96AF-35C4852F8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157788"/>
            <a:ext cx="2736850" cy="1008062"/>
          </a:xfrm>
          <a:prstGeom prst="horizontalScroll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 sz="1400">
                <a:latin typeface="Tahoma" panose="020B0604030504040204" pitchFamily="34" charset="0"/>
              </a:rPr>
              <a:t>Conjunto recorridos =</a:t>
            </a:r>
          </a:p>
          <a:p>
            <a:pPr algn="ctr" eaLnBrk="1" hangingPunct="1"/>
            <a:r>
              <a:rPr lang="es-ES" altLang="en-US" sz="1400">
                <a:latin typeface="Tahoma" panose="020B0604030504040204" pitchFamily="34" charset="0"/>
              </a:rPr>
              <a:t> Conjunto de Vertices </a:t>
            </a:r>
          </a:p>
          <a:p>
            <a:pPr algn="ctr" eaLnBrk="1" hangingPunct="1"/>
            <a:r>
              <a:rPr lang="es-ES" altLang="en-US" sz="1400" b="1">
                <a:latin typeface="Tahoma" panose="020B0604030504040204" pitchFamily="34" charset="0"/>
              </a:rPr>
              <a:t>Es CONEXO</a:t>
            </a:r>
            <a:endParaRPr lang="es-EC" altLang="en-US" sz="1400" b="1">
              <a:latin typeface="Tahoma" panose="020B0604030504040204" pitchFamily="34" charset="0"/>
            </a:endParaRPr>
          </a:p>
        </p:txBody>
      </p:sp>
      <p:sp>
        <p:nvSpPr>
          <p:cNvPr id="37921" name="Text Box 33">
            <a:extLst>
              <a:ext uri="{FF2B5EF4-FFF2-40B4-BE49-F238E27FC236}">
                <a16:creationId xmlns:a16="http://schemas.microsoft.com/office/drawing/2014/main" id="{66C876E0-2220-474E-BAE7-818B6B9EE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860800"/>
            <a:ext cx="230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Recorrido desde E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22" name="Text Box 34">
            <a:extLst>
              <a:ext uri="{FF2B5EF4-FFF2-40B4-BE49-F238E27FC236}">
                <a16:creationId xmlns:a16="http://schemas.microsoft.com/office/drawing/2014/main" id="{B497F20B-D64F-E74F-BD85-5B6D941FF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45085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E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23" name="Text Box 35">
            <a:extLst>
              <a:ext uri="{FF2B5EF4-FFF2-40B4-BE49-F238E27FC236}">
                <a16:creationId xmlns:a16="http://schemas.microsoft.com/office/drawing/2014/main" id="{EBE0FC28-0256-CA42-AE54-A627F56F5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45085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24" name="Text Box 36">
            <a:extLst>
              <a:ext uri="{FF2B5EF4-FFF2-40B4-BE49-F238E27FC236}">
                <a16:creationId xmlns:a16="http://schemas.microsoft.com/office/drawing/2014/main" id="{DE1FC05E-1EE8-FE46-97DE-6B62BAD18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5085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D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25" name="AutoShape 37">
            <a:extLst>
              <a:ext uri="{FF2B5EF4-FFF2-40B4-BE49-F238E27FC236}">
                <a16:creationId xmlns:a16="http://schemas.microsoft.com/office/drawing/2014/main" id="{8A6FD43E-4AC8-6A45-8285-DF6F3DE14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025" y="3141663"/>
            <a:ext cx="2017713" cy="1008062"/>
          </a:xfrm>
          <a:prstGeom prst="wedgeEllipseCallout">
            <a:avLst>
              <a:gd name="adj1" fmla="val -80764"/>
              <a:gd name="adj2" fmla="val 97875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Componente Conexa W1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26" name="Text Box 38">
            <a:extLst>
              <a:ext uri="{FF2B5EF4-FFF2-40B4-BE49-F238E27FC236}">
                <a16:creationId xmlns:a16="http://schemas.microsoft.com/office/drawing/2014/main" id="{EC25B5A6-28EA-6446-B684-520A4FDF3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5084763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Recorrido desde 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27" name="Text Box 39">
            <a:extLst>
              <a:ext uri="{FF2B5EF4-FFF2-40B4-BE49-F238E27FC236}">
                <a16:creationId xmlns:a16="http://schemas.microsoft.com/office/drawing/2014/main" id="{CC61221F-51D0-8340-9129-43C6DE6BF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5895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28" name="Text Box 40">
            <a:extLst>
              <a:ext uri="{FF2B5EF4-FFF2-40B4-BE49-F238E27FC236}">
                <a16:creationId xmlns:a16="http://schemas.microsoft.com/office/drawing/2014/main" id="{C4CA5159-F5C4-5E4F-A5B5-3B444E380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5895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A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37930" name="AutoShape 42">
            <a:extLst>
              <a:ext uri="{FF2B5EF4-FFF2-40B4-BE49-F238E27FC236}">
                <a16:creationId xmlns:a16="http://schemas.microsoft.com/office/drawing/2014/main" id="{53393C7A-BFA0-F34A-BEE7-C12ABC098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4941888"/>
            <a:ext cx="2017712" cy="1008062"/>
          </a:xfrm>
          <a:prstGeom prst="wedgeEllipseCallout">
            <a:avLst>
              <a:gd name="adj1" fmla="val -95005"/>
              <a:gd name="adj2" fmla="val 3346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Componente Conexa W2</a:t>
            </a:r>
            <a:endParaRPr lang="es-EC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5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79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9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379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97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79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1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5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79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5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79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6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500" fill="hold"/>
                                        <p:tgtEl>
                                          <p:spTgt spid="379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0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2" grpId="0"/>
      <p:bldP spid="37913" grpId="0"/>
      <p:bldP spid="37914" grpId="0"/>
      <p:bldP spid="37915" grpId="0"/>
      <p:bldP spid="37916" grpId="0"/>
      <p:bldP spid="37918" grpId="0"/>
      <p:bldP spid="37920" grpId="0" animBg="1"/>
      <p:bldP spid="37921" grpId="0"/>
      <p:bldP spid="37922" grpId="0"/>
      <p:bldP spid="37923" grpId="0"/>
      <p:bldP spid="37924" grpId="0"/>
      <p:bldP spid="37925" grpId="0" animBg="1"/>
      <p:bldP spid="37926" grpId="0"/>
      <p:bldP spid="37927" grpId="0"/>
      <p:bldP spid="37928" grpId="0"/>
      <p:bldP spid="379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987BAC66-2C7B-6041-A08F-4B9857A18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IMPLEMENTACION</a:t>
            </a:r>
            <a:endParaRPr lang="es-EC" altLang="en-US" dirty="0"/>
          </a:p>
        </p:txBody>
      </p:sp>
      <p:sp>
        <p:nvSpPr>
          <p:cNvPr id="21506" name="Text Box 5">
            <a:extLst>
              <a:ext uri="{FF2B5EF4-FFF2-40B4-BE49-F238E27FC236}">
                <a16:creationId xmlns:a16="http://schemas.microsoft.com/office/drawing/2014/main" id="{ADEDD988-D70F-B04C-A0F4-468B9AB5B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49" y="2060575"/>
            <a:ext cx="8353425" cy="3416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getConnectedComponents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 componentes){</a:t>
            </a:r>
          </a:p>
          <a:p>
            <a:pPr eaLnBrk="1" hangingPunct="1"/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Node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n;</a:t>
            </a:r>
          </a:p>
          <a:p>
            <a:pPr eaLnBrk="1" hangingPunct="1"/>
            <a:r>
              <a:rPr lang="es-MX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Lista recorrido;</a:t>
            </a:r>
          </a:p>
          <a:p>
            <a:pPr eaLnBrk="1" hangingPunct="1"/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alt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pPr eaLnBrk="1" hangingPunct="1"/>
            <a:r>
              <a:rPr lang="es-MX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n = 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g.buscarVerticeNoVisitado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eaLnBrk="1" hangingPunct="1"/>
            <a:r>
              <a:rPr lang="es-MX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if(n == </a:t>
            </a:r>
            <a:r>
              <a:rPr lang="es-MX" alt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s-MX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eaLnBrk="1" hangingPunct="1"/>
            <a:r>
              <a:rPr lang="es-MX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    </a:t>
            </a:r>
            <a:r>
              <a:rPr lang="es-MX" alt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s-MX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1" hangingPunct="1"/>
            <a:r>
              <a:rPr lang="es-MX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recorrido = 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g.recorrerAnchura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(n);</a:t>
            </a:r>
          </a:p>
          <a:p>
            <a:pPr eaLnBrk="1" hangingPunct="1"/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componentes.insertLast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 (recorrido);</a:t>
            </a:r>
          </a:p>
          <a:p>
            <a:pPr eaLnBrk="1" hangingPunct="1"/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eaLnBrk="1" hangingPunct="1"/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n-US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s-ES" alt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s-ES" alt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componentes.size</a:t>
            </a:r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() == 1;</a:t>
            </a:r>
          </a:p>
          <a:p>
            <a:pPr eaLnBrk="1" hangingPunct="1"/>
            <a:r>
              <a:rPr lang="es-E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s-EC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507" name="AutoShape 7">
            <a:extLst>
              <a:ext uri="{FF2B5EF4-FFF2-40B4-BE49-F238E27FC236}">
                <a16:creationId xmlns:a16="http://schemas.microsoft.com/office/drawing/2014/main" id="{557285E8-A09B-2B46-8418-DA9691153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49275"/>
            <a:ext cx="2520950" cy="1439863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No olvidar: Luego de recorrer, obtendremos un conjunto de vertices LRecorrido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21508" name="AutoShape 8">
            <a:extLst>
              <a:ext uri="{FF2B5EF4-FFF2-40B4-BE49-F238E27FC236}">
                <a16:creationId xmlns:a16="http://schemas.microsoft.com/office/drawing/2014/main" id="{D578C91C-D6B6-9042-BAFA-387E109F5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724" y="2708920"/>
            <a:ext cx="2374900" cy="1079500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Las componentes forman una Lista de Listas</a:t>
            </a:r>
            <a:endParaRPr lang="es-EC" altLang="en-US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2465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AE2FC99D-1BD4-D54F-9CF7-246BEF6481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COMPONENTES FUERTEMENTE CONEXAS</a:t>
            </a:r>
            <a:endParaRPr lang="es-EC" altLang="en-US"/>
          </a:p>
        </p:txBody>
      </p:sp>
      <p:sp>
        <p:nvSpPr>
          <p:cNvPr id="22530" name="Rectangle 4">
            <a:extLst>
              <a:ext uri="{FF2B5EF4-FFF2-40B4-BE49-F238E27FC236}">
                <a16:creationId xmlns:a16="http://schemas.microsoft.com/office/drawing/2014/main" id="{EA9945C5-88EE-BA4A-8F94-7664D060E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n-US" sz="2400"/>
              <a:t>De un grafo DIRIGIDO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 sz="2000"/>
              <a:t>Se puede saber si es </a:t>
            </a:r>
            <a:r>
              <a:rPr lang="es-ES" altLang="en-US" sz="2000" i="1"/>
              <a:t>FUERTEMENTE CONEXO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n-US" sz="2400"/>
              <a:t>Si no lo es se pueden conocer sus 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n-US" sz="2000"/>
              <a:t>Componentes Fuertemente Conexas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n-US" sz="1800"/>
              <a:t>Conjunto W, de vertices del grafo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n-US" sz="1800"/>
              <a:t>En el cual hay camino desde cualquier V1 a cualquier V2 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n-US" sz="1800"/>
              <a:t>Donde V1 y V2 pertenecen a W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s-EC" altLang="en-US" sz="1400"/>
          </a:p>
        </p:txBody>
      </p:sp>
      <p:grpSp>
        <p:nvGrpSpPr>
          <p:cNvPr id="39954" name="Group 18">
            <a:extLst>
              <a:ext uri="{FF2B5EF4-FFF2-40B4-BE49-F238E27FC236}">
                <a16:creationId xmlns:a16="http://schemas.microsoft.com/office/drawing/2014/main" id="{79616852-F989-C54F-8612-0E8ADEAECF27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4868863"/>
            <a:ext cx="2447925" cy="1296987"/>
            <a:chOff x="567" y="2387"/>
            <a:chExt cx="1542" cy="817"/>
          </a:xfrm>
        </p:grpSpPr>
        <p:sp>
          <p:nvSpPr>
            <p:cNvPr id="22555" name="Oval 19">
              <a:extLst>
                <a:ext uri="{FF2B5EF4-FFF2-40B4-BE49-F238E27FC236}">
                  <a16:creationId xmlns:a16="http://schemas.microsoft.com/office/drawing/2014/main" id="{9B22C7EA-9125-B648-B8E4-41EB781C9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387"/>
              <a:ext cx="227" cy="227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4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22556" name="Oval 20">
              <a:extLst>
                <a:ext uri="{FF2B5EF4-FFF2-40B4-BE49-F238E27FC236}">
                  <a16:creationId xmlns:a16="http://schemas.microsoft.com/office/drawing/2014/main" id="{5A2EB5F3-48ED-BE44-A66D-01D79A802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50"/>
              <a:ext cx="227" cy="227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5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22557" name="Oval 21">
              <a:extLst>
                <a:ext uri="{FF2B5EF4-FFF2-40B4-BE49-F238E27FC236}">
                  <a16:creationId xmlns:a16="http://schemas.microsoft.com/office/drawing/2014/main" id="{04C44E8A-BAED-1140-A4D5-3B18C8BC2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977"/>
              <a:ext cx="227" cy="227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6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22558" name="Oval 22">
              <a:extLst>
                <a:ext uri="{FF2B5EF4-FFF2-40B4-BE49-F238E27FC236}">
                  <a16:creationId xmlns:a16="http://schemas.microsoft.com/office/drawing/2014/main" id="{F162461A-0E2C-FB4D-B69D-A3D8DBE76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705"/>
              <a:ext cx="227" cy="227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8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cxnSp>
          <p:nvCxnSpPr>
            <p:cNvPr id="22559" name="AutoShape 23">
              <a:extLst>
                <a:ext uri="{FF2B5EF4-FFF2-40B4-BE49-F238E27FC236}">
                  <a16:creationId xmlns:a16="http://schemas.microsoft.com/office/drawing/2014/main" id="{E8B47CDC-DC13-DB4A-9BBA-3263D3823088}"/>
                </a:ext>
              </a:extLst>
            </p:cNvPr>
            <p:cNvCxnSpPr>
              <a:cxnSpLocks noChangeShapeType="1"/>
              <a:stCxn id="22555" idx="2"/>
              <a:endCxn id="22556" idx="0"/>
            </p:cNvCxnSpPr>
            <p:nvPr/>
          </p:nvCxnSpPr>
          <p:spPr bwMode="auto">
            <a:xfrm flipH="1">
              <a:off x="681" y="2501"/>
              <a:ext cx="566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0" name="AutoShape 24">
              <a:extLst>
                <a:ext uri="{FF2B5EF4-FFF2-40B4-BE49-F238E27FC236}">
                  <a16:creationId xmlns:a16="http://schemas.microsoft.com/office/drawing/2014/main" id="{A1DB065D-5D4D-E84B-A6D9-5C02DF2CD719}"/>
                </a:ext>
              </a:extLst>
            </p:cNvPr>
            <p:cNvCxnSpPr>
              <a:cxnSpLocks noChangeShapeType="1"/>
              <a:stCxn id="22556" idx="5"/>
              <a:endCxn id="22557" idx="2"/>
            </p:cNvCxnSpPr>
            <p:nvPr/>
          </p:nvCxnSpPr>
          <p:spPr bwMode="auto">
            <a:xfrm>
              <a:off x="761" y="2944"/>
              <a:ext cx="486" cy="1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1" name="AutoShape 25">
              <a:extLst>
                <a:ext uri="{FF2B5EF4-FFF2-40B4-BE49-F238E27FC236}">
                  <a16:creationId xmlns:a16="http://schemas.microsoft.com/office/drawing/2014/main" id="{3FD140BB-B9D1-D542-8FF0-AEDEE695DB1B}"/>
                </a:ext>
              </a:extLst>
            </p:cNvPr>
            <p:cNvCxnSpPr>
              <a:cxnSpLocks noChangeShapeType="1"/>
              <a:stCxn id="22558" idx="3"/>
              <a:endCxn id="22557" idx="6"/>
            </p:cNvCxnSpPr>
            <p:nvPr/>
          </p:nvCxnSpPr>
          <p:spPr bwMode="auto">
            <a:xfrm flipH="1">
              <a:off x="1474" y="2899"/>
              <a:ext cx="44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2" name="AutoShape 26">
              <a:extLst>
                <a:ext uri="{FF2B5EF4-FFF2-40B4-BE49-F238E27FC236}">
                  <a16:creationId xmlns:a16="http://schemas.microsoft.com/office/drawing/2014/main" id="{0D736EBC-64A1-6E4A-8A52-562A96460209}"/>
                </a:ext>
              </a:extLst>
            </p:cNvPr>
            <p:cNvCxnSpPr>
              <a:cxnSpLocks noChangeShapeType="1"/>
              <a:stCxn id="22555" idx="6"/>
              <a:endCxn id="22558" idx="0"/>
            </p:cNvCxnSpPr>
            <p:nvPr/>
          </p:nvCxnSpPr>
          <p:spPr bwMode="auto">
            <a:xfrm>
              <a:off x="1474" y="2501"/>
              <a:ext cx="522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3" name="AutoShape 27">
              <a:extLst>
                <a:ext uri="{FF2B5EF4-FFF2-40B4-BE49-F238E27FC236}">
                  <a16:creationId xmlns:a16="http://schemas.microsoft.com/office/drawing/2014/main" id="{3EB462A2-97A5-E34D-B23D-35C39D0BB3FB}"/>
                </a:ext>
              </a:extLst>
            </p:cNvPr>
            <p:cNvCxnSpPr>
              <a:cxnSpLocks noChangeShapeType="1"/>
              <a:stCxn id="22556" idx="7"/>
              <a:endCxn id="22555" idx="3"/>
            </p:cNvCxnSpPr>
            <p:nvPr/>
          </p:nvCxnSpPr>
          <p:spPr bwMode="auto">
            <a:xfrm flipV="1">
              <a:off x="761" y="2581"/>
              <a:ext cx="519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4" name="AutoShape 28">
              <a:extLst>
                <a:ext uri="{FF2B5EF4-FFF2-40B4-BE49-F238E27FC236}">
                  <a16:creationId xmlns:a16="http://schemas.microsoft.com/office/drawing/2014/main" id="{75684D54-3D22-F043-A8AE-B4F657B92015}"/>
                </a:ext>
              </a:extLst>
            </p:cNvPr>
            <p:cNvCxnSpPr>
              <a:cxnSpLocks noChangeShapeType="1"/>
              <a:stCxn id="22558" idx="1"/>
              <a:endCxn id="22555" idx="5"/>
            </p:cNvCxnSpPr>
            <p:nvPr/>
          </p:nvCxnSpPr>
          <p:spPr bwMode="auto">
            <a:xfrm flipH="1" flipV="1">
              <a:off x="1441" y="2581"/>
              <a:ext cx="474" cy="1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5" name="AutoShape 29">
              <a:extLst>
                <a:ext uri="{FF2B5EF4-FFF2-40B4-BE49-F238E27FC236}">
                  <a16:creationId xmlns:a16="http://schemas.microsoft.com/office/drawing/2014/main" id="{0E7AE912-AD93-654D-8DB0-71139D3A4155}"/>
                </a:ext>
              </a:extLst>
            </p:cNvPr>
            <p:cNvCxnSpPr>
              <a:cxnSpLocks noChangeShapeType="1"/>
              <a:stCxn id="22557" idx="1"/>
              <a:endCxn id="22556" idx="6"/>
            </p:cNvCxnSpPr>
            <p:nvPr/>
          </p:nvCxnSpPr>
          <p:spPr bwMode="auto">
            <a:xfrm flipH="1" flipV="1">
              <a:off x="794" y="2864"/>
              <a:ext cx="486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6" name="AutoShape 30">
              <a:extLst>
                <a:ext uri="{FF2B5EF4-FFF2-40B4-BE49-F238E27FC236}">
                  <a16:creationId xmlns:a16="http://schemas.microsoft.com/office/drawing/2014/main" id="{3465D76E-A474-F04F-973B-06E73E06AFE5}"/>
                </a:ext>
              </a:extLst>
            </p:cNvPr>
            <p:cNvCxnSpPr>
              <a:cxnSpLocks noChangeShapeType="1"/>
              <a:stCxn id="22557" idx="7"/>
              <a:endCxn id="22558" idx="2"/>
            </p:cNvCxnSpPr>
            <p:nvPr/>
          </p:nvCxnSpPr>
          <p:spPr bwMode="auto">
            <a:xfrm flipV="1">
              <a:off x="1441" y="2819"/>
              <a:ext cx="441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967" name="Text Box 31">
            <a:extLst>
              <a:ext uri="{FF2B5EF4-FFF2-40B4-BE49-F238E27FC236}">
                <a16:creationId xmlns:a16="http://schemas.microsoft.com/office/drawing/2014/main" id="{1E4E4BA2-4AB9-E44A-8597-4617D997D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156075"/>
            <a:ext cx="1295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 b="1">
                <a:latin typeface="Tahoma" panose="020B0604030504040204" pitchFamily="34" charset="0"/>
              </a:rPr>
              <a:t>No CONEXO</a:t>
            </a:r>
            <a:endParaRPr lang="es-EC" altLang="en-US" b="1">
              <a:latin typeface="Tahoma" panose="020B0604030504040204" pitchFamily="34" charset="0"/>
            </a:endParaRPr>
          </a:p>
        </p:txBody>
      </p:sp>
      <p:sp>
        <p:nvSpPr>
          <p:cNvPr id="39968" name="Text Box 32">
            <a:extLst>
              <a:ext uri="{FF2B5EF4-FFF2-40B4-BE49-F238E27FC236}">
                <a16:creationId xmlns:a16="http://schemas.microsoft.com/office/drawing/2014/main" id="{D256AE06-7D70-4345-918D-0CC91D122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60213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 b="1">
                <a:latin typeface="Tahoma" panose="020B0604030504040204" pitchFamily="34" charset="0"/>
              </a:rPr>
              <a:t>CONEXO</a:t>
            </a:r>
            <a:endParaRPr lang="es-EC" altLang="en-US" b="1">
              <a:latin typeface="Tahoma" panose="020B0604030504040204" pitchFamily="34" charset="0"/>
            </a:endParaRPr>
          </a:p>
        </p:txBody>
      </p:sp>
      <p:grpSp>
        <p:nvGrpSpPr>
          <p:cNvPr id="39972" name="Group 36">
            <a:extLst>
              <a:ext uri="{FF2B5EF4-FFF2-40B4-BE49-F238E27FC236}">
                <a16:creationId xmlns:a16="http://schemas.microsoft.com/office/drawing/2014/main" id="{58F3FD1B-57B9-924B-BA84-6FBAB0973E13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4941888"/>
            <a:ext cx="1800225" cy="1655762"/>
            <a:chOff x="703" y="3113"/>
            <a:chExt cx="1134" cy="1043"/>
          </a:xfrm>
        </p:grpSpPr>
        <p:sp>
          <p:nvSpPr>
            <p:cNvPr id="22543" name="Oval 5">
              <a:extLst>
                <a:ext uri="{FF2B5EF4-FFF2-40B4-BE49-F238E27FC236}">
                  <a16:creationId xmlns:a16="http://schemas.microsoft.com/office/drawing/2014/main" id="{F523B9F9-29E2-2F46-9C28-36B13CDEC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311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C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22544" name="Oval 6">
              <a:extLst>
                <a:ext uri="{FF2B5EF4-FFF2-40B4-BE49-F238E27FC236}">
                  <a16:creationId xmlns:a16="http://schemas.microsoft.com/office/drawing/2014/main" id="{FFC5F496-A39D-4647-842C-43392F43F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3748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F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22545" name="Oval 7">
              <a:extLst>
                <a:ext uri="{FF2B5EF4-FFF2-40B4-BE49-F238E27FC236}">
                  <a16:creationId xmlns:a16="http://schemas.microsoft.com/office/drawing/2014/main" id="{734BE999-21E4-AA48-B270-DFEF2FD72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475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H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22546" name="Oval 8">
              <a:extLst>
                <a:ext uri="{FF2B5EF4-FFF2-40B4-BE49-F238E27FC236}">
                  <a16:creationId xmlns:a16="http://schemas.microsoft.com/office/drawing/2014/main" id="{8D5D702D-889A-FA44-B1A5-FBB4290B2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20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B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22547" name="Oval 9">
              <a:extLst>
                <a:ext uri="{FF2B5EF4-FFF2-40B4-BE49-F238E27FC236}">
                  <a16:creationId xmlns:a16="http://schemas.microsoft.com/office/drawing/2014/main" id="{51EC5C7B-E452-7B49-A5D1-D7992FF80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9" y="392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ES" altLang="en-US">
                  <a:latin typeface="Tahoma" panose="020B0604030504040204" pitchFamily="34" charset="0"/>
                </a:rPr>
                <a:t>S</a:t>
              </a:r>
              <a:endParaRPr lang="es-EC" altLang="en-US">
                <a:latin typeface="Tahoma" panose="020B0604030504040204" pitchFamily="34" charset="0"/>
              </a:endParaRPr>
            </a:p>
          </p:txBody>
        </p:sp>
        <p:sp>
          <p:nvSpPr>
            <p:cNvPr id="22548" name="Line 11">
              <a:extLst>
                <a:ext uri="{FF2B5EF4-FFF2-40B4-BE49-F238E27FC236}">
                  <a16:creationId xmlns:a16="http://schemas.microsoft.com/office/drawing/2014/main" id="{431CC6EB-2C50-CC47-B4BE-347A359B2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929"/>
              <a:ext cx="499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12">
              <a:extLst>
                <a:ext uri="{FF2B5EF4-FFF2-40B4-BE49-F238E27FC236}">
                  <a16:creationId xmlns:a16="http://schemas.microsoft.com/office/drawing/2014/main" id="{DE4B31A1-27D2-3948-AF8B-C4DC7ECDB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203"/>
              <a:ext cx="68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13">
              <a:extLst>
                <a:ext uri="{FF2B5EF4-FFF2-40B4-BE49-F238E27FC236}">
                  <a16:creationId xmlns:a16="http://schemas.microsoft.com/office/drawing/2014/main" id="{8C979AB6-D4EE-AF42-8C1D-2CE6A268D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84" y="3339"/>
              <a:ext cx="590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16">
              <a:extLst>
                <a:ext uri="{FF2B5EF4-FFF2-40B4-BE49-F238E27FC236}">
                  <a16:creationId xmlns:a16="http://schemas.microsoft.com/office/drawing/2014/main" id="{046AB354-33FD-1048-A665-623DD5E8E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5" y="3430"/>
              <a:ext cx="181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33">
              <a:extLst>
                <a:ext uri="{FF2B5EF4-FFF2-40B4-BE49-F238E27FC236}">
                  <a16:creationId xmlns:a16="http://schemas.microsoft.com/office/drawing/2014/main" id="{BEDAD44C-3EB9-E848-B9F6-C3C929A6E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" y="3339"/>
              <a:ext cx="0" cy="4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34">
              <a:extLst>
                <a:ext uri="{FF2B5EF4-FFF2-40B4-BE49-F238E27FC236}">
                  <a16:creationId xmlns:a16="http://schemas.microsoft.com/office/drawing/2014/main" id="{BB800B84-83CC-664F-A64D-A2E4652A00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3612"/>
              <a:ext cx="36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35">
              <a:extLst>
                <a:ext uri="{FF2B5EF4-FFF2-40B4-BE49-F238E27FC236}">
                  <a16:creationId xmlns:a16="http://schemas.microsoft.com/office/drawing/2014/main" id="{A34FD563-850F-6B49-964A-3D79D53F2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19" y="3385"/>
              <a:ext cx="136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73" name="Freeform 37">
            <a:extLst>
              <a:ext uri="{FF2B5EF4-FFF2-40B4-BE49-F238E27FC236}">
                <a16:creationId xmlns:a16="http://schemas.microsoft.com/office/drawing/2014/main" id="{D57F7D35-6B9D-4540-85CE-54C4D73FEA62}"/>
              </a:ext>
            </a:extLst>
          </p:cNvPr>
          <p:cNvSpPr>
            <a:spLocks/>
          </p:cNvSpPr>
          <p:nvPr/>
        </p:nvSpPr>
        <p:spPr bwMode="auto">
          <a:xfrm>
            <a:off x="982663" y="4857750"/>
            <a:ext cx="2087562" cy="1895475"/>
          </a:xfrm>
          <a:custGeom>
            <a:avLst/>
            <a:gdLst>
              <a:gd name="T0" fmla="*/ 60325 w 1315"/>
              <a:gd name="T1" fmla="*/ 300038 h 1194"/>
              <a:gd name="T2" fmla="*/ 204787 w 1315"/>
              <a:gd name="T3" fmla="*/ 515938 h 1194"/>
              <a:gd name="T4" fmla="*/ 709612 w 1315"/>
              <a:gd name="T5" fmla="*/ 371475 h 1194"/>
              <a:gd name="T6" fmla="*/ 1428750 w 1315"/>
              <a:gd name="T7" fmla="*/ 515938 h 1194"/>
              <a:gd name="T8" fmla="*/ 1644650 w 1315"/>
              <a:gd name="T9" fmla="*/ 731838 h 1194"/>
              <a:gd name="T10" fmla="*/ 1428750 w 1315"/>
              <a:gd name="T11" fmla="*/ 1235075 h 1194"/>
              <a:gd name="T12" fmla="*/ 1141412 w 1315"/>
              <a:gd name="T13" fmla="*/ 1524000 h 1194"/>
              <a:gd name="T14" fmla="*/ 1428750 w 1315"/>
              <a:gd name="T15" fmla="*/ 1884363 h 1194"/>
              <a:gd name="T16" fmla="*/ 1860550 w 1315"/>
              <a:gd name="T17" fmla="*/ 1595438 h 1194"/>
              <a:gd name="T18" fmla="*/ 1789112 w 1315"/>
              <a:gd name="T19" fmla="*/ 1092200 h 1194"/>
              <a:gd name="T20" fmla="*/ 2076450 w 1315"/>
              <a:gd name="T21" fmla="*/ 371475 h 1194"/>
              <a:gd name="T22" fmla="*/ 1860550 w 1315"/>
              <a:gd name="T23" fmla="*/ 84138 h 1194"/>
              <a:gd name="T24" fmla="*/ 1501775 w 1315"/>
              <a:gd name="T25" fmla="*/ 155575 h 1194"/>
              <a:gd name="T26" fmla="*/ 636587 w 1315"/>
              <a:gd name="T27" fmla="*/ 155575 h 1194"/>
              <a:gd name="T28" fmla="*/ 420687 w 1315"/>
              <a:gd name="T29" fmla="*/ 11113 h 1194"/>
              <a:gd name="T30" fmla="*/ 60325 w 1315"/>
              <a:gd name="T31" fmla="*/ 84138 h 1194"/>
              <a:gd name="T32" fmla="*/ 60325 w 1315"/>
              <a:gd name="T33" fmla="*/ 300038 h 119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15" h="1194">
                <a:moveTo>
                  <a:pt x="38" y="189"/>
                </a:moveTo>
                <a:cubicBezTo>
                  <a:pt x="53" y="234"/>
                  <a:pt x="61" y="318"/>
                  <a:pt x="129" y="325"/>
                </a:cubicBezTo>
                <a:cubicBezTo>
                  <a:pt x="197" y="332"/>
                  <a:pt x="319" y="234"/>
                  <a:pt x="447" y="234"/>
                </a:cubicBezTo>
                <a:cubicBezTo>
                  <a:pt x="575" y="234"/>
                  <a:pt x="802" y="287"/>
                  <a:pt x="900" y="325"/>
                </a:cubicBezTo>
                <a:cubicBezTo>
                  <a:pt x="998" y="363"/>
                  <a:pt x="1036" y="386"/>
                  <a:pt x="1036" y="461"/>
                </a:cubicBezTo>
                <a:cubicBezTo>
                  <a:pt x="1036" y="536"/>
                  <a:pt x="953" y="695"/>
                  <a:pt x="900" y="778"/>
                </a:cubicBezTo>
                <a:cubicBezTo>
                  <a:pt x="847" y="861"/>
                  <a:pt x="719" y="892"/>
                  <a:pt x="719" y="960"/>
                </a:cubicBezTo>
                <a:cubicBezTo>
                  <a:pt x="719" y="1028"/>
                  <a:pt x="825" y="1180"/>
                  <a:pt x="900" y="1187"/>
                </a:cubicBezTo>
                <a:cubicBezTo>
                  <a:pt x="975" y="1194"/>
                  <a:pt x="1134" y="1088"/>
                  <a:pt x="1172" y="1005"/>
                </a:cubicBezTo>
                <a:cubicBezTo>
                  <a:pt x="1210" y="922"/>
                  <a:pt x="1104" y="816"/>
                  <a:pt x="1127" y="688"/>
                </a:cubicBezTo>
                <a:cubicBezTo>
                  <a:pt x="1150" y="560"/>
                  <a:pt x="1301" y="340"/>
                  <a:pt x="1308" y="234"/>
                </a:cubicBezTo>
                <a:cubicBezTo>
                  <a:pt x="1315" y="128"/>
                  <a:pt x="1232" y="76"/>
                  <a:pt x="1172" y="53"/>
                </a:cubicBezTo>
                <a:cubicBezTo>
                  <a:pt x="1112" y="30"/>
                  <a:pt x="1074" y="91"/>
                  <a:pt x="946" y="98"/>
                </a:cubicBezTo>
                <a:cubicBezTo>
                  <a:pt x="818" y="105"/>
                  <a:pt x="514" y="113"/>
                  <a:pt x="401" y="98"/>
                </a:cubicBezTo>
                <a:cubicBezTo>
                  <a:pt x="288" y="83"/>
                  <a:pt x="325" y="14"/>
                  <a:pt x="265" y="7"/>
                </a:cubicBezTo>
                <a:cubicBezTo>
                  <a:pt x="205" y="0"/>
                  <a:pt x="76" y="23"/>
                  <a:pt x="38" y="53"/>
                </a:cubicBezTo>
                <a:cubicBezTo>
                  <a:pt x="0" y="83"/>
                  <a:pt x="23" y="144"/>
                  <a:pt x="38" y="189"/>
                </a:cubicBezTo>
                <a:close/>
              </a:path>
            </a:pathLst>
          </a:custGeom>
          <a:solidFill>
            <a:srgbClr val="FFFF99">
              <a:alpha val="16862"/>
            </a:srgbClr>
          </a:soli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4" name="Freeform 38">
            <a:extLst>
              <a:ext uri="{FF2B5EF4-FFF2-40B4-BE49-F238E27FC236}">
                <a16:creationId xmlns:a16="http://schemas.microsoft.com/office/drawing/2014/main" id="{ADB70069-FC8C-9D4D-AACE-D9ADE65063E3}"/>
              </a:ext>
            </a:extLst>
          </p:cNvPr>
          <p:cNvSpPr>
            <a:spLocks/>
          </p:cNvSpPr>
          <p:nvPr/>
        </p:nvSpPr>
        <p:spPr bwMode="auto">
          <a:xfrm>
            <a:off x="1943100" y="5360988"/>
            <a:ext cx="577850" cy="612775"/>
          </a:xfrm>
          <a:custGeom>
            <a:avLst/>
            <a:gdLst>
              <a:gd name="T0" fmla="*/ 36513 w 364"/>
              <a:gd name="T1" fmla="*/ 155575 h 386"/>
              <a:gd name="T2" fmla="*/ 252413 w 364"/>
              <a:gd name="T3" fmla="*/ 12700 h 386"/>
              <a:gd name="T4" fmla="*/ 541338 w 364"/>
              <a:gd name="T5" fmla="*/ 228600 h 386"/>
              <a:gd name="T6" fmla="*/ 468313 w 364"/>
              <a:gd name="T7" fmla="*/ 515938 h 386"/>
              <a:gd name="T8" fmla="*/ 325438 w 364"/>
              <a:gd name="T9" fmla="*/ 588963 h 386"/>
              <a:gd name="T10" fmla="*/ 180975 w 364"/>
              <a:gd name="T11" fmla="*/ 588963 h 386"/>
              <a:gd name="T12" fmla="*/ 36513 w 364"/>
              <a:gd name="T13" fmla="*/ 444500 h 386"/>
              <a:gd name="T14" fmla="*/ 36513 w 364"/>
              <a:gd name="T15" fmla="*/ 155575 h 3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4" h="386">
                <a:moveTo>
                  <a:pt x="23" y="98"/>
                </a:moveTo>
                <a:cubicBezTo>
                  <a:pt x="46" y="53"/>
                  <a:pt x="106" y="0"/>
                  <a:pt x="159" y="8"/>
                </a:cubicBezTo>
                <a:cubicBezTo>
                  <a:pt x="212" y="16"/>
                  <a:pt x="318" y="91"/>
                  <a:pt x="341" y="144"/>
                </a:cubicBezTo>
                <a:cubicBezTo>
                  <a:pt x="364" y="197"/>
                  <a:pt x="318" y="287"/>
                  <a:pt x="295" y="325"/>
                </a:cubicBezTo>
                <a:cubicBezTo>
                  <a:pt x="272" y="363"/>
                  <a:pt x="235" y="363"/>
                  <a:pt x="205" y="371"/>
                </a:cubicBezTo>
                <a:cubicBezTo>
                  <a:pt x="175" y="379"/>
                  <a:pt x="144" y="386"/>
                  <a:pt x="114" y="371"/>
                </a:cubicBezTo>
                <a:cubicBezTo>
                  <a:pt x="84" y="356"/>
                  <a:pt x="38" y="318"/>
                  <a:pt x="23" y="280"/>
                </a:cubicBezTo>
                <a:cubicBezTo>
                  <a:pt x="8" y="242"/>
                  <a:pt x="0" y="143"/>
                  <a:pt x="23" y="98"/>
                </a:cubicBezTo>
                <a:close/>
              </a:path>
            </a:pathLst>
          </a:custGeom>
          <a:solidFill>
            <a:srgbClr val="E9D3FF">
              <a:alpha val="23921"/>
            </a:srgbClr>
          </a:solidFill>
          <a:ln w="9525">
            <a:solidFill>
              <a:srgbClr val="80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75" name="Freeform 39">
            <a:extLst>
              <a:ext uri="{FF2B5EF4-FFF2-40B4-BE49-F238E27FC236}">
                <a16:creationId xmlns:a16="http://schemas.microsoft.com/office/drawing/2014/main" id="{219AD5CC-D8A3-6A42-BE4B-7DD0FD8FAD07}"/>
              </a:ext>
            </a:extLst>
          </p:cNvPr>
          <p:cNvSpPr>
            <a:spLocks/>
          </p:cNvSpPr>
          <p:nvPr/>
        </p:nvSpPr>
        <p:spPr bwMode="auto">
          <a:xfrm>
            <a:off x="1031875" y="5853113"/>
            <a:ext cx="576263" cy="636587"/>
          </a:xfrm>
          <a:custGeom>
            <a:avLst/>
            <a:gdLst>
              <a:gd name="T0" fmla="*/ 11113 w 363"/>
              <a:gd name="T1" fmla="*/ 168275 h 401"/>
              <a:gd name="T2" fmla="*/ 84138 w 363"/>
              <a:gd name="T3" fmla="*/ 23812 h 401"/>
              <a:gd name="T4" fmla="*/ 371475 w 363"/>
              <a:gd name="T5" fmla="*/ 23812 h 401"/>
              <a:gd name="T6" fmla="*/ 515938 w 363"/>
              <a:gd name="T7" fmla="*/ 168275 h 401"/>
              <a:gd name="T8" fmla="*/ 515938 w 363"/>
              <a:gd name="T9" fmla="*/ 455612 h 401"/>
              <a:gd name="T10" fmla="*/ 155575 w 363"/>
              <a:gd name="T11" fmla="*/ 600075 h 401"/>
              <a:gd name="T12" fmla="*/ 11113 w 363"/>
              <a:gd name="T13" fmla="*/ 168275 h 4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3" h="401">
                <a:moveTo>
                  <a:pt x="7" y="106"/>
                </a:moveTo>
                <a:cubicBezTo>
                  <a:pt x="0" y="45"/>
                  <a:pt x="15" y="30"/>
                  <a:pt x="53" y="15"/>
                </a:cubicBezTo>
                <a:cubicBezTo>
                  <a:pt x="91" y="0"/>
                  <a:pt x="189" y="0"/>
                  <a:pt x="234" y="15"/>
                </a:cubicBezTo>
                <a:cubicBezTo>
                  <a:pt x="279" y="30"/>
                  <a:pt x="310" y="61"/>
                  <a:pt x="325" y="106"/>
                </a:cubicBezTo>
                <a:cubicBezTo>
                  <a:pt x="340" y="151"/>
                  <a:pt x="363" y="242"/>
                  <a:pt x="325" y="287"/>
                </a:cubicBezTo>
                <a:cubicBezTo>
                  <a:pt x="287" y="332"/>
                  <a:pt x="158" y="401"/>
                  <a:pt x="98" y="378"/>
                </a:cubicBezTo>
                <a:cubicBezTo>
                  <a:pt x="38" y="355"/>
                  <a:pt x="14" y="167"/>
                  <a:pt x="7" y="106"/>
                </a:cubicBezTo>
                <a:close/>
              </a:path>
            </a:pathLst>
          </a:custGeom>
          <a:solidFill>
            <a:srgbClr val="FFCC99">
              <a:alpha val="18039"/>
            </a:srgbClr>
          </a:solidFill>
          <a:ln w="9525">
            <a:solidFill>
              <a:srgbClr val="99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79" name="Group 43">
            <a:extLst>
              <a:ext uri="{FF2B5EF4-FFF2-40B4-BE49-F238E27FC236}">
                <a16:creationId xmlns:a16="http://schemas.microsoft.com/office/drawing/2014/main" id="{CF7BE9E2-F68C-D74F-98B4-EF872B31EBF7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5516563"/>
            <a:ext cx="2305050" cy="576262"/>
            <a:chOff x="1020" y="3475"/>
            <a:chExt cx="1452" cy="363"/>
          </a:xfrm>
        </p:grpSpPr>
        <p:sp>
          <p:nvSpPr>
            <p:cNvPr id="22540" name="Line 40">
              <a:extLst>
                <a:ext uri="{FF2B5EF4-FFF2-40B4-BE49-F238E27FC236}">
                  <a16:creationId xmlns:a16="http://schemas.microsoft.com/office/drawing/2014/main" id="{36C97936-8992-8448-8A68-2AE2DEEE7E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82" y="3475"/>
              <a:ext cx="590" cy="46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41">
              <a:extLst>
                <a:ext uri="{FF2B5EF4-FFF2-40B4-BE49-F238E27FC236}">
                  <a16:creationId xmlns:a16="http://schemas.microsoft.com/office/drawing/2014/main" id="{4C27ABD0-CCD1-5A4A-9302-4A212529FA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5" y="3521"/>
              <a:ext cx="861" cy="91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42">
              <a:extLst>
                <a:ext uri="{FF2B5EF4-FFF2-40B4-BE49-F238E27FC236}">
                  <a16:creationId xmlns:a16="http://schemas.microsoft.com/office/drawing/2014/main" id="{C1894EE8-3BD0-CB43-A517-D2B682F1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20" y="3521"/>
              <a:ext cx="1406" cy="317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81" name="Text Box 45">
            <a:extLst>
              <a:ext uri="{FF2B5EF4-FFF2-40B4-BE49-F238E27FC236}">
                <a16:creationId xmlns:a16="http://schemas.microsoft.com/office/drawing/2014/main" id="{085F7CF0-41F0-2E41-940C-AE3010C57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5222875"/>
            <a:ext cx="18716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 b="1">
                <a:latin typeface="Tahoma" panose="020B0604030504040204" pitchFamily="34" charset="0"/>
              </a:rPr>
              <a:t>Componentes FC</a:t>
            </a:r>
            <a:endParaRPr lang="es-EC" altLang="en-US" b="1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6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9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54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9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9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7" grpId="0"/>
      <p:bldP spid="39968" grpId="0"/>
      <p:bldP spid="3998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DC9F05AB-52BA-D445-863B-DEA90B439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ALGORITMO</a:t>
            </a:r>
            <a:endParaRPr lang="es-EC" altLang="en-US"/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8A5BE461-642E-8147-A6DB-E00ACB0CE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pPr eaLnBrk="1" hangingPunct="1"/>
            <a:r>
              <a:rPr lang="es-ES" altLang="en-US" sz="2400"/>
              <a:t>Dado un Vo, se desea conocer</a:t>
            </a:r>
          </a:p>
          <a:p>
            <a:pPr lvl="1" eaLnBrk="1" hangingPunct="1"/>
            <a:r>
              <a:rPr lang="es-ES" altLang="en-US" sz="2000"/>
              <a:t>Los vertices a los que se puede llegar (D)</a:t>
            </a:r>
          </a:p>
          <a:p>
            <a:pPr lvl="1" eaLnBrk="1" hangingPunct="1"/>
            <a:r>
              <a:rPr lang="es-ES" altLang="en-US" sz="2000"/>
              <a:t>Los vertices que llegan a Vo (A)</a:t>
            </a:r>
          </a:p>
          <a:p>
            <a:pPr eaLnBrk="1" hangingPunct="1"/>
            <a:r>
              <a:rPr lang="es-ES" altLang="en-US" sz="2400"/>
              <a:t>Si D interseccion A = V entonces</a:t>
            </a:r>
          </a:p>
          <a:p>
            <a:pPr lvl="1" eaLnBrk="1" hangingPunct="1"/>
            <a:r>
              <a:rPr lang="es-ES" altLang="en-US" sz="2000"/>
              <a:t>Hay camino entre cualquier par de vertices</a:t>
            </a:r>
          </a:p>
          <a:p>
            <a:pPr lvl="1" eaLnBrk="1" hangingPunct="1"/>
            <a:r>
              <a:rPr lang="es-ES" altLang="en-US" sz="2000"/>
              <a:t>Fuertemente conexo</a:t>
            </a:r>
          </a:p>
          <a:p>
            <a:pPr eaLnBrk="1" hangingPunct="1"/>
            <a:r>
              <a:rPr lang="es-ES" altLang="en-US" sz="2400"/>
              <a:t>Si no</a:t>
            </a:r>
          </a:p>
          <a:p>
            <a:pPr lvl="1" eaLnBrk="1" hangingPunct="1"/>
            <a:r>
              <a:rPr lang="es-ES" altLang="en-US" sz="2000"/>
              <a:t>Tendremos una componente conexa</a:t>
            </a:r>
          </a:p>
          <a:p>
            <a:pPr lvl="2" eaLnBrk="1" hangingPunct="1"/>
            <a:r>
              <a:rPr lang="es-ES" altLang="en-US" sz="1800"/>
              <a:t>Conjunto de vertices recorrido</a:t>
            </a:r>
          </a:p>
          <a:p>
            <a:pPr lvl="1" eaLnBrk="1" hangingPunct="1"/>
            <a:r>
              <a:rPr lang="es-ES" altLang="en-US" sz="2000"/>
              <a:t>Para descubrir otras</a:t>
            </a:r>
          </a:p>
          <a:p>
            <a:pPr lvl="2" eaLnBrk="1" hangingPunct="1"/>
            <a:r>
              <a:rPr lang="es-ES" altLang="en-US" sz="1800"/>
              <a:t>Repetir recorrido desde vertice que no sea elemento de una C.F.C.</a:t>
            </a:r>
          </a:p>
          <a:p>
            <a:pPr lvl="2" eaLnBrk="1" hangingPunct="1"/>
            <a:r>
              <a:rPr lang="es-ES" altLang="en-US" sz="1800"/>
              <a:t>Hasta que todos los vertices esten en C.F.C</a:t>
            </a:r>
            <a:endParaRPr lang="es-EC" altLang="en-US" sz="1800"/>
          </a:p>
        </p:txBody>
      </p:sp>
    </p:spTree>
    <p:extLst>
      <p:ext uri="{BB962C8B-B14F-4D97-AF65-F5344CB8AC3E}">
        <p14:creationId xmlns:p14="http://schemas.microsoft.com/office/powerpoint/2010/main" val="3884134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B9D529FB-1FF7-5441-8BBC-8A24DDD83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/>
              <a:t>EJEMPLO</a:t>
            </a:r>
            <a:endParaRPr lang="es-EC" altLang="en-US"/>
          </a:p>
        </p:txBody>
      </p:sp>
      <p:sp>
        <p:nvSpPr>
          <p:cNvPr id="40965" name="Oval 5">
            <a:extLst>
              <a:ext uri="{FF2B5EF4-FFF2-40B4-BE49-F238E27FC236}">
                <a16:creationId xmlns:a16="http://schemas.microsoft.com/office/drawing/2014/main" id="{AA6F212C-E225-264A-815D-DAE19B26F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1336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24579" name="Oval 6">
            <a:extLst>
              <a:ext uri="{FF2B5EF4-FFF2-40B4-BE49-F238E27FC236}">
                <a16:creationId xmlns:a16="http://schemas.microsoft.com/office/drawing/2014/main" id="{93BE5BB2-A6F0-6244-B94D-F8846C36B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141663"/>
            <a:ext cx="360362" cy="3603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F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24580" name="Oval 7">
            <a:extLst>
              <a:ext uri="{FF2B5EF4-FFF2-40B4-BE49-F238E27FC236}">
                <a16:creationId xmlns:a16="http://schemas.microsoft.com/office/drawing/2014/main" id="{79367396-1D94-E34E-9EC1-F106ADDD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7082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H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0968" name="Oval 8">
            <a:extLst>
              <a:ext uri="{FF2B5EF4-FFF2-40B4-BE49-F238E27FC236}">
                <a16:creationId xmlns:a16="http://schemas.microsoft.com/office/drawing/2014/main" id="{A7739D50-4482-E646-9EA9-BAE6FEB81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2276475"/>
            <a:ext cx="360363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0969" name="Oval 9">
            <a:extLst>
              <a:ext uri="{FF2B5EF4-FFF2-40B4-BE49-F238E27FC236}">
                <a16:creationId xmlns:a16="http://schemas.microsoft.com/office/drawing/2014/main" id="{B5651714-A535-B745-8DBA-A6C80FF96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738" y="3429000"/>
            <a:ext cx="360362" cy="3603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S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24583" name="Line 10">
            <a:extLst>
              <a:ext uri="{FF2B5EF4-FFF2-40B4-BE49-F238E27FC236}">
                <a16:creationId xmlns:a16="http://schemas.microsoft.com/office/drawing/2014/main" id="{B6A48786-663E-D44D-A11D-A405DE436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3429000"/>
            <a:ext cx="792163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11">
            <a:extLst>
              <a:ext uri="{FF2B5EF4-FFF2-40B4-BE49-F238E27FC236}">
                <a16:creationId xmlns:a16="http://schemas.microsoft.com/office/drawing/2014/main" id="{F8A537B6-B7FF-0240-8F83-65D72A870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575" y="2276475"/>
            <a:ext cx="10795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Line 12">
            <a:extLst>
              <a:ext uri="{FF2B5EF4-FFF2-40B4-BE49-F238E27FC236}">
                <a16:creationId xmlns:a16="http://schemas.microsoft.com/office/drawing/2014/main" id="{C1767C3D-D779-EA48-87B7-31A8A0DA465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1550" y="2492375"/>
            <a:ext cx="936625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3" name="Line 13">
            <a:extLst>
              <a:ext uri="{FF2B5EF4-FFF2-40B4-BE49-F238E27FC236}">
                <a16:creationId xmlns:a16="http://schemas.microsoft.com/office/drawing/2014/main" id="{AD4BCC00-1DAC-9742-BFB4-F45F3E0B6B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2638" y="2636838"/>
            <a:ext cx="287337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4">
            <a:extLst>
              <a:ext uri="{FF2B5EF4-FFF2-40B4-BE49-F238E27FC236}">
                <a16:creationId xmlns:a16="http://schemas.microsoft.com/office/drawing/2014/main" id="{0A92D815-C950-C04C-B003-C925B32EE6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088" y="2492375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8" name="Line 15">
            <a:extLst>
              <a:ext uri="{FF2B5EF4-FFF2-40B4-BE49-F238E27FC236}">
                <a16:creationId xmlns:a16="http://schemas.microsoft.com/office/drawing/2014/main" id="{D879B474-C42F-FB49-818E-D8E6AE453D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4575" y="2925763"/>
            <a:ext cx="574675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9" name="Line 16">
            <a:extLst>
              <a:ext uri="{FF2B5EF4-FFF2-40B4-BE49-F238E27FC236}">
                <a16:creationId xmlns:a16="http://schemas.microsoft.com/office/drawing/2014/main" id="{00DF1B93-82CC-8144-9458-E0CC69904F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9613" y="25654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Text Box 30">
            <a:extLst>
              <a:ext uri="{FF2B5EF4-FFF2-40B4-BE49-F238E27FC236}">
                <a16:creationId xmlns:a16="http://schemas.microsoft.com/office/drawing/2014/main" id="{1B0AF8E2-DFC9-724E-A26F-3F421228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3933825"/>
            <a:ext cx="2520950" cy="65087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1) Recorrer desde B (Descendientes)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0998" name="Text Box 38">
            <a:extLst>
              <a:ext uri="{FF2B5EF4-FFF2-40B4-BE49-F238E27FC236}">
                <a16:creationId xmlns:a16="http://schemas.microsoft.com/office/drawing/2014/main" id="{2B08D82F-736A-3143-8D5B-E3A8D8E8E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138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0999" name="Text Box 39">
            <a:extLst>
              <a:ext uri="{FF2B5EF4-FFF2-40B4-BE49-F238E27FC236}">
                <a16:creationId xmlns:a16="http://schemas.microsoft.com/office/drawing/2014/main" id="{A6E44539-96F8-E44F-B37C-8153F31C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38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S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0" name="Text Box 40">
            <a:extLst>
              <a:ext uri="{FF2B5EF4-FFF2-40B4-BE49-F238E27FC236}">
                <a16:creationId xmlns:a16="http://schemas.microsoft.com/office/drawing/2014/main" id="{874EC484-1C96-4845-AA96-158112462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1" name="Text Box 41">
            <a:extLst>
              <a:ext uri="{FF2B5EF4-FFF2-40B4-BE49-F238E27FC236}">
                <a16:creationId xmlns:a16="http://schemas.microsoft.com/office/drawing/2014/main" id="{1BCE28C6-7777-2D47-814C-A999498E4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458152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D =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2" name="Text Box 42">
            <a:extLst>
              <a:ext uri="{FF2B5EF4-FFF2-40B4-BE49-F238E27FC236}">
                <a16:creationId xmlns:a16="http://schemas.microsoft.com/office/drawing/2014/main" id="{1F01766C-F31B-7341-B180-760FDC72E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024438"/>
            <a:ext cx="2519363" cy="376237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2) Invertir Direcciones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3" name="Text Box 43">
            <a:extLst>
              <a:ext uri="{FF2B5EF4-FFF2-40B4-BE49-F238E27FC236}">
                <a16:creationId xmlns:a16="http://schemas.microsoft.com/office/drawing/2014/main" id="{45FA24FC-65F7-724C-9964-C98862873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5456238"/>
            <a:ext cx="2519363" cy="65087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3) Recorrer desde B (Ascendientes)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4" name="Text Box 44">
            <a:extLst>
              <a:ext uri="{FF2B5EF4-FFF2-40B4-BE49-F238E27FC236}">
                <a16:creationId xmlns:a16="http://schemas.microsoft.com/office/drawing/2014/main" id="{B33E69BF-EE5D-3A40-AFA3-C089A6B2D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61658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5" name="Text Box 45">
            <a:extLst>
              <a:ext uri="{FF2B5EF4-FFF2-40B4-BE49-F238E27FC236}">
                <a16:creationId xmlns:a16="http://schemas.microsoft.com/office/drawing/2014/main" id="{B1814860-58D4-DB48-B7C5-4B824485C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61658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6" name="Text Box 46">
            <a:extLst>
              <a:ext uri="{FF2B5EF4-FFF2-40B4-BE49-F238E27FC236}">
                <a16:creationId xmlns:a16="http://schemas.microsoft.com/office/drawing/2014/main" id="{A1B30412-053E-F641-BC4D-4B61DBB24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61658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F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7" name="Text Box 47">
            <a:extLst>
              <a:ext uri="{FF2B5EF4-FFF2-40B4-BE49-F238E27FC236}">
                <a16:creationId xmlns:a16="http://schemas.microsoft.com/office/drawing/2014/main" id="{C7220F10-168C-0D47-A134-E70BD06CD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616585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A =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8" name="Text Box 48">
            <a:extLst>
              <a:ext uri="{FF2B5EF4-FFF2-40B4-BE49-F238E27FC236}">
                <a16:creationId xmlns:a16="http://schemas.microsoft.com/office/drawing/2014/main" id="{C4F34540-46DE-1344-9CBA-DEFA487F8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61658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H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09" name="Text Box 49">
            <a:extLst>
              <a:ext uri="{FF2B5EF4-FFF2-40B4-BE49-F238E27FC236}">
                <a16:creationId xmlns:a16="http://schemas.microsoft.com/office/drawing/2014/main" id="{C7A09DB0-DE25-2C41-BC6D-59AD2DD1F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6165850"/>
            <a:ext cx="287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S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0" name="Text Box 50">
            <a:extLst>
              <a:ext uri="{FF2B5EF4-FFF2-40B4-BE49-F238E27FC236}">
                <a16:creationId xmlns:a16="http://schemas.microsoft.com/office/drawing/2014/main" id="{01F7FCD3-8218-6E47-9417-F8B1BC28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060575"/>
            <a:ext cx="187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W = D </a:t>
            </a:r>
            <a:r>
              <a:rPr lang="es-ES" altLang="en-US">
                <a:latin typeface="Tahoma" panose="020B0604030504040204" pitchFamily="34" charset="0"/>
                <a:sym typeface="Symbol" pitchFamily="2" charset="2"/>
              </a:rPr>
              <a:t></a:t>
            </a:r>
            <a:r>
              <a:rPr lang="es-ES" altLang="en-US">
                <a:latin typeface="Tahoma" panose="020B0604030504040204" pitchFamily="34" charset="0"/>
              </a:rPr>
              <a:t> A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1" name="Text Box 51">
            <a:extLst>
              <a:ext uri="{FF2B5EF4-FFF2-40B4-BE49-F238E27FC236}">
                <a16:creationId xmlns:a16="http://schemas.microsoft.com/office/drawing/2014/main" id="{8DDED16F-E27A-CC46-8809-5D33513A0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492375"/>
            <a:ext cx="2233613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W1 = {B, C, S}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2" name="Text Box 52">
            <a:extLst>
              <a:ext uri="{FF2B5EF4-FFF2-40B4-BE49-F238E27FC236}">
                <a16:creationId xmlns:a16="http://schemas.microsoft.com/office/drawing/2014/main" id="{3C3721CE-E0F7-C94E-87D8-191B2B4C0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997200"/>
            <a:ext cx="2233612" cy="65087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W &lt;&gt; V, Componente F.C.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4" name="Text Box 54">
            <a:extLst>
              <a:ext uri="{FF2B5EF4-FFF2-40B4-BE49-F238E27FC236}">
                <a16:creationId xmlns:a16="http://schemas.microsoft.com/office/drawing/2014/main" id="{6A3518BC-43C0-814C-A107-E3DB1061D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6450" y="3930650"/>
            <a:ext cx="2305050" cy="65087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1) Recorrer desde H (Descendientes)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5" name="Text Box 55">
            <a:extLst>
              <a:ext uri="{FF2B5EF4-FFF2-40B4-BE49-F238E27FC236}">
                <a16:creationId xmlns:a16="http://schemas.microsoft.com/office/drawing/2014/main" id="{CB3F3365-405F-0040-BDF0-1FE8C9003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888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H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6" name="Text Box 56">
            <a:extLst>
              <a:ext uri="{FF2B5EF4-FFF2-40B4-BE49-F238E27FC236}">
                <a16:creationId xmlns:a16="http://schemas.microsoft.com/office/drawing/2014/main" id="{A5D1F363-2A4F-0341-92F8-CC12177F4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F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7" name="Text Box 57">
            <a:extLst>
              <a:ext uri="{FF2B5EF4-FFF2-40B4-BE49-F238E27FC236}">
                <a16:creationId xmlns:a16="http://schemas.microsoft.com/office/drawing/2014/main" id="{BCFE6D63-209F-DD47-861E-D164FB408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488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8" name="Text Box 58">
            <a:extLst>
              <a:ext uri="{FF2B5EF4-FFF2-40B4-BE49-F238E27FC236}">
                <a16:creationId xmlns:a16="http://schemas.microsoft.com/office/drawing/2014/main" id="{4D72431E-3515-EF43-B969-2941CD82F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25" y="458152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D =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19" name="Text Box 59">
            <a:extLst>
              <a:ext uri="{FF2B5EF4-FFF2-40B4-BE49-F238E27FC236}">
                <a16:creationId xmlns:a16="http://schemas.microsoft.com/office/drawing/2014/main" id="{230120A6-68B8-754C-8735-FBCCFE3D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20" name="Text Box 60">
            <a:extLst>
              <a:ext uri="{FF2B5EF4-FFF2-40B4-BE49-F238E27FC236}">
                <a16:creationId xmlns:a16="http://schemas.microsoft.com/office/drawing/2014/main" id="{138BC8A0-76FF-3242-BDB9-7BF39C9F1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S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21" name="Text Box 61">
            <a:extLst>
              <a:ext uri="{FF2B5EF4-FFF2-40B4-BE49-F238E27FC236}">
                <a16:creationId xmlns:a16="http://schemas.microsoft.com/office/drawing/2014/main" id="{F9D207C0-8FCD-1845-9DFE-E61446A76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483225"/>
            <a:ext cx="2305050" cy="65087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3) Recorrer desde H (Ascendientes)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22" name="Text Box 62">
            <a:extLst>
              <a:ext uri="{FF2B5EF4-FFF2-40B4-BE49-F238E27FC236}">
                <a16:creationId xmlns:a16="http://schemas.microsoft.com/office/drawing/2014/main" id="{88BC1F65-2B00-3748-BE89-46E00FC46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6165850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H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23" name="Text Box 63">
            <a:extLst>
              <a:ext uri="{FF2B5EF4-FFF2-40B4-BE49-F238E27FC236}">
                <a16:creationId xmlns:a16="http://schemas.microsoft.com/office/drawing/2014/main" id="{BB973BBD-B959-FF4D-823A-AB067E0F7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616585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A =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24" name="Text Box 64">
            <a:extLst>
              <a:ext uri="{FF2B5EF4-FFF2-40B4-BE49-F238E27FC236}">
                <a16:creationId xmlns:a16="http://schemas.microsoft.com/office/drawing/2014/main" id="{04E38F1B-CB0E-F54E-8AE2-5980847DF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486025"/>
            <a:ext cx="1333500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W2 = {H}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27" name="Text Box 67">
            <a:extLst>
              <a:ext uri="{FF2B5EF4-FFF2-40B4-BE49-F238E27FC236}">
                <a16:creationId xmlns:a16="http://schemas.microsoft.com/office/drawing/2014/main" id="{AF5C8B7A-1566-624E-8643-071F8159B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3933825"/>
            <a:ext cx="2393950" cy="65087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1) Recorrer desde F (Descendientes)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1" name="Text Box 71">
            <a:extLst>
              <a:ext uri="{FF2B5EF4-FFF2-40B4-BE49-F238E27FC236}">
                <a16:creationId xmlns:a16="http://schemas.microsoft.com/office/drawing/2014/main" id="{8E7391DB-60AC-B749-AFF5-553036D80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458152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D =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2" name="Text Box 72">
            <a:extLst>
              <a:ext uri="{FF2B5EF4-FFF2-40B4-BE49-F238E27FC236}">
                <a16:creationId xmlns:a16="http://schemas.microsoft.com/office/drawing/2014/main" id="{821995EA-F0D2-0344-9FEA-F04F0B381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513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F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3" name="Text Box 73">
            <a:extLst>
              <a:ext uri="{FF2B5EF4-FFF2-40B4-BE49-F238E27FC236}">
                <a16:creationId xmlns:a16="http://schemas.microsoft.com/office/drawing/2014/main" id="{5E7CC66E-CC0B-2F41-8EB5-38777D64C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4" name="Text Box 74">
            <a:extLst>
              <a:ext uri="{FF2B5EF4-FFF2-40B4-BE49-F238E27FC236}">
                <a16:creationId xmlns:a16="http://schemas.microsoft.com/office/drawing/2014/main" id="{63521680-616C-FA4B-B068-B7E37AEE8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5" name="Text Box 75">
            <a:extLst>
              <a:ext uri="{FF2B5EF4-FFF2-40B4-BE49-F238E27FC236}">
                <a16:creationId xmlns:a16="http://schemas.microsoft.com/office/drawing/2014/main" id="{801648F5-1AE4-5A4F-A553-838DAEA25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6913" y="4581525"/>
            <a:ext cx="287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S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6" name="Text Box 76">
            <a:extLst>
              <a:ext uri="{FF2B5EF4-FFF2-40B4-BE49-F238E27FC236}">
                <a16:creationId xmlns:a16="http://schemas.microsoft.com/office/drawing/2014/main" id="{CF50947D-DA2A-174E-8332-54BF67E38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7763" y="5476875"/>
            <a:ext cx="2305050" cy="650875"/>
          </a:xfrm>
          <a:prstGeom prst="rect">
            <a:avLst/>
          </a:prstGeom>
          <a:noFill/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3) Recorrer desde F (Ascendientes)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7" name="Text Box 77">
            <a:extLst>
              <a:ext uri="{FF2B5EF4-FFF2-40B4-BE49-F238E27FC236}">
                <a16:creationId xmlns:a16="http://schemas.microsoft.com/office/drawing/2014/main" id="{EFB6D50A-4DF3-B245-9C52-199B855E9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165850"/>
            <a:ext cx="935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F H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8" name="Text Box 78">
            <a:extLst>
              <a:ext uri="{FF2B5EF4-FFF2-40B4-BE49-F238E27FC236}">
                <a16:creationId xmlns:a16="http://schemas.microsoft.com/office/drawing/2014/main" id="{372438F0-2BCC-4645-9342-7AE47FFE6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616585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A =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39" name="Text Box 79">
            <a:extLst>
              <a:ext uri="{FF2B5EF4-FFF2-40B4-BE49-F238E27FC236}">
                <a16:creationId xmlns:a16="http://schemas.microsoft.com/office/drawing/2014/main" id="{272561F9-141B-3444-AE88-5196B4C0E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113" y="2492375"/>
            <a:ext cx="1333500" cy="376238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n-US">
                <a:latin typeface="Tahoma" panose="020B0604030504040204" pitchFamily="34" charset="0"/>
              </a:rPr>
              <a:t>W3 = {F}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40" name="Oval 80">
            <a:extLst>
              <a:ext uri="{FF2B5EF4-FFF2-40B4-BE49-F238E27FC236}">
                <a16:creationId xmlns:a16="http://schemas.microsoft.com/office/drawing/2014/main" id="{57AD335A-D2AB-CE46-B344-566810DD2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77838"/>
            <a:ext cx="360362" cy="3603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C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41" name="Oval 81">
            <a:extLst>
              <a:ext uri="{FF2B5EF4-FFF2-40B4-BE49-F238E27FC236}">
                <a16:creationId xmlns:a16="http://schemas.microsoft.com/office/drawing/2014/main" id="{6950E919-C2D6-1D4F-A437-8D5E11D3D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1485900"/>
            <a:ext cx="360362" cy="3603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F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42" name="Oval 82">
            <a:extLst>
              <a:ext uri="{FF2B5EF4-FFF2-40B4-BE49-F238E27FC236}">
                <a16:creationId xmlns:a16="http://schemas.microsoft.com/office/drawing/2014/main" id="{A6ABC282-FB29-0044-9671-03D9A8699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1052513"/>
            <a:ext cx="360363" cy="3603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H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43" name="Oval 83">
            <a:extLst>
              <a:ext uri="{FF2B5EF4-FFF2-40B4-BE49-F238E27FC236}">
                <a16:creationId xmlns:a16="http://schemas.microsoft.com/office/drawing/2014/main" id="{6DE020C9-135F-AF40-92B5-42401570A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620713"/>
            <a:ext cx="360363" cy="3603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B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44" name="Oval 84">
            <a:extLst>
              <a:ext uri="{FF2B5EF4-FFF2-40B4-BE49-F238E27FC236}">
                <a16:creationId xmlns:a16="http://schemas.microsoft.com/office/drawing/2014/main" id="{AF420EF0-DFE7-6249-840A-ADC0C330A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1773238"/>
            <a:ext cx="360362" cy="3603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n-US">
                <a:latin typeface="Tahoma" panose="020B0604030504040204" pitchFamily="34" charset="0"/>
              </a:rPr>
              <a:t>S</a:t>
            </a:r>
            <a:endParaRPr lang="es-EC" altLang="en-US">
              <a:latin typeface="Tahoma" panose="020B0604030504040204" pitchFamily="34" charset="0"/>
            </a:endParaRPr>
          </a:p>
        </p:txBody>
      </p:sp>
      <p:sp>
        <p:nvSpPr>
          <p:cNvPr id="41045" name="Line 85">
            <a:extLst>
              <a:ext uri="{FF2B5EF4-FFF2-40B4-BE49-F238E27FC236}">
                <a16:creationId xmlns:a16="http://schemas.microsoft.com/office/drawing/2014/main" id="{25022D4B-871A-0347-8AEA-30A51A3F47B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1773238"/>
            <a:ext cx="792163" cy="144462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6" name="Line 86">
            <a:extLst>
              <a:ext uri="{FF2B5EF4-FFF2-40B4-BE49-F238E27FC236}">
                <a16:creationId xmlns:a16="http://schemas.microsoft.com/office/drawing/2014/main" id="{AADD69B9-C58E-4F44-8466-84DBEFF3D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620713"/>
            <a:ext cx="1079500" cy="144462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7" name="Line 87">
            <a:extLst>
              <a:ext uri="{FF2B5EF4-FFF2-40B4-BE49-F238E27FC236}">
                <a16:creationId xmlns:a16="http://schemas.microsoft.com/office/drawing/2014/main" id="{7C6F36C2-660B-2346-A31E-434EFEA36B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83300" y="836613"/>
            <a:ext cx="936625" cy="936625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8" name="Line 88">
            <a:extLst>
              <a:ext uri="{FF2B5EF4-FFF2-40B4-BE49-F238E27FC236}">
                <a16:creationId xmlns:a16="http://schemas.microsoft.com/office/drawing/2014/main" id="{6006CDB3-D9DA-D547-84A3-0B383EF8FE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4388" y="981075"/>
            <a:ext cx="287337" cy="792163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9" name="Line 89">
            <a:extLst>
              <a:ext uri="{FF2B5EF4-FFF2-40B4-BE49-F238E27FC236}">
                <a16:creationId xmlns:a16="http://schemas.microsoft.com/office/drawing/2014/main" id="{A0D73D99-2403-174B-BD3E-3FAC29E161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8838" y="836613"/>
            <a:ext cx="0" cy="649287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0" name="Line 90">
            <a:extLst>
              <a:ext uri="{FF2B5EF4-FFF2-40B4-BE49-F238E27FC236}">
                <a16:creationId xmlns:a16="http://schemas.microsoft.com/office/drawing/2014/main" id="{B42AC187-14F5-DC4A-9725-CE30961E8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56325" y="1270000"/>
            <a:ext cx="574675" cy="287338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1" name="Line 91">
            <a:extLst>
              <a:ext uri="{FF2B5EF4-FFF2-40B4-BE49-F238E27FC236}">
                <a16:creationId xmlns:a16="http://schemas.microsoft.com/office/drawing/2014/main" id="{5DCBA2FD-14B9-444E-9CC8-D927F8A6EB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1363" y="909638"/>
            <a:ext cx="215900" cy="215900"/>
          </a:xfrm>
          <a:prstGeom prst="line">
            <a:avLst/>
          </a:prstGeom>
          <a:noFill/>
          <a:ln w="9525">
            <a:solidFill>
              <a:srgbClr val="00808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2" name="AutoShape 92">
            <a:extLst>
              <a:ext uri="{FF2B5EF4-FFF2-40B4-BE49-F238E27FC236}">
                <a16:creationId xmlns:a16="http://schemas.microsoft.com/office/drawing/2014/main" id="{BE5BFA0D-5C37-714E-9E3C-83BB6B50C14B}"/>
              </a:ext>
            </a:extLst>
          </p:cNvPr>
          <p:cNvSpPr>
            <a:spLocks noChangeArrowheads="1"/>
          </p:cNvSpPr>
          <p:nvPr/>
        </p:nvSpPr>
        <p:spPr bwMode="auto">
          <a:xfrm rot="-1186422">
            <a:off x="1766888" y="790575"/>
            <a:ext cx="4162425" cy="719138"/>
          </a:xfrm>
          <a:prstGeom prst="curvedDownArrow">
            <a:avLst>
              <a:gd name="adj1" fmla="val 72324"/>
              <a:gd name="adj2" fmla="val 166273"/>
              <a:gd name="adj3" fmla="val 4294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54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500"/>
                                        <p:tgtEl>
                                          <p:spTgt spid="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500"/>
                                        <p:tgtEl>
                                          <p:spTgt spid="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4" dur="500"/>
                                        <p:tgtEl>
                                          <p:spTgt spid="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1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1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1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1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1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1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1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1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1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1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1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1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4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1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1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1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41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D3FF"/>
                                      </p:to>
                                    </p:animClr>
                                    <p:set>
                                      <p:cBhvr>
                                        <p:cTn id="163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8" dur="500"/>
                                        <p:tgtEl>
                                          <p:spTgt spid="4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500" fill="hold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3" dur="500" fill="hold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500" fill="hold"/>
                                        <p:tgtEl>
                                          <p:spTgt spid="41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D3FF"/>
                                      </p:to>
                                    </p:animClr>
                                    <p:set>
                                      <p:cBhvr>
                                        <p:cTn id="177" dur="500" fill="hold"/>
                                        <p:tgtEl>
                                          <p:spTgt spid="41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500" fill="hold"/>
                                        <p:tgtEl>
                                          <p:spTgt spid="41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2" dur="500"/>
                                        <p:tgtEl>
                                          <p:spTgt spid="4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D3FF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6" dur="500"/>
                                        <p:tgtEl>
                                          <p:spTgt spid="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500" fill="hold"/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01" dur="500" fill="hold"/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500" fill="hold"/>
                                        <p:tgtEl>
                                          <p:spTgt spid="41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D3FF"/>
                                      </p:to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41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500" fill="hold"/>
                                        <p:tgtEl>
                                          <p:spTgt spid="41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10" dur="5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500" fill="hold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5" dur="500" fill="hold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500" fill="hold"/>
                                        <p:tgtEl>
                                          <p:spTgt spid="410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9D3FF"/>
                                      </p:to>
                                    </p:animClr>
                                    <p:set>
                                      <p:cBhvr>
                                        <p:cTn id="219" dur="500" fill="hold"/>
                                        <p:tgtEl>
                                          <p:spTgt spid="410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0" dur="500" fill="hold"/>
                                        <p:tgtEl>
                                          <p:spTgt spid="410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4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6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410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500" fill="hold"/>
                                        <p:tgtEl>
                                          <p:spTgt spid="410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1" dur="500" fill="hold"/>
                                        <p:tgtEl>
                                          <p:spTgt spid="410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410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5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5" dur="5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6" dur="500" fill="hold"/>
                                        <p:tgtEl>
                                          <p:spTgt spid="410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8" dur="500" fill="hold"/>
                                        <p:tgtEl>
                                          <p:spTgt spid="410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9" dur="500" fill="hold"/>
                                        <p:tgtEl>
                                          <p:spTgt spid="410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0" dur="500" fill="hold"/>
                                        <p:tgtEl>
                                          <p:spTgt spid="410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2" dur="500" fill="hold"/>
                                        <p:tgtEl>
                                          <p:spTgt spid="410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3" dur="500" fill="hold"/>
                                        <p:tgtEl>
                                          <p:spTgt spid="410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4" dur="500" fill="hold"/>
                                        <p:tgtEl>
                                          <p:spTgt spid="410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6" dur="500" fill="hold"/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500" fill="hold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0" dur="500" fill="hold"/>
                                        <p:tgtEl>
                                          <p:spTgt spid="410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500" fill="hold"/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3" dur="500" fill="hold"/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500" fill="hold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6" dur="500" fill="hold"/>
                                        <p:tgtEl>
                                          <p:spTgt spid="410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8" dur="500" fill="hold"/>
                                        <p:tgtEl>
                                          <p:spTgt spid="410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9" dur="500" fill="hold"/>
                                        <p:tgtEl>
                                          <p:spTgt spid="410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500" fill="hold"/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500" fill="hold"/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65" dur="500" fill="hold"/>
                                        <p:tgtEl>
                                          <p:spTgt spid="410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 nodeType="clickPar">
                      <p:stCondLst>
                        <p:cond delay="indefinite"/>
                      </p:stCondLst>
                      <p:childTnLst>
                        <p:par>
                          <p:cTn id="2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5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 nodeType="clickPar">
                      <p:stCondLst>
                        <p:cond delay="indefinite"/>
                      </p:stCondLst>
                      <p:childTnLst>
                        <p:par>
                          <p:cTn id="2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00"/>
                                        <p:tgtEl>
                                          <p:spTgt spid="4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 nodeType="clickPar">
                      <p:stCondLst>
                        <p:cond delay="indefinite"/>
                      </p:stCondLst>
                      <p:childTnLst>
                        <p:par>
                          <p:cTn id="2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4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4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41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41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410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410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500" fill="hold"/>
                                        <p:tgtEl>
                                          <p:spTgt spid="41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41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4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41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4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41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41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1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41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4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4" dur="500"/>
                                        <p:tgtEl>
                                          <p:spTgt spid="4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 nodeType="clickPar">
                      <p:stCondLst>
                        <p:cond delay="indefinite"/>
                      </p:stCondLst>
                      <p:childTnLst>
                        <p:par>
                          <p:cTn id="3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1" dur="5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500" fill="hold"/>
                                        <p:tgtEl>
                                          <p:spTgt spid="41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4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5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7" dur="5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4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4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5" dur="500"/>
                                        <p:tgtEl>
                                          <p:spTgt spid="4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 nodeType="clickPar">
                      <p:stCondLst>
                        <p:cond delay="indefinite"/>
                      </p:stCondLst>
                      <p:childTnLst>
                        <p:par>
                          <p:cTn id="3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0" dur="500"/>
                                        <p:tgtEl>
                                          <p:spTgt spid="4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4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500" fill="hold"/>
                                        <p:tgtEl>
                                          <p:spTgt spid="4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4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4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2" dur="500" fill="hold"/>
                                        <p:tgtEl>
                                          <p:spTgt spid="4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4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4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4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4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1" dur="500" fill="hold"/>
                                        <p:tgtEl>
                                          <p:spTgt spid="4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2" dur="500" fill="hold"/>
                                        <p:tgtEl>
                                          <p:spTgt spid="4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4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41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 fill="hold"/>
                                        <p:tgtEl>
                                          <p:spTgt spid="41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8" dur="500" fill="hold"/>
                                        <p:tgtEl>
                                          <p:spTgt spid="4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9" dur="500" fill="hold"/>
                                        <p:tgtEl>
                                          <p:spTgt spid="4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4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500" fill="hold"/>
                                        <p:tgtEl>
                                          <p:spTgt spid="4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500"/>
                                        <p:tgtEl>
                                          <p:spTgt spid="4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 nodeType="clickPar">
                      <p:stCondLst>
                        <p:cond delay="indefinite"/>
                      </p:stCondLst>
                      <p:childTnLst>
                        <p:par>
                          <p:cTn id="3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2" dur="500"/>
                                        <p:tgtEl>
                                          <p:spTgt spid="4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3" fill="hold" nodeType="clickPar">
                      <p:stCondLst>
                        <p:cond delay="indefinite"/>
                      </p:stCondLst>
                      <p:childTnLst>
                        <p:par>
                          <p:cTn id="4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500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500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4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4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41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41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4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500" fill="hold"/>
                                        <p:tgtEl>
                                          <p:spTgt spid="4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8" dur="500"/>
                                        <p:tgtEl>
                                          <p:spTgt spid="4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 nodeType="clickPar">
                      <p:stCondLst>
                        <p:cond delay="indefinite"/>
                      </p:stCondLst>
                      <p:childTnLst>
                        <p:par>
                          <p:cTn id="4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3" dur="500"/>
                                        <p:tgtEl>
                                          <p:spTgt spid="4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0" grpId="0" animBg="1"/>
      <p:bldP spid="40998" grpId="0"/>
      <p:bldP spid="40999" grpId="0"/>
      <p:bldP spid="41000" grpId="0"/>
      <p:bldP spid="41001" grpId="0"/>
      <p:bldP spid="41002" grpId="0" animBg="1"/>
      <p:bldP spid="41003" grpId="0" animBg="1"/>
      <p:bldP spid="41004" grpId="0"/>
      <p:bldP spid="41005" grpId="0"/>
      <p:bldP spid="41006" grpId="0"/>
      <p:bldP spid="41007" grpId="0"/>
      <p:bldP spid="41008" grpId="0"/>
      <p:bldP spid="41009" grpId="0"/>
      <p:bldP spid="41010" grpId="0"/>
      <p:bldP spid="41011" grpId="0" animBg="1"/>
      <p:bldP spid="41012" grpId="0" animBg="1"/>
      <p:bldP spid="41014" grpId="0" animBg="1"/>
      <p:bldP spid="41015" grpId="0"/>
      <p:bldP spid="41016" grpId="0"/>
      <p:bldP spid="41017" grpId="0"/>
      <p:bldP spid="41018" grpId="0"/>
      <p:bldP spid="41019" grpId="0"/>
      <p:bldP spid="41020" grpId="0"/>
      <p:bldP spid="41021" grpId="0" animBg="1"/>
      <p:bldP spid="41022" grpId="0"/>
      <p:bldP spid="41023" grpId="0"/>
      <p:bldP spid="41024" grpId="0" animBg="1"/>
      <p:bldP spid="41027" grpId="0" animBg="1"/>
      <p:bldP spid="41031" grpId="0"/>
      <p:bldP spid="41032" grpId="0"/>
      <p:bldP spid="41033" grpId="0"/>
      <p:bldP spid="41034" grpId="0"/>
      <p:bldP spid="41035" grpId="0"/>
      <p:bldP spid="41036" grpId="0" animBg="1"/>
      <p:bldP spid="41037" grpId="0"/>
      <p:bldP spid="41038" grpId="0"/>
      <p:bldP spid="41039" grpId="0" animBg="1"/>
      <p:bldP spid="41040" grpId="0" animBg="1"/>
      <p:bldP spid="41041" grpId="0" animBg="1"/>
      <p:bldP spid="41042" grpId="0" animBg="1"/>
      <p:bldP spid="41043" grpId="0" animBg="1"/>
      <p:bldP spid="4104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730C-C9C9-D63E-05E0-406DB030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08920"/>
            <a:ext cx="8229600" cy="1143000"/>
          </a:xfrm>
        </p:spPr>
        <p:txBody>
          <a:bodyPr/>
          <a:lstStyle/>
          <a:p>
            <a:r>
              <a:rPr lang="es-EC" dirty="0"/>
              <a:t>Instrucciones para próxima semana</a:t>
            </a:r>
          </a:p>
        </p:txBody>
      </p:sp>
    </p:spTree>
    <p:extLst>
      <p:ext uri="{BB962C8B-B14F-4D97-AF65-F5344CB8AC3E}">
        <p14:creationId xmlns:p14="http://schemas.microsoft.com/office/powerpoint/2010/main" val="273915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B2457D77-8F6E-0248-B859-12B7F8389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TIPOS DE GRAFOS</a:t>
            </a:r>
            <a:endParaRPr lang="es-EC" altLang="es-EC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8128488-F2D9-D14C-831C-AC9B80BB2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0" y="1989138"/>
            <a:ext cx="4572000" cy="1698625"/>
          </a:xfrm>
        </p:spPr>
        <p:txBody>
          <a:bodyPr/>
          <a:lstStyle/>
          <a:p>
            <a:pPr eaLnBrk="1" hangingPunct="1"/>
            <a:r>
              <a:rPr lang="es-ES" altLang="es-EC" sz="2400"/>
              <a:t>Grafos dirigidos</a:t>
            </a:r>
          </a:p>
          <a:p>
            <a:pPr lvl="1" eaLnBrk="1" hangingPunct="1"/>
            <a:r>
              <a:rPr lang="es-ES" altLang="es-EC" sz="2000"/>
              <a:t>Si los pares de nodos que forman arcos</a:t>
            </a:r>
          </a:p>
          <a:p>
            <a:pPr lvl="1" eaLnBrk="1" hangingPunct="1"/>
            <a:r>
              <a:rPr lang="es-ES" altLang="es-EC" sz="2000"/>
              <a:t>Son ordenados. Ej.: (u-&gt;v)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C58A060D-1CFB-A540-97A1-1126F449E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013325"/>
            <a:ext cx="4535487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400"/>
              <a:t>Grafos no dirigidos</a:t>
            </a:r>
          </a:p>
          <a:p>
            <a:pPr lvl="1" eaLnBrk="1" hangingPunct="1"/>
            <a:r>
              <a:rPr lang="es-ES" altLang="es-EC" sz="2000"/>
              <a:t>Si los pares de nodos de los arcos</a:t>
            </a:r>
          </a:p>
          <a:p>
            <a:pPr lvl="1" eaLnBrk="1" hangingPunct="1"/>
            <a:r>
              <a:rPr lang="es-ES" altLang="es-EC" sz="2000"/>
              <a:t>No son ordenados Ej.: u-v</a:t>
            </a:r>
          </a:p>
        </p:txBody>
      </p:sp>
      <p:grpSp>
        <p:nvGrpSpPr>
          <p:cNvPr id="8233" name="Group 41">
            <a:extLst>
              <a:ext uri="{FF2B5EF4-FFF2-40B4-BE49-F238E27FC236}">
                <a16:creationId xmlns:a16="http://schemas.microsoft.com/office/drawing/2014/main" id="{D93E8CEA-C5CB-3441-8216-E4B5B9C46540}"/>
              </a:ext>
            </a:extLst>
          </p:cNvPr>
          <p:cNvGrpSpPr>
            <a:grpSpLocks/>
          </p:cNvGrpSpPr>
          <p:nvPr/>
        </p:nvGrpSpPr>
        <p:grpSpPr bwMode="auto">
          <a:xfrm>
            <a:off x="1328738" y="2060575"/>
            <a:ext cx="2882900" cy="1871663"/>
            <a:chOff x="837" y="1298"/>
            <a:chExt cx="1816" cy="1179"/>
          </a:xfrm>
        </p:grpSpPr>
        <p:sp>
          <p:nvSpPr>
            <p:cNvPr id="5138" name="Oval 6">
              <a:extLst>
                <a:ext uri="{FF2B5EF4-FFF2-40B4-BE49-F238E27FC236}">
                  <a16:creationId xmlns:a16="http://schemas.microsoft.com/office/drawing/2014/main" id="{088BE9DB-7051-4B4E-A546-7A4723226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1298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C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39" name="Oval 7">
              <a:extLst>
                <a:ext uri="{FF2B5EF4-FFF2-40B4-BE49-F238E27FC236}">
                  <a16:creationId xmlns:a16="http://schemas.microsoft.com/office/drawing/2014/main" id="{1ED875E4-885F-4841-956D-A0CA1822EE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1298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E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40" name="Oval 10">
              <a:extLst>
                <a:ext uri="{FF2B5EF4-FFF2-40B4-BE49-F238E27FC236}">
                  <a16:creationId xmlns:a16="http://schemas.microsoft.com/office/drawing/2014/main" id="{01003B87-16E1-C14E-B3BB-9FD7EC5C4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205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D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41" name="Oval 11">
              <a:extLst>
                <a:ext uri="{FF2B5EF4-FFF2-40B4-BE49-F238E27FC236}">
                  <a16:creationId xmlns:a16="http://schemas.microsoft.com/office/drawing/2014/main" id="{80314BC2-C637-5441-B436-0AF126982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1933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F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42" name="Oval 12">
              <a:extLst>
                <a:ext uri="{FF2B5EF4-FFF2-40B4-BE49-F238E27FC236}">
                  <a16:creationId xmlns:a16="http://schemas.microsoft.com/office/drawing/2014/main" id="{68241D6A-B940-6C4A-8797-1D2BC6521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5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H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5143" name="AutoShape 13">
              <a:extLst>
                <a:ext uri="{FF2B5EF4-FFF2-40B4-BE49-F238E27FC236}">
                  <a16:creationId xmlns:a16="http://schemas.microsoft.com/office/drawing/2014/main" id="{6116FE67-018F-3F4F-805E-8772F95941DE}"/>
                </a:ext>
              </a:extLst>
            </p:cNvPr>
            <p:cNvCxnSpPr>
              <a:cxnSpLocks noChangeShapeType="1"/>
              <a:stCxn id="5139" idx="2"/>
              <a:endCxn id="5138" idx="6"/>
            </p:cNvCxnSpPr>
            <p:nvPr/>
          </p:nvCxnSpPr>
          <p:spPr bwMode="auto">
            <a:xfrm flipH="1">
              <a:off x="1110" y="1434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4" name="AutoShape 14">
              <a:extLst>
                <a:ext uri="{FF2B5EF4-FFF2-40B4-BE49-F238E27FC236}">
                  <a16:creationId xmlns:a16="http://schemas.microsoft.com/office/drawing/2014/main" id="{153D0FAF-3044-A44F-888B-EB865FE01F4C}"/>
                </a:ext>
              </a:extLst>
            </p:cNvPr>
            <p:cNvCxnSpPr>
              <a:cxnSpLocks noChangeShapeType="1"/>
              <a:stCxn id="5138" idx="4"/>
              <a:endCxn id="5140" idx="0"/>
            </p:cNvCxnSpPr>
            <p:nvPr/>
          </p:nvCxnSpPr>
          <p:spPr bwMode="auto">
            <a:xfrm flipH="1">
              <a:off x="973" y="1570"/>
              <a:ext cx="1" cy="6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5" name="AutoShape 15">
              <a:extLst>
                <a:ext uri="{FF2B5EF4-FFF2-40B4-BE49-F238E27FC236}">
                  <a16:creationId xmlns:a16="http://schemas.microsoft.com/office/drawing/2014/main" id="{138960BE-A929-AF43-9A55-4D8C2330F534}"/>
                </a:ext>
              </a:extLst>
            </p:cNvPr>
            <p:cNvCxnSpPr>
              <a:cxnSpLocks noChangeShapeType="1"/>
              <a:stCxn id="5140" idx="6"/>
              <a:endCxn id="5141" idx="3"/>
            </p:cNvCxnSpPr>
            <p:nvPr/>
          </p:nvCxnSpPr>
          <p:spPr bwMode="auto">
            <a:xfrm flipV="1">
              <a:off x="1109" y="2165"/>
              <a:ext cx="314" cy="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6" name="AutoShape 16">
              <a:extLst>
                <a:ext uri="{FF2B5EF4-FFF2-40B4-BE49-F238E27FC236}">
                  <a16:creationId xmlns:a16="http://schemas.microsoft.com/office/drawing/2014/main" id="{8DE4D6A9-3C61-A34A-B142-33022A0531EC}"/>
                </a:ext>
              </a:extLst>
            </p:cNvPr>
            <p:cNvCxnSpPr>
              <a:cxnSpLocks noChangeShapeType="1"/>
              <a:stCxn id="5139" idx="4"/>
              <a:endCxn id="5142" idx="1"/>
            </p:cNvCxnSpPr>
            <p:nvPr/>
          </p:nvCxnSpPr>
          <p:spPr bwMode="auto">
            <a:xfrm>
              <a:off x="1972" y="1570"/>
              <a:ext cx="449" cy="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47" name="AutoShape 17">
              <a:extLst>
                <a:ext uri="{FF2B5EF4-FFF2-40B4-BE49-F238E27FC236}">
                  <a16:creationId xmlns:a16="http://schemas.microsoft.com/office/drawing/2014/main" id="{3E460F12-EFDB-B244-8AD4-D28DF4F43F3D}"/>
                </a:ext>
              </a:extLst>
            </p:cNvPr>
            <p:cNvCxnSpPr>
              <a:cxnSpLocks noChangeShapeType="1"/>
              <a:stCxn id="5142" idx="0"/>
              <a:endCxn id="5139" idx="5"/>
            </p:cNvCxnSpPr>
            <p:nvPr/>
          </p:nvCxnSpPr>
          <p:spPr bwMode="auto">
            <a:xfrm flipH="1" flipV="1">
              <a:off x="2068" y="1530"/>
              <a:ext cx="449" cy="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10" name="Text Box 18">
            <a:extLst>
              <a:ext uri="{FF2B5EF4-FFF2-40B4-BE49-F238E27FC236}">
                <a16:creationId xmlns:a16="http://schemas.microsoft.com/office/drawing/2014/main" id="{0B997B4F-2084-4848-93E7-48E1951E9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4149725"/>
            <a:ext cx="3600450" cy="7127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V = {C, D, E, F, H}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A= {(C,D), (D,F), (E,H), (H,E), (E,C)}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grpSp>
        <p:nvGrpSpPr>
          <p:cNvPr id="8232" name="Group 40">
            <a:extLst>
              <a:ext uri="{FF2B5EF4-FFF2-40B4-BE49-F238E27FC236}">
                <a16:creationId xmlns:a16="http://schemas.microsoft.com/office/drawing/2014/main" id="{E1E0D348-59C8-D144-8496-38E7AFB324AE}"/>
              </a:ext>
            </a:extLst>
          </p:cNvPr>
          <p:cNvGrpSpPr>
            <a:grpSpLocks/>
          </p:cNvGrpSpPr>
          <p:nvPr/>
        </p:nvGrpSpPr>
        <p:grpSpPr bwMode="auto">
          <a:xfrm>
            <a:off x="6102350" y="3932238"/>
            <a:ext cx="1854200" cy="1881187"/>
            <a:chOff x="3844" y="2477"/>
            <a:chExt cx="1168" cy="1185"/>
          </a:xfrm>
        </p:grpSpPr>
        <p:sp>
          <p:nvSpPr>
            <p:cNvPr id="5128" name="Oval 29">
              <a:extLst>
                <a:ext uri="{FF2B5EF4-FFF2-40B4-BE49-F238E27FC236}">
                  <a16:creationId xmlns:a16="http://schemas.microsoft.com/office/drawing/2014/main" id="{E63C5F13-7549-8048-A4DB-02981EEB5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9" y="2477"/>
              <a:ext cx="227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29" name="Oval 30">
              <a:extLst>
                <a:ext uri="{FF2B5EF4-FFF2-40B4-BE49-F238E27FC236}">
                  <a16:creationId xmlns:a16="http://schemas.microsoft.com/office/drawing/2014/main" id="{20E6B8EB-1EF9-8D4D-B855-57A24E7FC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2478"/>
              <a:ext cx="227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30" name="Oval 31">
              <a:extLst>
                <a:ext uri="{FF2B5EF4-FFF2-40B4-BE49-F238E27FC236}">
                  <a16:creationId xmlns:a16="http://schemas.microsoft.com/office/drawing/2014/main" id="{14324F52-3ADD-3348-82FC-05A12525A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981"/>
              <a:ext cx="227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31" name="Oval 32">
              <a:extLst>
                <a:ext uri="{FF2B5EF4-FFF2-40B4-BE49-F238E27FC236}">
                  <a16:creationId xmlns:a16="http://schemas.microsoft.com/office/drawing/2014/main" id="{2C7363B9-7959-6D43-9AEE-07C69E64F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3435"/>
              <a:ext cx="227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132" name="Oval 33">
              <a:extLst>
                <a:ext uri="{FF2B5EF4-FFF2-40B4-BE49-F238E27FC236}">
                  <a16:creationId xmlns:a16="http://schemas.microsoft.com/office/drawing/2014/main" id="{F1386F96-D006-8E44-916C-D2718EB9A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" y="3433"/>
              <a:ext cx="227" cy="227"/>
            </a:xfrm>
            <a:prstGeom prst="ellipse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5133" name="AutoShape 34">
              <a:extLst>
                <a:ext uri="{FF2B5EF4-FFF2-40B4-BE49-F238E27FC236}">
                  <a16:creationId xmlns:a16="http://schemas.microsoft.com/office/drawing/2014/main" id="{0C6531F6-D841-4B42-B452-6380F28FBF66}"/>
                </a:ext>
              </a:extLst>
            </p:cNvPr>
            <p:cNvCxnSpPr>
              <a:cxnSpLocks noChangeShapeType="1"/>
              <a:stCxn id="5128" idx="6"/>
              <a:endCxn id="5129" idx="2"/>
            </p:cNvCxnSpPr>
            <p:nvPr/>
          </p:nvCxnSpPr>
          <p:spPr bwMode="auto">
            <a:xfrm>
              <a:off x="4116" y="2591"/>
              <a:ext cx="669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4" name="AutoShape 35">
              <a:extLst>
                <a:ext uri="{FF2B5EF4-FFF2-40B4-BE49-F238E27FC236}">
                  <a16:creationId xmlns:a16="http://schemas.microsoft.com/office/drawing/2014/main" id="{EDAAB332-5FC5-2B4A-B965-A993695AD1DA}"/>
                </a:ext>
              </a:extLst>
            </p:cNvPr>
            <p:cNvCxnSpPr>
              <a:cxnSpLocks noChangeShapeType="1"/>
              <a:stCxn id="5128" idx="4"/>
              <a:endCxn id="5130" idx="1"/>
            </p:cNvCxnSpPr>
            <p:nvPr/>
          </p:nvCxnSpPr>
          <p:spPr bwMode="auto">
            <a:xfrm>
              <a:off x="4003" y="2704"/>
              <a:ext cx="353" cy="3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5" name="AutoShape 36">
              <a:extLst>
                <a:ext uri="{FF2B5EF4-FFF2-40B4-BE49-F238E27FC236}">
                  <a16:creationId xmlns:a16="http://schemas.microsoft.com/office/drawing/2014/main" id="{D4479401-D386-4947-A09B-C5852C8E0D04}"/>
                </a:ext>
              </a:extLst>
            </p:cNvPr>
            <p:cNvCxnSpPr>
              <a:cxnSpLocks noChangeShapeType="1"/>
              <a:stCxn id="5130" idx="3"/>
              <a:endCxn id="5131" idx="7"/>
            </p:cNvCxnSpPr>
            <p:nvPr/>
          </p:nvCxnSpPr>
          <p:spPr bwMode="auto">
            <a:xfrm flipH="1">
              <a:off x="4038" y="3175"/>
              <a:ext cx="318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6" name="AutoShape 37">
              <a:extLst>
                <a:ext uri="{FF2B5EF4-FFF2-40B4-BE49-F238E27FC236}">
                  <a16:creationId xmlns:a16="http://schemas.microsoft.com/office/drawing/2014/main" id="{A5AFE4B0-3D56-6143-8C20-ABF7A5A6A5B0}"/>
                </a:ext>
              </a:extLst>
            </p:cNvPr>
            <p:cNvCxnSpPr>
              <a:cxnSpLocks noChangeShapeType="1"/>
              <a:stCxn id="5131" idx="6"/>
              <a:endCxn id="5132" idx="2"/>
            </p:cNvCxnSpPr>
            <p:nvPr/>
          </p:nvCxnSpPr>
          <p:spPr bwMode="auto">
            <a:xfrm flipV="1">
              <a:off x="4071" y="3547"/>
              <a:ext cx="702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37" name="AutoShape 38">
              <a:extLst>
                <a:ext uri="{FF2B5EF4-FFF2-40B4-BE49-F238E27FC236}">
                  <a16:creationId xmlns:a16="http://schemas.microsoft.com/office/drawing/2014/main" id="{76C87F57-7D07-4249-B585-FE3253B4D9A1}"/>
                </a:ext>
              </a:extLst>
            </p:cNvPr>
            <p:cNvCxnSpPr>
              <a:cxnSpLocks noChangeShapeType="1"/>
              <a:stCxn id="5132" idx="0"/>
              <a:endCxn id="5129" idx="4"/>
            </p:cNvCxnSpPr>
            <p:nvPr/>
          </p:nvCxnSpPr>
          <p:spPr bwMode="auto">
            <a:xfrm flipV="1">
              <a:off x="4887" y="2705"/>
              <a:ext cx="12" cy="7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231" name="Text Box 39">
            <a:extLst>
              <a:ext uri="{FF2B5EF4-FFF2-40B4-BE49-F238E27FC236}">
                <a16:creationId xmlns:a16="http://schemas.microsoft.com/office/drawing/2014/main" id="{8D9EE052-3A2D-814C-B2C2-A65BD0743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6092825"/>
            <a:ext cx="2592387" cy="34607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Grafo del ejemplo anterior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800" decel="100000"/>
                                        <p:tgtEl>
                                          <p:spTgt spid="8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8196" grpId="0"/>
      <p:bldP spid="8210" grpId="0" animBg="1"/>
      <p:bldP spid="82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ABE3-4E5D-F43C-2326-F97F1686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708920"/>
            <a:ext cx="8229600" cy="1143000"/>
          </a:xfrm>
        </p:spPr>
        <p:txBody>
          <a:bodyPr/>
          <a:lstStyle/>
          <a:p>
            <a:r>
              <a:rPr lang="es-EC" sz="4000" b="1" dirty="0"/>
              <a:t>Hablar sobre código ilegítimo</a:t>
            </a:r>
            <a:br>
              <a:rPr lang="es-EC" sz="4000" dirty="0"/>
            </a:br>
            <a:br>
              <a:rPr lang="es-EC" sz="4000" dirty="0"/>
            </a:br>
            <a:r>
              <a:rPr lang="es-EC" sz="2800" dirty="0"/>
              <a:t>Prescindir de comparadores</a:t>
            </a:r>
            <a:br>
              <a:rPr lang="es-EC" sz="2800" dirty="0"/>
            </a:br>
            <a:r>
              <a:rPr lang="es-EC" sz="2800" dirty="0"/>
              <a:t>Métodos estáticos</a:t>
            </a:r>
            <a:br>
              <a:rPr lang="es-EC" sz="2800" dirty="0"/>
            </a:br>
            <a:r>
              <a:rPr lang="es-EC" sz="2800" dirty="0"/>
              <a:t>Datos primitivos como parámetros de tipo</a:t>
            </a:r>
            <a:br>
              <a:rPr lang="es-EC" sz="2800" dirty="0"/>
            </a:br>
            <a:r>
              <a:rPr lang="es-EC" sz="2800" dirty="0"/>
              <a:t>Lógica innecesariamente compleja</a:t>
            </a:r>
            <a:br>
              <a:rPr lang="es-EC" sz="2800" dirty="0"/>
            </a:br>
            <a:br>
              <a:rPr lang="es-EC" sz="2800" dirty="0"/>
            </a:br>
            <a:r>
              <a:rPr lang="es-EC" sz="2800" dirty="0"/>
              <a:t>Todo esto se verificará ANTES de calificar una solución</a:t>
            </a:r>
            <a:endParaRPr lang="es-EC" sz="4000" dirty="0"/>
          </a:p>
        </p:txBody>
      </p:sp>
    </p:spTree>
    <p:extLst>
      <p:ext uri="{BB962C8B-B14F-4D97-AF65-F5344CB8AC3E}">
        <p14:creationId xmlns:p14="http://schemas.microsoft.com/office/powerpoint/2010/main" val="295910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EB8C6450-7302-1B4F-96DB-14F361074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OTROS CONCEPTOS</a:t>
            </a:r>
            <a:endParaRPr lang="es-EC" altLang="es-EC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3F71CB2-A764-3546-A559-D0828C91C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5260975" cy="4114800"/>
          </a:xfrm>
        </p:spPr>
        <p:txBody>
          <a:bodyPr/>
          <a:lstStyle/>
          <a:p>
            <a:pPr eaLnBrk="1" hangingPunct="1"/>
            <a:r>
              <a:rPr lang="es-ES" altLang="es-EC" sz="2800"/>
              <a:t>Arista</a:t>
            </a:r>
          </a:p>
          <a:p>
            <a:pPr lvl="1" eaLnBrk="1" hangingPunct="1"/>
            <a:r>
              <a:rPr lang="es-ES" altLang="es-EC" sz="2400"/>
              <a:t>Es un arco de un grafo no dirigido</a:t>
            </a:r>
          </a:p>
          <a:p>
            <a:pPr eaLnBrk="1" hangingPunct="1"/>
            <a:r>
              <a:rPr lang="es-ES" altLang="es-EC" sz="2800"/>
              <a:t>Vertices adyacente</a:t>
            </a:r>
          </a:p>
          <a:p>
            <a:pPr lvl="1" eaLnBrk="1" hangingPunct="1"/>
            <a:r>
              <a:rPr lang="es-ES" altLang="es-EC" sz="2400"/>
              <a:t>Vertices unidos por un arco</a:t>
            </a:r>
          </a:p>
          <a:p>
            <a:pPr eaLnBrk="1" hangingPunct="1"/>
            <a:r>
              <a:rPr lang="es-ES" altLang="es-EC" sz="2800"/>
              <a:t>Factor de Peso</a:t>
            </a:r>
          </a:p>
          <a:p>
            <a:pPr lvl="1" eaLnBrk="1" hangingPunct="1"/>
            <a:r>
              <a:rPr lang="es-ES" altLang="es-EC" sz="2400"/>
              <a:t>Valor que se puede asociar con un arco</a:t>
            </a:r>
          </a:p>
          <a:p>
            <a:pPr lvl="1" eaLnBrk="1" hangingPunct="1"/>
            <a:r>
              <a:rPr lang="es-ES" altLang="es-EC" sz="2400"/>
              <a:t>Depende de lo que el grafo represente</a:t>
            </a:r>
          </a:p>
          <a:p>
            <a:pPr lvl="1" eaLnBrk="1" hangingPunct="1"/>
            <a:r>
              <a:rPr lang="es-ES" altLang="es-EC" sz="2400"/>
              <a:t>Si los arcos de un grafo tienen F.P.</a:t>
            </a:r>
          </a:p>
          <a:p>
            <a:pPr lvl="2" eaLnBrk="1" hangingPunct="1"/>
            <a:r>
              <a:rPr lang="es-ES" altLang="es-EC" sz="2000"/>
              <a:t>Grafo valorado</a:t>
            </a:r>
            <a:endParaRPr lang="es-EC" altLang="es-EC" sz="2000"/>
          </a:p>
        </p:txBody>
      </p:sp>
      <p:grpSp>
        <p:nvGrpSpPr>
          <p:cNvPr id="9237" name="Group 21">
            <a:extLst>
              <a:ext uri="{FF2B5EF4-FFF2-40B4-BE49-F238E27FC236}">
                <a16:creationId xmlns:a16="http://schemas.microsoft.com/office/drawing/2014/main" id="{CD2BE73C-6A9D-CA47-A216-9E2B11C0A5AC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355850"/>
            <a:ext cx="3598863" cy="2811463"/>
            <a:chOff x="3334" y="1484"/>
            <a:chExt cx="2267" cy="1771"/>
          </a:xfrm>
        </p:grpSpPr>
        <p:sp>
          <p:nvSpPr>
            <p:cNvPr id="6148" name="Text Box 4">
              <a:extLst>
                <a:ext uri="{FF2B5EF4-FFF2-40B4-BE49-F238E27FC236}">
                  <a16:creationId xmlns:a16="http://schemas.microsoft.com/office/drawing/2014/main" id="{D56B1C2D-E297-F149-8D62-0873222B7E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567"/>
              <a:ext cx="816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Guayaquil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49" name="Text Box 5">
              <a:extLst>
                <a:ext uri="{FF2B5EF4-FFF2-40B4-BE49-F238E27FC236}">
                  <a16:creationId xmlns:a16="http://schemas.microsoft.com/office/drawing/2014/main" id="{F6B1922B-828A-094F-BFBD-CACFB5FE1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4" y="1567"/>
              <a:ext cx="589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Quito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50" name="Text Box 6">
              <a:extLst>
                <a:ext uri="{FF2B5EF4-FFF2-40B4-BE49-F238E27FC236}">
                  <a16:creationId xmlns:a16="http://schemas.microsoft.com/office/drawing/2014/main" id="{65F85559-1AAC-0146-9E5E-0EDF20404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2202"/>
              <a:ext cx="589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Cuenca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51" name="Text Box 7">
              <a:extLst>
                <a:ext uri="{FF2B5EF4-FFF2-40B4-BE49-F238E27FC236}">
                  <a16:creationId xmlns:a16="http://schemas.microsoft.com/office/drawing/2014/main" id="{79AECBEA-830B-0646-BED1-5F9CE62E0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2111"/>
              <a:ext cx="681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Ambato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52" name="Text Box 8">
              <a:extLst>
                <a:ext uri="{FF2B5EF4-FFF2-40B4-BE49-F238E27FC236}">
                  <a16:creationId xmlns:a16="http://schemas.microsoft.com/office/drawing/2014/main" id="{1A63ED8A-A870-554A-AADC-E9668628F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3018"/>
              <a:ext cx="772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Riobamba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6153" name="AutoShape 9">
              <a:extLst>
                <a:ext uri="{FF2B5EF4-FFF2-40B4-BE49-F238E27FC236}">
                  <a16:creationId xmlns:a16="http://schemas.microsoft.com/office/drawing/2014/main" id="{476257FF-BC29-4F4D-B5C8-E3F146BEC287}"/>
                </a:ext>
              </a:extLst>
            </p:cNvPr>
            <p:cNvCxnSpPr>
              <a:cxnSpLocks noChangeShapeType="1"/>
              <a:stCxn id="6148" idx="3"/>
              <a:endCxn id="6149" idx="1"/>
            </p:cNvCxnSpPr>
            <p:nvPr/>
          </p:nvCxnSpPr>
          <p:spPr bwMode="auto">
            <a:xfrm>
              <a:off x="4150" y="1686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4" name="AutoShape 10">
              <a:extLst>
                <a:ext uri="{FF2B5EF4-FFF2-40B4-BE49-F238E27FC236}">
                  <a16:creationId xmlns:a16="http://schemas.microsoft.com/office/drawing/2014/main" id="{29EF0DCC-D3F6-F445-A922-F47BC1FDD621}"/>
                </a:ext>
              </a:extLst>
            </p:cNvPr>
            <p:cNvCxnSpPr>
              <a:cxnSpLocks noChangeShapeType="1"/>
              <a:stCxn id="6148" idx="2"/>
              <a:endCxn id="6152" idx="0"/>
            </p:cNvCxnSpPr>
            <p:nvPr/>
          </p:nvCxnSpPr>
          <p:spPr bwMode="auto">
            <a:xfrm>
              <a:off x="3742" y="1804"/>
              <a:ext cx="204" cy="1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5" name="AutoShape 11">
              <a:extLst>
                <a:ext uri="{FF2B5EF4-FFF2-40B4-BE49-F238E27FC236}">
                  <a16:creationId xmlns:a16="http://schemas.microsoft.com/office/drawing/2014/main" id="{79994B46-37CE-2B49-8100-701D3A71CF45}"/>
                </a:ext>
              </a:extLst>
            </p:cNvPr>
            <p:cNvCxnSpPr>
              <a:cxnSpLocks noChangeShapeType="1"/>
              <a:stCxn id="6148" idx="2"/>
              <a:endCxn id="6151" idx="1"/>
            </p:cNvCxnSpPr>
            <p:nvPr/>
          </p:nvCxnSpPr>
          <p:spPr bwMode="auto">
            <a:xfrm>
              <a:off x="3742" y="1804"/>
              <a:ext cx="363" cy="4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6" name="AutoShape 12">
              <a:extLst>
                <a:ext uri="{FF2B5EF4-FFF2-40B4-BE49-F238E27FC236}">
                  <a16:creationId xmlns:a16="http://schemas.microsoft.com/office/drawing/2014/main" id="{AB40ABD2-B534-184D-A2E5-32B141108346}"/>
                </a:ext>
              </a:extLst>
            </p:cNvPr>
            <p:cNvCxnSpPr>
              <a:cxnSpLocks noChangeShapeType="1"/>
              <a:stCxn id="6151" idx="3"/>
              <a:endCxn id="6150" idx="1"/>
            </p:cNvCxnSpPr>
            <p:nvPr/>
          </p:nvCxnSpPr>
          <p:spPr bwMode="auto">
            <a:xfrm>
              <a:off x="4786" y="2230"/>
              <a:ext cx="226" cy="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7" name="AutoShape 13">
              <a:extLst>
                <a:ext uri="{FF2B5EF4-FFF2-40B4-BE49-F238E27FC236}">
                  <a16:creationId xmlns:a16="http://schemas.microsoft.com/office/drawing/2014/main" id="{A0A09E9F-9270-ED45-AFD0-A9DD9409393B}"/>
                </a:ext>
              </a:extLst>
            </p:cNvPr>
            <p:cNvCxnSpPr>
              <a:cxnSpLocks noChangeShapeType="1"/>
              <a:stCxn id="6152" idx="3"/>
              <a:endCxn id="6150" idx="2"/>
            </p:cNvCxnSpPr>
            <p:nvPr/>
          </p:nvCxnSpPr>
          <p:spPr bwMode="auto">
            <a:xfrm flipV="1">
              <a:off x="4332" y="2439"/>
              <a:ext cx="975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58" name="AutoShape 14">
              <a:extLst>
                <a:ext uri="{FF2B5EF4-FFF2-40B4-BE49-F238E27FC236}">
                  <a16:creationId xmlns:a16="http://schemas.microsoft.com/office/drawing/2014/main" id="{C8C0E745-3704-F341-8CB5-900C6E27865A}"/>
                </a:ext>
              </a:extLst>
            </p:cNvPr>
            <p:cNvCxnSpPr>
              <a:cxnSpLocks noChangeShapeType="1"/>
              <a:stCxn id="6150" idx="0"/>
              <a:endCxn id="6149" idx="2"/>
            </p:cNvCxnSpPr>
            <p:nvPr/>
          </p:nvCxnSpPr>
          <p:spPr bwMode="auto">
            <a:xfrm flipH="1" flipV="1">
              <a:off x="4899" y="1804"/>
              <a:ext cx="408" cy="3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59" name="Text Box 15">
              <a:extLst>
                <a:ext uri="{FF2B5EF4-FFF2-40B4-BE49-F238E27FC236}">
                  <a16:creationId xmlns:a16="http://schemas.microsoft.com/office/drawing/2014/main" id="{DA7CF2E4-5D32-3E44-8398-771D1579C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1" y="2774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60" name="Text Box 16">
              <a:extLst>
                <a:ext uri="{FF2B5EF4-FFF2-40B4-BE49-F238E27FC236}">
                  <a16:creationId xmlns:a16="http://schemas.microsoft.com/office/drawing/2014/main" id="{6B557B0B-883C-AE4C-85C5-BBE5B353D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6" y="2294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61" name="Text Box 17">
              <a:extLst>
                <a:ext uri="{FF2B5EF4-FFF2-40B4-BE49-F238E27FC236}">
                  <a16:creationId xmlns:a16="http://schemas.microsoft.com/office/drawing/2014/main" id="{E2799D94-D065-D349-B0AE-286E17FA1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1829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62" name="Text Box 18">
              <a:extLst>
                <a:ext uri="{FF2B5EF4-FFF2-40B4-BE49-F238E27FC236}">
                  <a16:creationId xmlns:a16="http://schemas.microsoft.com/office/drawing/2014/main" id="{45057E22-F760-3740-9E55-36D1C31F1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84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63" name="Text Box 19">
              <a:extLst>
                <a:ext uri="{FF2B5EF4-FFF2-40B4-BE49-F238E27FC236}">
                  <a16:creationId xmlns:a16="http://schemas.microsoft.com/office/drawing/2014/main" id="{B84894F5-C3AA-E648-A86C-D43A20221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1794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8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64" name="Text Box 20">
              <a:extLst>
                <a:ext uri="{FF2B5EF4-FFF2-40B4-BE49-F238E27FC236}">
                  <a16:creationId xmlns:a16="http://schemas.microsoft.com/office/drawing/2014/main" id="{E2D7153F-0C3A-5C4B-99FB-14059111B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3" y="2361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FCF4EF51-A589-8C4A-A11E-7B51F54B3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GRADOS DE UN NODO</a:t>
            </a:r>
            <a:endParaRPr lang="es-EC" altLang="es-EC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37E0975-614A-7D42-9089-E83B3C3EC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5549900" cy="1482725"/>
          </a:xfrm>
        </p:spPr>
        <p:txBody>
          <a:bodyPr/>
          <a:lstStyle/>
          <a:p>
            <a:pPr eaLnBrk="1" hangingPunct="1"/>
            <a:r>
              <a:rPr lang="es-ES" altLang="es-EC" sz="2800"/>
              <a:t>En Grafo No Dirigido</a:t>
            </a:r>
          </a:p>
          <a:p>
            <a:pPr lvl="1" eaLnBrk="1" hangingPunct="1"/>
            <a:r>
              <a:rPr lang="es-ES" altLang="es-EC" sz="2400"/>
              <a:t>Grado(V)</a:t>
            </a:r>
          </a:p>
          <a:p>
            <a:pPr lvl="2" eaLnBrk="1" hangingPunct="1"/>
            <a:r>
              <a:rPr lang="es-ES" altLang="es-EC" sz="2000"/>
              <a:t>Numero de aristas que contiene a V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49909981-A363-934A-B149-0A6F8D30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4437063"/>
            <a:ext cx="4791075" cy="187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800"/>
              <a:t>En Grafo Dirigido</a:t>
            </a:r>
          </a:p>
          <a:p>
            <a:pPr lvl="1" eaLnBrk="1" hangingPunct="1"/>
            <a:r>
              <a:rPr lang="es-ES" altLang="es-EC" sz="2400"/>
              <a:t>Grado de entrada, Graden(V)</a:t>
            </a:r>
          </a:p>
          <a:p>
            <a:pPr lvl="2" eaLnBrk="1" hangingPunct="1"/>
            <a:r>
              <a:rPr lang="es-ES" altLang="es-EC" sz="2000"/>
              <a:t>Numero de arcos que llegan a V</a:t>
            </a:r>
          </a:p>
          <a:p>
            <a:pPr lvl="1" eaLnBrk="1" hangingPunct="1"/>
            <a:r>
              <a:rPr lang="es-ES" altLang="es-EC" sz="2400"/>
              <a:t>Grado de Salida, Gradsal(V)</a:t>
            </a:r>
          </a:p>
          <a:p>
            <a:pPr lvl="2" eaLnBrk="1" hangingPunct="1"/>
            <a:r>
              <a:rPr lang="es-ES" altLang="es-EC" sz="2000"/>
              <a:t>Numero de arcos que salen de V</a:t>
            </a:r>
            <a:endParaRPr lang="es-EC" altLang="es-EC" sz="2000"/>
          </a:p>
        </p:txBody>
      </p:sp>
      <p:grpSp>
        <p:nvGrpSpPr>
          <p:cNvPr id="10275" name="Group 35">
            <a:extLst>
              <a:ext uri="{FF2B5EF4-FFF2-40B4-BE49-F238E27FC236}">
                <a16:creationId xmlns:a16="http://schemas.microsoft.com/office/drawing/2014/main" id="{47551D32-84F6-1C46-8C6A-177AD581F969}"/>
              </a:ext>
            </a:extLst>
          </p:cNvPr>
          <p:cNvGrpSpPr>
            <a:grpSpLocks/>
          </p:cNvGrpSpPr>
          <p:nvPr/>
        </p:nvGrpSpPr>
        <p:grpSpPr bwMode="auto">
          <a:xfrm>
            <a:off x="6010275" y="1557338"/>
            <a:ext cx="2882900" cy="1871662"/>
            <a:chOff x="3786" y="1207"/>
            <a:chExt cx="1816" cy="1179"/>
          </a:xfrm>
        </p:grpSpPr>
        <p:sp>
          <p:nvSpPr>
            <p:cNvPr id="7193" name="Oval 5">
              <a:extLst>
                <a:ext uri="{FF2B5EF4-FFF2-40B4-BE49-F238E27FC236}">
                  <a16:creationId xmlns:a16="http://schemas.microsoft.com/office/drawing/2014/main" id="{DDF23ABF-114D-9E46-9CF4-FB630947B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207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C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94" name="Oval 6">
              <a:extLst>
                <a:ext uri="{FF2B5EF4-FFF2-40B4-BE49-F238E27FC236}">
                  <a16:creationId xmlns:a16="http://schemas.microsoft.com/office/drawing/2014/main" id="{AD088CD3-8D46-1E4A-9B19-D767C4214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" y="1207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E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95" name="Oval 7">
              <a:extLst>
                <a:ext uri="{FF2B5EF4-FFF2-40B4-BE49-F238E27FC236}">
                  <a16:creationId xmlns:a16="http://schemas.microsoft.com/office/drawing/2014/main" id="{97BBE331-87C2-5A47-A28F-3DF0BF1D4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114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D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96" name="Oval 8">
              <a:extLst>
                <a:ext uri="{FF2B5EF4-FFF2-40B4-BE49-F238E27FC236}">
                  <a16:creationId xmlns:a16="http://schemas.microsoft.com/office/drawing/2014/main" id="{ADE9FF2E-139F-E54B-A99C-6893D2304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842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F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97" name="Oval 9">
              <a:extLst>
                <a:ext uri="{FF2B5EF4-FFF2-40B4-BE49-F238E27FC236}">
                  <a16:creationId xmlns:a16="http://schemas.microsoft.com/office/drawing/2014/main" id="{BAD0537A-C331-5642-A1B6-6728D62DC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2114"/>
              <a:ext cx="272" cy="27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H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7198" name="AutoShape 10">
              <a:extLst>
                <a:ext uri="{FF2B5EF4-FFF2-40B4-BE49-F238E27FC236}">
                  <a16:creationId xmlns:a16="http://schemas.microsoft.com/office/drawing/2014/main" id="{8D2D027E-4FDC-3C4F-9616-57A6FB9C780A}"/>
                </a:ext>
              </a:extLst>
            </p:cNvPr>
            <p:cNvCxnSpPr>
              <a:cxnSpLocks noChangeShapeType="1"/>
              <a:stCxn id="7194" idx="2"/>
              <a:endCxn id="7193" idx="6"/>
            </p:cNvCxnSpPr>
            <p:nvPr/>
          </p:nvCxnSpPr>
          <p:spPr bwMode="auto">
            <a:xfrm flipH="1">
              <a:off x="4059" y="1343"/>
              <a:ext cx="72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99" name="AutoShape 11">
              <a:extLst>
                <a:ext uri="{FF2B5EF4-FFF2-40B4-BE49-F238E27FC236}">
                  <a16:creationId xmlns:a16="http://schemas.microsoft.com/office/drawing/2014/main" id="{F99EC946-3D84-D549-B4A0-5190B6B50E3C}"/>
                </a:ext>
              </a:extLst>
            </p:cNvPr>
            <p:cNvCxnSpPr>
              <a:cxnSpLocks noChangeShapeType="1"/>
              <a:stCxn id="7193" idx="4"/>
              <a:endCxn id="7195" idx="0"/>
            </p:cNvCxnSpPr>
            <p:nvPr/>
          </p:nvCxnSpPr>
          <p:spPr bwMode="auto">
            <a:xfrm flipH="1">
              <a:off x="3922" y="1479"/>
              <a:ext cx="1" cy="6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0" name="AutoShape 12">
              <a:extLst>
                <a:ext uri="{FF2B5EF4-FFF2-40B4-BE49-F238E27FC236}">
                  <a16:creationId xmlns:a16="http://schemas.microsoft.com/office/drawing/2014/main" id="{E56C446C-85C9-5A42-BF60-F12D4D100732}"/>
                </a:ext>
              </a:extLst>
            </p:cNvPr>
            <p:cNvCxnSpPr>
              <a:cxnSpLocks noChangeShapeType="1"/>
              <a:stCxn id="7195" idx="6"/>
              <a:endCxn id="7196" idx="3"/>
            </p:cNvCxnSpPr>
            <p:nvPr/>
          </p:nvCxnSpPr>
          <p:spPr bwMode="auto">
            <a:xfrm flipV="1">
              <a:off x="4058" y="2074"/>
              <a:ext cx="314" cy="1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1" name="AutoShape 13">
              <a:extLst>
                <a:ext uri="{FF2B5EF4-FFF2-40B4-BE49-F238E27FC236}">
                  <a16:creationId xmlns:a16="http://schemas.microsoft.com/office/drawing/2014/main" id="{96596A22-9282-9247-9106-1A3647F3092E}"/>
                </a:ext>
              </a:extLst>
            </p:cNvPr>
            <p:cNvCxnSpPr>
              <a:cxnSpLocks noChangeShapeType="1"/>
              <a:stCxn id="7194" idx="4"/>
              <a:endCxn id="7197" idx="1"/>
            </p:cNvCxnSpPr>
            <p:nvPr/>
          </p:nvCxnSpPr>
          <p:spPr bwMode="auto">
            <a:xfrm>
              <a:off x="4921" y="1479"/>
              <a:ext cx="449" cy="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02" name="AutoShape 14">
              <a:extLst>
                <a:ext uri="{FF2B5EF4-FFF2-40B4-BE49-F238E27FC236}">
                  <a16:creationId xmlns:a16="http://schemas.microsoft.com/office/drawing/2014/main" id="{E000CF78-5BC8-354F-BCC7-FC1DF29058FA}"/>
                </a:ext>
              </a:extLst>
            </p:cNvPr>
            <p:cNvCxnSpPr>
              <a:cxnSpLocks noChangeShapeType="1"/>
              <a:stCxn id="7197" idx="0"/>
              <a:endCxn id="7194" idx="5"/>
            </p:cNvCxnSpPr>
            <p:nvPr/>
          </p:nvCxnSpPr>
          <p:spPr bwMode="auto">
            <a:xfrm flipH="1" flipV="1">
              <a:off x="5017" y="1439"/>
              <a:ext cx="449" cy="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274" name="Group 34">
            <a:extLst>
              <a:ext uri="{FF2B5EF4-FFF2-40B4-BE49-F238E27FC236}">
                <a16:creationId xmlns:a16="http://schemas.microsoft.com/office/drawing/2014/main" id="{1D8DDF0F-38A7-D849-A56E-DB0768B0DD30}"/>
              </a:ext>
            </a:extLst>
          </p:cNvPr>
          <p:cNvGrpSpPr>
            <a:grpSpLocks/>
          </p:cNvGrpSpPr>
          <p:nvPr/>
        </p:nvGrpSpPr>
        <p:grpSpPr bwMode="auto">
          <a:xfrm>
            <a:off x="346075" y="3930650"/>
            <a:ext cx="3598863" cy="2811463"/>
            <a:chOff x="218" y="2476"/>
            <a:chExt cx="2267" cy="1771"/>
          </a:xfrm>
        </p:grpSpPr>
        <p:sp>
          <p:nvSpPr>
            <p:cNvPr id="7176" name="Text Box 15">
              <a:extLst>
                <a:ext uri="{FF2B5EF4-FFF2-40B4-BE49-F238E27FC236}">
                  <a16:creationId xmlns:a16="http://schemas.microsoft.com/office/drawing/2014/main" id="{FA9B8B7A-F268-2447-9FAE-BF22131243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" y="2559"/>
              <a:ext cx="816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Guayaquil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7" name="Text Box 16">
              <a:extLst>
                <a:ext uri="{FF2B5EF4-FFF2-40B4-BE49-F238E27FC236}">
                  <a16:creationId xmlns:a16="http://schemas.microsoft.com/office/drawing/2014/main" id="{7B8D926C-8086-744A-B412-A03597737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559"/>
              <a:ext cx="589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Quito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8" name="Text Box 17">
              <a:extLst>
                <a:ext uri="{FF2B5EF4-FFF2-40B4-BE49-F238E27FC236}">
                  <a16:creationId xmlns:a16="http://schemas.microsoft.com/office/drawing/2014/main" id="{1F071AAE-5D44-9F4E-B5F6-C258CBEDB5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3194"/>
              <a:ext cx="589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Cuenca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9" name="Text Box 18">
              <a:extLst>
                <a:ext uri="{FF2B5EF4-FFF2-40B4-BE49-F238E27FC236}">
                  <a16:creationId xmlns:a16="http://schemas.microsoft.com/office/drawing/2014/main" id="{D3248154-D0BF-E242-8BFA-9BA6CB51E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9" y="3103"/>
              <a:ext cx="681" cy="237"/>
            </a:xfrm>
            <a:prstGeom prst="rect">
              <a:avLst/>
            </a:prstGeom>
            <a:noFill/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Ambato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80" name="Text Box 19">
              <a:extLst>
                <a:ext uri="{FF2B5EF4-FFF2-40B4-BE49-F238E27FC236}">
                  <a16:creationId xmlns:a16="http://schemas.microsoft.com/office/drawing/2014/main" id="{0D12E673-9732-014F-BE15-BFA03D5E1F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" y="4010"/>
              <a:ext cx="772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FF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Riobamba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7181" name="AutoShape 20">
              <a:extLst>
                <a:ext uri="{FF2B5EF4-FFF2-40B4-BE49-F238E27FC236}">
                  <a16:creationId xmlns:a16="http://schemas.microsoft.com/office/drawing/2014/main" id="{039B514E-20AA-1348-8B4D-0048B0A46B4D}"/>
                </a:ext>
              </a:extLst>
            </p:cNvPr>
            <p:cNvCxnSpPr>
              <a:cxnSpLocks noChangeShapeType="1"/>
              <a:stCxn id="7176" idx="3"/>
              <a:endCxn id="7177" idx="1"/>
            </p:cNvCxnSpPr>
            <p:nvPr/>
          </p:nvCxnSpPr>
          <p:spPr bwMode="auto">
            <a:xfrm>
              <a:off x="1034" y="2678"/>
              <a:ext cx="45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2" name="AutoShape 21">
              <a:extLst>
                <a:ext uri="{FF2B5EF4-FFF2-40B4-BE49-F238E27FC236}">
                  <a16:creationId xmlns:a16="http://schemas.microsoft.com/office/drawing/2014/main" id="{63E1A659-A353-7940-B4E9-361E19283CC8}"/>
                </a:ext>
              </a:extLst>
            </p:cNvPr>
            <p:cNvCxnSpPr>
              <a:cxnSpLocks noChangeShapeType="1"/>
              <a:stCxn id="7176" idx="2"/>
              <a:endCxn id="7180" idx="0"/>
            </p:cNvCxnSpPr>
            <p:nvPr/>
          </p:nvCxnSpPr>
          <p:spPr bwMode="auto">
            <a:xfrm>
              <a:off x="626" y="2796"/>
              <a:ext cx="204" cy="12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3" name="AutoShape 22">
              <a:extLst>
                <a:ext uri="{FF2B5EF4-FFF2-40B4-BE49-F238E27FC236}">
                  <a16:creationId xmlns:a16="http://schemas.microsoft.com/office/drawing/2014/main" id="{32718127-731A-714B-A1EF-9016A59DB1AE}"/>
                </a:ext>
              </a:extLst>
            </p:cNvPr>
            <p:cNvCxnSpPr>
              <a:cxnSpLocks noChangeShapeType="1"/>
              <a:stCxn id="7176" idx="2"/>
              <a:endCxn id="7179" idx="1"/>
            </p:cNvCxnSpPr>
            <p:nvPr/>
          </p:nvCxnSpPr>
          <p:spPr bwMode="auto">
            <a:xfrm>
              <a:off x="626" y="2796"/>
              <a:ext cx="363" cy="4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4" name="AutoShape 23">
              <a:extLst>
                <a:ext uri="{FF2B5EF4-FFF2-40B4-BE49-F238E27FC236}">
                  <a16:creationId xmlns:a16="http://schemas.microsoft.com/office/drawing/2014/main" id="{054A2BAF-ECB8-724C-B39B-A4D834CDDF80}"/>
                </a:ext>
              </a:extLst>
            </p:cNvPr>
            <p:cNvCxnSpPr>
              <a:cxnSpLocks noChangeShapeType="1"/>
              <a:stCxn id="7179" idx="3"/>
              <a:endCxn id="7178" idx="1"/>
            </p:cNvCxnSpPr>
            <p:nvPr/>
          </p:nvCxnSpPr>
          <p:spPr bwMode="auto">
            <a:xfrm>
              <a:off x="1670" y="3222"/>
              <a:ext cx="226" cy="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5" name="AutoShape 24">
              <a:extLst>
                <a:ext uri="{FF2B5EF4-FFF2-40B4-BE49-F238E27FC236}">
                  <a16:creationId xmlns:a16="http://schemas.microsoft.com/office/drawing/2014/main" id="{AE7D6FD1-7507-E942-AE17-5C08D074A037}"/>
                </a:ext>
              </a:extLst>
            </p:cNvPr>
            <p:cNvCxnSpPr>
              <a:cxnSpLocks noChangeShapeType="1"/>
              <a:stCxn id="7180" idx="3"/>
              <a:endCxn id="7178" idx="2"/>
            </p:cNvCxnSpPr>
            <p:nvPr/>
          </p:nvCxnSpPr>
          <p:spPr bwMode="auto">
            <a:xfrm flipV="1">
              <a:off x="1216" y="3431"/>
              <a:ext cx="975" cy="6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86" name="AutoShape 25">
              <a:extLst>
                <a:ext uri="{FF2B5EF4-FFF2-40B4-BE49-F238E27FC236}">
                  <a16:creationId xmlns:a16="http://schemas.microsoft.com/office/drawing/2014/main" id="{C7105F2E-A647-CD44-A184-9CDBED843C79}"/>
                </a:ext>
              </a:extLst>
            </p:cNvPr>
            <p:cNvCxnSpPr>
              <a:cxnSpLocks noChangeShapeType="1"/>
              <a:stCxn id="7178" idx="0"/>
              <a:endCxn id="7177" idx="2"/>
            </p:cNvCxnSpPr>
            <p:nvPr/>
          </p:nvCxnSpPr>
          <p:spPr bwMode="auto">
            <a:xfrm flipH="1" flipV="1">
              <a:off x="1783" y="2796"/>
              <a:ext cx="408" cy="3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187" name="Text Box 26">
              <a:extLst>
                <a:ext uri="{FF2B5EF4-FFF2-40B4-BE49-F238E27FC236}">
                  <a16:creationId xmlns:a16="http://schemas.microsoft.com/office/drawing/2014/main" id="{01D0ACB8-FADF-F942-A0A1-F50841A5E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5" y="3766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88" name="Text Box 27">
              <a:extLst>
                <a:ext uri="{FF2B5EF4-FFF2-40B4-BE49-F238E27FC236}">
                  <a16:creationId xmlns:a16="http://schemas.microsoft.com/office/drawing/2014/main" id="{C002354D-AEDD-394F-A848-7A0B9E275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0" y="3286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89" name="Text Box 28">
              <a:extLst>
                <a:ext uri="{FF2B5EF4-FFF2-40B4-BE49-F238E27FC236}">
                  <a16:creationId xmlns:a16="http://schemas.microsoft.com/office/drawing/2014/main" id="{55AF851F-6489-B746-A51A-4B35B5331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" y="2821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90" name="Text Box 29">
              <a:extLst>
                <a:ext uri="{FF2B5EF4-FFF2-40B4-BE49-F238E27FC236}">
                  <a16:creationId xmlns:a16="http://schemas.microsoft.com/office/drawing/2014/main" id="{C70AB936-9294-B34E-8622-7528E794E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476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91" name="Text Box 30">
              <a:extLst>
                <a:ext uri="{FF2B5EF4-FFF2-40B4-BE49-F238E27FC236}">
                  <a16:creationId xmlns:a16="http://schemas.microsoft.com/office/drawing/2014/main" id="{FAFE2F8E-3E8B-934C-A280-C44FD69216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786"/>
              <a:ext cx="40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8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92" name="Text Box 31">
              <a:extLst>
                <a:ext uri="{FF2B5EF4-FFF2-40B4-BE49-F238E27FC236}">
                  <a16:creationId xmlns:a16="http://schemas.microsoft.com/office/drawing/2014/main" id="{C8BE8691-7F19-F245-8A52-14ED68F253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" y="3353"/>
              <a:ext cx="22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ES" altLang="es-EC" sz="1400" b="1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C" altLang="es-EC" sz="1400" b="1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10272" name="Text Box 32">
            <a:extLst>
              <a:ext uri="{FF2B5EF4-FFF2-40B4-BE49-F238E27FC236}">
                <a16:creationId xmlns:a16="http://schemas.microsoft.com/office/drawing/2014/main" id="{59605927-F00E-4A4F-A2FF-3772EE9C4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3790950"/>
            <a:ext cx="3816350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Gradoent(D) = 1 y Gradsal(D) = 1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73" name="Text Box 33">
            <a:extLst>
              <a:ext uri="{FF2B5EF4-FFF2-40B4-BE49-F238E27FC236}">
                <a16:creationId xmlns:a16="http://schemas.microsoft.com/office/drawing/2014/main" id="{190AC8F4-07CF-A441-9628-E7B231FCC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429000"/>
            <a:ext cx="2592387" cy="376238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Grado(Guayaquil) = 3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800" decel="1000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 decel="100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decel="100000" fill="hold"/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4" grpId="0"/>
      <p:bldP spid="10272" grpId="0" animBg="1"/>
      <p:bldP spid="102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8136D072-7B88-3B48-A667-A0D8EE03B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CAMINOS</a:t>
            </a:r>
            <a:endParaRPr lang="es-EC" altLang="es-EC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1DD4275-5344-F343-8D86-0C7EC8CC1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4824413" cy="2159000"/>
          </a:xfrm>
        </p:spPr>
        <p:txBody>
          <a:bodyPr/>
          <a:lstStyle/>
          <a:p>
            <a:pPr eaLnBrk="1" hangingPunct="1"/>
            <a:r>
              <a:rPr lang="es-ES" altLang="es-EC" sz="2800"/>
              <a:t>Definicion</a:t>
            </a:r>
          </a:p>
          <a:p>
            <a:pPr lvl="1" eaLnBrk="1" hangingPunct="1"/>
            <a:r>
              <a:rPr lang="es-ES" altLang="es-EC" sz="2400"/>
              <a:t>Un camino P en un grafo G, desde V</a:t>
            </a:r>
            <a:r>
              <a:rPr lang="es-ES" altLang="es-EC" sz="1600"/>
              <a:t>0</a:t>
            </a:r>
            <a:r>
              <a:rPr lang="es-ES" altLang="es-EC" sz="2400"/>
              <a:t> a V</a:t>
            </a:r>
            <a:r>
              <a:rPr lang="es-ES" altLang="es-EC" sz="1800"/>
              <a:t>n</a:t>
            </a:r>
          </a:p>
          <a:p>
            <a:pPr lvl="1" eaLnBrk="1" hangingPunct="1"/>
            <a:r>
              <a:rPr lang="es-ES" altLang="es-EC" sz="2400"/>
              <a:t>Es la secuencia de n+1 vertices</a:t>
            </a:r>
          </a:p>
          <a:p>
            <a:pPr lvl="1" eaLnBrk="1" hangingPunct="1"/>
            <a:r>
              <a:rPr lang="es-ES" altLang="es-EC" sz="2400"/>
              <a:t>Tal que (V</a:t>
            </a:r>
            <a:r>
              <a:rPr lang="es-ES" altLang="es-EC" sz="2400" baseline="-25000"/>
              <a:t>i</a:t>
            </a:r>
            <a:r>
              <a:rPr lang="es-ES" altLang="es-EC" sz="2400"/>
              <a:t>, V</a:t>
            </a:r>
            <a:r>
              <a:rPr lang="es-ES" altLang="es-EC" sz="2400" baseline="-25000"/>
              <a:t>i+1</a:t>
            </a:r>
            <a:r>
              <a:rPr lang="es-ES" altLang="es-EC" sz="2400"/>
              <a:t>) </a:t>
            </a:r>
            <a:r>
              <a:rPr lang="es-ES" altLang="es-EC" sz="2400">
                <a:sym typeface="Symbol" pitchFamily="2" charset="2"/>
              </a:rPr>
              <a:t></a:t>
            </a:r>
            <a:r>
              <a:rPr lang="es-ES" altLang="es-EC" sz="2400"/>
              <a:t> A para 0</a:t>
            </a:r>
            <a:r>
              <a:rPr lang="es-ES" altLang="es-EC" sz="2400">
                <a:sym typeface="Symbol" pitchFamily="2" charset="2"/>
              </a:rPr>
              <a:t></a:t>
            </a:r>
            <a:r>
              <a:rPr lang="es-ES" altLang="es-EC" sz="2400"/>
              <a:t> i </a:t>
            </a:r>
            <a:r>
              <a:rPr lang="es-ES" altLang="es-EC" sz="2400">
                <a:sym typeface="Symbol" pitchFamily="2" charset="2"/>
              </a:rPr>
              <a:t></a:t>
            </a:r>
            <a:r>
              <a:rPr lang="es-ES" altLang="es-EC" sz="2400"/>
              <a:t> n</a:t>
            </a:r>
          </a:p>
          <a:p>
            <a:pPr eaLnBrk="1" hangingPunct="1">
              <a:buFont typeface="Wingdings" pitchFamily="2" charset="2"/>
              <a:buNone/>
            </a:pPr>
            <a:endParaRPr lang="es-EC" altLang="es-EC" sz="2800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9DC8375D-9FD9-554B-8CC9-8EE0052B3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717925"/>
            <a:ext cx="396081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800"/>
              <a:t>Longitud de camino</a:t>
            </a:r>
          </a:p>
          <a:p>
            <a:pPr lvl="1" eaLnBrk="1" hangingPunct="1"/>
            <a:r>
              <a:rPr lang="es-ES" altLang="es-EC" sz="2400"/>
              <a:t>El numero de arcos que lo forman</a:t>
            </a:r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6D69A542-4F08-6E4B-8454-6348088F7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941888"/>
            <a:ext cx="3960812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800"/>
              <a:t>Camino Simple</a:t>
            </a:r>
          </a:p>
          <a:p>
            <a:pPr lvl="1" eaLnBrk="1" hangingPunct="1"/>
            <a:r>
              <a:rPr lang="es-ES" altLang="es-EC" sz="2400"/>
              <a:t>Todos los nodos que lo forman son distintos</a:t>
            </a:r>
            <a:endParaRPr lang="es-EC" altLang="es-EC" sz="2400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CBE29B63-30CC-3E4D-A3D8-06804C1FE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4581525"/>
            <a:ext cx="3744912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800"/>
              <a:t>Ciclo</a:t>
            </a:r>
          </a:p>
          <a:p>
            <a:pPr lvl="1" eaLnBrk="1" hangingPunct="1"/>
            <a:r>
              <a:rPr lang="es-ES" altLang="es-EC" sz="2400"/>
              <a:t>Camino simple cerrado de long. &gt;= 2</a:t>
            </a:r>
          </a:p>
          <a:p>
            <a:pPr lvl="1" eaLnBrk="1" hangingPunct="1"/>
            <a:r>
              <a:rPr lang="es-ES" altLang="es-EC" sz="2400"/>
              <a:t>Donde V</a:t>
            </a:r>
            <a:r>
              <a:rPr lang="es-ES" altLang="es-EC" sz="1600"/>
              <a:t>0</a:t>
            </a:r>
            <a:r>
              <a:rPr lang="es-ES" altLang="es-EC" sz="2400"/>
              <a:t> = V</a:t>
            </a:r>
            <a:r>
              <a:rPr lang="es-ES" altLang="es-EC" sz="1600"/>
              <a:t>n</a:t>
            </a:r>
          </a:p>
        </p:txBody>
      </p:sp>
      <p:grpSp>
        <p:nvGrpSpPr>
          <p:cNvPr id="11283" name="Group 19">
            <a:extLst>
              <a:ext uri="{FF2B5EF4-FFF2-40B4-BE49-F238E27FC236}">
                <a16:creationId xmlns:a16="http://schemas.microsoft.com/office/drawing/2014/main" id="{9549724F-AEAA-A947-80EF-E9159DFD1953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1423988"/>
            <a:ext cx="2305050" cy="1800225"/>
            <a:chOff x="3878" y="1243"/>
            <a:chExt cx="1452" cy="1134"/>
          </a:xfrm>
        </p:grpSpPr>
        <p:sp>
          <p:nvSpPr>
            <p:cNvPr id="8218" name="Oval 7">
              <a:extLst>
                <a:ext uri="{FF2B5EF4-FFF2-40B4-BE49-F238E27FC236}">
                  <a16:creationId xmlns:a16="http://schemas.microsoft.com/office/drawing/2014/main" id="{4228404D-C53D-4D47-8791-BB19E22DD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24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19" name="Oval 8">
              <a:extLst>
                <a:ext uri="{FF2B5EF4-FFF2-40B4-BE49-F238E27FC236}">
                  <a16:creationId xmlns:a16="http://schemas.microsoft.com/office/drawing/2014/main" id="{7B8A024C-BD87-FF47-A385-71CBD0AB7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" y="1243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0" name="Oval 9">
              <a:extLst>
                <a:ext uri="{FF2B5EF4-FFF2-40B4-BE49-F238E27FC236}">
                  <a16:creationId xmlns:a16="http://schemas.microsoft.com/office/drawing/2014/main" id="{EA9B3D46-7934-DF40-A427-91F4999D8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215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1" name="Oval 10">
              <a:extLst>
                <a:ext uri="{FF2B5EF4-FFF2-40B4-BE49-F238E27FC236}">
                  <a16:creationId xmlns:a16="http://schemas.microsoft.com/office/drawing/2014/main" id="{0E980A23-4783-A04C-9B81-75CA2008B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150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6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2" name="Oval 11">
              <a:extLst>
                <a:ext uri="{FF2B5EF4-FFF2-40B4-BE49-F238E27FC236}">
                  <a16:creationId xmlns:a16="http://schemas.microsoft.com/office/drawing/2014/main" id="{1378E630-216E-6846-B1A0-5EA8312BB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515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10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3" name="Oval 12">
              <a:extLst>
                <a:ext uri="{FF2B5EF4-FFF2-40B4-BE49-F238E27FC236}">
                  <a16:creationId xmlns:a16="http://schemas.microsoft.com/office/drawing/2014/main" id="{6736E9B5-3D16-B445-97D2-EF7F9CAD1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1924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11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8224" name="AutoShape 13">
              <a:extLst>
                <a:ext uri="{FF2B5EF4-FFF2-40B4-BE49-F238E27FC236}">
                  <a16:creationId xmlns:a16="http://schemas.microsoft.com/office/drawing/2014/main" id="{11411E86-9D1A-6440-8FC0-875D1555F694}"/>
                </a:ext>
              </a:extLst>
            </p:cNvPr>
            <p:cNvCxnSpPr>
              <a:cxnSpLocks noChangeShapeType="1"/>
              <a:stCxn id="8218" idx="4"/>
              <a:endCxn id="8221" idx="0"/>
            </p:cNvCxnSpPr>
            <p:nvPr/>
          </p:nvCxnSpPr>
          <p:spPr bwMode="auto">
            <a:xfrm>
              <a:off x="3992" y="1470"/>
              <a:ext cx="0" cy="6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5" name="AutoShape 14">
              <a:extLst>
                <a:ext uri="{FF2B5EF4-FFF2-40B4-BE49-F238E27FC236}">
                  <a16:creationId xmlns:a16="http://schemas.microsoft.com/office/drawing/2014/main" id="{C98D83CD-4C45-1A4C-91B0-4E5A2D0A7178}"/>
                </a:ext>
              </a:extLst>
            </p:cNvPr>
            <p:cNvCxnSpPr>
              <a:cxnSpLocks noChangeShapeType="1"/>
              <a:stCxn id="8221" idx="6"/>
              <a:endCxn id="8220" idx="2"/>
            </p:cNvCxnSpPr>
            <p:nvPr/>
          </p:nvCxnSpPr>
          <p:spPr bwMode="auto">
            <a:xfrm>
              <a:off x="4105" y="2264"/>
              <a:ext cx="40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6" name="AutoShape 15">
              <a:extLst>
                <a:ext uri="{FF2B5EF4-FFF2-40B4-BE49-F238E27FC236}">
                  <a16:creationId xmlns:a16="http://schemas.microsoft.com/office/drawing/2014/main" id="{9F486CE4-6D41-A748-9115-1B68C6AD1489}"/>
                </a:ext>
              </a:extLst>
            </p:cNvPr>
            <p:cNvCxnSpPr>
              <a:cxnSpLocks noChangeShapeType="1"/>
              <a:stCxn id="8220" idx="7"/>
              <a:endCxn id="8219" idx="3"/>
            </p:cNvCxnSpPr>
            <p:nvPr/>
          </p:nvCxnSpPr>
          <p:spPr bwMode="auto">
            <a:xfrm flipV="1">
              <a:off x="4707" y="1437"/>
              <a:ext cx="202" cy="7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27" name="AutoShape 16">
              <a:extLst>
                <a:ext uri="{FF2B5EF4-FFF2-40B4-BE49-F238E27FC236}">
                  <a16:creationId xmlns:a16="http://schemas.microsoft.com/office/drawing/2014/main" id="{643DF2AE-61E8-3C4B-862D-A36C09E95DF0}"/>
                </a:ext>
              </a:extLst>
            </p:cNvPr>
            <p:cNvCxnSpPr>
              <a:cxnSpLocks noChangeShapeType="1"/>
              <a:stCxn id="8222" idx="5"/>
              <a:endCxn id="8223" idx="1"/>
            </p:cNvCxnSpPr>
            <p:nvPr/>
          </p:nvCxnSpPr>
          <p:spPr bwMode="auto">
            <a:xfrm>
              <a:off x="4526" y="1709"/>
              <a:ext cx="610" cy="2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281" name="Text Box 17">
            <a:extLst>
              <a:ext uri="{FF2B5EF4-FFF2-40B4-BE49-F238E27FC236}">
                <a16:creationId xmlns:a16="http://schemas.microsoft.com/office/drawing/2014/main" id="{1CD791E8-BC03-1A47-838C-9AC45EAD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411538"/>
            <a:ext cx="2303462" cy="788987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Camino entre 4 y 7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P = {4, 6, 9, 7}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282" name="Text Box 18">
            <a:extLst>
              <a:ext uri="{FF2B5EF4-FFF2-40B4-BE49-F238E27FC236}">
                <a16:creationId xmlns:a16="http://schemas.microsoft.com/office/drawing/2014/main" id="{C9672746-F71F-EF40-9BDB-971F5C9ED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276725"/>
            <a:ext cx="2303462" cy="376238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Longitud: 3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284" name="Line 20">
            <a:extLst>
              <a:ext uri="{FF2B5EF4-FFF2-40B4-BE49-F238E27FC236}">
                <a16:creationId xmlns:a16="http://schemas.microsoft.com/office/drawing/2014/main" id="{DAB5C2E2-8A49-1D44-A7CF-E9B966CF6B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95738" y="3860800"/>
            <a:ext cx="1800225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1299" name="Group 35">
            <a:extLst>
              <a:ext uri="{FF2B5EF4-FFF2-40B4-BE49-F238E27FC236}">
                <a16:creationId xmlns:a16="http://schemas.microsoft.com/office/drawing/2014/main" id="{11A6891C-7F16-2B42-9284-8D979E33A134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727200"/>
            <a:ext cx="3095625" cy="1371600"/>
            <a:chOff x="2971" y="298"/>
            <a:chExt cx="1950" cy="864"/>
          </a:xfrm>
        </p:grpSpPr>
        <p:sp>
          <p:nvSpPr>
            <p:cNvPr id="8205" name="Oval 22">
              <a:extLst>
                <a:ext uri="{FF2B5EF4-FFF2-40B4-BE49-F238E27FC236}">
                  <a16:creationId xmlns:a16="http://schemas.microsoft.com/office/drawing/2014/main" id="{EF42F46A-EE33-A142-851B-5C5257C1B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298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A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6" name="Oval 23">
              <a:extLst>
                <a:ext uri="{FF2B5EF4-FFF2-40B4-BE49-F238E27FC236}">
                  <a16:creationId xmlns:a16="http://schemas.microsoft.com/office/drawing/2014/main" id="{B29F71EF-DB87-0D40-B862-3E1503E07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300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B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7" name="Oval 24">
              <a:extLst>
                <a:ext uri="{FF2B5EF4-FFF2-40B4-BE49-F238E27FC236}">
                  <a16:creationId xmlns:a16="http://schemas.microsoft.com/office/drawing/2014/main" id="{03E5F7C2-BA40-DA48-A8CC-09BD38EE7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300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C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8" name="Oval 25">
              <a:extLst>
                <a:ext uri="{FF2B5EF4-FFF2-40B4-BE49-F238E27FC236}">
                  <a16:creationId xmlns:a16="http://schemas.microsoft.com/office/drawing/2014/main" id="{4285A536-B600-1F47-9ADE-AC4DDEA0D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" y="890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D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9" name="Oval 26">
              <a:extLst>
                <a:ext uri="{FF2B5EF4-FFF2-40B4-BE49-F238E27FC236}">
                  <a16:creationId xmlns:a16="http://schemas.microsoft.com/office/drawing/2014/main" id="{6AC4C8DB-67E0-B14F-9578-94626C27F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3" y="890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E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10" name="Oval 27">
              <a:extLst>
                <a:ext uri="{FF2B5EF4-FFF2-40B4-BE49-F238E27FC236}">
                  <a16:creationId xmlns:a16="http://schemas.microsoft.com/office/drawing/2014/main" id="{8AF3F604-87D1-C746-A83A-8EAB4D5A1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890"/>
              <a:ext cx="272" cy="272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F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8211" name="AutoShape 28">
              <a:extLst>
                <a:ext uri="{FF2B5EF4-FFF2-40B4-BE49-F238E27FC236}">
                  <a16:creationId xmlns:a16="http://schemas.microsoft.com/office/drawing/2014/main" id="{7C964C9B-D069-EE4B-A5EE-6D8BD06DE77B}"/>
                </a:ext>
              </a:extLst>
            </p:cNvPr>
            <p:cNvCxnSpPr>
              <a:cxnSpLocks noChangeShapeType="1"/>
              <a:stCxn id="8206" idx="5"/>
              <a:endCxn id="8210" idx="1"/>
            </p:cNvCxnSpPr>
            <p:nvPr/>
          </p:nvCxnSpPr>
          <p:spPr bwMode="auto">
            <a:xfrm>
              <a:off x="4065" y="532"/>
              <a:ext cx="624" cy="3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2" name="AutoShape 29">
              <a:extLst>
                <a:ext uri="{FF2B5EF4-FFF2-40B4-BE49-F238E27FC236}">
                  <a16:creationId xmlns:a16="http://schemas.microsoft.com/office/drawing/2014/main" id="{21060102-05BA-EF4E-98A2-2E530DF7AEDF}"/>
                </a:ext>
              </a:extLst>
            </p:cNvPr>
            <p:cNvCxnSpPr>
              <a:cxnSpLocks noChangeShapeType="1"/>
              <a:stCxn id="8207" idx="4"/>
              <a:endCxn id="8210" idx="0"/>
            </p:cNvCxnSpPr>
            <p:nvPr/>
          </p:nvCxnSpPr>
          <p:spPr bwMode="auto">
            <a:xfrm>
              <a:off x="4785" y="572"/>
              <a:ext cx="0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3" name="AutoShape 30">
              <a:extLst>
                <a:ext uri="{FF2B5EF4-FFF2-40B4-BE49-F238E27FC236}">
                  <a16:creationId xmlns:a16="http://schemas.microsoft.com/office/drawing/2014/main" id="{843D4312-BAFB-AA4F-B2FB-AC437178C3BD}"/>
                </a:ext>
              </a:extLst>
            </p:cNvPr>
            <p:cNvCxnSpPr>
              <a:cxnSpLocks noChangeShapeType="1"/>
              <a:stCxn id="8210" idx="2"/>
              <a:endCxn id="8209" idx="6"/>
            </p:cNvCxnSpPr>
            <p:nvPr/>
          </p:nvCxnSpPr>
          <p:spPr bwMode="auto">
            <a:xfrm flipH="1">
              <a:off x="4105" y="1026"/>
              <a:ext cx="54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4" name="AutoShape 31">
              <a:extLst>
                <a:ext uri="{FF2B5EF4-FFF2-40B4-BE49-F238E27FC236}">
                  <a16:creationId xmlns:a16="http://schemas.microsoft.com/office/drawing/2014/main" id="{A735D2D6-F4C1-C140-A4FF-176D3755DF6F}"/>
                </a:ext>
              </a:extLst>
            </p:cNvPr>
            <p:cNvCxnSpPr>
              <a:cxnSpLocks noChangeShapeType="1"/>
              <a:stCxn id="8209" idx="0"/>
              <a:endCxn id="8206" idx="4"/>
            </p:cNvCxnSpPr>
            <p:nvPr/>
          </p:nvCxnSpPr>
          <p:spPr bwMode="auto">
            <a:xfrm flipV="1">
              <a:off x="3969" y="572"/>
              <a:ext cx="0" cy="31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5" name="AutoShape 32">
              <a:extLst>
                <a:ext uri="{FF2B5EF4-FFF2-40B4-BE49-F238E27FC236}">
                  <a16:creationId xmlns:a16="http://schemas.microsoft.com/office/drawing/2014/main" id="{C102CF21-A30C-C342-AF7A-CD39D6738A33}"/>
                </a:ext>
              </a:extLst>
            </p:cNvPr>
            <p:cNvCxnSpPr>
              <a:cxnSpLocks noChangeShapeType="1"/>
              <a:stCxn id="8205" idx="5"/>
              <a:endCxn id="8209" idx="1"/>
            </p:cNvCxnSpPr>
            <p:nvPr/>
          </p:nvCxnSpPr>
          <p:spPr bwMode="auto">
            <a:xfrm>
              <a:off x="3203" y="530"/>
              <a:ext cx="670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6" name="AutoShape 33">
              <a:extLst>
                <a:ext uri="{FF2B5EF4-FFF2-40B4-BE49-F238E27FC236}">
                  <a16:creationId xmlns:a16="http://schemas.microsoft.com/office/drawing/2014/main" id="{63A05F18-A070-9549-AE56-0692719DC538}"/>
                </a:ext>
              </a:extLst>
            </p:cNvPr>
            <p:cNvCxnSpPr>
              <a:cxnSpLocks noChangeShapeType="1"/>
              <a:stCxn id="8209" idx="2"/>
              <a:endCxn id="8208" idx="6"/>
            </p:cNvCxnSpPr>
            <p:nvPr/>
          </p:nvCxnSpPr>
          <p:spPr bwMode="auto">
            <a:xfrm flipH="1">
              <a:off x="3243" y="1026"/>
              <a:ext cx="59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17" name="AutoShape 34">
              <a:extLst>
                <a:ext uri="{FF2B5EF4-FFF2-40B4-BE49-F238E27FC236}">
                  <a16:creationId xmlns:a16="http://schemas.microsoft.com/office/drawing/2014/main" id="{A5E2A84D-A5BF-7E44-995F-9A1D0C3AB1D4}"/>
                </a:ext>
              </a:extLst>
            </p:cNvPr>
            <p:cNvCxnSpPr>
              <a:cxnSpLocks noChangeShapeType="1"/>
              <a:stCxn id="8210" idx="2"/>
              <a:endCxn id="8205" idx="6"/>
            </p:cNvCxnSpPr>
            <p:nvPr/>
          </p:nvCxnSpPr>
          <p:spPr bwMode="auto">
            <a:xfrm flipH="1" flipV="1">
              <a:off x="3243" y="434"/>
              <a:ext cx="1406" cy="5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300" name="Text Box 36">
            <a:extLst>
              <a:ext uri="{FF2B5EF4-FFF2-40B4-BE49-F238E27FC236}">
                <a16:creationId xmlns:a16="http://schemas.microsoft.com/office/drawing/2014/main" id="{1DF8B427-55F8-084E-994F-B9BDF776A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384550"/>
            <a:ext cx="2303462" cy="788988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Camino A y A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P = {A, E, B, F, A}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301" name="Text Box 37">
            <a:extLst>
              <a:ext uri="{FF2B5EF4-FFF2-40B4-BE49-F238E27FC236}">
                <a16:creationId xmlns:a16="http://schemas.microsoft.com/office/drawing/2014/main" id="{E51099BA-8331-C143-92B8-63D509C25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4248150"/>
            <a:ext cx="2303462" cy="376238"/>
          </a:xfrm>
          <a:prstGeom prst="rect">
            <a:avLst/>
          </a:prstGeom>
          <a:noFill/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Longitud: 4 – 4ciclo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  <p:bldP spid="11268" grpId="0"/>
      <p:bldP spid="11269" grpId="0"/>
      <p:bldP spid="11270" grpId="0"/>
      <p:bldP spid="11281" grpId="0" animBg="1"/>
      <p:bldP spid="11281" grpId="1" animBg="1"/>
      <p:bldP spid="11282" grpId="0" animBg="1"/>
      <p:bldP spid="11282" grpId="1" animBg="1"/>
      <p:bldP spid="11300" grpId="0" animBg="1"/>
      <p:bldP spid="113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78A16629-7912-B54D-8F0A-EF5BF96826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CONECTIVIDAD</a:t>
            </a:r>
            <a:endParaRPr lang="es-EC" altLang="es-EC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8A9162B-77C8-0342-8EBF-52DFBFF10B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4249738" cy="1655762"/>
          </a:xfrm>
        </p:spPr>
        <p:txBody>
          <a:bodyPr/>
          <a:lstStyle/>
          <a:p>
            <a:pPr eaLnBrk="1" hangingPunct="1"/>
            <a:r>
              <a:rPr lang="es-ES" altLang="es-EC" sz="2800"/>
              <a:t>Grafo No Dirigido</a:t>
            </a:r>
          </a:p>
          <a:p>
            <a:pPr lvl="1" eaLnBrk="1" hangingPunct="1"/>
            <a:r>
              <a:rPr lang="es-ES" altLang="es-EC" sz="2400"/>
              <a:t>Conexo</a:t>
            </a:r>
          </a:p>
          <a:p>
            <a:pPr lvl="2" eaLnBrk="1" hangingPunct="1"/>
            <a:r>
              <a:rPr lang="es-ES" altLang="es-EC" sz="2000"/>
              <a:t>Existe un camino entre cualquier par de nodos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DC3F7490-C817-7344-9414-2FB48B4AE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500438"/>
            <a:ext cx="4824412" cy="273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/>
            <a:r>
              <a:rPr lang="es-ES" altLang="es-EC" sz="2800"/>
              <a:t>Grafo Dirigido</a:t>
            </a:r>
          </a:p>
          <a:p>
            <a:pPr lvl="1" eaLnBrk="1" hangingPunct="1"/>
            <a:r>
              <a:rPr lang="es-ES" altLang="es-EC" sz="2400"/>
              <a:t>Fuertemente Conexo</a:t>
            </a:r>
          </a:p>
          <a:p>
            <a:pPr lvl="2" eaLnBrk="1" hangingPunct="1"/>
            <a:r>
              <a:rPr lang="es-ES" altLang="es-EC" sz="2000"/>
              <a:t>Existe un camino entre cualquier par de nodos</a:t>
            </a:r>
          </a:p>
          <a:p>
            <a:pPr lvl="1" eaLnBrk="1" hangingPunct="1"/>
            <a:r>
              <a:rPr lang="es-ES" altLang="es-EC" sz="2400"/>
              <a:t>Conexo</a:t>
            </a:r>
          </a:p>
          <a:p>
            <a:pPr lvl="2" eaLnBrk="1" hangingPunct="1"/>
            <a:r>
              <a:rPr lang="es-ES" altLang="es-EC" sz="2000"/>
              <a:t>Existe una cadena entre cualquier par de nodos</a:t>
            </a:r>
            <a:endParaRPr lang="es-EC" altLang="es-EC" sz="2000"/>
          </a:p>
        </p:txBody>
      </p:sp>
      <p:grpSp>
        <p:nvGrpSpPr>
          <p:cNvPr id="12328" name="Group 40">
            <a:extLst>
              <a:ext uri="{FF2B5EF4-FFF2-40B4-BE49-F238E27FC236}">
                <a16:creationId xmlns:a16="http://schemas.microsoft.com/office/drawing/2014/main" id="{66593DE9-F570-5D4F-8A31-5CCA688964EC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1484313"/>
            <a:ext cx="2232025" cy="1657350"/>
            <a:chOff x="3243" y="1162"/>
            <a:chExt cx="1406" cy="1044"/>
          </a:xfrm>
        </p:grpSpPr>
        <p:sp>
          <p:nvSpPr>
            <p:cNvPr id="9243" name="Oval 5">
              <a:extLst>
                <a:ext uri="{FF2B5EF4-FFF2-40B4-BE49-F238E27FC236}">
                  <a16:creationId xmlns:a16="http://schemas.microsoft.com/office/drawing/2014/main" id="{1EBFF8DE-D790-3C42-ACAE-0B093D5F8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253"/>
              <a:ext cx="227" cy="22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3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44" name="Oval 6">
              <a:extLst>
                <a:ext uri="{FF2B5EF4-FFF2-40B4-BE49-F238E27FC236}">
                  <a16:creationId xmlns:a16="http://schemas.microsoft.com/office/drawing/2014/main" id="{485DD26D-8781-1749-83B3-1C1EE6770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1616"/>
              <a:ext cx="227" cy="22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9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45" name="Oval 7">
              <a:extLst>
                <a:ext uri="{FF2B5EF4-FFF2-40B4-BE49-F238E27FC236}">
                  <a16:creationId xmlns:a16="http://schemas.microsoft.com/office/drawing/2014/main" id="{313CFE99-26A1-9543-9FC3-B858DC030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162"/>
              <a:ext cx="227" cy="22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46" name="Oval 8">
              <a:extLst>
                <a:ext uri="{FF2B5EF4-FFF2-40B4-BE49-F238E27FC236}">
                  <a16:creationId xmlns:a16="http://schemas.microsoft.com/office/drawing/2014/main" id="{FD62FBD8-72B4-8540-83BD-9A92CC4EA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1979"/>
              <a:ext cx="227" cy="22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7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47" name="Oval 9">
              <a:extLst>
                <a:ext uri="{FF2B5EF4-FFF2-40B4-BE49-F238E27FC236}">
                  <a16:creationId xmlns:a16="http://schemas.microsoft.com/office/drawing/2014/main" id="{0ADB4DE6-4C4E-A74E-ACCE-07394A09D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933"/>
              <a:ext cx="227" cy="22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2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9248" name="AutoShape 20">
              <a:extLst>
                <a:ext uri="{FF2B5EF4-FFF2-40B4-BE49-F238E27FC236}">
                  <a16:creationId xmlns:a16="http://schemas.microsoft.com/office/drawing/2014/main" id="{F2197CD2-D8DA-2744-83F6-DCB43A3224F3}"/>
                </a:ext>
              </a:extLst>
            </p:cNvPr>
            <p:cNvCxnSpPr>
              <a:cxnSpLocks noChangeShapeType="1"/>
              <a:stCxn id="9243" idx="4"/>
              <a:endCxn id="9247" idx="0"/>
            </p:cNvCxnSpPr>
            <p:nvPr/>
          </p:nvCxnSpPr>
          <p:spPr bwMode="auto">
            <a:xfrm flipH="1">
              <a:off x="3357" y="1480"/>
              <a:ext cx="45" cy="45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9" name="AutoShape 21">
              <a:extLst>
                <a:ext uri="{FF2B5EF4-FFF2-40B4-BE49-F238E27FC236}">
                  <a16:creationId xmlns:a16="http://schemas.microsoft.com/office/drawing/2014/main" id="{C08B79E4-D7D5-C44A-A369-1E9DB1A825B2}"/>
                </a:ext>
              </a:extLst>
            </p:cNvPr>
            <p:cNvCxnSpPr>
              <a:cxnSpLocks noChangeShapeType="1"/>
              <a:stCxn id="9243" idx="6"/>
              <a:endCxn id="9244" idx="1"/>
            </p:cNvCxnSpPr>
            <p:nvPr/>
          </p:nvCxnSpPr>
          <p:spPr bwMode="auto">
            <a:xfrm>
              <a:off x="3515" y="1367"/>
              <a:ext cx="487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50" name="AutoShape 22">
              <a:extLst>
                <a:ext uri="{FF2B5EF4-FFF2-40B4-BE49-F238E27FC236}">
                  <a16:creationId xmlns:a16="http://schemas.microsoft.com/office/drawing/2014/main" id="{43E36545-22BE-0244-93ED-23379C6D858D}"/>
                </a:ext>
              </a:extLst>
            </p:cNvPr>
            <p:cNvCxnSpPr>
              <a:cxnSpLocks noChangeShapeType="1"/>
              <a:stCxn id="9247" idx="6"/>
              <a:endCxn id="9244" idx="3"/>
            </p:cNvCxnSpPr>
            <p:nvPr/>
          </p:nvCxnSpPr>
          <p:spPr bwMode="auto">
            <a:xfrm flipV="1">
              <a:off x="3470" y="1810"/>
              <a:ext cx="532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51" name="AutoShape 23">
              <a:extLst>
                <a:ext uri="{FF2B5EF4-FFF2-40B4-BE49-F238E27FC236}">
                  <a16:creationId xmlns:a16="http://schemas.microsoft.com/office/drawing/2014/main" id="{94624F05-BEBA-BE4A-AC88-967B84285F49}"/>
                </a:ext>
              </a:extLst>
            </p:cNvPr>
            <p:cNvCxnSpPr>
              <a:cxnSpLocks noChangeShapeType="1"/>
              <a:stCxn id="9244" idx="7"/>
              <a:endCxn id="9245" idx="3"/>
            </p:cNvCxnSpPr>
            <p:nvPr/>
          </p:nvCxnSpPr>
          <p:spPr bwMode="auto">
            <a:xfrm flipV="1">
              <a:off x="4163" y="1356"/>
              <a:ext cx="247" cy="2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52" name="AutoShape 24">
              <a:extLst>
                <a:ext uri="{FF2B5EF4-FFF2-40B4-BE49-F238E27FC236}">
                  <a16:creationId xmlns:a16="http://schemas.microsoft.com/office/drawing/2014/main" id="{5BD6F514-F7EF-E949-A9C2-4E1439AA640C}"/>
                </a:ext>
              </a:extLst>
            </p:cNvPr>
            <p:cNvCxnSpPr>
              <a:cxnSpLocks noChangeShapeType="1"/>
              <a:stCxn id="9247" idx="5"/>
              <a:endCxn id="9246" idx="2"/>
            </p:cNvCxnSpPr>
            <p:nvPr/>
          </p:nvCxnSpPr>
          <p:spPr bwMode="auto">
            <a:xfrm flipV="1">
              <a:off x="3437" y="2093"/>
              <a:ext cx="985" cy="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53" name="AutoShape 25">
              <a:extLst>
                <a:ext uri="{FF2B5EF4-FFF2-40B4-BE49-F238E27FC236}">
                  <a16:creationId xmlns:a16="http://schemas.microsoft.com/office/drawing/2014/main" id="{C8CEA064-DC40-4F46-9A71-6031ECA17F3D}"/>
                </a:ext>
              </a:extLst>
            </p:cNvPr>
            <p:cNvCxnSpPr>
              <a:cxnSpLocks noChangeShapeType="1"/>
              <a:stCxn id="9246" idx="0"/>
              <a:endCxn id="9245" idx="5"/>
            </p:cNvCxnSpPr>
            <p:nvPr/>
          </p:nvCxnSpPr>
          <p:spPr bwMode="auto">
            <a:xfrm flipV="1">
              <a:off x="4536" y="1356"/>
              <a:ext cx="35" cy="62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329" name="Group 41">
            <a:extLst>
              <a:ext uri="{FF2B5EF4-FFF2-40B4-BE49-F238E27FC236}">
                <a16:creationId xmlns:a16="http://schemas.microsoft.com/office/drawing/2014/main" id="{5364E748-2227-764E-AE21-BA651231715B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573463"/>
            <a:ext cx="2447925" cy="1296987"/>
            <a:chOff x="567" y="2387"/>
            <a:chExt cx="1542" cy="817"/>
          </a:xfrm>
        </p:grpSpPr>
        <p:sp>
          <p:nvSpPr>
            <p:cNvPr id="9231" name="Oval 10">
              <a:extLst>
                <a:ext uri="{FF2B5EF4-FFF2-40B4-BE49-F238E27FC236}">
                  <a16:creationId xmlns:a16="http://schemas.microsoft.com/office/drawing/2014/main" id="{171A6CE3-C656-FE45-A8D6-51BE2D8FA0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387"/>
              <a:ext cx="227" cy="227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4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32" name="Oval 11">
              <a:extLst>
                <a:ext uri="{FF2B5EF4-FFF2-40B4-BE49-F238E27FC236}">
                  <a16:creationId xmlns:a16="http://schemas.microsoft.com/office/drawing/2014/main" id="{5A6E7042-55B4-CD4F-905E-594E296F9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50"/>
              <a:ext cx="227" cy="227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5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33" name="Oval 12">
              <a:extLst>
                <a:ext uri="{FF2B5EF4-FFF2-40B4-BE49-F238E27FC236}">
                  <a16:creationId xmlns:a16="http://schemas.microsoft.com/office/drawing/2014/main" id="{3DD798FA-D183-AA4B-A020-83BF23409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2977"/>
              <a:ext cx="227" cy="227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6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34" name="Oval 13">
              <a:extLst>
                <a:ext uri="{FF2B5EF4-FFF2-40B4-BE49-F238E27FC236}">
                  <a16:creationId xmlns:a16="http://schemas.microsoft.com/office/drawing/2014/main" id="{46DFDE57-515A-284F-A667-9DB0E10C2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705"/>
              <a:ext cx="227" cy="227"/>
            </a:xfrm>
            <a:prstGeom prst="ellipse">
              <a:avLst/>
            </a:prstGeom>
            <a:solidFill>
              <a:srgbClr val="E9D3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8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9235" name="AutoShape 26">
              <a:extLst>
                <a:ext uri="{FF2B5EF4-FFF2-40B4-BE49-F238E27FC236}">
                  <a16:creationId xmlns:a16="http://schemas.microsoft.com/office/drawing/2014/main" id="{ED4747A2-AF7E-5E4D-A1B3-95DCEDACD3C9}"/>
                </a:ext>
              </a:extLst>
            </p:cNvPr>
            <p:cNvCxnSpPr>
              <a:cxnSpLocks noChangeShapeType="1"/>
              <a:stCxn id="9231" idx="2"/>
              <a:endCxn id="9232" idx="0"/>
            </p:cNvCxnSpPr>
            <p:nvPr/>
          </p:nvCxnSpPr>
          <p:spPr bwMode="auto">
            <a:xfrm flipH="1">
              <a:off x="681" y="2501"/>
              <a:ext cx="566" cy="24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6" name="AutoShape 27">
              <a:extLst>
                <a:ext uri="{FF2B5EF4-FFF2-40B4-BE49-F238E27FC236}">
                  <a16:creationId xmlns:a16="http://schemas.microsoft.com/office/drawing/2014/main" id="{9289442A-D9B5-CA4D-9F6D-CFE57D38329A}"/>
                </a:ext>
              </a:extLst>
            </p:cNvPr>
            <p:cNvCxnSpPr>
              <a:cxnSpLocks noChangeShapeType="1"/>
              <a:stCxn id="9232" idx="5"/>
              <a:endCxn id="9233" idx="2"/>
            </p:cNvCxnSpPr>
            <p:nvPr/>
          </p:nvCxnSpPr>
          <p:spPr bwMode="auto">
            <a:xfrm>
              <a:off x="761" y="2944"/>
              <a:ext cx="486" cy="1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7" name="AutoShape 28">
              <a:extLst>
                <a:ext uri="{FF2B5EF4-FFF2-40B4-BE49-F238E27FC236}">
                  <a16:creationId xmlns:a16="http://schemas.microsoft.com/office/drawing/2014/main" id="{AD5FE8E6-08B6-3A42-8D1E-C9EC4D82E10B}"/>
                </a:ext>
              </a:extLst>
            </p:cNvPr>
            <p:cNvCxnSpPr>
              <a:cxnSpLocks noChangeShapeType="1"/>
              <a:stCxn id="9234" idx="3"/>
              <a:endCxn id="9233" idx="6"/>
            </p:cNvCxnSpPr>
            <p:nvPr/>
          </p:nvCxnSpPr>
          <p:spPr bwMode="auto">
            <a:xfrm flipH="1">
              <a:off x="1474" y="2899"/>
              <a:ext cx="44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8" name="AutoShape 29">
              <a:extLst>
                <a:ext uri="{FF2B5EF4-FFF2-40B4-BE49-F238E27FC236}">
                  <a16:creationId xmlns:a16="http://schemas.microsoft.com/office/drawing/2014/main" id="{0E1F6DF0-8D9E-CE44-8B74-28D9534AE0C2}"/>
                </a:ext>
              </a:extLst>
            </p:cNvPr>
            <p:cNvCxnSpPr>
              <a:cxnSpLocks noChangeShapeType="1"/>
              <a:stCxn id="9231" idx="6"/>
              <a:endCxn id="9234" idx="0"/>
            </p:cNvCxnSpPr>
            <p:nvPr/>
          </p:nvCxnSpPr>
          <p:spPr bwMode="auto">
            <a:xfrm>
              <a:off x="1474" y="2501"/>
              <a:ext cx="522" cy="20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9" name="AutoShape 30">
              <a:extLst>
                <a:ext uri="{FF2B5EF4-FFF2-40B4-BE49-F238E27FC236}">
                  <a16:creationId xmlns:a16="http://schemas.microsoft.com/office/drawing/2014/main" id="{482CE6CA-165B-FD4A-8CD5-CCD3D07C2546}"/>
                </a:ext>
              </a:extLst>
            </p:cNvPr>
            <p:cNvCxnSpPr>
              <a:cxnSpLocks noChangeShapeType="1"/>
              <a:stCxn id="9232" idx="7"/>
              <a:endCxn id="9231" idx="3"/>
            </p:cNvCxnSpPr>
            <p:nvPr/>
          </p:nvCxnSpPr>
          <p:spPr bwMode="auto">
            <a:xfrm flipV="1">
              <a:off x="761" y="2581"/>
              <a:ext cx="519" cy="20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0" name="AutoShape 32">
              <a:extLst>
                <a:ext uri="{FF2B5EF4-FFF2-40B4-BE49-F238E27FC236}">
                  <a16:creationId xmlns:a16="http://schemas.microsoft.com/office/drawing/2014/main" id="{A9849800-CB36-6344-AC7A-C910E2FDF9C8}"/>
                </a:ext>
              </a:extLst>
            </p:cNvPr>
            <p:cNvCxnSpPr>
              <a:cxnSpLocks noChangeShapeType="1"/>
              <a:stCxn id="9234" idx="1"/>
              <a:endCxn id="9231" idx="5"/>
            </p:cNvCxnSpPr>
            <p:nvPr/>
          </p:nvCxnSpPr>
          <p:spPr bwMode="auto">
            <a:xfrm flipH="1" flipV="1">
              <a:off x="1441" y="2581"/>
              <a:ext cx="474" cy="1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1" name="AutoShape 33">
              <a:extLst>
                <a:ext uri="{FF2B5EF4-FFF2-40B4-BE49-F238E27FC236}">
                  <a16:creationId xmlns:a16="http://schemas.microsoft.com/office/drawing/2014/main" id="{6F057107-B34E-144D-90E1-CFE732D03E0F}"/>
                </a:ext>
              </a:extLst>
            </p:cNvPr>
            <p:cNvCxnSpPr>
              <a:cxnSpLocks noChangeShapeType="1"/>
              <a:stCxn id="9233" idx="1"/>
              <a:endCxn id="9232" idx="6"/>
            </p:cNvCxnSpPr>
            <p:nvPr/>
          </p:nvCxnSpPr>
          <p:spPr bwMode="auto">
            <a:xfrm flipH="1" flipV="1">
              <a:off x="794" y="2864"/>
              <a:ext cx="486" cy="14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42" name="AutoShape 34">
              <a:extLst>
                <a:ext uri="{FF2B5EF4-FFF2-40B4-BE49-F238E27FC236}">
                  <a16:creationId xmlns:a16="http://schemas.microsoft.com/office/drawing/2014/main" id="{4912F2EB-8290-AF43-850E-4DCCDC96287B}"/>
                </a:ext>
              </a:extLst>
            </p:cNvPr>
            <p:cNvCxnSpPr>
              <a:cxnSpLocks noChangeShapeType="1"/>
              <a:stCxn id="9233" idx="7"/>
              <a:endCxn id="9234" idx="2"/>
            </p:cNvCxnSpPr>
            <p:nvPr/>
          </p:nvCxnSpPr>
          <p:spPr bwMode="auto">
            <a:xfrm flipV="1">
              <a:off x="1441" y="2819"/>
              <a:ext cx="441" cy="1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330" name="Group 42">
            <a:extLst>
              <a:ext uri="{FF2B5EF4-FFF2-40B4-BE49-F238E27FC236}">
                <a16:creationId xmlns:a16="http://schemas.microsoft.com/office/drawing/2014/main" id="{E102F391-DD10-994A-8BAC-F67894136592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941888"/>
            <a:ext cx="3384550" cy="1296987"/>
            <a:chOff x="476" y="3249"/>
            <a:chExt cx="2132" cy="817"/>
          </a:xfrm>
        </p:grpSpPr>
        <p:sp>
          <p:nvSpPr>
            <p:cNvPr id="9223" name="Oval 14">
              <a:extLst>
                <a:ext uri="{FF2B5EF4-FFF2-40B4-BE49-F238E27FC236}">
                  <a16:creationId xmlns:a16="http://schemas.microsoft.com/office/drawing/2014/main" id="{C7275BED-FE43-0F4E-BA91-91954B606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61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H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4" name="Oval 15">
              <a:extLst>
                <a:ext uri="{FF2B5EF4-FFF2-40B4-BE49-F238E27FC236}">
                  <a16:creationId xmlns:a16="http://schemas.microsoft.com/office/drawing/2014/main" id="{0049B33F-2592-0A45-B82C-22945194F9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24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A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5" name="Oval 16">
              <a:extLst>
                <a:ext uri="{FF2B5EF4-FFF2-40B4-BE49-F238E27FC236}">
                  <a16:creationId xmlns:a16="http://schemas.microsoft.com/office/drawing/2014/main" id="{3E2FC9EC-D522-8C43-B5C3-94D129A1A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522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B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6" name="Oval 19">
              <a:extLst>
                <a:ext uri="{FF2B5EF4-FFF2-40B4-BE49-F238E27FC236}">
                  <a16:creationId xmlns:a16="http://schemas.microsoft.com/office/drawing/2014/main" id="{E5080B86-DD9B-A744-A253-05AD82F6E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3" y="3839"/>
              <a:ext cx="227" cy="2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80000"/>
                <a:buFont typeface="Wingdings" pitchFamily="2" charset="2"/>
                <a:buChar char=""/>
                <a:defRPr sz="3200">
                  <a:solidFill>
                    <a:srgbClr val="002850"/>
                  </a:solidFill>
                  <a:latin typeface="Arial Narrow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66FF"/>
                </a:buClr>
                <a:buSzPct val="80000"/>
                <a:buFont typeface="Wingdings" pitchFamily="2" charset="2"/>
                <a:buChar char=""/>
                <a:defRPr sz="2800">
                  <a:solidFill>
                    <a:srgbClr val="002850"/>
                  </a:solidFill>
                  <a:latin typeface="Arial Narrow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80000"/>
                <a:buFont typeface="Wingdings" pitchFamily="2" charset="2"/>
                <a:buChar char=""/>
                <a:defRPr sz="24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CCFF"/>
                </a:buClr>
                <a:buSzPct val="80000"/>
                <a:buFont typeface="Wingdings" pitchFamily="2" charset="2"/>
                <a:buChar char=""/>
                <a:defRPr sz="2000">
                  <a:solidFill>
                    <a:srgbClr val="002850"/>
                  </a:solidFill>
                  <a:latin typeface="Arial Narrow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80000"/>
                <a:buFont typeface="Wingdings" pitchFamily="2" charset="2"/>
                <a:buChar char=""/>
                <a:defRPr sz="2000" i="1">
                  <a:solidFill>
                    <a:srgbClr val="002850"/>
                  </a:solidFill>
                  <a:latin typeface="Arial Narrow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ES" altLang="es-EC" sz="1800">
                  <a:solidFill>
                    <a:schemeClr val="tx1"/>
                  </a:solidFill>
                  <a:latin typeface="Tahoma" panose="020B0604030504040204" pitchFamily="34" charset="0"/>
                </a:rPr>
                <a:t>D</a:t>
              </a:r>
              <a:endParaRPr lang="es-EC" altLang="es-EC" sz="18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9227" name="AutoShape 35">
              <a:extLst>
                <a:ext uri="{FF2B5EF4-FFF2-40B4-BE49-F238E27FC236}">
                  <a16:creationId xmlns:a16="http://schemas.microsoft.com/office/drawing/2014/main" id="{581F99BF-A074-5345-9484-67298B227713}"/>
                </a:ext>
              </a:extLst>
            </p:cNvPr>
            <p:cNvCxnSpPr>
              <a:cxnSpLocks noChangeShapeType="1"/>
              <a:stCxn id="9223" idx="7"/>
              <a:endCxn id="9224" idx="2"/>
            </p:cNvCxnSpPr>
            <p:nvPr/>
          </p:nvCxnSpPr>
          <p:spPr bwMode="auto">
            <a:xfrm flipV="1">
              <a:off x="670" y="3363"/>
              <a:ext cx="107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28" name="AutoShape 36">
              <a:extLst>
                <a:ext uri="{FF2B5EF4-FFF2-40B4-BE49-F238E27FC236}">
                  <a16:creationId xmlns:a16="http://schemas.microsoft.com/office/drawing/2014/main" id="{DB1BC1BB-732A-F64C-8924-541CD0EFDB73}"/>
                </a:ext>
              </a:extLst>
            </p:cNvPr>
            <p:cNvCxnSpPr>
              <a:cxnSpLocks noChangeShapeType="1"/>
              <a:stCxn id="9224" idx="6"/>
              <a:endCxn id="9225" idx="1"/>
            </p:cNvCxnSpPr>
            <p:nvPr/>
          </p:nvCxnSpPr>
          <p:spPr bwMode="auto">
            <a:xfrm>
              <a:off x="1973" y="3363"/>
              <a:ext cx="441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29" name="AutoShape 38">
              <a:extLst>
                <a:ext uri="{FF2B5EF4-FFF2-40B4-BE49-F238E27FC236}">
                  <a16:creationId xmlns:a16="http://schemas.microsoft.com/office/drawing/2014/main" id="{991F859D-BC79-5844-95C4-F413B92153AD}"/>
                </a:ext>
              </a:extLst>
            </p:cNvPr>
            <p:cNvCxnSpPr>
              <a:cxnSpLocks noChangeShapeType="1"/>
              <a:stCxn id="9223" idx="5"/>
              <a:endCxn id="9226" idx="2"/>
            </p:cNvCxnSpPr>
            <p:nvPr/>
          </p:nvCxnSpPr>
          <p:spPr bwMode="auto">
            <a:xfrm>
              <a:off x="670" y="3806"/>
              <a:ext cx="623" cy="1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30" name="AutoShape 39">
              <a:extLst>
                <a:ext uri="{FF2B5EF4-FFF2-40B4-BE49-F238E27FC236}">
                  <a16:creationId xmlns:a16="http://schemas.microsoft.com/office/drawing/2014/main" id="{C5DF4DE8-B80D-9E47-B4B0-42BE04C6C09B}"/>
                </a:ext>
              </a:extLst>
            </p:cNvPr>
            <p:cNvCxnSpPr>
              <a:cxnSpLocks noChangeShapeType="1"/>
              <a:stCxn id="9226" idx="6"/>
              <a:endCxn id="9225" idx="3"/>
            </p:cNvCxnSpPr>
            <p:nvPr/>
          </p:nvCxnSpPr>
          <p:spPr bwMode="auto">
            <a:xfrm flipV="1">
              <a:off x="1520" y="3716"/>
              <a:ext cx="894" cy="2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2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DE3EA73A-6582-7A4E-BD68-806D014505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88913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EC"/>
              <a:t>TDA GRAFO</a:t>
            </a:r>
            <a:endParaRPr lang="es-EC" altLang="es-EC"/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0FC52905-289B-E441-B6E6-D70FAC03B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25538"/>
            <a:ext cx="6840537" cy="5472112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EC" sz="2800" dirty="0"/>
              <a:t>Datos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 dirty="0" err="1"/>
              <a:t>Vertices</a:t>
            </a:r>
            <a:r>
              <a:rPr lang="es-ES" altLang="es-EC" sz="2400" dirty="0"/>
              <a:t> y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 dirty="0"/>
              <a:t>Arcos(</a:t>
            </a:r>
            <a:r>
              <a:rPr lang="es-ES" altLang="es-EC" sz="2400" dirty="0" err="1"/>
              <a:t>relacion</a:t>
            </a:r>
            <a:r>
              <a:rPr lang="es-ES" altLang="es-EC" sz="2400" dirty="0"/>
              <a:t> entre </a:t>
            </a:r>
            <a:r>
              <a:rPr lang="es-ES" altLang="es-EC" sz="2400" dirty="0" err="1"/>
              <a:t>vertices</a:t>
            </a:r>
            <a:r>
              <a:rPr lang="es-ES" altLang="es-EC" sz="2400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C" sz="2800" dirty="0"/>
              <a:t>Operaciones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 dirty="0" err="1"/>
              <a:t>void</a:t>
            </a:r>
            <a:r>
              <a:rPr lang="es-ES" altLang="es-EC" sz="2400" dirty="0"/>
              <a:t> </a:t>
            </a:r>
            <a:r>
              <a:rPr lang="es-ES" altLang="es-EC" sz="2400" dirty="0" err="1"/>
              <a:t>AñadirVertice</a:t>
            </a:r>
            <a:r>
              <a:rPr lang="es-ES" altLang="es-EC" sz="2400" dirty="0"/>
              <a:t>(Grafo G, </a:t>
            </a:r>
            <a:r>
              <a:rPr lang="es-ES" altLang="es-EC" sz="2400" dirty="0" err="1"/>
              <a:t>Vertice</a:t>
            </a:r>
            <a:r>
              <a:rPr lang="es-ES" altLang="es-EC" sz="2400" dirty="0"/>
              <a:t> V)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 dirty="0"/>
              <a:t>Añadir un nuevo </a:t>
            </a:r>
            <a:r>
              <a:rPr lang="es-ES" altLang="es-EC" sz="2000" dirty="0" err="1"/>
              <a:t>vertice</a:t>
            </a:r>
            <a:endParaRPr lang="es-ES" altLang="es-EC" sz="2000" dirty="0"/>
          </a:p>
          <a:p>
            <a:pPr lvl="1" eaLnBrk="1" hangingPunct="1">
              <a:lnSpc>
                <a:spcPct val="90000"/>
              </a:lnSpc>
            </a:pPr>
            <a:r>
              <a:rPr lang="es-ES" altLang="es-EC" sz="2400" dirty="0" err="1"/>
              <a:t>void</a:t>
            </a:r>
            <a:r>
              <a:rPr lang="es-ES" altLang="es-EC" sz="2400" dirty="0"/>
              <a:t> </a:t>
            </a:r>
            <a:r>
              <a:rPr lang="es-ES" altLang="es-EC" sz="2400" dirty="0" err="1"/>
              <a:t>BorrarVertice</a:t>
            </a:r>
            <a:r>
              <a:rPr lang="es-ES" altLang="es-EC" sz="2400" dirty="0"/>
              <a:t>(Grafo G, </a:t>
            </a:r>
            <a:r>
              <a:rPr lang="es-ES" altLang="es-EC" sz="2400" dirty="0" err="1"/>
              <a:t>Generico</a:t>
            </a:r>
            <a:r>
              <a:rPr lang="es-ES" altLang="es-EC" sz="2400" dirty="0"/>
              <a:t> clave)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 dirty="0"/>
              <a:t>Eliminar un </a:t>
            </a:r>
            <a:r>
              <a:rPr lang="es-ES" altLang="es-EC" sz="2000" dirty="0" err="1"/>
              <a:t>vertice</a:t>
            </a:r>
            <a:r>
              <a:rPr lang="es-ES" altLang="es-EC" sz="2000" dirty="0"/>
              <a:t> existente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 dirty="0" err="1"/>
              <a:t>void</a:t>
            </a:r>
            <a:r>
              <a:rPr lang="es-ES" altLang="es-EC" sz="2400" dirty="0"/>
              <a:t> Conectar (Grafo G, </a:t>
            </a:r>
            <a:r>
              <a:rPr lang="es-ES" altLang="es-EC" sz="2400" dirty="0" err="1"/>
              <a:t>Vertice</a:t>
            </a:r>
            <a:r>
              <a:rPr lang="es-ES" altLang="es-EC" sz="2400" dirty="0"/>
              <a:t> V1, </a:t>
            </a:r>
            <a:r>
              <a:rPr lang="es-ES" altLang="es-EC" sz="2400" dirty="0" err="1"/>
              <a:t>Vertice</a:t>
            </a:r>
            <a:r>
              <a:rPr lang="es-ES" altLang="es-EC" sz="2400" dirty="0"/>
              <a:t> V2)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 dirty="0"/>
              <a:t>Unir dos </a:t>
            </a:r>
            <a:r>
              <a:rPr lang="es-ES" altLang="es-EC" sz="2000" dirty="0" err="1"/>
              <a:t>vertices</a:t>
            </a:r>
            <a:endParaRPr lang="es-ES" altLang="es-EC" sz="2000" dirty="0"/>
          </a:p>
          <a:p>
            <a:pPr lvl="1" eaLnBrk="1" hangingPunct="1">
              <a:lnSpc>
                <a:spcPct val="90000"/>
              </a:lnSpc>
            </a:pPr>
            <a:r>
              <a:rPr lang="es-ES" altLang="es-EC" sz="2400" dirty="0" err="1"/>
              <a:t>Void</a:t>
            </a:r>
            <a:r>
              <a:rPr lang="es-ES" altLang="es-EC" sz="2400" dirty="0"/>
              <a:t> </a:t>
            </a:r>
            <a:r>
              <a:rPr lang="es-ES" altLang="es-EC" sz="2400" dirty="0" err="1"/>
              <a:t>BorrarArco</a:t>
            </a:r>
            <a:r>
              <a:rPr lang="es-ES" altLang="es-EC" sz="2400" dirty="0"/>
              <a:t>(Grafo G, </a:t>
            </a:r>
            <a:r>
              <a:rPr lang="es-ES" altLang="es-EC" sz="2400" dirty="0" err="1"/>
              <a:t>Vertice</a:t>
            </a:r>
            <a:r>
              <a:rPr lang="es-ES" altLang="es-EC" sz="2400" dirty="0"/>
              <a:t> V1, </a:t>
            </a:r>
            <a:r>
              <a:rPr lang="es-ES" altLang="es-EC" sz="2400" dirty="0" err="1"/>
              <a:t>Vertice</a:t>
            </a:r>
            <a:r>
              <a:rPr lang="es-ES" altLang="es-EC" sz="2400" dirty="0"/>
              <a:t> V2)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 dirty="0"/>
              <a:t>Eliminar un Arco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 dirty="0" err="1"/>
              <a:t>bool</a:t>
            </a:r>
            <a:r>
              <a:rPr lang="es-ES" altLang="es-EC" sz="2400" dirty="0"/>
              <a:t> </a:t>
            </a:r>
            <a:r>
              <a:rPr lang="es-ES" altLang="es-EC" sz="2400" dirty="0" err="1"/>
              <a:t>EsAdyacente</a:t>
            </a:r>
            <a:r>
              <a:rPr lang="es-ES" altLang="es-EC" sz="2400" dirty="0"/>
              <a:t>(Grafo G, </a:t>
            </a:r>
            <a:r>
              <a:rPr lang="es-ES" altLang="es-EC" sz="2400" dirty="0" err="1"/>
              <a:t>Vertice</a:t>
            </a:r>
            <a:r>
              <a:rPr lang="es-ES" altLang="es-EC" sz="2400" dirty="0"/>
              <a:t> V1, </a:t>
            </a:r>
            <a:r>
              <a:rPr lang="es-ES" altLang="es-EC" sz="2400" dirty="0" err="1"/>
              <a:t>Vertice</a:t>
            </a:r>
            <a:r>
              <a:rPr lang="es-ES" altLang="es-EC" sz="2400" dirty="0"/>
              <a:t> V2)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 dirty="0"/>
              <a:t>Conocer si dos </a:t>
            </a:r>
            <a:r>
              <a:rPr lang="es-ES" altLang="es-EC" sz="2000" dirty="0" err="1"/>
              <a:t>vertices</a:t>
            </a:r>
            <a:r>
              <a:rPr lang="es-ES" altLang="es-EC" sz="2000" dirty="0"/>
              <a:t> son o no adyacentes</a:t>
            </a:r>
            <a:endParaRPr lang="es-EC" altLang="es-EC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_FIEC3">
  <a:themeElements>
    <a:clrScheme name="">
      <a:dk1>
        <a:srgbClr val="000000"/>
      </a:dk1>
      <a:lt1>
        <a:srgbClr val="FFFFFF"/>
      </a:lt1>
      <a:dk2>
        <a:srgbClr val="00808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Pre_FIEC3">
      <a:majorFont>
        <a:latin typeface="Century Gothic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e_FIEC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Pre_FIEC3</Template>
  <TotalTime>4760</TotalTime>
  <Words>2033</Words>
  <Application>Microsoft Office PowerPoint</Application>
  <PresentationFormat>On-screen Show (4:3)</PresentationFormat>
  <Paragraphs>585</Paragraphs>
  <Slides>40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Arial</vt:lpstr>
      <vt:lpstr>Arial Narrow</vt:lpstr>
      <vt:lpstr>Calibri</vt:lpstr>
      <vt:lpstr>Century Gothic</vt:lpstr>
      <vt:lpstr>Consolas</vt:lpstr>
      <vt:lpstr>Gill Sans MT</vt:lpstr>
      <vt:lpstr>Tahoma</vt:lpstr>
      <vt:lpstr>Trebuchet MS</vt:lpstr>
      <vt:lpstr>Wingdings</vt:lpstr>
      <vt:lpstr>Pre_FIEC3</vt:lpstr>
      <vt:lpstr>Ecuación</vt:lpstr>
      <vt:lpstr>PowerPoint Presentation</vt:lpstr>
      <vt:lpstr>INTRODUCCION</vt:lpstr>
      <vt:lpstr>DEFINICION</vt:lpstr>
      <vt:lpstr>TIPOS DE GRAFOS</vt:lpstr>
      <vt:lpstr>OTROS CONCEPTOS</vt:lpstr>
      <vt:lpstr>GRADOS DE UN NODO</vt:lpstr>
      <vt:lpstr>CAMINOS</vt:lpstr>
      <vt:lpstr>CONECTIVIDAD</vt:lpstr>
      <vt:lpstr>TDA GRAFO</vt:lpstr>
      <vt:lpstr>POSIBLES REPRESENTACIONES</vt:lpstr>
      <vt:lpstr>PowerPoint Presentation</vt:lpstr>
      <vt:lpstr>MATRIZ DE ADYACENCIA</vt:lpstr>
      <vt:lpstr>EL TIPO DE DATO</vt:lpstr>
      <vt:lpstr>Trazar Arco (conectar dos vértices)</vt:lpstr>
      <vt:lpstr>PowerPoint Presentation</vt:lpstr>
      <vt:lpstr>LISTA DE ADYACENCIA</vt:lpstr>
      <vt:lpstr>PowerPoint Presentation</vt:lpstr>
      <vt:lpstr>PowerPoint Presentation</vt:lpstr>
      <vt:lpstr>EL TIPO DE DATO</vt:lpstr>
      <vt:lpstr>EL TIPO DE DATO</vt:lpstr>
      <vt:lpstr>PowerPoint Presentation</vt:lpstr>
      <vt:lpstr>Ejercicio Práctico</vt:lpstr>
      <vt:lpstr>PowerPoint Presentation</vt:lpstr>
      <vt:lpstr>PowerPoint Presentation</vt:lpstr>
      <vt:lpstr>RECORRIDOS DEL GRAFO</vt:lpstr>
      <vt:lpstr>RECORRIDO EN ANCHURA</vt:lpstr>
      <vt:lpstr>EJEMPLO</vt:lpstr>
      <vt:lpstr>EJERCICIO</vt:lpstr>
      <vt:lpstr>RECORRIDO EN PROFUNDIDAD</vt:lpstr>
      <vt:lpstr>EJERCICIO</vt:lpstr>
      <vt:lpstr>PowerPoint Presentation</vt:lpstr>
      <vt:lpstr>COMPONENTES CONEXAS</vt:lpstr>
      <vt:lpstr>ALGORTIMO: DETERMINAR CONEXIÓN </vt:lpstr>
      <vt:lpstr>EJEMPLO</vt:lpstr>
      <vt:lpstr>IMPLEMENTACION</vt:lpstr>
      <vt:lpstr>COMPONENTES FUERTEMENTE CONEXAS</vt:lpstr>
      <vt:lpstr>ALGORITMO</vt:lpstr>
      <vt:lpstr>EJEMPLO</vt:lpstr>
      <vt:lpstr>Instrucciones para próxima semana</vt:lpstr>
      <vt:lpstr>Hablar sobre código ilegítimo  Prescindir de comparadores Métodos estáticos Datos primitivos como parámetros de tipo Lógica innecesariamente compleja  Todo esto se verificará ANTES de calificar una solución</vt:lpstr>
    </vt:vector>
  </TitlesOfParts>
  <Company>GLCN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</dc:title>
  <dc:creator>Marisol Villacres</dc:creator>
  <cp:lastModifiedBy>Gonzalo Gabriel Mendez Cobena</cp:lastModifiedBy>
  <cp:revision>322</cp:revision>
  <dcterms:created xsi:type="dcterms:W3CDTF">2004-01-27T15:19:56Z</dcterms:created>
  <dcterms:modified xsi:type="dcterms:W3CDTF">2023-12-21T15:34:08Z</dcterms:modified>
</cp:coreProperties>
</file>