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64" r:id="rId2"/>
  </p:sldMasterIdLst>
  <p:sldIdLst>
    <p:sldId id="301" r:id="rId3"/>
    <p:sldId id="260" r:id="rId4"/>
    <p:sldId id="312" r:id="rId5"/>
    <p:sldId id="313" r:id="rId6"/>
    <p:sldId id="309" r:id="rId7"/>
    <p:sldId id="261" r:id="rId8"/>
    <p:sldId id="269" r:id="rId9"/>
    <p:sldId id="277" r:id="rId10"/>
    <p:sldId id="304" r:id="rId11"/>
    <p:sldId id="310" r:id="rId12"/>
    <p:sldId id="311" r:id="rId13"/>
  </p:sldIdLst>
  <p:sldSz cx="9144000" cy="6858000" type="screen4x3"/>
  <p:notesSz cx="6858000" cy="9144000"/>
  <p:defaultTextStyle>
    <a:defPPr>
      <a:defRPr lang="es-EC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4" autoAdjust="0"/>
    <p:restoredTop sz="94691"/>
  </p:normalViewPr>
  <p:slideViewPr>
    <p:cSldViewPr>
      <p:cViewPr>
        <p:scale>
          <a:sx n="125" d="100"/>
          <a:sy n="125" d="100"/>
        </p:scale>
        <p:origin x="882" y="-8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45118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3795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824909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9281903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828800"/>
            <a:ext cx="7772400" cy="1371600"/>
          </a:xfrm>
        </p:spPr>
        <p:txBody>
          <a:bodyPr/>
          <a:lstStyle>
            <a:lvl1pPr>
              <a:defRPr sz="5400">
                <a:solidFill>
                  <a:srgbClr val="336699"/>
                </a:solidFill>
                <a:latin typeface="Trebuchet MS" panose="020B0603020202020204" pitchFamily="34" charset="0"/>
              </a:defRPr>
            </a:lvl1pPr>
          </a:lstStyle>
          <a:p>
            <a:pPr lvl="0"/>
            <a:r>
              <a:rPr lang="es-ES" altLang="es-EC" noProof="0"/>
              <a:t>TIPOS DE DATOS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648200"/>
            <a:ext cx="6400800" cy="990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es-ES" altLang="es-EC" noProof="0"/>
              <a:t>ESTRUCTURAS DE DATOS</a:t>
            </a:r>
          </a:p>
        </p:txBody>
      </p:sp>
    </p:spTree>
    <p:extLst>
      <p:ext uri="{BB962C8B-B14F-4D97-AF65-F5344CB8AC3E}">
        <p14:creationId xmlns:p14="http://schemas.microsoft.com/office/powerpoint/2010/main" val="2894968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613289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3847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265460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3843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329814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126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57945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8907759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4862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7265218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10350" y="533400"/>
            <a:ext cx="2076450" cy="5791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6076950" cy="5791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60483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81000" y="533400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36861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23347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798638"/>
            <a:ext cx="4038600" cy="452596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339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10720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8166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5502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82788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C" noProof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5353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7D5B12-CC52-0F4F-9FF5-A4702A86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36E50-A817-6446-A66D-B3B87738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57D5B12-CC52-0F4F-9FF5-A4702A865A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5334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ARBOLES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D436E50-A817-6446-A66D-B3B87738BB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98638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C" altLang="es-EC"/>
              <a:t>Haga clic para modificar el estilo de texto del patrón</a:t>
            </a:r>
          </a:p>
          <a:p>
            <a:pPr lvl="1"/>
            <a:r>
              <a:rPr lang="es-EC" altLang="es-EC"/>
              <a:t>Segundo nivel</a:t>
            </a:r>
          </a:p>
          <a:p>
            <a:pPr lvl="2"/>
            <a:r>
              <a:rPr lang="es-EC" altLang="es-EC"/>
              <a:t>Tercer nivel</a:t>
            </a:r>
          </a:p>
          <a:p>
            <a:pPr lvl="3"/>
            <a:r>
              <a:rPr lang="es-EC" altLang="es-EC"/>
              <a:t>Cuarto nivel</a:t>
            </a:r>
          </a:p>
          <a:p>
            <a:pPr lvl="4"/>
            <a:r>
              <a:rPr lang="es-EC" altLang="es-EC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20847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8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800" i="1">
          <a:solidFill>
            <a:schemeClr val="tx2"/>
          </a:solidFill>
          <a:latin typeface="Century Gothic" panose="020B0502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"/>
        <a:defRPr sz="3200" kern="1200">
          <a:solidFill>
            <a:srgbClr val="00285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6FF"/>
        </a:buClr>
        <a:buSzPct val="80000"/>
        <a:buFont typeface="Wingdings" pitchFamily="2" charset="2"/>
        <a:buChar char=""/>
        <a:defRPr sz="2800" kern="1200">
          <a:solidFill>
            <a:srgbClr val="00285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"/>
        <a:defRPr sz="2400" i="1" kern="1200">
          <a:solidFill>
            <a:srgbClr val="00285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CCFF"/>
        </a:buClr>
        <a:buSzPct val="80000"/>
        <a:buFont typeface="Wingdings" pitchFamily="2" charset="2"/>
        <a:buChar char=""/>
        <a:defRPr sz="2000" kern="1200">
          <a:solidFill>
            <a:srgbClr val="00285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80000"/>
        <a:buFont typeface="Wingdings" pitchFamily="2" charset="2"/>
        <a:buChar char=""/>
        <a:defRPr sz="2000" i="1" kern="1200">
          <a:solidFill>
            <a:srgbClr val="00285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ggmendez.com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9" name="Rectangle 3">
            <a:extLst>
              <a:ext uri="{FF2B5EF4-FFF2-40B4-BE49-F238E27FC236}">
                <a16:creationId xmlns:a16="http://schemas.microsoft.com/office/drawing/2014/main" id="{91A6ED28-45F5-0240-A981-B652E56BC1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141663"/>
            <a:ext cx="6858000" cy="403225"/>
          </a:xfrm>
        </p:spPr>
        <p:txBody>
          <a:bodyPr/>
          <a:lstStyle/>
          <a:p>
            <a:pPr eaLnBrk="1" hangingPunct="1"/>
            <a:r>
              <a:rPr lang="es-ES_tradnl" altLang="es-EC" sz="3600"/>
              <a:t>ESTRUCTURAS DE DATOS</a:t>
            </a:r>
          </a:p>
        </p:txBody>
      </p:sp>
      <p:pic>
        <p:nvPicPr>
          <p:cNvPr id="4099" name="Picture 8">
            <a:extLst>
              <a:ext uri="{FF2B5EF4-FFF2-40B4-BE49-F238E27FC236}">
                <a16:creationId xmlns:a16="http://schemas.microsoft.com/office/drawing/2014/main" id="{28F8EDB5-BDA7-ED4B-A4FB-1EBA4787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25" y="5524500"/>
            <a:ext cx="1323975" cy="126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9">
            <a:extLst>
              <a:ext uri="{FF2B5EF4-FFF2-40B4-BE49-F238E27FC236}">
                <a16:creationId xmlns:a16="http://schemas.microsoft.com/office/drawing/2014/main" id="{0146EEA3-48FE-124B-928D-F1D27494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663" y="5589588"/>
            <a:ext cx="3238500" cy="113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713916-6D0D-7248-8172-1AAA4E1D515B}"/>
              </a:ext>
            </a:extLst>
          </p:cNvPr>
          <p:cNvSpPr/>
          <p:nvPr/>
        </p:nvSpPr>
        <p:spPr>
          <a:xfrm>
            <a:off x="0" y="2276872"/>
            <a:ext cx="9144000" cy="2016125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102" name="Rectangle 2">
            <a:extLst>
              <a:ext uri="{FF2B5EF4-FFF2-40B4-BE49-F238E27FC236}">
                <a16:creationId xmlns:a16="http://schemas.microsoft.com/office/drawing/2014/main" id="{C40653DD-9ACA-AA49-994A-D307CB823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25" y="2679700"/>
            <a:ext cx="6813550" cy="747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Estructuras</a:t>
            </a:r>
            <a:r>
              <a:rPr kumimoji="0" lang="en-US" alt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 de </a:t>
            </a:r>
            <a:r>
              <a:rPr kumimoji="0" lang="en-US" altLang="en-US" sz="54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Datos</a:t>
            </a:r>
            <a:endParaRPr kumimoji="0" lang="en-US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4103" name="Rectangle 2">
            <a:extLst>
              <a:ext uri="{FF2B5EF4-FFF2-40B4-BE49-F238E27FC236}">
                <a16:creationId xmlns:a16="http://schemas.microsoft.com/office/drawing/2014/main" id="{FDA35373-DB89-6E4D-804D-80BA01D8F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8188" y="3500377"/>
            <a:ext cx="3867662" cy="4985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Caminos </a:t>
            </a:r>
            <a:r>
              <a:rPr kumimoji="0" lang="en-US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más</a:t>
            </a:r>
            <a:r>
              <a:rPr kumimoji="0" lang="en-US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 </a:t>
            </a:r>
            <a:r>
              <a:rPr kumimoji="0" lang="en-US" alt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 panose="020B0502020104020203" pitchFamily="34" charset="77"/>
                <a:ea typeface="+mn-ea"/>
                <a:cs typeface="+mn-cs"/>
              </a:rPr>
              <a:t>cortos</a:t>
            </a:r>
            <a:endParaRPr kumimoji="0" lang="en-US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 panose="020B0502020104020203" pitchFamily="34" charset="77"/>
              <a:ea typeface="+mn-ea"/>
              <a:cs typeface="+mn-cs"/>
            </a:endParaRPr>
          </a:p>
        </p:txBody>
      </p:sp>
      <p:sp>
        <p:nvSpPr>
          <p:cNvPr id="4104" name="Rectangle 10">
            <a:extLst>
              <a:ext uri="{FF2B5EF4-FFF2-40B4-BE49-F238E27FC236}">
                <a16:creationId xmlns:a16="http://schemas.microsoft.com/office/drawing/2014/main" id="{66FF4A6F-8386-1240-9DAB-FCFE83D2F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638" y="4408488"/>
            <a:ext cx="46545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Gonzalo Gabriel Méndez, Ph.D.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  <a:hlinkClick r:id="rId4"/>
              </a:rPr>
              <a:t>www.ggmendez.com</a:t>
            </a:r>
            <a:endParaRPr kumimoji="0" lang="en-US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97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60EA17F-FB6B-AE4A-A8E6-167863B8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43841"/>
            <a:ext cx="7200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kumimoji="0" lang="es-ES" altLang="es-EC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&lt;V,E&gt; 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isVisited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3600" dirty="0" err="1">
                <a:solidFill>
                  <a:srgbClr val="CCCCF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3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cummulativeDistance</a:t>
            </a: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s-ES" altLang="es-EC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3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&lt;V,E&gt; predecesor;</a:t>
            </a:r>
            <a:endParaRPr kumimoji="0" lang="es-ES" altLang="es-EC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A7D985-6630-4E34-D439-67B90F8B6935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>
              <a:gd name="connsiteX0" fmla="*/ 1907704 w 9144000"/>
              <a:gd name="connsiteY0" fmla="*/ 3717032 h 6858000"/>
              <a:gd name="connsiteX1" fmla="*/ 1907704 w 9144000"/>
              <a:gd name="connsiteY1" fmla="*/ 4797152 h 6858000"/>
              <a:gd name="connsiteX2" fmla="*/ 8028384 w 9144000"/>
              <a:gd name="connsiteY2" fmla="*/ 4797152 h 6858000"/>
              <a:gd name="connsiteX3" fmla="*/ 8028384 w 9144000"/>
              <a:gd name="connsiteY3" fmla="*/ 3717032 h 6858000"/>
              <a:gd name="connsiteX4" fmla="*/ 0 w 9144000"/>
              <a:gd name="connsiteY4" fmla="*/ 0 h 6858000"/>
              <a:gd name="connsiteX5" fmla="*/ 9144000 w 9144000"/>
              <a:gd name="connsiteY5" fmla="*/ 0 h 6858000"/>
              <a:gd name="connsiteX6" fmla="*/ 9144000 w 9144000"/>
              <a:gd name="connsiteY6" fmla="*/ 6858000 h 6858000"/>
              <a:gd name="connsiteX7" fmla="*/ 0 w 9144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6858000">
                <a:moveTo>
                  <a:pt x="1907704" y="3717032"/>
                </a:moveTo>
                <a:lnTo>
                  <a:pt x="1907704" y="4797152"/>
                </a:lnTo>
                <a:lnTo>
                  <a:pt x="8028384" y="4797152"/>
                </a:lnTo>
                <a:lnTo>
                  <a:pt x="8028384" y="3717032"/>
                </a:ln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6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34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60EA17F-FB6B-AE4A-A8E6-167863B8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43841"/>
            <a:ext cx="72008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kumimoji="0" lang="es-ES" altLang="es-EC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&lt;V,E&gt; 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isVisited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3600" dirty="0" err="1">
                <a:solidFill>
                  <a:srgbClr val="CCCCFF">
                    <a:lumMod val="50000"/>
                  </a:srgb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altLang="es-EC" sz="3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cummulativeDistance</a:t>
            </a: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kumimoji="0" lang="es-ES" altLang="es-EC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s-ES" altLang="es-EC" sz="3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lang="es-ES" altLang="es-EC" sz="3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&lt;V,E&gt; predecesor;</a:t>
            </a:r>
            <a:endParaRPr kumimoji="0" lang="es-ES" altLang="es-EC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70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>
            <a:extLst>
              <a:ext uri="{FF2B5EF4-FFF2-40B4-BE49-F238E27FC236}">
                <a16:creationId xmlns:a16="http://schemas.microsoft.com/office/drawing/2014/main" id="{C3F7F45E-2B59-A64E-ADB0-EE97529B4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1188" y="1514475"/>
            <a:ext cx="8343900" cy="45069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EC" sz="2800" dirty="0"/>
              <a:t>Frecuentemente, se desea conocer en una red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/>
              <a:t>Cual es el camino mas corto 	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Entre un par de </a:t>
            </a:r>
            <a:r>
              <a:rPr lang="es-ES" altLang="es-EC" sz="2000" dirty="0" err="1"/>
              <a:t>vertices</a:t>
            </a:r>
            <a:endParaRPr lang="es-ES" altLang="es-EC" sz="2000" dirty="0"/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/>
              <a:t>En este caso 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Importa cuantos caminos existen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Los algoritmos ávidos resuelve el problema en sucesivos pasos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/>
              <a:t>En cada paso</a:t>
            </a:r>
          </a:p>
          <a:p>
            <a:pPr lvl="2" eaLnBrk="1" hangingPunct="1">
              <a:lnSpc>
                <a:spcPct val="90000"/>
              </a:lnSpc>
            </a:pPr>
            <a:r>
              <a:rPr lang="es-ES" altLang="es-EC" sz="2000" dirty="0"/>
              <a:t>Selecciona la solución más óptima</a:t>
            </a:r>
          </a:p>
          <a:p>
            <a:pPr lvl="1" eaLnBrk="1" hangingPunct="1">
              <a:lnSpc>
                <a:spcPct val="90000"/>
              </a:lnSpc>
            </a:pPr>
            <a:r>
              <a:rPr lang="es-ES" altLang="es-EC" sz="2400" dirty="0"/>
              <a:t>Si ya conozco un camino, pero encuentro uno mejor, se sustituye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258DB2-9A8A-BB9C-840A-EA19C4C58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5364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800" i="1">
                <a:solidFill>
                  <a:schemeClr val="tx2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/>
            <a:r>
              <a:rPr lang="es-ES" altLang="es-EC"/>
              <a:t>CAMINOS MAS CORTOS</a:t>
            </a:r>
            <a:endParaRPr lang="es-EC" altLang="es-EC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32DDEC63-CED5-BF48-B495-E5745E71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5364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 dirty="0"/>
              <a:t>CAMINOS MAS CORTOS</a:t>
            </a:r>
            <a:endParaRPr lang="es-EC" altLang="es-EC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F7F45E-2B59-A64E-ADB0-EE97529B4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359" y="2118847"/>
            <a:ext cx="2455195" cy="50405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altLang="es-EC" sz="2800" dirty="0"/>
              <a:t>Dos escenarios: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9A792D4-8CF1-C1AE-0CD2-25829F93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112025"/>
            <a:ext cx="26642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eaLnBrk="1" hangingPunct="1">
              <a:lnSpc>
                <a:spcPct val="90000"/>
              </a:lnSpc>
              <a:buNone/>
            </a:pPr>
            <a:r>
              <a:rPr lang="es-ES" altLang="es-EC" sz="2800" dirty="0"/>
              <a:t>De uno a todos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392765-5C36-1ECF-20EE-9680F87B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128" y="4112025"/>
            <a:ext cx="26642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 eaLnBrk="1" hangingPunct="1">
              <a:lnSpc>
                <a:spcPct val="90000"/>
              </a:lnSpc>
              <a:buNone/>
            </a:pPr>
            <a:r>
              <a:rPr lang="es-ES" altLang="es-EC" sz="2800" dirty="0"/>
              <a:t>De todos a todos</a:t>
            </a:r>
          </a:p>
        </p:txBody>
      </p:sp>
      <p:grpSp>
        <p:nvGrpSpPr>
          <p:cNvPr id="25" name="Grupo 64">
            <a:extLst>
              <a:ext uri="{FF2B5EF4-FFF2-40B4-BE49-F238E27FC236}">
                <a16:creationId xmlns:a16="http://schemas.microsoft.com/office/drawing/2014/main" id="{7641DF56-3AE5-216C-79C0-16AFF114D831}"/>
              </a:ext>
            </a:extLst>
          </p:cNvPr>
          <p:cNvGrpSpPr/>
          <p:nvPr/>
        </p:nvGrpSpPr>
        <p:grpSpPr>
          <a:xfrm>
            <a:off x="4854503" y="1228364"/>
            <a:ext cx="2067872" cy="2161607"/>
            <a:chOff x="1047281" y="2202954"/>
            <a:chExt cx="2067872" cy="2161607"/>
          </a:xfrm>
        </p:grpSpPr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7FF90898-C6AA-FE69-9E53-7A1FFEC84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DE35B4A4-CC6C-1BE6-F0C1-3D4731E4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223D13D6-10B9-CF20-8F37-1C8B78964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F8B8370A-03A5-EA1B-4FB5-CDBFF261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30" name="Conector recto de flecha 69">
              <a:extLst>
                <a:ext uri="{FF2B5EF4-FFF2-40B4-BE49-F238E27FC236}">
                  <a16:creationId xmlns:a16="http://schemas.microsoft.com/office/drawing/2014/main" id="{139273E8-9267-C5C7-3E45-B8466D7644B8}"/>
                </a:ext>
              </a:extLst>
            </p:cNvPr>
            <p:cNvCxnSpPr>
              <a:stCxn id="26" idx="2"/>
              <a:endCxn id="2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de flecha 70">
              <a:extLst>
                <a:ext uri="{FF2B5EF4-FFF2-40B4-BE49-F238E27FC236}">
                  <a16:creationId xmlns:a16="http://schemas.microsoft.com/office/drawing/2014/main" id="{F7CBA780-3E46-2238-D7D3-0FC8051444FB}"/>
                </a:ext>
              </a:extLst>
            </p:cNvPr>
            <p:cNvCxnSpPr>
              <a:stCxn id="26" idx="1"/>
              <a:endCxn id="28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de flecha 71">
              <a:extLst>
                <a:ext uri="{FF2B5EF4-FFF2-40B4-BE49-F238E27FC236}">
                  <a16:creationId xmlns:a16="http://schemas.microsoft.com/office/drawing/2014/main" id="{642D4804-64E1-8C94-6892-65A519949227}"/>
                </a:ext>
              </a:extLst>
            </p:cNvPr>
            <p:cNvCxnSpPr>
              <a:stCxn id="27" idx="4"/>
              <a:endCxn id="26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upo 72">
              <a:extLst>
                <a:ext uri="{FF2B5EF4-FFF2-40B4-BE49-F238E27FC236}">
                  <a16:creationId xmlns:a16="http://schemas.microsoft.com/office/drawing/2014/main" id="{0269F379-7FAA-52FA-E412-7F3E7CD6B038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44" name="Straight Connector 14">
                <a:extLst>
                  <a:ext uri="{FF2B5EF4-FFF2-40B4-BE49-F238E27FC236}">
                    <a16:creationId xmlns:a16="http://schemas.microsoft.com/office/drawing/2014/main" id="{262EAA4D-E909-94AE-980D-F01FE04073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14">
                <a:extLst>
                  <a:ext uri="{FF2B5EF4-FFF2-40B4-BE49-F238E27FC236}">
                    <a16:creationId xmlns:a16="http://schemas.microsoft.com/office/drawing/2014/main" id="{1880AFC7-B719-DB83-2836-A7CD432AE7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Grupo 73">
              <a:extLst>
                <a:ext uri="{FF2B5EF4-FFF2-40B4-BE49-F238E27FC236}">
                  <a16:creationId xmlns:a16="http://schemas.microsoft.com/office/drawing/2014/main" id="{EBFA104C-2CF9-ACE7-54A9-608F4CCD8648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42" name="Straight Connector 14">
                <a:extLst>
                  <a:ext uri="{FF2B5EF4-FFF2-40B4-BE49-F238E27FC236}">
                    <a16:creationId xmlns:a16="http://schemas.microsoft.com/office/drawing/2014/main" id="{251A173F-6FC1-A2C4-9FA1-42AF09AF2D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14">
                <a:extLst>
                  <a:ext uri="{FF2B5EF4-FFF2-40B4-BE49-F238E27FC236}">
                    <a16:creationId xmlns:a16="http://schemas.microsoft.com/office/drawing/2014/main" id="{0D0D19E5-8613-50F3-54AC-39E893BE9B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CuadroTexto 74">
              <a:extLst>
                <a:ext uri="{FF2B5EF4-FFF2-40B4-BE49-F238E27FC236}">
                  <a16:creationId xmlns:a16="http://schemas.microsoft.com/office/drawing/2014/main" id="{E8AC9E4A-9171-BDB4-2365-F4C73B3F6D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36" name="CuadroTexto 75">
              <a:extLst>
                <a:ext uri="{FF2B5EF4-FFF2-40B4-BE49-F238E27FC236}">
                  <a16:creationId xmlns:a16="http://schemas.microsoft.com/office/drawing/2014/main" id="{22871DF7-E2F7-3CA9-29AB-2794BF0258D8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7" name="CuadroTexto 77">
              <a:extLst>
                <a:ext uri="{FF2B5EF4-FFF2-40B4-BE49-F238E27FC236}">
                  <a16:creationId xmlns:a16="http://schemas.microsoft.com/office/drawing/2014/main" id="{9F31659D-7064-388B-B133-604CF1DCD0D9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38" name="CuadroTexto 78">
              <a:extLst>
                <a:ext uri="{FF2B5EF4-FFF2-40B4-BE49-F238E27FC236}">
                  <a16:creationId xmlns:a16="http://schemas.microsoft.com/office/drawing/2014/main" id="{A555A69A-F1CA-6C0F-9B7A-C082C2F751F2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" name="CuadroTexto 79">
              <a:extLst>
                <a:ext uri="{FF2B5EF4-FFF2-40B4-BE49-F238E27FC236}">
                  <a16:creationId xmlns:a16="http://schemas.microsoft.com/office/drawing/2014/main" id="{B39D4405-3605-9D08-B26F-3E0CF816D7E1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0" name="CuadroTexto 80">
              <a:extLst>
                <a:ext uri="{FF2B5EF4-FFF2-40B4-BE49-F238E27FC236}">
                  <a16:creationId xmlns:a16="http://schemas.microsoft.com/office/drawing/2014/main" id="{4089FD58-C7D3-B7FD-5261-A87E67D7136D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1" name="CuadroTexto 81">
              <a:extLst>
                <a:ext uri="{FF2B5EF4-FFF2-40B4-BE49-F238E27FC236}">
                  <a16:creationId xmlns:a16="http://schemas.microsoft.com/office/drawing/2014/main" id="{707B0372-1A07-DD51-4690-7598C1520056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232" name="Group 9231">
            <a:extLst>
              <a:ext uri="{FF2B5EF4-FFF2-40B4-BE49-F238E27FC236}">
                <a16:creationId xmlns:a16="http://schemas.microsoft.com/office/drawing/2014/main" id="{1F03CBFD-126F-DF8A-104C-089DF78C1FA6}"/>
              </a:ext>
            </a:extLst>
          </p:cNvPr>
          <p:cNvGrpSpPr/>
          <p:nvPr/>
        </p:nvGrpSpPr>
        <p:grpSpPr>
          <a:xfrm>
            <a:off x="4237667" y="4862881"/>
            <a:ext cx="4495218" cy="1165967"/>
            <a:chOff x="4237667" y="4862881"/>
            <a:chExt cx="4495218" cy="1165967"/>
          </a:xfrm>
        </p:grpSpPr>
        <p:grpSp>
          <p:nvGrpSpPr>
            <p:cNvPr id="9228" name="Group 9227">
              <a:extLst>
                <a:ext uri="{FF2B5EF4-FFF2-40B4-BE49-F238E27FC236}">
                  <a16:creationId xmlns:a16="http://schemas.microsoft.com/office/drawing/2014/main" id="{EC199E65-5FDE-E7F2-4C9F-FA45DE4122C8}"/>
                </a:ext>
              </a:extLst>
            </p:cNvPr>
            <p:cNvGrpSpPr/>
            <p:nvPr/>
          </p:nvGrpSpPr>
          <p:grpSpPr>
            <a:xfrm>
              <a:off x="4237667" y="4862881"/>
              <a:ext cx="920525" cy="1165967"/>
              <a:chOff x="8489537" y="2394779"/>
              <a:chExt cx="920525" cy="1165967"/>
            </a:xfrm>
          </p:grpSpPr>
          <p:sp>
            <p:nvSpPr>
              <p:cNvPr id="46" name="Oval 11">
                <a:extLst>
                  <a:ext uri="{FF2B5EF4-FFF2-40B4-BE49-F238E27FC236}">
                    <a16:creationId xmlns:a16="http://schemas.microsoft.com/office/drawing/2014/main" id="{270F696E-250C-3C58-DB06-9299C7437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9537" y="2792818"/>
                <a:ext cx="369887" cy="3698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1</a:t>
                </a:r>
              </a:p>
            </p:txBody>
          </p:sp>
          <p:sp>
            <p:nvSpPr>
              <p:cNvPr id="47" name="Oval 10">
                <a:extLst>
                  <a:ext uri="{FF2B5EF4-FFF2-40B4-BE49-F238E27FC236}">
                    <a16:creationId xmlns:a16="http://schemas.microsoft.com/office/drawing/2014/main" id="{53423BB2-476A-916F-1989-33E5267D7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7056" y="2394779"/>
                <a:ext cx="252462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2</a:t>
                </a:r>
              </a:p>
            </p:txBody>
          </p:sp>
          <p:sp>
            <p:nvSpPr>
              <p:cNvPr id="48" name="Oval 1">
                <a:extLst>
                  <a:ext uri="{FF2B5EF4-FFF2-40B4-BE49-F238E27FC236}">
                    <a16:creationId xmlns:a16="http://schemas.microsoft.com/office/drawing/2014/main" id="{9ABF5F62-DF38-AD68-D31E-91EBF1A7E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6512" y="2850987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3</a:t>
                </a:r>
              </a:p>
            </p:txBody>
          </p:sp>
          <p:sp>
            <p:nvSpPr>
              <p:cNvPr id="49" name="Oval 1">
                <a:extLst>
                  <a:ext uri="{FF2B5EF4-FFF2-40B4-BE49-F238E27FC236}">
                    <a16:creationId xmlns:a16="http://schemas.microsoft.com/office/drawing/2014/main" id="{0E1C5DBE-31E2-CAA9-B925-F1C80462C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6512" y="3307196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4</a:t>
                </a:r>
              </a:p>
            </p:txBody>
          </p:sp>
          <p:cxnSp>
            <p:nvCxnSpPr>
              <p:cNvPr id="50" name="Conector recto de flecha 12">
                <a:extLst>
                  <a:ext uri="{FF2B5EF4-FFF2-40B4-BE49-F238E27FC236}">
                    <a16:creationId xmlns:a16="http://schemas.microsoft.com/office/drawing/2014/main" id="{74996131-F4F9-1ACF-0169-9E76D3013014}"/>
                  </a:ext>
                </a:extLst>
              </p:cNvPr>
              <p:cNvCxnSpPr>
                <a:cxnSpLocks/>
                <a:stCxn id="46" idx="7"/>
                <a:endCxn id="47" idx="3"/>
              </p:cNvCxnSpPr>
              <p:nvPr/>
            </p:nvCxnSpPr>
            <p:spPr bwMode="auto">
              <a:xfrm flipV="1">
                <a:off x="8805255" y="2611197"/>
                <a:ext cx="388773" cy="2357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Conector recto de flecha 15">
                <a:extLst>
                  <a:ext uri="{FF2B5EF4-FFF2-40B4-BE49-F238E27FC236}">
                    <a16:creationId xmlns:a16="http://schemas.microsoft.com/office/drawing/2014/main" id="{B10EB3C0-AB65-3DBC-66CC-6E7FEE7C7F3C}"/>
                  </a:ext>
                </a:extLst>
              </p:cNvPr>
              <p:cNvCxnSpPr>
                <a:stCxn id="46" idx="6"/>
                <a:endCxn id="48" idx="2"/>
              </p:cNvCxnSpPr>
              <p:nvPr/>
            </p:nvCxnSpPr>
            <p:spPr bwMode="auto">
              <a:xfrm>
                <a:off x="8859424" y="2977762"/>
                <a:ext cx="29708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Conector recto de flecha 17">
                <a:extLst>
                  <a:ext uri="{FF2B5EF4-FFF2-40B4-BE49-F238E27FC236}">
                    <a16:creationId xmlns:a16="http://schemas.microsoft.com/office/drawing/2014/main" id="{CDE2969A-4B7A-278D-CA4C-610406DAC21A}"/>
                  </a:ext>
                </a:extLst>
              </p:cNvPr>
              <p:cNvCxnSpPr>
                <a:stCxn id="46" idx="5"/>
                <a:endCxn id="49" idx="1"/>
              </p:cNvCxnSpPr>
              <p:nvPr/>
            </p:nvCxnSpPr>
            <p:spPr bwMode="auto">
              <a:xfrm>
                <a:off x="8805255" y="3108537"/>
                <a:ext cx="388389" cy="2357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229" name="Group 9228">
              <a:extLst>
                <a:ext uri="{FF2B5EF4-FFF2-40B4-BE49-F238E27FC236}">
                  <a16:creationId xmlns:a16="http://schemas.microsoft.com/office/drawing/2014/main" id="{40C62FE4-D96A-683F-C9B5-773152D688D2}"/>
                </a:ext>
              </a:extLst>
            </p:cNvPr>
            <p:cNvGrpSpPr/>
            <p:nvPr/>
          </p:nvGrpSpPr>
          <p:grpSpPr>
            <a:xfrm>
              <a:off x="5429231" y="4862881"/>
              <a:ext cx="920525" cy="1165967"/>
              <a:chOff x="10419579" y="2394779"/>
              <a:chExt cx="920525" cy="1165967"/>
            </a:xfrm>
          </p:grpSpPr>
          <p:sp>
            <p:nvSpPr>
              <p:cNvPr id="53" name="Oval 11">
                <a:extLst>
                  <a:ext uri="{FF2B5EF4-FFF2-40B4-BE49-F238E27FC236}">
                    <a16:creationId xmlns:a16="http://schemas.microsoft.com/office/drawing/2014/main" id="{0BC7EECE-3D01-6408-FA98-1698DF755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9579" y="2792818"/>
                <a:ext cx="369887" cy="3698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2</a:t>
                </a:r>
              </a:p>
            </p:txBody>
          </p:sp>
          <p:sp>
            <p:nvSpPr>
              <p:cNvPr id="54" name="Oval 10">
                <a:extLst>
                  <a:ext uri="{FF2B5EF4-FFF2-40B4-BE49-F238E27FC236}">
                    <a16:creationId xmlns:a16="http://schemas.microsoft.com/office/drawing/2014/main" id="{5D06B030-B8DE-85D0-FAD8-D7F15CA2C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7098" y="2394779"/>
                <a:ext cx="252462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1</a:t>
                </a:r>
              </a:p>
            </p:txBody>
          </p:sp>
          <p:sp>
            <p:nvSpPr>
              <p:cNvPr id="55" name="Oval 1">
                <a:extLst>
                  <a:ext uri="{FF2B5EF4-FFF2-40B4-BE49-F238E27FC236}">
                    <a16:creationId xmlns:a16="http://schemas.microsoft.com/office/drawing/2014/main" id="{88BD0C51-61CA-36BF-4410-7840DC86B3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6554" y="2850987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3</a:t>
                </a:r>
              </a:p>
            </p:txBody>
          </p:sp>
          <p:sp>
            <p:nvSpPr>
              <p:cNvPr id="56" name="Oval 1">
                <a:extLst>
                  <a:ext uri="{FF2B5EF4-FFF2-40B4-BE49-F238E27FC236}">
                    <a16:creationId xmlns:a16="http://schemas.microsoft.com/office/drawing/2014/main" id="{CD489B91-8878-A299-A9A1-B5C68BA17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6554" y="3307196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4</a:t>
                </a:r>
              </a:p>
            </p:txBody>
          </p:sp>
          <p:cxnSp>
            <p:nvCxnSpPr>
              <p:cNvPr id="57" name="Conector recto de flecha 47">
                <a:extLst>
                  <a:ext uri="{FF2B5EF4-FFF2-40B4-BE49-F238E27FC236}">
                    <a16:creationId xmlns:a16="http://schemas.microsoft.com/office/drawing/2014/main" id="{110F4F64-B2FA-B6F5-C368-41E0202F7CCE}"/>
                  </a:ext>
                </a:extLst>
              </p:cNvPr>
              <p:cNvCxnSpPr>
                <a:cxnSpLocks/>
                <a:stCxn id="53" idx="7"/>
                <a:endCxn id="54" idx="3"/>
              </p:cNvCxnSpPr>
              <p:nvPr/>
            </p:nvCxnSpPr>
            <p:spPr bwMode="auto">
              <a:xfrm flipV="1">
                <a:off x="10735297" y="2611197"/>
                <a:ext cx="388773" cy="2357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8" name="Conector recto de flecha 48">
                <a:extLst>
                  <a:ext uri="{FF2B5EF4-FFF2-40B4-BE49-F238E27FC236}">
                    <a16:creationId xmlns:a16="http://schemas.microsoft.com/office/drawing/2014/main" id="{32F928E6-FB84-3449-9C3E-ACDFA1E47C35}"/>
                  </a:ext>
                </a:extLst>
              </p:cNvPr>
              <p:cNvCxnSpPr>
                <a:stCxn id="53" idx="6"/>
                <a:endCxn id="55" idx="2"/>
              </p:cNvCxnSpPr>
              <p:nvPr/>
            </p:nvCxnSpPr>
            <p:spPr bwMode="auto">
              <a:xfrm>
                <a:off x="10789466" y="2977762"/>
                <a:ext cx="29708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9" name="Conector recto de flecha 49">
                <a:extLst>
                  <a:ext uri="{FF2B5EF4-FFF2-40B4-BE49-F238E27FC236}">
                    <a16:creationId xmlns:a16="http://schemas.microsoft.com/office/drawing/2014/main" id="{A757A364-3610-FADC-9808-7482042CB33A}"/>
                  </a:ext>
                </a:extLst>
              </p:cNvPr>
              <p:cNvCxnSpPr>
                <a:stCxn id="53" idx="5"/>
                <a:endCxn id="56" idx="1"/>
              </p:cNvCxnSpPr>
              <p:nvPr/>
            </p:nvCxnSpPr>
            <p:spPr bwMode="auto">
              <a:xfrm>
                <a:off x="10735297" y="3108537"/>
                <a:ext cx="388389" cy="2357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230" name="Group 9229">
              <a:extLst>
                <a:ext uri="{FF2B5EF4-FFF2-40B4-BE49-F238E27FC236}">
                  <a16:creationId xmlns:a16="http://schemas.microsoft.com/office/drawing/2014/main" id="{C3F21C61-8ADF-6123-4342-0BD5A9FF4F94}"/>
                </a:ext>
              </a:extLst>
            </p:cNvPr>
            <p:cNvGrpSpPr/>
            <p:nvPr/>
          </p:nvGrpSpPr>
          <p:grpSpPr>
            <a:xfrm>
              <a:off x="6620795" y="4862881"/>
              <a:ext cx="920525" cy="1165967"/>
              <a:chOff x="8489537" y="3972398"/>
              <a:chExt cx="920525" cy="1165967"/>
            </a:xfrm>
          </p:grpSpPr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398A9EB1-3CC4-FEE6-85AF-2B7870521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9537" y="4370437"/>
                <a:ext cx="369887" cy="3698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3</a:t>
                </a:r>
              </a:p>
            </p:txBody>
          </p:sp>
          <p:sp>
            <p:nvSpPr>
              <p:cNvPr id="61" name="Oval 10">
                <a:extLst>
                  <a:ext uri="{FF2B5EF4-FFF2-40B4-BE49-F238E27FC236}">
                    <a16:creationId xmlns:a16="http://schemas.microsoft.com/office/drawing/2014/main" id="{A4815EB8-4807-D6E9-8D00-AE19139BC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7056" y="3972398"/>
                <a:ext cx="252462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1</a:t>
                </a:r>
              </a:p>
            </p:txBody>
          </p:sp>
          <p:sp>
            <p:nvSpPr>
              <p:cNvPr id="62" name="Oval 1">
                <a:extLst>
                  <a:ext uri="{FF2B5EF4-FFF2-40B4-BE49-F238E27FC236}">
                    <a16:creationId xmlns:a16="http://schemas.microsoft.com/office/drawing/2014/main" id="{6B954D96-B2ED-16A8-E287-534D9F945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6512" y="4428606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2</a:t>
                </a:r>
              </a:p>
            </p:txBody>
          </p:sp>
          <p:sp>
            <p:nvSpPr>
              <p:cNvPr id="63" name="Oval 1">
                <a:extLst>
                  <a:ext uri="{FF2B5EF4-FFF2-40B4-BE49-F238E27FC236}">
                    <a16:creationId xmlns:a16="http://schemas.microsoft.com/office/drawing/2014/main" id="{2103AF93-F8C6-F237-2574-6E695411D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56512" y="4884815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4</a:t>
                </a:r>
              </a:p>
            </p:txBody>
          </p:sp>
          <p:cxnSp>
            <p:nvCxnSpPr>
              <p:cNvPr id="9216" name="Conector recto de flecha 54">
                <a:extLst>
                  <a:ext uri="{FF2B5EF4-FFF2-40B4-BE49-F238E27FC236}">
                    <a16:creationId xmlns:a16="http://schemas.microsoft.com/office/drawing/2014/main" id="{FF325177-86D4-241A-C77D-8599E60DD850}"/>
                  </a:ext>
                </a:extLst>
              </p:cNvPr>
              <p:cNvCxnSpPr>
                <a:cxnSpLocks/>
                <a:stCxn id="60" idx="7"/>
                <a:endCxn id="61" idx="3"/>
              </p:cNvCxnSpPr>
              <p:nvPr/>
            </p:nvCxnSpPr>
            <p:spPr bwMode="auto">
              <a:xfrm flipV="1">
                <a:off x="8805255" y="4188816"/>
                <a:ext cx="388773" cy="2357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17" name="Conector recto de flecha 55">
                <a:extLst>
                  <a:ext uri="{FF2B5EF4-FFF2-40B4-BE49-F238E27FC236}">
                    <a16:creationId xmlns:a16="http://schemas.microsoft.com/office/drawing/2014/main" id="{4318898A-2FC7-40AA-ED28-B9147B33C07A}"/>
                  </a:ext>
                </a:extLst>
              </p:cNvPr>
              <p:cNvCxnSpPr>
                <a:stCxn id="60" idx="6"/>
                <a:endCxn id="62" idx="2"/>
              </p:cNvCxnSpPr>
              <p:nvPr/>
            </p:nvCxnSpPr>
            <p:spPr bwMode="auto">
              <a:xfrm>
                <a:off x="8859424" y="4555381"/>
                <a:ext cx="29708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18" name="Conector recto de flecha 56">
                <a:extLst>
                  <a:ext uri="{FF2B5EF4-FFF2-40B4-BE49-F238E27FC236}">
                    <a16:creationId xmlns:a16="http://schemas.microsoft.com/office/drawing/2014/main" id="{5C5E86CF-7DB7-CA19-9F7B-2D5D7F58B1BC}"/>
                  </a:ext>
                </a:extLst>
              </p:cNvPr>
              <p:cNvCxnSpPr>
                <a:stCxn id="60" idx="5"/>
                <a:endCxn id="63" idx="1"/>
              </p:cNvCxnSpPr>
              <p:nvPr/>
            </p:nvCxnSpPr>
            <p:spPr bwMode="auto">
              <a:xfrm>
                <a:off x="8805255" y="4686156"/>
                <a:ext cx="388389" cy="2357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9231" name="Group 9230">
              <a:extLst>
                <a:ext uri="{FF2B5EF4-FFF2-40B4-BE49-F238E27FC236}">
                  <a16:creationId xmlns:a16="http://schemas.microsoft.com/office/drawing/2014/main" id="{DBE58AA9-5232-BB70-45C8-C79DE5974DE4}"/>
                </a:ext>
              </a:extLst>
            </p:cNvPr>
            <p:cNvGrpSpPr/>
            <p:nvPr/>
          </p:nvGrpSpPr>
          <p:grpSpPr>
            <a:xfrm>
              <a:off x="7812360" y="4862881"/>
              <a:ext cx="920525" cy="1165967"/>
              <a:chOff x="10419579" y="3972398"/>
              <a:chExt cx="920525" cy="1165967"/>
            </a:xfrm>
          </p:grpSpPr>
          <p:sp>
            <p:nvSpPr>
              <p:cNvPr id="9220" name="Oval 11">
                <a:extLst>
                  <a:ext uri="{FF2B5EF4-FFF2-40B4-BE49-F238E27FC236}">
                    <a16:creationId xmlns:a16="http://schemas.microsoft.com/office/drawing/2014/main" id="{5919BC9B-7C1E-7197-C854-A2723C6EB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19579" y="4370437"/>
                <a:ext cx="369887" cy="369888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2000" b="1" dirty="0"/>
                  <a:t>4</a:t>
                </a:r>
              </a:p>
            </p:txBody>
          </p:sp>
          <p:sp>
            <p:nvSpPr>
              <p:cNvPr id="9221" name="Oval 10">
                <a:extLst>
                  <a:ext uri="{FF2B5EF4-FFF2-40B4-BE49-F238E27FC236}">
                    <a16:creationId xmlns:a16="http://schemas.microsoft.com/office/drawing/2014/main" id="{6372DBD8-B487-A971-E6E9-94BFDC74F3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7098" y="3972398"/>
                <a:ext cx="252462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1</a:t>
                </a:r>
              </a:p>
            </p:txBody>
          </p:sp>
          <p:sp>
            <p:nvSpPr>
              <p:cNvPr id="9222" name="Oval 1">
                <a:extLst>
                  <a:ext uri="{FF2B5EF4-FFF2-40B4-BE49-F238E27FC236}">
                    <a16:creationId xmlns:a16="http://schemas.microsoft.com/office/drawing/2014/main" id="{BF5ADA1F-1979-4605-F238-26D788E150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6554" y="4428606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2</a:t>
                </a:r>
              </a:p>
            </p:txBody>
          </p:sp>
          <p:sp>
            <p:nvSpPr>
              <p:cNvPr id="9223" name="Oval 1">
                <a:extLst>
                  <a:ext uri="{FF2B5EF4-FFF2-40B4-BE49-F238E27FC236}">
                    <a16:creationId xmlns:a16="http://schemas.microsoft.com/office/drawing/2014/main" id="{76B29A4A-0F39-C1F6-F368-71F9A777A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6554" y="4884815"/>
                <a:ext cx="253550" cy="25355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lIns="0" tIns="0" rIns="0" bIns="0" anchor="ctr" anchorCtr="0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n-US" altLang="en-US" sz="1400" b="1" dirty="0"/>
                  <a:t>3</a:t>
                </a:r>
              </a:p>
            </p:txBody>
          </p:sp>
          <p:cxnSp>
            <p:nvCxnSpPr>
              <p:cNvPr id="9224" name="Conector recto de flecha 61">
                <a:extLst>
                  <a:ext uri="{FF2B5EF4-FFF2-40B4-BE49-F238E27FC236}">
                    <a16:creationId xmlns:a16="http://schemas.microsoft.com/office/drawing/2014/main" id="{BADDE65A-B325-E00F-4450-198766E19C73}"/>
                  </a:ext>
                </a:extLst>
              </p:cNvPr>
              <p:cNvCxnSpPr>
                <a:cxnSpLocks/>
                <a:stCxn id="9220" idx="7"/>
                <a:endCxn id="9221" idx="3"/>
              </p:cNvCxnSpPr>
              <p:nvPr/>
            </p:nvCxnSpPr>
            <p:spPr bwMode="auto">
              <a:xfrm flipV="1">
                <a:off x="10735297" y="4188816"/>
                <a:ext cx="388773" cy="23579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25" name="Conector recto de flecha 62">
                <a:extLst>
                  <a:ext uri="{FF2B5EF4-FFF2-40B4-BE49-F238E27FC236}">
                    <a16:creationId xmlns:a16="http://schemas.microsoft.com/office/drawing/2014/main" id="{F24F4640-7C5B-8500-6888-CE3A65DB0D4A}"/>
                  </a:ext>
                </a:extLst>
              </p:cNvPr>
              <p:cNvCxnSpPr>
                <a:stCxn id="9220" idx="6"/>
                <a:endCxn id="9222" idx="2"/>
              </p:cNvCxnSpPr>
              <p:nvPr/>
            </p:nvCxnSpPr>
            <p:spPr bwMode="auto">
              <a:xfrm>
                <a:off x="10789466" y="4555381"/>
                <a:ext cx="297088" cy="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26" name="Conector recto de flecha 63">
                <a:extLst>
                  <a:ext uri="{FF2B5EF4-FFF2-40B4-BE49-F238E27FC236}">
                    <a16:creationId xmlns:a16="http://schemas.microsoft.com/office/drawing/2014/main" id="{0A31B66B-E715-3B55-5578-5BEBA0C7844B}"/>
                  </a:ext>
                </a:extLst>
              </p:cNvPr>
              <p:cNvCxnSpPr>
                <a:stCxn id="9220" idx="5"/>
                <a:endCxn id="9223" idx="1"/>
              </p:cNvCxnSpPr>
              <p:nvPr/>
            </p:nvCxnSpPr>
            <p:spPr bwMode="auto">
              <a:xfrm>
                <a:off x="10735297" y="4686156"/>
                <a:ext cx="388389" cy="23579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rgbClr val="0070C0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9236" name="Group 9235">
            <a:extLst>
              <a:ext uri="{FF2B5EF4-FFF2-40B4-BE49-F238E27FC236}">
                <a16:creationId xmlns:a16="http://schemas.microsoft.com/office/drawing/2014/main" id="{DB3E170C-2C79-C649-D17D-4E88256F149D}"/>
              </a:ext>
            </a:extLst>
          </p:cNvPr>
          <p:cNvGrpSpPr/>
          <p:nvPr/>
        </p:nvGrpSpPr>
        <p:grpSpPr>
          <a:xfrm>
            <a:off x="1627462" y="4862881"/>
            <a:ext cx="920525" cy="1165967"/>
            <a:chOff x="8489537" y="3972398"/>
            <a:chExt cx="920525" cy="1165967"/>
          </a:xfrm>
        </p:grpSpPr>
        <p:sp>
          <p:nvSpPr>
            <p:cNvPr id="9245" name="Oval 11">
              <a:extLst>
                <a:ext uri="{FF2B5EF4-FFF2-40B4-BE49-F238E27FC236}">
                  <a16:creationId xmlns:a16="http://schemas.microsoft.com/office/drawing/2014/main" id="{81DA5024-57CF-C0ED-4B38-64F7BB1E5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9537" y="4370437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9246" name="Oval 10">
              <a:extLst>
                <a:ext uri="{FF2B5EF4-FFF2-40B4-BE49-F238E27FC236}">
                  <a16:creationId xmlns:a16="http://schemas.microsoft.com/office/drawing/2014/main" id="{31DCD075-2F0C-D8D3-543A-AD13851B4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7056" y="3972398"/>
              <a:ext cx="252462" cy="2535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1</a:t>
              </a:r>
            </a:p>
          </p:txBody>
        </p:sp>
        <p:sp>
          <p:nvSpPr>
            <p:cNvPr id="9247" name="Oval 1">
              <a:extLst>
                <a:ext uri="{FF2B5EF4-FFF2-40B4-BE49-F238E27FC236}">
                  <a16:creationId xmlns:a16="http://schemas.microsoft.com/office/drawing/2014/main" id="{5B548993-A6FA-737C-D39B-3D9A554F47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6512" y="4428606"/>
              <a:ext cx="253550" cy="2535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2</a:t>
              </a:r>
            </a:p>
          </p:txBody>
        </p:sp>
        <p:sp>
          <p:nvSpPr>
            <p:cNvPr id="9248" name="Oval 1">
              <a:extLst>
                <a:ext uri="{FF2B5EF4-FFF2-40B4-BE49-F238E27FC236}">
                  <a16:creationId xmlns:a16="http://schemas.microsoft.com/office/drawing/2014/main" id="{A1845ED1-2F39-9E12-D49C-5D26A3B6D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56512" y="4884815"/>
              <a:ext cx="253550" cy="25355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1" dirty="0"/>
                <a:t>4</a:t>
              </a:r>
            </a:p>
          </p:txBody>
        </p:sp>
        <p:cxnSp>
          <p:nvCxnSpPr>
            <p:cNvPr id="9249" name="Conector recto de flecha 54">
              <a:extLst>
                <a:ext uri="{FF2B5EF4-FFF2-40B4-BE49-F238E27FC236}">
                  <a16:creationId xmlns:a16="http://schemas.microsoft.com/office/drawing/2014/main" id="{E767D900-BB29-689F-9F14-4E6B8B360E6B}"/>
                </a:ext>
              </a:extLst>
            </p:cNvPr>
            <p:cNvCxnSpPr>
              <a:cxnSpLocks/>
              <a:stCxn id="9245" idx="7"/>
              <a:endCxn id="9246" idx="3"/>
            </p:cNvCxnSpPr>
            <p:nvPr/>
          </p:nvCxnSpPr>
          <p:spPr bwMode="auto">
            <a:xfrm flipV="1">
              <a:off x="8805255" y="4188816"/>
              <a:ext cx="388773" cy="23579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0" name="Conector recto de flecha 55">
              <a:extLst>
                <a:ext uri="{FF2B5EF4-FFF2-40B4-BE49-F238E27FC236}">
                  <a16:creationId xmlns:a16="http://schemas.microsoft.com/office/drawing/2014/main" id="{8FB7ED94-CB0E-6DB0-23C6-728861CA33DF}"/>
                </a:ext>
              </a:extLst>
            </p:cNvPr>
            <p:cNvCxnSpPr>
              <a:stCxn id="9245" idx="6"/>
              <a:endCxn id="9247" idx="2"/>
            </p:cNvCxnSpPr>
            <p:nvPr/>
          </p:nvCxnSpPr>
          <p:spPr bwMode="auto">
            <a:xfrm>
              <a:off x="8859424" y="4555381"/>
              <a:ext cx="29708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251" name="Conector recto de flecha 56">
              <a:extLst>
                <a:ext uri="{FF2B5EF4-FFF2-40B4-BE49-F238E27FC236}">
                  <a16:creationId xmlns:a16="http://schemas.microsoft.com/office/drawing/2014/main" id="{2BFF9852-117C-B95C-1210-9149D9077451}"/>
                </a:ext>
              </a:extLst>
            </p:cNvPr>
            <p:cNvCxnSpPr>
              <a:stCxn id="9245" idx="5"/>
              <a:endCxn id="9248" idx="1"/>
            </p:cNvCxnSpPr>
            <p:nvPr/>
          </p:nvCxnSpPr>
          <p:spPr bwMode="auto">
            <a:xfrm>
              <a:off x="8805255" y="4686156"/>
              <a:ext cx="388389" cy="2357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70C0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266" name="Arrow: Right 9265">
            <a:extLst>
              <a:ext uri="{FF2B5EF4-FFF2-40B4-BE49-F238E27FC236}">
                <a16:creationId xmlns:a16="http://schemas.microsoft.com/office/drawing/2014/main" id="{5F18208E-E579-C20A-E3A5-A5B446616F67}"/>
              </a:ext>
            </a:extLst>
          </p:cNvPr>
          <p:cNvSpPr/>
          <p:nvPr/>
        </p:nvSpPr>
        <p:spPr>
          <a:xfrm rot="18514573">
            <a:off x="1389577" y="5658637"/>
            <a:ext cx="304031" cy="191223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67" name="Rectangle 3">
            <a:extLst>
              <a:ext uri="{FF2B5EF4-FFF2-40B4-BE49-F238E27FC236}">
                <a16:creationId xmlns:a16="http://schemas.microsoft.com/office/drawing/2014/main" id="{0187B21E-626D-770F-3F65-7CAF51C9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806" y="5693646"/>
            <a:ext cx="147565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s-EC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Punto de</a:t>
            </a:r>
          </a:p>
          <a:p>
            <a:pPr marL="0" indent="0" eaLnBrk="1" hangingPunct="1">
              <a:spcBef>
                <a:spcPts val="0"/>
              </a:spcBef>
              <a:buNone/>
            </a:pPr>
            <a:r>
              <a:rPr lang="es-ES" altLang="es-EC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partida</a:t>
            </a:r>
          </a:p>
        </p:txBody>
      </p:sp>
    </p:spTree>
    <p:extLst>
      <p:ext uri="{BB962C8B-B14F-4D97-AF65-F5344CB8AC3E}">
        <p14:creationId xmlns:p14="http://schemas.microsoft.com/office/powerpoint/2010/main" val="553671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2" grpId="0"/>
      <p:bldP spid="3" grpId="0"/>
      <p:bldP spid="9266" grpId="0" animBg="1"/>
      <p:bldP spid="926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32DDEC63-CED5-BF48-B495-E5745E71F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85364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 dirty="0"/>
              <a:t>CAMINOS MAS CORTOS</a:t>
            </a:r>
            <a:endParaRPr lang="es-EC" altLang="es-EC" dirty="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3F7F45E-2B59-A64E-ADB0-EE97529B43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359" y="2118847"/>
            <a:ext cx="2455195" cy="504055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s-ES" altLang="es-EC" sz="2800" dirty="0"/>
              <a:t>Dos escenarios: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9A792D4-8CF1-C1AE-0CD2-25829F933D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112025"/>
            <a:ext cx="26642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eaLnBrk="1" hangingPunct="1">
              <a:lnSpc>
                <a:spcPct val="90000"/>
              </a:lnSpc>
              <a:buNone/>
            </a:pPr>
            <a:r>
              <a:rPr lang="es-ES" altLang="es-EC" sz="2800" dirty="0"/>
              <a:t>De uno a todos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8392765-5C36-1ECF-20EE-9680F87BF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128" y="4112025"/>
            <a:ext cx="2664296" cy="504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algn="ctr" eaLnBrk="1" hangingPunct="1">
              <a:lnSpc>
                <a:spcPct val="90000"/>
              </a:lnSpc>
              <a:buNone/>
            </a:pPr>
            <a:r>
              <a:rPr lang="es-ES" altLang="es-EC" sz="2800" dirty="0"/>
              <a:t>De todos a todos</a:t>
            </a:r>
          </a:p>
        </p:txBody>
      </p:sp>
      <p:grpSp>
        <p:nvGrpSpPr>
          <p:cNvPr id="25" name="Grupo 64">
            <a:extLst>
              <a:ext uri="{FF2B5EF4-FFF2-40B4-BE49-F238E27FC236}">
                <a16:creationId xmlns:a16="http://schemas.microsoft.com/office/drawing/2014/main" id="{7641DF56-3AE5-216C-79C0-16AFF114D831}"/>
              </a:ext>
            </a:extLst>
          </p:cNvPr>
          <p:cNvGrpSpPr/>
          <p:nvPr/>
        </p:nvGrpSpPr>
        <p:grpSpPr>
          <a:xfrm>
            <a:off x="4854503" y="1228364"/>
            <a:ext cx="2067872" cy="2161607"/>
            <a:chOff x="1047281" y="2202954"/>
            <a:chExt cx="2067872" cy="2161607"/>
          </a:xfrm>
        </p:grpSpPr>
        <p:sp>
          <p:nvSpPr>
            <p:cNvPr id="26" name="Oval 1">
              <a:extLst>
                <a:ext uri="{FF2B5EF4-FFF2-40B4-BE49-F238E27FC236}">
                  <a16:creationId xmlns:a16="http://schemas.microsoft.com/office/drawing/2014/main" id="{7FF90898-C6AA-FE69-9E53-7A1FFEC84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265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3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DE35B4A4-CC6C-1BE6-F0C1-3D4731E43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853" y="2331452"/>
              <a:ext cx="368300" cy="369887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2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223D13D6-10B9-CF20-8F37-1C8B78964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9" y="2331451"/>
              <a:ext cx="369887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1</a:t>
              </a:r>
            </a:p>
          </p:txBody>
        </p:sp>
        <p:sp>
          <p:nvSpPr>
            <p:cNvPr id="29" name="Oval 1">
              <a:extLst>
                <a:ext uri="{FF2B5EF4-FFF2-40B4-BE49-F238E27FC236}">
                  <a16:creationId xmlns:a16="http://schemas.microsoft.com/office/drawing/2014/main" id="{F8B8370A-03A5-EA1B-4FB5-CDBFF2617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188" y="3964136"/>
              <a:ext cx="369888" cy="369888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b="1" dirty="0"/>
                <a:t>4</a:t>
              </a:r>
            </a:p>
          </p:txBody>
        </p:sp>
        <p:cxnSp>
          <p:nvCxnSpPr>
            <p:cNvPr id="30" name="Conector recto de flecha 69">
              <a:extLst>
                <a:ext uri="{FF2B5EF4-FFF2-40B4-BE49-F238E27FC236}">
                  <a16:creationId xmlns:a16="http://schemas.microsoft.com/office/drawing/2014/main" id="{139273E8-9267-C5C7-3E45-B8466D7644B8}"/>
                </a:ext>
              </a:extLst>
            </p:cNvPr>
            <p:cNvCxnSpPr>
              <a:stCxn id="26" idx="2"/>
              <a:endCxn id="29" idx="6"/>
            </p:cNvCxnSpPr>
            <p:nvPr/>
          </p:nvCxnSpPr>
          <p:spPr bwMode="auto">
            <a:xfrm flipH="1">
              <a:off x="1474076" y="4149080"/>
              <a:ext cx="1271189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Conector recto de flecha 70">
              <a:extLst>
                <a:ext uri="{FF2B5EF4-FFF2-40B4-BE49-F238E27FC236}">
                  <a16:creationId xmlns:a16="http://schemas.microsoft.com/office/drawing/2014/main" id="{F7CBA780-3E46-2238-D7D3-0FC8051444FB}"/>
                </a:ext>
              </a:extLst>
            </p:cNvPr>
            <p:cNvCxnSpPr>
              <a:stCxn id="26" idx="1"/>
              <a:endCxn id="28" idx="5"/>
            </p:cNvCxnSpPr>
            <p:nvPr/>
          </p:nvCxnSpPr>
          <p:spPr bwMode="auto">
            <a:xfrm flipH="1" flipV="1">
              <a:off x="1419907" y="2647170"/>
              <a:ext cx="1379527" cy="137113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Conector recto de flecha 71">
              <a:extLst>
                <a:ext uri="{FF2B5EF4-FFF2-40B4-BE49-F238E27FC236}">
                  <a16:creationId xmlns:a16="http://schemas.microsoft.com/office/drawing/2014/main" id="{642D4804-64E1-8C94-6892-65A519949227}"/>
                </a:ext>
              </a:extLst>
            </p:cNvPr>
            <p:cNvCxnSpPr>
              <a:stCxn id="27" idx="4"/>
              <a:endCxn id="26" idx="0"/>
            </p:cNvCxnSpPr>
            <p:nvPr/>
          </p:nvCxnSpPr>
          <p:spPr bwMode="auto">
            <a:xfrm flipH="1">
              <a:off x="2930209" y="2701339"/>
              <a:ext cx="794" cy="126279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33" name="Grupo 72">
              <a:extLst>
                <a:ext uri="{FF2B5EF4-FFF2-40B4-BE49-F238E27FC236}">
                  <a16:creationId xmlns:a16="http://schemas.microsoft.com/office/drawing/2014/main" id="{0269F379-7FAA-52FA-E412-7F3E7CD6B038}"/>
                </a:ext>
              </a:extLst>
            </p:cNvPr>
            <p:cNvGrpSpPr/>
            <p:nvPr/>
          </p:nvGrpSpPr>
          <p:grpSpPr>
            <a:xfrm flipV="1">
              <a:off x="1474076" y="2422915"/>
              <a:ext cx="1267789" cy="186960"/>
              <a:chOff x="3635896" y="2398486"/>
              <a:chExt cx="1267789" cy="186960"/>
            </a:xfrm>
          </p:grpSpPr>
          <p:cxnSp>
            <p:nvCxnSpPr>
              <p:cNvPr id="44" name="Straight Connector 14">
                <a:extLst>
                  <a:ext uri="{FF2B5EF4-FFF2-40B4-BE49-F238E27FC236}">
                    <a16:creationId xmlns:a16="http://schemas.microsoft.com/office/drawing/2014/main" id="{262EAA4D-E909-94AE-980D-F01FE040733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5" name="Straight Connector 14">
                <a:extLst>
                  <a:ext uri="{FF2B5EF4-FFF2-40B4-BE49-F238E27FC236}">
                    <a16:creationId xmlns:a16="http://schemas.microsoft.com/office/drawing/2014/main" id="{1880AFC7-B719-DB83-2836-A7CD432AE79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34" name="Grupo 73">
              <a:extLst>
                <a:ext uri="{FF2B5EF4-FFF2-40B4-BE49-F238E27FC236}">
                  <a16:creationId xmlns:a16="http://schemas.microsoft.com/office/drawing/2014/main" id="{EBFA104C-2CF9-ACE7-54A9-608F4CCD8648}"/>
                </a:ext>
              </a:extLst>
            </p:cNvPr>
            <p:cNvGrpSpPr/>
            <p:nvPr/>
          </p:nvGrpSpPr>
          <p:grpSpPr>
            <a:xfrm rot="16200000" flipV="1">
              <a:off x="655237" y="3239258"/>
              <a:ext cx="1267789" cy="186960"/>
              <a:chOff x="3635896" y="2398486"/>
              <a:chExt cx="1267789" cy="186960"/>
            </a:xfrm>
          </p:grpSpPr>
          <p:cxnSp>
            <p:nvCxnSpPr>
              <p:cNvPr id="42" name="Straight Connector 14">
                <a:extLst>
                  <a:ext uri="{FF2B5EF4-FFF2-40B4-BE49-F238E27FC236}">
                    <a16:creationId xmlns:a16="http://schemas.microsoft.com/office/drawing/2014/main" id="{251A173F-6FC1-A2C4-9FA1-42AF09AF2D8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3635896" y="2585445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3" name="Straight Connector 14">
                <a:extLst>
                  <a:ext uri="{FF2B5EF4-FFF2-40B4-BE49-F238E27FC236}">
                    <a16:creationId xmlns:a16="http://schemas.microsoft.com/office/drawing/2014/main" id="{0D0D19E5-8613-50F3-54AC-39E893BE9B8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3640887" y="2398486"/>
                <a:ext cx="1262798" cy="1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5" name="CuadroTexto 74">
              <a:extLst>
                <a:ext uri="{FF2B5EF4-FFF2-40B4-BE49-F238E27FC236}">
                  <a16:creationId xmlns:a16="http://schemas.microsoft.com/office/drawing/2014/main" id="{E8AC9E4A-9171-BDB4-2365-F4C73B3F6DD2}"/>
                </a:ext>
              </a:extLst>
            </p:cNvPr>
            <p:cNvSpPr txBox="1"/>
            <p:nvPr/>
          </p:nvSpPr>
          <p:spPr>
            <a:xfrm>
              <a:off x="1047281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7</a:t>
              </a:r>
            </a:p>
          </p:txBody>
        </p:sp>
        <p:sp>
          <p:nvSpPr>
            <p:cNvPr id="36" name="CuadroTexto 75">
              <a:extLst>
                <a:ext uri="{FF2B5EF4-FFF2-40B4-BE49-F238E27FC236}">
                  <a16:creationId xmlns:a16="http://schemas.microsoft.com/office/drawing/2014/main" id="{22871DF7-E2F7-3CA9-29AB-2794BF0258D8}"/>
                </a:ext>
              </a:extLst>
            </p:cNvPr>
            <p:cNvSpPr txBox="1"/>
            <p:nvPr/>
          </p:nvSpPr>
          <p:spPr>
            <a:xfrm>
              <a:off x="1417168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37" name="CuadroTexto 77">
              <a:extLst>
                <a:ext uri="{FF2B5EF4-FFF2-40B4-BE49-F238E27FC236}">
                  <a16:creationId xmlns:a16="http://schemas.microsoft.com/office/drawing/2014/main" id="{9F31659D-7064-388B-B133-604CF1DCD0D9}"/>
                </a:ext>
              </a:extLst>
            </p:cNvPr>
            <p:cNvSpPr txBox="1"/>
            <p:nvPr/>
          </p:nvSpPr>
          <p:spPr>
            <a:xfrm>
              <a:off x="2051063" y="220295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8</a:t>
              </a:r>
            </a:p>
          </p:txBody>
        </p:sp>
        <p:sp>
          <p:nvSpPr>
            <p:cNvPr id="38" name="CuadroTexto 78">
              <a:extLst>
                <a:ext uri="{FF2B5EF4-FFF2-40B4-BE49-F238E27FC236}">
                  <a16:creationId xmlns:a16="http://schemas.microsoft.com/office/drawing/2014/main" id="{A555A69A-F1CA-6C0F-9B7A-C082C2F751F2}"/>
                </a:ext>
              </a:extLst>
            </p:cNvPr>
            <p:cNvSpPr txBox="1"/>
            <p:nvPr/>
          </p:nvSpPr>
          <p:spPr>
            <a:xfrm>
              <a:off x="2051063" y="2587129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3</a:t>
              </a:r>
            </a:p>
          </p:txBody>
        </p:sp>
        <p:sp>
          <p:nvSpPr>
            <p:cNvPr id="39" name="CuadroTexto 79">
              <a:extLst>
                <a:ext uri="{FF2B5EF4-FFF2-40B4-BE49-F238E27FC236}">
                  <a16:creationId xmlns:a16="http://schemas.microsoft.com/office/drawing/2014/main" id="{B39D4405-3605-9D08-B26F-3E0CF816D7E1}"/>
                </a:ext>
              </a:extLst>
            </p:cNvPr>
            <p:cNvSpPr txBox="1"/>
            <p:nvPr/>
          </p:nvSpPr>
          <p:spPr>
            <a:xfrm>
              <a:off x="2947964" y="3205974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2</a:t>
              </a:r>
            </a:p>
          </p:txBody>
        </p:sp>
        <p:sp>
          <p:nvSpPr>
            <p:cNvPr id="40" name="CuadroTexto 80">
              <a:extLst>
                <a:ext uri="{FF2B5EF4-FFF2-40B4-BE49-F238E27FC236}">
                  <a16:creationId xmlns:a16="http://schemas.microsoft.com/office/drawing/2014/main" id="{4089FD58-C7D3-B7FD-5261-A87E67D7136D}"/>
                </a:ext>
              </a:extLst>
            </p:cNvPr>
            <p:cNvSpPr txBox="1"/>
            <p:nvPr/>
          </p:nvSpPr>
          <p:spPr>
            <a:xfrm>
              <a:off x="2164877" y="3179606"/>
              <a:ext cx="113814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5</a:t>
              </a:r>
            </a:p>
          </p:txBody>
        </p:sp>
        <p:sp>
          <p:nvSpPr>
            <p:cNvPr id="41" name="CuadroTexto 81">
              <a:extLst>
                <a:ext uri="{FF2B5EF4-FFF2-40B4-BE49-F238E27FC236}">
                  <a16:creationId xmlns:a16="http://schemas.microsoft.com/office/drawing/2014/main" id="{707B0372-1A07-DD51-4690-7598C1520056}"/>
                </a:ext>
              </a:extLst>
            </p:cNvPr>
            <p:cNvSpPr txBox="1"/>
            <p:nvPr/>
          </p:nvSpPr>
          <p:spPr>
            <a:xfrm>
              <a:off x="2051063" y="4118340"/>
              <a:ext cx="113814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sz="1600" dirty="0">
                  <a:solidFill>
                    <a:schemeClr val="accent2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2C1FF50-8E14-810B-EBDA-01BC11B4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4848557"/>
            <a:ext cx="3528392" cy="102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eaLnBrk="1" hangingPunct="1">
              <a:lnSpc>
                <a:spcPct val="90000"/>
              </a:lnSpc>
              <a:buNone/>
            </a:pPr>
            <a:r>
              <a:rPr lang="es-ES" altLang="es-EC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de Dijkstra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202C6D-661E-95AF-3375-0331F2B05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4096" y="4848557"/>
            <a:ext cx="4382360" cy="102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"/>
              <a:defRPr sz="32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FF"/>
              </a:buClr>
              <a:buSzPct val="80000"/>
              <a:buFont typeface="Wingdings" pitchFamily="2" charset="2"/>
              <a:buChar char=""/>
              <a:defRPr sz="28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FF"/>
              </a:buClr>
              <a:buSzPct val="80000"/>
              <a:buFont typeface="Wingdings" pitchFamily="2" charset="2"/>
              <a:buChar char=""/>
              <a:defRPr sz="2000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 kern="1200">
                <a:solidFill>
                  <a:srgbClr val="00285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 eaLnBrk="1" hangingPunct="1">
              <a:lnSpc>
                <a:spcPct val="90000"/>
              </a:lnSpc>
              <a:buNone/>
            </a:pPr>
            <a:r>
              <a:rPr lang="es-ES" altLang="es-EC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de Floyd-Warshall</a:t>
            </a:r>
          </a:p>
          <a:p>
            <a:pPr marL="57150" indent="0" eaLnBrk="1" hangingPunct="1">
              <a:lnSpc>
                <a:spcPct val="90000"/>
              </a:lnSpc>
              <a:buNone/>
            </a:pPr>
            <a:r>
              <a:rPr lang="es-ES" altLang="es-EC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Algoritmo de Warshall</a:t>
            </a:r>
          </a:p>
        </p:txBody>
      </p:sp>
    </p:spTree>
    <p:extLst>
      <p:ext uri="{BB962C8B-B14F-4D97-AF65-F5344CB8AC3E}">
        <p14:creationId xmlns:p14="http://schemas.microsoft.com/office/powerpoint/2010/main" val="70861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910E44-F509-1A44-93DA-F66B31B93456}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00000">
                <a:srgbClr val="005199"/>
              </a:gs>
              <a:gs pos="0">
                <a:srgbClr val="00529B"/>
              </a:gs>
              <a:gs pos="50000">
                <a:srgbClr val="003A74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4420E7-76BC-7648-8176-E67E72887FD4}"/>
              </a:ext>
            </a:extLst>
          </p:cNvPr>
          <p:cNvSpPr txBox="1">
            <a:spLocks noChangeArrowheads="1"/>
          </p:cNvSpPr>
          <p:nvPr/>
        </p:nvSpPr>
        <p:spPr>
          <a:xfrm>
            <a:off x="1415503" y="3096602"/>
            <a:ext cx="6313010" cy="664797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800" b="1" dirty="0" err="1">
                <a:solidFill>
                  <a:schemeClr val="bg1"/>
                </a:solidFill>
                <a:latin typeface="Gill Sans MT" panose="020B0502020104020203" pitchFamily="34" charset="77"/>
              </a:rPr>
              <a:t>Algoritmo</a:t>
            </a:r>
            <a:r>
              <a:rPr lang="en-US" altLang="en-US" sz="4800" b="1" dirty="0">
                <a:solidFill>
                  <a:schemeClr val="bg1"/>
                </a:solidFill>
                <a:latin typeface="Gill Sans MT" panose="020B0502020104020203" pitchFamily="34" charset="77"/>
              </a:rPr>
              <a:t> de Dijkstra</a:t>
            </a:r>
          </a:p>
        </p:txBody>
      </p:sp>
    </p:spTree>
    <p:extLst>
      <p:ext uri="{BB962C8B-B14F-4D97-AF65-F5344CB8AC3E}">
        <p14:creationId xmlns:p14="http://schemas.microsoft.com/office/powerpoint/2010/main" val="141840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D8F075E8-5AB4-EB43-BA27-1DEFA2D34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88913"/>
            <a:ext cx="8229600" cy="1143000"/>
          </a:xfrm>
        </p:spPr>
        <p:txBody>
          <a:bodyPr/>
          <a:lstStyle/>
          <a:p>
            <a:pPr eaLnBrk="1" hangingPunct="1"/>
            <a:r>
              <a:rPr lang="es-ES" altLang="es-EC"/>
              <a:t>DIJKSTRA</a:t>
            </a:r>
            <a:endParaRPr lang="es-EC" altLang="es-EC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9BB281A-FC1D-7549-8D55-3EFBD11536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25538"/>
            <a:ext cx="8128000" cy="5256212"/>
          </a:xfrm>
        </p:spPr>
        <p:txBody>
          <a:bodyPr/>
          <a:lstStyle/>
          <a:p>
            <a:pPr eaLnBrk="1" hangingPunct="1"/>
            <a:r>
              <a:rPr lang="es-ES" altLang="es-EC" sz="2800"/>
              <a:t>Dado un V</a:t>
            </a:r>
            <a:r>
              <a:rPr lang="es-ES" altLang="es-EC" sz="2800" baseline="-25000"/>
              <a:t>0</a:t>
            </a:r>
            <a:r>
              <a:rPr lang="es-ES" altLang="es-EC" sz="2800"/>
              <a:t>, Dijkstra busca un conjunto </a:t>
            </a:r>
            <a:r>
              <a:rPr lang="es-ES" altLang="es-EC" sz="2800" b="1"/>
              <a:t>D</a:t>
            </a:r>
            <a:r>
              <a:rPr lang="es-ES" altLang="es-EC" sz="2800"/>
              <a:t> con</a:t>
            </a:r>
          </a:p>
          <a:p>
            <a:pPr lvl="1" eaLnBrk="1" hangingPunct="1"/>
            <a:r>
              <a:rPr lang="es-ES" altLang="es-EC" sz="2400"/>
              <a:t>Las menores distancias de V</a:t>
            </a:r>
            <a:r>
              <a:rPr lang="es-ES" altLang="es-EC" sz="2400" baseline="-25000"/>
              <a:t>0</a:t>
            </a:r>
            <a:r>
              <a:rPr lang="es-ES" altLang="es-EC" sz="2400"/>
              <a:t> al resto de vértices</a:t>
            </a:r>
          </a:p>
          <a:p>
            <a:pPr eaLnBrk="1" hangingPunct="1"/>
            <a:r>
              <a:rPr lang="es-ES" altLang="es-EC" sz="2800"/>
              <a:t>Al inicio, solo conocemos </a:t>
            </a:r>
          </a:p>
          <a:p>
            <a:pPr lvl="1" eaLnBrk="1" hangingPunct="1"/>
            <a:r>
              <a:rPr lang="es-ES" altLang="es-EC" sz="2400"/>
              <a:t>Las distancias de los vértices adyacentes</a:t>
            </a:r>
          </a:p>
          <a:p>
            <a:pPr lvl="1" eaLnBrk="1" hangingPunct="1"/>
            <a:r>
              <a:rPr lang="es-ES" altLang="es-EC" sz="2400" b="1"/>
              <a:t>I</a:t>
            </a:r>
            <a:r>
              <a:rPr lang="es-ES" altLang="es-EC" sz="2400"/>
              <a:t>nicializamos </a:t>
            </a:r>
            <a:r>
              <a:rPr lang="es-ES" altLang="es-EC" sz="2400" b="1"/>
              <a:t>D</a:t>
            </a:r>
          </a:p>
          <a:p>
            <a:pPr lvl="2" eaLnBrk="1" hangingPunct="1"/>
            <a:r>
              <a:rPr lang="es-ES" altLang="es-EC" sz="2000"/>
              <a:t>Factor de peso para los adyacentes, Infinito para los no adyacentes</a:t>
            </a:r>
          </a:p>
          <a:p>
            <a:pPr eaLnBrk="1" hangingPunct="1"/>
            <a:r>
              <a:rPr lang="es-ES" altLang="es-EC" sz="2800"/>
              <a:t>Los valores de </a:t>
            </a:r>
            <a:r>
              <a:rPr lang="es-ES" altLang="es-EC" sz="2800" b="1"/>
              <a:t>D</a:t>
            </a:r>
            <a:r>
              <a:rPr lang="es-ES" altLang="es-EC" sz="2800"/>
              <a:t> son mejorados sucesivamente</a:t>
            </a:r>
          </a:p>
          <a:p>
            <a:pPr lvl="1" eaLnBrk="1" hangingPunct="1"/>
            <a:r>
              <a:rPr lang="es-ES" altLang="es-EC" sz="2400"/>
              <a:t>Escogiendo el vertice V</a:t>
            </a:r>
            <a:r>
              <a:rPr lang="es-ES" altLang="es-EC" sz="2400" baseline="-25000"/>
              <a:t>k</a:t>
            </a:r>
            <a:r>
              <a:rPr lang="es-ES" altLang="es-EC" sz="2400"/>
              <a:t> no elegido antes</a:t>
            </a:r>
          </a:p>
          <a:p>
            <a:pPr lvl="2" eaLnBrk="1" hangingPunct="1"/>
            <a:r>
              <a:rPr lang="es-ES" altLang="es-EC" sz="2000"/>
              <a:t>Que tenga la distancia más corta V</a:t>
            </a:r>
            <a:r>
              <a:rPr lang="es-ES" altLang="es-EC" sz="2000" baseline="-25000"/>
              <a:t>0</a:t>
            </a:r>
            <a:r>
              <a:rPr lang="es-ES" altLang="es-EC" sz="2000"/>
              <a:t>, V</a:t>
            </a:r>
            <a:r>
              <a:rPr lang="es-ES" altLang="es-EC" sz="2000" baseline="-25000"/>
              <a:t>k</a:t>
            </a:r>
          </a:p>
          <a:p>
            <a:pPr lvl="1" eaLnBrk="1" hangingPunct="1"/>
            <a:r>
              <a:rPr lang="es-ES" altLang="es-EC" sz="2400"/>
              <a:t>Probamos si pasando por V</a:t>
            </a:r>
            <a:r>
              <a:rPr lang="es-ES" altLang="es-EC" sz="2400" baseline="-25000"/>
              <a:t>k</a:t>
            </a:r>
          </a:p>
          <a:p>
            <a:pPr lvl="2" eaLnBrk="1" hangingPunct="1"/>
            <a:r>
              <a:rPr lang="es-ES" altLang="es-EC" sz="2000"/>
              <a:t>Se puede obtener distancias más cortas de las que tenemos</a:t>
            </a:r>
          </a:p>
          <a:p>
            <a:pPr lvl="2" eaLnBrk="1" hangingPunct="1"/>
            <a:r>
              <a:rPr lang="es-ES" altLang="es-EC" sz="2000"/>
              <a:t>Para cada vértice restante del grafo</a:t>
            </a:r>
            <a:endParaRPr lang="es-EC" altLang="es-EC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4" presetClass="entr" presetSubtype="0" ac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4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A38A1C7D-AC6B-A340-A41E-9F57EEF2FA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C"/>
              <a:t>EJEMPLO DE DIJKSTRA</a:t>
            </a:r>
            <a:endParaRPr lang="es-EC" altLang="es-EC"/>
          </a:p>
        </p:txBody>
      </p:sp>
      <p:sp>
        <p:nvSpPr>
          <p:cNvPr id="21508" name="Oval 4">
            <a:extLst>
              <a:ext uri="{FF2B5EF4-FFF2-40B4-BE49-F238E27FC236}">
                <a16:creationId xmlns:a16="http://schemas.microsoft.com/office/drawing/2014/main" id="{0CF19466-DC08-384C-AB8B-B8A2630CE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99" y="2432050"/>
            <a:ext cx="287337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09" name="Oval 5">
            <a:extLst>
              <a:ext uri="{FF2B5EF4-FFF2-40B4-BE49-F238E27FC236}">
                <a16:creationId xmlns:a16="http://schemas.microsoft.com/office/drawing/2014/main" id="{8DA58432-99FC-BB46-82DC-517E2A71C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4161" y="2432050"/>
            <a:ext cx="287338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0" name="Oval 6">
            <a:extLst>
              <a:ext uri="{FF2B5EF4-FFF2-40B4-BE49-F238E27FC236}">
                <a16:creationId xmlns:a16="http://schemas.microsoft.com/office/drawing/2014/main" id="{A081303E-227F-584F-A126-992876864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9" y="3224213"/>
            <a:ext cx="287337" cy="287337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1" name="Oval 7">
            <a:extLst>
              <a:ext uri="{FF2B5EF4-FFF2-40B4-BE49-F238E27FC236}">
                <a16:creationId xmlns:a16="http://schemas.microsoft.com/office/drawing/2014/main" id="{90B35CF4-969F-3743-9E16-E5227DE11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1274" y="3800475"/>
            <a:ext cx="287337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26" name="Oval 8">
            <a:extLst>
              <a:ext uri="{FF2B5EF4-FFF2-40B4-BE49-F238E27FC236}">
                <a16:creationId xmlns:a16="http://schemas.microsoft.com/office/drawing/2014/main" id="{CB772D87-333E-5549-9348-328D341AA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8624" y="3729038"/>
            <a:ext cx="287337" cy="287337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513" name="Oval 9">
            <a:extLst>
              <a:ext uri="{FF2B5EF4-FFF2-40B4-BE49-F238E27FC236}">
                <a16:creationId xmlns:a16="http://schemas.microsoft.com/office/drawing/2014/main" id="{A32C7300-63EC-9349-A5B5-722BE84CB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2224" y="3092450"/>
            <a:ext cx="287337" cy="287338"/>
          </a:xfrm>
          <a:prstGeom prst="ellipse">
            <a:avLst/>
          </a:prstGeom>
          <a:solidFill>
            <a:srgbClr val="FFE7E7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s-EC" altLang="es-EC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514" name="AutoShape 10">
            <a:extLst>
              <a:ext uri="{FF2B5EF4-FFF2-40B4-BE49-F238E27FC236}">
                <a16:creationId xmlns:a16="http://schemas.microsoft.com/office/drawing/2014/main" id="{9D589690-35A8-D648-BAF5-100BE99614A2}"/>
              </a:ext>
            </a:extLst>
          </p:cNvPr>
          <p:cNvCxnSpPr>
            <a:cxnSpLocks noChangeShapeType="1"/>
            <a:stCxn id="21510" idx="7"/>
            <a:endCxn id="21508" idx="3"/>
          </p:cNvCxnSpPr>
          <p:nvPr/>
        </p:nvCxnSpPr>
        <p:spPr bwMode="auto">
          <a:xfrm flipV="1">
            <a:off x="645174" y="2676525"/>
            <a:ext cx="446087" cy="590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5" name="AutoShape 11">
            <a:extLst>
              <a:ext uri="{FF2B5EF4-FFF2-40B4-BE49-F238E27FC236}">
                <a16:creationId xmlns:a16="http://schemas.microsoft.com/office/drawing/2014/main" id="{DFA1E0B7-D781-3940-9DB8-FD756625C5A7}"/>
              </a:ext>
            </a:extLst>
          </p:cNvPr>
          <p:cNvCxnSpPr>
            <a:cxnSpLocks noChangeShapeType="1"/>
            <a:stCxn id="21510" idx="5"/>
            <a:endCxn id="21511" idx="2"/>
          </p:cNvCxnSpPr>
          <p:nvPr/>
        </p:nvCxnSpPr>
        <p:spPr bwMode="auto">
          <a:xfrm>
            <a:off x="645174" y="3468688"/>
            <a:ext cx="546100" cy="476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6" name="AutoShape 12">
            <a:extLst>
              <a:ext uri="{FF2B5EF4-FFF2-40B4-BE49-F238E27FC236}">
                <a16:creationId xmlns:a16="http://schemas.microsoft.com/office/drawing/2014/main" id="{6E8B77E2-9F39-0F45-93BE-724240992B11}"/>
              </a:ext>
            </a:extLst>
          </p:cNvPr>
          <p:cNvCxnSpPr>
            <a:cxnSpLocks noChangeShapeType="1"/>
            <a:stCxn id="21510" idx="6"/>
            <a:endCxn id="21509" idx="3"/>
          </p:cNvCxnSpPr>
          <p:nvPr/>
        </p:nvCxnSpPr>
        <p:spPr bwMode="auto">
          <a:xfrm flipV="1">
            <a:off x="688036" y="2676525"/>
            <a:ext cx="2058988" cy="692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7" name="AutoShape 13">
            <a:extLst>
              <a:ext uri="{FF2B5EF4-FFF2-40B4-BE49-F238E27FC236}">
                <a16:creationId xmlns:a16="http://schemas.microsoft.com/office/drawing/2014/main" id="{C981A8C0-E414-464B-97FD-AA52E083E7E7}"/>
              </a:ext>
            </a:extLst>
          </p:cNvPr>
          <p:cNvCxnSpPr>
            <a:cxnSpLocks noChangeShapeType="1"/>
            <a:stCxn id="21508" idx="7"/>
            <a:endCxn id="21509" idx="2"/>
          </p:cNvCxnSpPr>
          <p:nvPr/>
        </p:nvCxnSpPr>
        <p:spPr bwMode="auto">
          <a:xfrm>
            <a:off x="1292874" y="2474913"/>
            <a:ext cx="1411287" cy="101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8" name="AutoShape 14">
            <a:extLst>
              <a:ext uri="{FF2B5EF4-FFF2-40B4-BE49-F238E27FC236}">
                <a16:creationId xmlns:a16="http://schemas.microsoft.com/office/drawing/2014/main" id="{459A8535-86DE-9041-BA66-B3002F472796}"/>
              </a:ext>
            </a:extLst>
          </p:cNvPr>
          <p:cNvCxnSpPr>
            <a:cxnSpLocks noChangeShapeType="1"/>
            <a:stCxn id="21511" idx="6"/>
            <a:endCxn id="21509" idx="4"/>
          </p:cNvCxnSpPr>
          <p:nvPr/>
        </p:nvCxnSpPr>
        <p:spPr bwMode="auto">
          <a:xfrm flipV="1">
            <a:off x="1478611" y="2719388"/>
            <a:ext cx="1370013" cy="1225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19" name="AutoShape 15">
            <a:extLst>
              <a:ext uri="{FF2B5EF4-FFF2-40B4-BE49-F238E27FC236}">
                <a16:creationId xmlns:a16="http://schemas.microsoft.com/office/drawing/2014/main" id="{4AD958AC-2871-C146-837B-6D9088D1A8AA}"/>
              </a:ext>
            </a:extLst>
          </p:cNvPr>
          <p:cNvCxnSpPr>
            <a:cxnSpLocks noChangeShapeType="1"/>
            <a:stCxn id="21509" idx="4"/>
            <a:endCxn id="5126" idx="0"/>
          </p:cNvCxnSpPr>
          <p:nvPr/>
        </p:nvCxnSpPr>
        <p:spPr bwMode="auto">
          <a:xfrm>
            <a:off x="2848624" y="2719388"/>
            <a:ext cx="144462" cy="10096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16">
            <a:extLst>
              <a:ext uri="{FF2B5EF4-FFF2-40B4-BE49-F238E27FC236}">
                <a16:creationId xmlns:a16="http://schemas.microsoft.com/office/drawing/2014/main" id="{38C38885-43CE-8846-A1C4-E32684D7ADB8}"/>
              </a:ext>
            </a:extLst>
          </p:cNvPr>
          <p:cNvCxnSpPr>
            <a:cxnSpLocks noChangeShapeType="1"/>
            <a:stCxn id="21509" idx="5"/>
            <a:endCxn id="21513" idx="1"/>
          </p:cNvCxnSpPr>
          <p:nvPr/>
        </p:nvCxnSpPr>
        <p:spPr bwMode="auto">
          <a:xfrm>
            <a:off x="2948636" y="2676525"/>
            <a:ext cx="806450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17">
            <a:extLst>
              <a:ext uri="{FF2B5EF4-FFF2-40B4-BE49-F238E27FC236}">
                <a16:creationId xmlns:a16="http://schemas.microsoft.com/office/drawing/2014/main" id="{925CC383-0BD7-484E-A67D-3387D7B46BCB}"/>
              </a:ext>
            </a:extLst>
          </p:cNvPr>
          <p:cNvCxnSpPr>
            <a:cxnSpLocks noChangeShapeType="1"/>
            <a:stCxn id="21513" idx="3"/>
            <a:endCxn id="5126" idx="6"/>
          </p:cNvCxnSpPr>
          <p:nvPr/>
        </p:nvCxnSpPr>
        <p:spPr bwMode="auto">
          <a:xfrm flipH="1">
            <a:off x="3135961" y="3336925"/>
            <a:ext cx="6191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36" name="Text Box 18">
            <a:extLst>
              <a:ext uri="{FF2B5EF4-FFF2-40B4-BE49-F238E27FC236}">
                <a16:creationId xmlns:a16="http://schemas.microsoft.com/office/drawing/2014/main" id="{34FE6FC1-86F2-784C-A291-25856C4D7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99" y="2505075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7" name="Text Box 19">
            <a:extLst>
              <a:ext uri="{FF2B5EF4-FFF2-40B4-BE49-F238E27FC236}">
                <a16:creationId xmlns:a16="http://schemas.microsoft.com/office/drawing/2014/main" id="{AA11CD78-452F-CC4C-AC39-B6F41FEFD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5736" y="27924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8" name="Text Box 20">
            <a:extLst>
              <a:ext uri="{FF2B5EF4-FFF2-40B4-BE49-F238E27FC236}">
                <a16:creationId xmlns:a16="http://schemas.microsoft.com/office/drawing/2014/main" id="{A3D8C634-8E2B-A247-AEEE-27034672C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7536" y="22161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5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39" name="Text Box 21">
            <a:extLst>
              <a:ext uri="{FF2B5EF4-FFF2-40B4-BE49-F238E27FC236}">
                <a16:creationId xmlns:a16="http://schemas.microsoft.com/office/drawing/2014/main" id="{D7FDDB73-8281-4E4B-B1C8-B887FEE3A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999" y="351313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0" name="Text Box 22">
            <a:extLst>
              <a:ext uri="{FF2B5EF4-FFF2-40B4-BE49-F238E27FC236}">
                <a16:creationId xmlns:a16="http://schemas.microsoft.com/office/drawing/2014/main" id="{8EE46449-60BE-FE43-9B92-ED688A8DE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574" y="365760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1" name="Text Box 23">
            <a:extLst>
              <a:ext uri="{FF2B5EF4-FFF2-40B4-BE49-F238E27FC236}">
                <a16:creationId xmlns:a16="http://schemas.microsoft.com/office/drawing/2014/main" id="{4CF44970-B2EB-624F-8CD7-9BC5319CD1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9699" y="32242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2" name="Text Box 24">
            <a:extLst>
              <a:ext uri="{FF2B5EF4-FFF2-40B4-BE49-F238E27FC236}">
                <a16:creationId xmlns:a16="http://schemas.microsoft.com/office/drawing/2014/main" id="{687D8010-52E0-4946-AEA1-77E982158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61" y="2647950"/>
            <a:ext cx="431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3" name="Text Box 25">
            <a:extLst>
              <a:ext uri="{FF2B5EF4-FFF2-40B4-BE49-F238E27FC236}">
                <a16:creationId xmlns:a16="http://schemas.microsoft.com/office/drawing/2014/main" id="{20CE0C04-5154-C146-8E23-29513A5BA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1861" y="364966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800">
                <a:solidFill>
                  <a:schemeClr val="tx1"/>
                </a:solidFill>
                <a:latin typeface="Tahoma" panose="020B0604030504040204" pitchFamily="34" charset="0"/>
              </a:rPr>
              <a:t>2</a:t>
            </a:r>
            <a:endParaRPr lang="es-EC" altLang="es-EC" sz="18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44" name="Text Box 26">
            <a:extLst>
              <a:ext uri="{FF2B5EF4-FFF2-40B4-BE49-F238E27FC236}">
                <a16:creationId xmlns:a16="http://schemas.microsoft.com/office/drawing/2014/main" id="{DECC287C-821A-9747-9345-0948EB471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4002" y="2106612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rgbClr val="FF7F3F"/>
                </a:solidFill>
                <a:latin typeface="Tahoma" panose="020B0604030504040204" pitchFamily="34" charset="0"/>
              </a:rPr>
              <a:t>Escogidos</a:t>
            </a:r>
            <a:endParaRPr lang="es-EC" altLang="es-EC" sz="1400" dirty="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5" name="Text Box 27">
            <a:extLst>
              <a:ext uri="{FF2B5EF4-FFF2-40B4-BE49-F238E27FC236}">
                <a16:creationId xmlns:a16="http://schemas.microsoft.com/office/drawing/2014/main" id="{FC2733A6-94ED-E14C-85E0-D36A29BEB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883" y="2000250"/>
            <a:ext cx="8953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rgbClr val="FF7F3F"/>
                </a:solidFill>
                <a:latin typeface="Tahoma" panose="020B0604030504040204" pitchFamily="34" charset="0"/>
              </a:rPr>
              <a:t>Vértice Evaluado</a:t>
            </a:r>
            <a:endParaRPr lang="es-EC" altLang="es-EC" sz="1400" dirty="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6" name="Text Box 28">
            <a:extLst>
              <a:ext uri="{FF2B5EF4-FFF2-40B4-BE49-F238E27FC236}">
                <a16:creationId xmlns:a16="http://schemas.microsoft.com/office/drawing/2014/main" id="{D6DC0BF9-4BC9-E14C-82EE-90A2F7AB6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5358" y="2106612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D[0]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7" name="Text Box 29">
            <a:extLst>
              <a:ext uri="{FF2B5EF4-FFF2-40B4-BE49-F238E27FC236}">
                <a16:creationId xmlns:a16="http://schemas.microsoft.com/office/drawing/2014/main" id="{A9D8D0DA-42FE-804C-A3C7-B1F6F3169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5096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D[1]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8" name="Text Box 30">
            <a:extLst>
              <a:ext uri="{FF2B5EF4-FFF2-40B4-BE49-F238E27FC236}">
                <a16:creationId xmlns:a16="http://schemas.microsoft.com/office/drawing/2014/main" id="{63FC5EAB-A4D3-654C-A478-3FEEC0E3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3721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D[2]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49" name="Text Box 31">
            <a:extLst>
              <a:ext uri="{FF2B5EF4-FFF2-40B4-BE49-F238E27FC236}">
                <a16:creationId xmlns:a16="http://schemas.microsoft.com/office/drawing/2014/main" id="{53CF2E1B-A1C3-F040-855B-9E901DFF9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5996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D[3]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50" name="Text Box 32">
            <a:extLst>
              <a:ext uri="{FF2B5EF4-FFF2-40B4-BE49-F238E27FC236}">
                <a16:creationId xmlns:a16="http://schemas.microsoft.com/office/drawing/2014/main" id="{87C5114C-9417-EB4A-83B2-5B63103CA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5896" y="2106612"/>
            <a:ext cx="5762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D[4]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51" name="Text Box 33">
            <a:extLst>
              <a:ext uri="{FF2B5EF4-FFF2-40B4-BE49-F238E27FC236}">
                <a16:creationId xmlns:a16="http://schemas.microsoft.com/office/drawing/2014/main" id="{3D7FC06B-0121-B24E-8A5D-9A97F4A65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0233" y="2106612"/>
            <a:ext cx="5762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>
                <a:solidFill>
                  <a:srgbClr val="FF7F3F"/>
                </a:solidFill>
                <a:latin typeface="Tahoma" panose="020B0604030504040204" pitchFamily="34" charset="0"/>
              </a:rPr>
              <a:t>D[5]</a:t>
            </a:r>
            <a:endParaRPr lang="es-EC" altLang="es-EC" sz="1400">
              <a:solidFill>
                <a:srgbClr val="FF7F3F"/>
              </a:solidFill>
              <a:latin typeface="Tahoma" panose="020B0604030504040204" pitchFamily="34" charset="0"/>
            </a:endParaRPr>
          </a:p>
        </p:txBody>
      </p:sp>
      <p:sp>
        <p:nvSpPr>
          <p:cNvPr id="5152" name="Text Box 34">
            <a:extLst>
              <a:ext uri="{FF2B5EF4-FFF2-40B4-BE49-F238E27FC236}">
                <a16:creationId xmlns:a16="http://schemas.microsoft.com/office/drawing/2014/main" id="{7E004B52-A5F4-C645-B0D2-52A3E7F294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831" y="1751806"/>
            <a:ext cx="423606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 dirty="0">
                <a:solidFill>
                  <a:schemeClr val="folHlink"/>
                </a:solidFill>
                <a:latin typeface="Tahoma" panose="020B0604030504040204" pitchFamily="34" charset="0"/>
              </a:rPr>
              <a:t>A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39" name="Text Box 35">
            <a:extLst>
              <a:ext uri="{FF2B5EF4-FFF2-40B4-BE49-F238E27FC236}">
                <a16:creationId xmlns:a16="http://schemas.microsoft.com/office/drawing/2014/main" id="{4D3F9DB7-6747-C947-9C43-C90071373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2792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B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40" name="Text Box 36">
            <a:extLst>
              <a:ext uri="{FF2B5EF4-FFF2-40B4-BE49-F238E27FC236}">
                <a16:creationId xmlns:a16="http://schemas.microsoft.com/office/drawing/2014/main" id="{9C40D9C4-E87B-0644-AA13-3D9E69319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249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C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155" name="Text Box 37">
            <a:extLst>
              <a:ext uri="{FF2B5EF4-FFF2-40B4-BE49-F238E27FC236}">
                <a16:creationId xmlns:a16="http://schemas.microsoft.com/office/drawing/2014/main" id="{88FA1720-F00A-914E-94DE-80D635E95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706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D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42" name="Text Box 38">
            <a:extLst>
              <a:ext uri="{FF2B5EF4-FFF2-40B4-BE49-F238E27FC236}">
                <a16:creationId xmlns:a16="http://schemas.microsoft.com/office/drawing/2014/main" id="{739DB654-F980-574C-9860-1C078F792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163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E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21543" name="Text Box 39">
            <a:extLst>
              <a:ext uri="{FF2B5EF4-FFF2-40B4-BE49-F238E27FC236}">
                <a16:creationId xmlns:a16="http://schemas.microsoft.com/office/drawing/2014/main" id="{B334729F-D23B-9045-86D0-21BC502CB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6619" y="1751806"/>
            <a:ext cx="42510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400" b="1">
                <a:solidFill>
                  <a:schemeClr val="folHlink"/>
                </a:solidFill>
                <a:latin typeface="Tahoma" panose="020B0604030504040204" pitchFamily="34" charset="0"/>
              </a:rPr>
              <a:t>F</a:t>
            </a:r>
            <a:endParaRPr lang="es-EC" altLang="es-EC" sz="1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158" name="Rectangle 40">
            <a:extLst>
              <a:ext uri="{FF2B5EF4-FFF2-40B4-BE49-F238E27FC236}">
                <a16:creationId xmlns:a16="http://schemas.microsoft.com/office/drawing/2014/main" id="{19710D82-D345-5241-AF3D-B5C7A30CA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9233" y="2000252"/>
            <a:ext cx="1100138" cy="219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59" name="Rectangle 41">
            <a:extLst>
              <a:ext uri="{FF2B5EF4-FFF2-40B4-BE49-F238E27FC236}">
                <a16:creationId xmlns:a16="http://schemas.microsoft.com/office/drawing/2014/main" id="{9C8381F7-3638-3749-8E71-CE1850EA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783" y="2000252"/>
            <a:ext cx="971550" cy="219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0" name="Rectangle 42">
            <a:extLst>
              <a:ext uri="{FF2B5EF4-FFF2-40B4-BE49-F238E27FC236}">
                <a16:creationId xmlns:a16="http://schemas.microsoft.com/office/drawing/2014/main" id="{8CEF81BF-96D3-D946-A125-1846BABC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9333" y="2000252"/>
            <a:ext cx="431800" cy="2197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1" name="Rectangle 43">
            <a:extLst>
              <a:ext uri="{FF2B5EF4-FFF2-40B4-BE49-F238E27FC236}">
                <a16:creationId xmlns:a16="http://schemas.microsoft.com/office/drawing/2014/main" id="{381117A2-666C-E941-8BB4-5EEC48CB8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1451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2" name="Rectangle 44">
            <a:extLst>
              <a:ext uri="{FF2B5EF4-FFF2-40B4-BE49-F238E27FC236}">
                <a16:creationId xmlns:a16="http://schemas.microsoft.com/office/drawing/2014/main" id="{46280080-47C3-8048-9F74-7D72A2A91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3569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3" name="Rectangle 45">
            <a:extLst>
              <a:ext uri="{FF2B5EF4-FFF2-40B4-BE49-F238E27FC236}">
                <a16:creationId xmlns:a16="http://schemas.microsoft.com/office/drawing/2014/main" id="{47504214-B2B2-F04B-97C2-E025B2CA8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687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4" name="Rectangle 46">
            <a:extLst>
              <a:ext uri="{FF2B5EF4-FFF2-40B4-BE49-F238E27FC236}">
                <a16:creationId xmlns:a16="http://schemas.microsoft.com/office/drawing/2014/main" id="{B9C53952-EEFD-5B48-9FA2-A612BD97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7805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65" name="Rectangle 49">
            <a:extLst>
              <a:ext uri="{FF2B5EF4-FFF2-40B4-BE49-F238E27FC236}">
                <a16:creationId xmlns:a16="http://schemas.microsoft.com/office/drawing/2014/main" id="{6C6DA5F0-CEC4-434C-A388-B06AFCB0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9921" y="2000251"/>
            <a:ext cx="431800" cy="219789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54" name="Rectangle 50">
            <a:extLst>
              <a:ext uri="{FF2B5EF4-FFF2-40B4-BE49-F238E27FC236}">
                <a16:creationId xmlns:a16="http://schemas.microsoft.com/office/drawing/2014/main" id="{5E9509B5-2AD9-1745-B143-C4DC5B30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699" y="1855788"/>
            <a:ext cx="1943100" cy="36036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De </a:t>
            </a:r>
            <a:r>
              <a:rPr lang="es-ES" altLang="es-EC" sz="1800" b="1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s-ES" altLang="es-EC" sz="1800" dirty="0">
                <a:solidFill>
                  <a:schemeClr val="tx1"/>
                </a:solidFill>
                <a:latin typeface="Tahoma" panose="020B0604030504040204" pitchFamily="34" charset="0"/>
              </a:rPr>
              <a:t> al resto</a:t>
            </a:r>
            <a:endParaRPr lang="es-EC" altLang="es-EC" sz="18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5" name="Text Box 51">
            <a:extLst>
              <a:ext uri="{FF2B5EF4-FFF2-40B4-BE49-F238E27FC236}">
                <a16:creationId xmlns:a16="http://schemas.microsoft.com/office/drawing/2014/main" id="{FE6FD87A-BD5A-834F-A207-C3267BD7B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2503488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7" name="Text Box 53">
            <a:extLst>
              <a:ext uri="{FF2B5EF4-FFF2-40B4-BE49-F238E27FC236}">
                <a16:creationId xmlns:a16="http://schemas.microsoft.com/office/drawing/2014/main" id="{1623C63F-4D0C-7349-8316-B07CF3FA2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2503488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8" name="Text Box 54">
            <a:extLst>
              <a:ext uri="{FF2B5EF4-FFF2-40B4-BE49-F238E27FC236}">
                <a16:creationId xmlns:a16="http://schemas.microsoft.com/office/drawing/2014/main" id="{B5DB6D3D-5010-7041-95F6-54E6CB023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2503488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59" name="Text Box 55">
            <a:extLst>
              <a:ext uri="{FF2B5EF4-FFF2-40B4-BE49-F238E27FC236}">
                <a16:creationId xmlns:a16="http://schemas.microsoft.com/office/drawing/2014/main" id="{B6ABEC1B-55F7-1B4D-B22A-AC94154B2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2503488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0" name="Text Box 56">
            <a:extLst>
              <a:ext uri="{FF2B5EF4-FFF2-40B4-BE49-F238E27FC236}">
                <a16:creationId xmlns:a16="http://schemas.microsoft.com/office/drawing/2014/main" id="{17DEEB63-B46F-234A-8E57-6CC4BA9C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2503488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61" name="Text Box 57">
            <a:extLst>
              <a:ext uri="{FF2B5EF4-FFF2-40B4-BE49-F238E27FC236}">
                <a16:creationId xmlns:a16="http://schemas.microsoft.com/office/drawing/2014/main" id="{A2EB9B57-7DCE-8C40-BE2F-24595314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2503488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62" name="Text Box 58">
            <a:extLst>
              <a:ext uri="{FF2B5EF4-FFF2-40B4-BE49-F238E27FC236}">
                <a16:creationId xmlns:a16="http://schemas.microsoft.com/office/drawing/2014/main" id="{AA69097A-B210-FF4C-A565-B78BF81D63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2503488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63" name="Text Box 59">
            <a:extLst>
              <a:ext uri="{FF2B5EF4-FFF2-40B4-BE49-F238E27FC236}">
                <a16:creationId xmlns:a16="http://schemas.microsoft.com/office/drawing/2014/main" id="{11C3716E-45A3-6C4B-AFB1-FB9A2FC7E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5871" y="2576793"/>
            <a:ext cx="9297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5" name="Rectangle 61">
            <a:extLst>
              <a:ext uri="{FF2B5EF4-FFF2-40B4-BE49-F238E27FC236}">
                <a16:creationId xmlns:a16="http://schemas.microsoft.com/office/drawing/2014/main" id="{E10C5BDC-0871-B046-A137-00E0CC105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581525"/>
            <a:ext cx="4752975" cy="433388"/>
          </a:xfrm>
          <a:prstGeom prst="rect">
            <a:avLst/>
          </a:prstGeom>
          <a:solidFill>
            <a:srgbClr val="CC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1. D[] se incializa con F.P. de adyacentes al origen 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6" name="Rectangle 62">
            <a:extLst>
              <a:ext uri="{FF2B5EF4-FFF2-40B4-BE49-F238E27FC236}">
                <a16:creationId xmlns:a16="http://schemas.microsoft.com/office/drawing/2014/main" id="{6CF3C67F-F407-564D-90FA-9BECA574B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157788"/>
            <a:ext cx="4824412" cy="647700"/>
          </a:xfrm>
          <a:prstGeom prst="rect">
            <a:avLst/>
          </a:prstGeom>
          <a:solidFill>
            <a:srgbClr val="CCFFCC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2. Escoger vertice Vk que no haya sido escogido, con la menor distancia del Vevaluado a Vk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7" name="Text Box 63">
            <a:extLst>
              <a:ext uri="{FF2B5EF4-FFF2-40B4-BE49-F238E27FC236}">
                <a16:creationId xmlns:a16="http://schemas.microsoft.com/office/drawing/2014/main" id="{B83C5C04-E6BE-9B4E-8521-E49C78918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2836863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B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8" name="Rectangle 64">
            <a:extLst>
              <a:ext uri="{FF2B5EF4-FFF2-40B4-BE49-F238E27FC236}">
                <a16:creationId xmlns:a16="http://schemas.microsoft.com/office/drawing/2014/main" id="{DE6907FC-1C47-8A44-9A50-08E56C38F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5949950"/>
            <a:ext cx="4824412" cy="647700"/>
          </a:xfrm>
          <a:prstGeom prst="rect">
            <a:avLst/>
          </a:prstGeom>
          <a:solidFill>
            <a:srgbClr val="FFF3C1"/>
          </a:solidFill>
          <a:ln w="9525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3. Revisar si alguna distancia puede ser mejorada pasando por Vk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69" name="AutoShape 65">
            <a:extLst>
              <a:ext uri="{FF2B5EF4-FFF2-40B4-BE49-F238E27FC236}">
                <a16:creationId xmlns:a16="http://schemas.microsoft.com/office/drawing/2014/main" id="{FBF2335D-1A42-414C-962D-6BA4286FFBE9}"/>
              </a:ext>
            </a:extLst>
          </p:cNvPr>
          <p:cNvSpPr>
            <a:spLocks/>
          </p:cNvSpPr>
          <p:nvPr/>
        </p:nvSpPr>
        <p:spPr bwMode="auto">
          <a:xfrm>
            <a:off x="1387921" y="333375"/>
            <a:ext cx="2803525" cy="546100"/>
          </a:xfrm>
          <a:prstGeom prst="borderCallout1">
            <a:avLst>
              <a:gd name="adj1" fmla="val 50001"/>
              <a:gd name="adj2" fmla="val 99773"/>
              <a:gd name="adj3" fmla="val 490407"/>
              <a:gd name="adj4" fmla="val 243034"/>
            </a:avLst>
          </a:prstGeom>
          <a:solidFill>
            <a:srgbClr val="FFE7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Pasando por B, la distancia de A </a:t>
            </a:r>
            <a:r>
              <a:rPr lang="es-ES" altLang="es-EC" sz="1400" dirty="0" err="1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 E sería 8, no hay mejora</a:t>
            </a:r>
            <a:endParaRPr lang="es-EC" altLang="es-EC" sz="14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6" name="Text Box 72">
            <a:extLst>
              <a:ext uri="{FF2B5EF4-FFF2-40B4-BE49-F238E27FC236}">
                <a16:creationId xmlns:a16="http://schemas.microsoft.com/office/drawing/2014/main" id="{223123BA-AE68-DD4A-A08B-FCA157439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2838450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7" name="Text Box 73">
            <a:extLst>
              <a:ext uri="{FF2B5EF4-FFF2-40B4-BE49-F238E27FC236}">
                <a16:creationId xmlns:a16="http://schemas.microsoft.com/office/drawing/2014/main" id="{059217EE-1020-EF42-B24C-E8656E2A22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2838450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8" name="Text Box 74">
            <a:extLst>
              <a:ext uri="{FF2B5EF4-FFF2-40B4-BE49-F238E27FC236}">
                <a16:creationId xmlns:a16="http://schemas.microsoft.com/office/drawing/2014/main" id="{8FD9AAAD-74C2-804C-A35C-89CFB96F9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2838450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79" name="Text Box 75">
            <a:extLst>
              <a:ext uri="{FF2B5EF4-FFF2-40B4-BE49-F238E27FC236}">
                <a16:creationId xmlns:a16="http://schemas.microsoft.com/office/drawing/2014/main" id="{FAF6244B-F626-7C42-8BB3-D17E841772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2838450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80" name="Text Box 76">
            <a:extLst>
              <a:ext uri="{FF2B5EF4-FFF2-40B4-BE49-F238E27FC236}">
                <a16:creationId xmlns:a16="http://schemas.microsoft.com/office/drawing/2014/main" id="{49539D9C-9881-4F42-BB5A-F31504A1A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2838450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8</a:t>
            </a:r>
          </a:p>
        </p:txBody>
      </p:sp>
      <p:sp>
        <p:nvSpPr>
          <p:cNvPr id="21581" name="Text Box 77">
            <a:extLst>
              <a:ext uri="{FF2B5EF4-FFF2-40B4-BE49-F238E27FC236}">
                <a16:creationId xmlns:a16="http://schemas.microsoft.com/office/drawing/2014/main" id="{41CF9FEE-0534-C84D-85EC-6086F7E59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2838450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82" name="Text Box 78">
            <a:extLst>
              <a:ext uri="{FF2B5EF4-FFF2-40B4-BE49-F238E27FC236}">
                <a16:creationId xmlns:a16="http://schemas.microsoft.com/office/drawing/2014/main" id="{BFE0F16D-586E-C746-A33A-D5CE9A9C8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6941" y="2911854"/>
            <a:ext cx="23083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83" name="Freeform 79">
            <a:extLst>
              <a:ext uri="{FF2B5EF4-FFF2-40B4-BE49-F238E27FC236}">
                <a16:creationId xmlns:a16="http://schemas.microsoft.com/office/drawing/2014/main" id="{457EE4DA-EF0B-1844-A1BB-D783A752842A}"/>
              </a:ext>
            </a:extLst>
          </p:cNvPr>
          <p:cNvSpPr>
            <a:spLocks/>
          </p:cNvSpPr>
          <p:nvPr/>
        </p:nvSpPr>
        <p:spPr bwMode="auto">
          <a:xfrm>
            <a:off x="5200650" y="5084763"/>
            <a:ext cx="638175" cy="1633537"/>
          </a:xfrm>
          <a:custGeom>
            <a:avLst/>
            <a:gdLst>
              <a:gd name="T0" fmla="*/ 2147483646 w 402"/>
              <a:gd name="T1" fmla="*/ 2147483646 h 1410"/>
              <a:gd name="T2" fmla="*/ 2147483646 w 402"/>
              <a:gd name="T3" fmla="*/ 2147483646 h 1410"/>
              <a:gd name="T4" fmla="*/ 2147483646 w 402"/>
              <a:gd name="T5" fmla="*/ 2147483646 h 1410"/>
              <a:gd name="T6" fmla="*/ 2147483646 w 402"/>
              <a:gd name="T7" fmla="*/ 2147483646 h 1410"/>
              <a:gd name="T8" fmla="*/ 2147483646 w 402"/>
              <a:gd name="T9" fmla="*/ 2147483646 h 1410"/>
              <a:gd name="T10" fmla="*/ 2147483646 w 402"/>
              <a:gd name="T11" fmla="*/ 2147483646 h 1410"/>
              <a:gd name="T12" fmla="*/ 2147483646 w 402"/>
              <a:gd name="T13" fmla="*/ 2147483646 h 1410"/>
              <a:gd name="T14" fmla="*/ 0 w 402"/>
              <a:gd name="T15" fmla="*/ 2147483646 h 141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402" h="1410">
                <a:moveTo>
                  <a:pt x="60" y="1306"/>
                </a:moveTo>
                <a:cubicBezTo>
                  <a:pt x="84" y="1318"/>
                  <a:pt x="160" y="1376"/>
                  <a:pt x="204" y="1378"/>
                </a:cubicBezTo>
                <a:cubicBezTo>
                  <a:pt x="248" y="1380"/>
                  <a:pt x="292" y="1410"/>
                  <a:pt x="324" y="1318"/>
                </a:cubicBezTo>
                <a:cubicBezTo>
                  <a:pt x="356" y="1226"/>
                  <a:pt x="390" y="994"/>
                  <a:pt x="396" y="826"/>
                </a:cubicBezTo>
                <a:cubicBezTo>
                  <a:pt x="402" y="658"/>
                  <a:pt x="382" y="440"/>
                  <a:pt x="360" y="310"/>
                </a:cubicBezTo>
                <a:cubicBezTo>
                  <a:pt x="338" y="180"/>
                  <a:pt x="302" y="92"/>
                  <a:pt x="264" y="46"/>
                </a:cubicBezTo>
                <a:cubicBezTo>
                  <a:pt x="226" y="0"/>
                  <a:pt x="176" y="16"/>
                  <a:pt x="132" y="34"/>
                </a:cubicBezTo>
                <a:cubicBezTo>
                  <a:pt x="88" y="52"/>
                  <a:pt x="27" y="129"/>
                  <a:pt x="0" y="154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584" name="Text Box 80">
            <a:extLst>
              <a:ext uri="{FF2B5EF4-FFF2-40B4-BE49-F238E27FC236}">
                <a16:creationId xmlns:a16="http://schemas.microsoft.com/office/drawing/2014/main" id="{726A2BC5-C992-7142-8662-AF118FD9FC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5229225"/>
            <a:ext cx="2809875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i="1">
                <a:solidFill>
                  <a:schemeClr val="tx1"/>
                </a:solidFill>
                <a:latin typeface="Tahoma" panose="020B0604030504040204" pitchFamily="34" charset="0"/>
              </a:rPr>
              <a:t>Repetir hasta que se hayan visitado todos los vertices</a:t>
            </a:r>
            <a:endParaRPr lang="es-EC" altLang="es-EC" sz="1600" i="1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89" name="Rectangle 83">
            <a:extLst>
              <a:ext uri="{FF2B5EF4-FFF2-40B4-BE49-F238E27FC236}">
                <a16:creationId xmlns:a16="http://schemas.microsoft.com/office/drawing/2014/main" id="{10144BFB-68EF-6646-A3BF-FF2666616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2565400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90" name="Rectangle 84">
            <a:extLst>
              <a:ext uri="{FF2B5EF4-FFF2-40B4-BE49-F238E27FC236}">
                <a16:creationId xmlns:a16="http://schemas.microsoft.com/office/drawing/2014/main" id="{B13E8E7F-44D0-7842-914B-2DBB5A30E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2900722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89" name="Text Box 85">
            <a:extLst>
              <a:ext uri="{FF2B5EF4-FFF2-40B4-BE49-F238E27FC236}">
                <a16:creationId xmlns:a16="http://schemas.microsoft.com/office/drawing/2014/main" id="{43B20051-C0AF-BA4C-A8EB-C4BA8F451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3172444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C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0" name="Text Box 86">
            <a:extLst>
              <a:ext uri="{FF2B5EF4-FFF2-40B4-BE49-F238E27FC236}">
                <a16:creationId xmlns:a16="http://schemas.microsoft.com/office/drawing/2014/main" id="{B0EB6E50-EB30-E448-927A-5068D9CC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3170238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1" name="Text Box 87">
            <a:extLst>
              <a:ext uri="{FF2B5EF4-FFF2-40B4-BE49-F238E27FC236}">
                <a16:creationId xmlns:a16="http://schemas.microsoft.com/office/drawing/2014/main" id="{0D11A3C4-6EE6-E743-A8FA-1E89D7DAF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3170238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2" name="Text Box 88">
            <a:extLst>
              <a:ext uri="{FF2B5EF4-FFF2-40B4-BE49-F238E27FC236}">
                <a16:creationId xmlns:a16="http://schemas.microsoft.com/office/drawing/2014/main" id="{4518FEDA-A339-BB4D-8CE1-8FC093CD8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3170238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3" name="Text Box 89">
            <a:extLst>
              <a:ext uri="{FF2B5EF4-FFF2-40B4-BE49-F238E27FC236}">
                <a16:creationId xmlns:a16="http://schemas.microsoft.com/office/drawing/2014/main" id="{DA453B8E-D93D-A243-A247-B2FFB1D54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3170238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94" name="Text Box 90">
            <a:extLst>
              <a:ext uri="{FF2B5EF4-FFF2-40B4-BE49-F238E27FC236}">
                <a16:creationId xmlns:a16="http://schemas.microsoft.com/office/drawing/2014/main" id="{D18EA533-C0E2-2A4F-A1CC-4B42A60DB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3170238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id="{B6434103-9510-6142-B2BC-1738738CD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3170238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21596" name="Text Box 92">
            <a:extLst>
              <a:ext uri="{FF2B5EF4-FFF2-40B4-BE49-F238E27FC236}">
                <a16:creationId xmlns:a16="http://schemas.microsoft.com/office/drawing/2014/main" id="{46B25FED-C77D-384E-9E9F-E1EBEBF9E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884" y="3246915"/>
            <a:ext cx="368947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A,B,C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199" name="Rectangle 93">
            <a:extLst>
              <a:ext uri="{FF2B5EF4-FFF2-40B4-BE49-F238E27FC236}">
                <a16:creationId xmlns:a16="http://schemas.microsoft.com/office/drawing/2014/main" id="{84D87150-0B0D-5348-A769-9B0886599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3236044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598" name="Text Box 94">
            <a:extLst>
              <a:ext uri="{FF2B5EF4-FFF2-40B4-BE49-F238E27FC236}">
                <a16:creationId xmlns:a16="http://schemas.microsoft.com/office/drawing/2014/main" id="{A5836F07-3740-4548-8EA1-2BF67BD0D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3509963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E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599" name="Text Box 95">
            <a:extLst>
              <a:ext uri="{FF2B5EF4-FFF2-40B4-BE49-F238E27FC236}">
                <a16:creationId xmlns:a16="http://schemas.microsoft.com/office/drawing/2014/main" id="{0B12FD17-11FB-0340-A500-7F5D3F432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3509169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0" name="Text Box 96">
            <a:extLst>
              <a:ext uri="{FF2B5EF4-FFF2-40B4-BE49-F238E27FC236}">
                <a16:creationId xmlns:a16="http://schemas.microsoft.com/office/drawing/2014/main" id="{BA784F09-78C0-C645-87EA-E7E3F1956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3509169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1" name="Text Box 97">
            <a:extLst>
              <a:ext uri="{FF2B5EF4-FFF2-40B4-BE49-F238E27FC236}">
                <a16:creationId xmlns:a16="http://schemas.microsoft.com/office/drawing/2014/main" id="{C80F6908-5705-0C40-B29D-53D674E7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3509169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2" name="Text Box 98">
            <a:extLst>
              <a:ext uri="{FF2B5EF4-FFF2-40B4-BE49-F238E27FC236}">
                <a16:creationId xmlns:a16="http://schemas.microsoft.com/office/drawing/2014/main" id="{A8BA1AE4-7D7C-E44E-BE5D-A7473CE79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3509169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14</a:t>
            </a:r>
          </a:p>
        </p:txBody>
      </p:sp>
      <p:sp>
        <p:nvSpPr>
          <p:cNvPr id="21603" name="Text Box 99">
            <a:extLst>
              <a:ext uri="{FF2B5EF4-FFF2-40B4-BE49-F238E27FC236}">
                <a16:creationId xmlns:a16="http://schemas.microsoft.com/office/drawing/2014/main" id="{320D9761-E12D-4545-AFBC-D5A18852A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3509169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604" name="Text Box 100">
            <a:extLst>
              <a:ext uri="{FF2B5EF4-FFF2-40B4-BE49-F238E27FC236}">
                <a16:creationId xmlns:a16="http://schemas.microsoft.com/office/drawing/2014/main" id="{B1AB382C-1372-3543-B1F3-B877BA580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3509169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1605" name="Text Box 101">
            <a:extLst>
              <a:ext uri="{FF2B5EF4-FFF2-40B4-BE49-F238E27FC236}">
                <a16:creationId xmlns:a16="http://schemas.microsoft.com/office/drawing/2014/main" id="{CADA4DB3-222D-C342-AD90-BC3DAC1ED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359" y="3581976"/>
            <a:ext cx="501996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A,B,C,E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08" name="Rectangle 102">
            <a:extLst>
              <a:ext uri="{FF2B5EF4-FFF2-40B4-BE49-F238E27FC236}">
                <a16:creationId xmlns:a16="http://schemas.microsoft.com/office/drawing/2014/main" id="{AAFDB17D-5200-C547-BCDC-824A4B5793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3906688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607" name="Text Box 103">
            <a:extLst>
              <a:ext uri="{FF2B5EF4-FFF2-40B4-BE49-F238E27FC236}">
                <a16:creationId xmlns:a16="http://schemas.microsoft.com/office/drawing/2014/main" id="{D50DF7AE-B3B5-A34E-9D11-657BB4855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7955" y="3840163"/>
            <a:ext cx="50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F</a:t>
            </a:r>
            <a:endParaRPr lang="es-EC" altLang="es-EC" sz="16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8" name="Text Box 104">
            <a:extLst>
              <a:ext uri="{FF2B5EF4-FFF2-40B4-BE49-F238E27FC236}">
                <a16:creationId xmlns:a16="http://schemas.microsoft.com/office/drawing/2014/main" id="{5FD13B16-DF55-814F-8978-C2C10C7F3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9185" y="3839369"/>
            <a:ext cx="288924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0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09" name="Text Box 105">
            <a:extLst>
              <a:ext uri="{FF2B5EF4-FFF2-40B4-BE49-F238E27FC236}">
                <a16:creationId xmlns:a16="http://schemas.microsoft.com/office/drawing/2014/main" id="{24A233F8-623A-6D46-A0C7-64453E801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5425" y="3839369"/>
            <a:ext cx="292099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3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10" name="Text Box 106">
            <a:extLst>
              <a:ext uri="{FF2B5EF4-FFF2-40B4-BE49-F238E27FC236}">
                <a16:creationId xmlns:a16="http://schemas.microsoft.com/office/drawing/2014/main" id="{D2AE8A74-EA0D-2B47-BE2C-74FD4B771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7702" y="3839369"/>
            <a:ext cx="298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4</a:t>
            </a:r>
            <a:endParaRPr lang="es-EC" altLang="es-EC" sz="160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21611" name="Text Box 107">
            <a:extLst>
              <a:ext uri="{FF2B5EF4-FFF2-40B4-BE49-F238E27FC236}">
                <a16:creationId xmlns:a16="http://schemas.microsoft.com/office/drawing/2014/main" id="{D4B24E22-CBF4-CC4F-AA9B-075C7498B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8383" y="3839369"/>
            <a:ext cx="446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 b="1">
                <a:solidFill>
                  <a:schemeClr val="hlink"/>
                </a:solidFill>
                <a:latin typeface="Tahoma" panose="020B0604030504040204" pitchFamily="34" charset="0"/>
              </a:rPr>
              <a:t>12</a:t>
            </a:r>
          </a:p>
        </p:txBody>
      </p:sp>
      <p:sp>
        <p:nvSpPr>
          <p:cNvPr id="21612" name="Text Box 108">
            <a:extLst>
              <a:ext uri="{FF2B5EF4-FFF2-40B4-BE49-F238E27FC236}">
                <a16:creationId xmlns:a16="http://schemas.microsoft.com/office/drawing/2014/main" id="{8C3EE37E-A5A7-1246-B1AD-51A1B4797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6333" y="3839369"/>
            <a:ext cx="295276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7</a:t>
            </a:r>
          </a:p>
        </p:txBody>
      </p:sp>
      <p:sp>
        <p:nvSpPr>
          <p:cNvPr id="21613" name="Text Box 109">
            <a:extLst>
              <a:ext uri="{FF2B5EF4-FFF2-40B4-BE49-F238E27FC236}">
                <a16:creationId xmlns:a16="http://schemas.microsoft.com/office/drawing/2014/main" id="{9B180054-EF73-3A46-AAF6-EC03019697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2615" y="3839369"/>
            <a:ext cx="4524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600">
                <a:solidFill>
                  <a:schemeClr val="tx1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21614" name="Text Box 110">
            <a:extLst>
              <a:ext uri="{FF2B5EF4-FFF2-40B4-BE49-F238E27FC236}">
                <a16:creationId xmlns:a16="http://schemas.microsoft.com/office/drawing/2014/main" id="{B5C8A1D4-2970-704E-80C2-448FD719A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038" y="3917038"/>
            <a:ext cx="628634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>
                <a:solidFill>
                  <a:schemeClr val="tx1"/>
                </a:solidFill>
                <a:latin typeface="Tahoma" panose="020B0604030504040204" pitchFamily="34" charset="0"/>
              </a:rPr>
              <a:t>A,B,C,E,F</a:t>
            </a:r>
            <a:endParaRPr lang="es-EC" altLang="es-EC" sz="1200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5217" name="Rectangle 111">
            <a:extLst>
              <a:ext uri="{FF2B5EF4-FFF2-40B4-BE49-F238E27FC236}">
                <a16:creationId xmlns:a16="http://schemas.microsoft.com/office/drawing/2014/main" id="{29E616F5-8B71-9D4E-A6E1-2C89C4687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4779" y="3571366"/>
            <a:ext cx="3384550" cy="216000"/>
          </a:xfrm>
          <a:prstGeom prst="rect">
            <a:avLst/>
          </a:prstGeom>
          <a:solidFill>
            <a:srgbClr val="CCFFFF">
              <a:alpha val="30980"/>
            </a:srgbClr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EC" altLang="es-EC" sz="18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1616" name="AutoShape 112">
            <a:extLst>
              <a:ext uri="{FF2B5EF4-FFF2-40B4-BE49-F238E27FC236}">
                <a16:creationId xmlns:a16="http://schemas.microsoft.com/office/drawing/2014/main" id="{FD2D6966-A4F9-5741-85B8-BD7B843376CD}"/>
              </a:ext>
            </a:extLst>
          </p:cNvPr>
          <p:cNvSpPr>
            <a:spLocks/>
          </p:cNvSpPr>
          <p:nvPr/>
        </p:nvSpPr>
        <p:spPr bwMode="auto">
          <a:xfrm>
            <a:off x="5493196" y="260350"/>
            <a:ext cx="2012950" cy="720725"/>
          </a:xfrm>
          <a:prstGeom prst="borderCallout1">
            <a:avLst>
              <a:gd name="adj1" fmla="val 100442"/>
              <a:gd name="adj2" fmla="val 52052"/>
              <a:gd name="adj3" fmla="val 428195"/>
              <a:gd name="adj4" fmla="val 139355"/>
            </a:avLst>
          </a:prstGeom>
          <a:solidFill>
            <a:srgbClr val="FFE7E7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Pasando por C, la distancia de A </a:t>
            </a:r>
            <a:r>
              <a:rPr lang="es-ES" altLang="es-EC" sz="1400" dirty="0" err="1">
                <a:solidFill>
                  <a:schemeClr val="tx1"/>
                </a:solidFill>
                <a:latin typeface="Tahoma" panose="020B0604030504040204" pitchFamily="34" charset="0"/>
              </a:rPr>
              <a:t>a</a:t>
            </a:r>
            <a:r>
              <a:rPr lang="es-ES" altLang="es-EC" sz="1400" dirty="0">
                <a:solidFill>
                  <a:schemeClr val="tx1"/>
                </a:solidFill>
                <a:latin typeface="Tahoma" panose="020B0604030504040204" pitchFamily="34" charset="0"/>
              </a:rPr>
              <a:t> E sería 7, </a:t>
            </a:r>
            <a:r>
              <a:rPr lang="es-ES" altLang="es-EC" sz="1400" b="1" dirty="0">
                <a:solidFill>
                  <a:schemeClr val="tx1"/>
                </a:solidFill>
                <a:latin typeface="Tahoma" panose="020B0604030504040204" pitchFamily="34" charset="0"/>
              </a:rPr>
              <a:t>CAMBIAR</a:t>
            </a:r>
            <a:endParaRPr lang="es-EC" altLang="es-EC" sz="1400" b="1" dirty="0">
              <a:solidFill>
                <a:schemeClr val="tx1"/>
              </a:solidFill>
              <a:latin typeface="Tahoma" panose="020B0604030504040204" pitchFamily="34" charset="0"/>
            </a:endParaRPr>
          </a:p>
        </p:txBody>
      </p:sp>
      <p:sp>
        <p:nvSpPr>
          <p:cNvPr id="100" name="Text Box 24">
            <a:extLst>
              <a:ext uri="{FF2B5EF4-FFF2-40B4-BE49-F238E27FC236}">
                <a16:creationId xmlns:a16="http://schemas.microsoft.com/office/drawing/2014/main" id="{ECCE0060-808E-9C40-9DFE-BFC63EDF80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342" y="224764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3</a:t>
            </a:r>
            <a:endParaRPr lang="es-EC" altLang="es-EC" sz="12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101" name="Text Box 24">
            <a:extLst>
              <a:ext uri="{FF2B5EF4-FFF2-40B4-BE49-F238E27FC236}">
                <a16:creationId xmlns:a16="http://schemas.microsoft.com/office/drawing/2014/main" id="{60BB5E7C-DB6F-BD4D-9179-4BC317009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623" y="408781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4</a:t>
            </a:r>
          </a:p>
        </p:txBody>
      </p:sp>
      <p:sp>
        <p:nvSpPr>
          <p:cNvPr id="102" name="Text Box 24">
            <a:extLst>
              <a:ext uri="{FF2B5EF4-FFF2-40B4-BE49-F238E27FC236}">
                <a16:creationId xmlns:a16="http://schemas.microsoft.com/office/drawing/2014/main" id="{42612271-6283-A642-A893-D4CAEB411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4511" y="222726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8</a:t>
            </a:r>
            <a:endParaRPr lang="es-EC" altLang="es-EC" sz="12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103" name="Text Box 24">
            <a:extLst>
              <a:ext uri="{FF2B5EF4-FFF2-40B4-BE49-F238E27FC236}">
                <a16:creationId xmlns:a16="http://schemas.microsoft.com/office/drawing/2014/main" id="{8A06B8E3-B58E-7E4D-9EA4-D640B0FED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5576" y="3999984"/>
            <a:ext cx="139461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104" name="Text Box 24">
            <a:extLst>
              <a:ext uri="{FF2B5EF4-FFF2-40B4-BE49-F238E27FC236}">
                <a16:creationId xmlns:a16="http://schemas.microsoft.com/office/drawing/2014/main" id="{DBB548CA-11E5-0748-AE43-292A477FE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378" y="2917443"/>
            <a:ext cx="13946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∞</a:t>
            </a:r>
          </a:p>
        </p:txBody>
      </p:sp>
      <p:sp>
        <p:nvSpPr>
          <p:cNvPr id="105" name="Text Box 24">
            <a:extLst>
              <a:ext uri="{FF2B5EF4-FFF2-40B4-BE49-F238E27FC236}">
                <a16:creationId xmlns:a16="http://schemas.microsoft.com/office/drawing/2014/main" id="{BD5234D4-84BC-8D46-91AD-29B59BDA2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294" y="2227263"/>
            <a:ext cx="12663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S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7</a:t>
            </a:r>
            <a:endParaRPr lang="es-EC" altLang="es-EC" sz="1200" dirty="0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sp>
        <p:nvSpPr>
          <p:cNvPr id="106" name="Text Box 24">
            <a:extLst>
              <a:ext uri="{FF2B5EF4-FFF2-40B4-BE49-F238E27FC236}">
                <a16:creationId xmlns:a16="http://schemas.microsoft.com/office/drawing/2014/main" id="{7B23F234-3AC2-5046-809C-3C2F45535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950" y="3999984"/>
            <a:ext cx="166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14</a:t>
            </a:r>
          </a:p>
        </p:txBody>
      </p:sp>
      <p:sp>
        <p:nvSpPr>
          <p:cNvPr id="107" name="Text Box 24">
            <a:extLst>
              <a:ext uri="{FF2B5EF4-FFF2-40B4-BE49-F238E27FC236}">
                <a16:creationId xmlns:a16="http://schemas.microsoft.com/office/drawing/2014/main" id="{7FF084CF-FB15-A942-A569-597DA1D4F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753" y="2917443"/>
            <a:ext cx="166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10</a:t>
            </a:r>
          </a:p>
        </p:txBody>
      </p:sp>
      <p:sp>
        <p:nvSpPr>
          <p:cNvPr id="108" name="Text Box 24">
            <a:extLst>
              <a:ext uri="{FF2B5EF4-FFF2-40B4-BE49-F238E27FC236}">
                <a16:creationId xmlns:a16="http://schemas.microsoft.com/office/drawing/2014/main" id="{F58F6686-8A35-9746-8B92-44774F193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1950" y="3999984"/>
            <a:ext cx="16671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0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s-EC" altLang="es-EC" sz="1200" dirty="0">
                <a:solidFill>
                  <a:srgbClr val="C00000"/>
                </a:solidFill>
                <a:latin typeface="Tahoma" panose="020B0604030504040204" pitchFamily="34" charset="0"/>
              </a:rPr>
              <a:t>12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2877CD4D-A301-4143-9EB3-2346A96D69D1}"/>
              </a:ext>
            </a:extLst>
          </p:cNvPr>
          <p:cNvCxnSpPr/>
          <p:nvPr/>
        </p:nvCxnSpPr>
        <p:spPr>
          <a:xfrm>
            <a:off x="4269233" y="2503488"/>
            <a:ext cx="466248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3" dur="5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46ACA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215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0" dur="5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56" dur="5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1" dur="5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64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91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92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250" autoRev="1" fill="hold"/>
                                        <p:tgtEl>
                                          <p:spTgt spid="215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98" dur="5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1" dur="500"/>
                                        <p:tgtEl>
                                          <p:spTgt spid="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 tmFilter="0, 0; .2, .5; .8, .5; 1, 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0" dur="250" autoRev="1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 tmFilter="0, 0; .2, .5; .8, .5; 1, 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3" dur="250" autoRev="1" fill="hold"/>
                                        <p:tgtEl>
                                          <p:spTgt spid="2150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 tmFilter="0, 0; .2, .5; .8, .5; 1, 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6" dur="250" autoRev="1" fill="hold"/>
                                        <p:tgtEl>
                                          <p:spTgt spid="215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15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15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21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1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6" dur="5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49" dur="500"/>
                                        <p:tgtEl>
                                          <p:spTgt spid="21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2" dur="5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5" dur="5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8" dur="500"/>
                                        <p:tgtEl>
                                          <p:spTgt spid="2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7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1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72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73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50" autoRev="1" fill="hold"/>
                                        <p:tgtEl>
                                          <p:spTgt spid="215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9" dur="5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2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9966"/>
                                      </p:to>
                                    </p:animClr>
                                    <p:set>
                                      <p:cBhvr>
                                        <p:cTn id="185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1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5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7F3F"/>
                                      </p:to>
                                    </p:animClr>
                                    <p:set>
                                      <p:cBhvr>
                                        <p:cTn id="196" dur="5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1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4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0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7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215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2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216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5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38" dur="5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1" dur="5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4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47" dur="5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 tmFilter="0, 0; .2, .5; .8, .5; 1, 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2" dur="250" autoRev="1" fill="hold"/>
                                        <p:tgtEl>
                                          <p:spTgt spid="215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00"/>
                            </p:stCondLst>
                            <p:childTnLst>
                              <p:par>
                                <p:cTn id="254" presetID="26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6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0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61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62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3" dur="250" autoRev="1" fill="hold"/>
                                        <p:tgtEl>
                                          <p:spTgt spid="215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8" dur="5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71" dur="500"/>
                                        <p:tgtEl>
                                          <p:spTgt spid="2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3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4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5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0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4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85" dur="5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6" fill="hold">
                      <p:stCondLst>
                        <p:cond delay="indefinite"/>
                      </p:stCondLst>
                      <p:childTnLst>
                        <p:par>
                          <p:cTn id="287" fill="hold">
                            <p:stCondLst>
                              <p:cond delay="0"/>
                            </p:stCondLst>
                            <p:childTnLst>
                              <p:par>
                                <p:cTn id="2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9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0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3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4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5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6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8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9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1" dur="500" tmFilter="0, 0; .2, .5; .8, .5; 1, 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2" dur="250" autoRev="1" fill="hold"/>
                                        <p:tgtEl>
                                          <p:spTgt spid="215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216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8" dur="500" fill="hold"/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9" dur="500" fill="hold"/>
                                        <p:tgtEl>
                                          <p:spTgt spid="2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0" dur="500" fill="hold"/>
                                        <p:tgtEl>
                                          <p:spTgt spid="2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2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23" dur="500" fill="hold"/>
                                        <p:tgtEl>
                                          <p:spTgt spid="215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4" fill="hold">
                      <p:stCondLst>
                        <p:cond delay="indefinite"/>
                      </p:stCondLst>
                      <p:childTnLst>
                        <p:par>
                          <p:cTn id="325" fill="hold">
                            <p:stCondLst>
                              <p:cond delay="0"/>
                            </p:stCondLst>
                            <p:childTnLst>
                              <p:par>
                                <p:cTn id="326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7" dur="500" tmFilter="0, 0; .2, .5; .8, .5; 1, 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250" autoRev="1" fill="hold"/>
                                        <p:tgtEl>
                                          <p:spTgt spid="215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 tmFilter="0, 0; .2, .5; .8, .5; 1, 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1" dur="250" autoRev="1" fill="hold"/>
                                        <p:tgtEl>
                                          <p:spTgt spid="215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3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4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6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7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8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9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0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41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3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4" fill="hold">
                      <p:stCondLst>
                        <p:cond delay="indefinite"/>
                      </p:stCondLst>
                      <p:childTnLst>
                        <p:par>
                          <p:cTn id="345" fill="hold">
                            <p:stCondLst>
                              <p:cond delay="0"/>
                            </p:stCondLst>
                            <p:childTnLst>
                              <p:par>
                                <p:cTn id="34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21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9" dur="500" fill="hold"/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0" dur="500" fill="hold"/>
                                        <p:tgtEl>
                                          <p:spTgt spid="21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500" fill="hold"/>
                                        <p:tgtEl>
                                          <p:spTgt spid="21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2" fill="hold">
                      <p:stCondLst>
                        <p:cond delay="indefinite"/>
                      </p:stCondLst>
                      <p:childTnLst>
                        <p:par>
                          <p:cTn id="353" fill="hold">
                            <p:stCondLst>
                              <p:cond delay="0"/>
                            </p:stCondLst>
                            <p:childTnLst>
                              <p:par>
                                <p:cTn id="3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0" fill="hold">
                      <p:stCondLst>
                        <p:cond delay="indefinite"/>
                      </p:stCondLst>
                      <p:childTnLst>
                        <p:par>
                          <p:cTn id="361" fill="hold">
                            <p:stCondLst>
                              <p:cond delay="0"/>
                            </p:stCondLst>
                            <p:childTnLst>
                              <p:par>
                                <p:cTn id="36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4" dur="500"/>
                                        <p:tgtEl>
                                          <p:spTgt spid="2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7" dur="500"/>
                                        <p:tgtEl>
                                          <p:spTgt spid="2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0" dur="500"/>
                                        <p:tgtEl>
                                          <p:spTgt spid="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73" dur="5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7" dur="500" tmFilter="0, 0; .2, .5; .8, .5; 1, 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8" dur="250" autoRev="1" fill="hold"/>
                                        <p:tgtEl>
                                          <p:spTgt spid="2158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500"/>
                            </p:stCondLst>
                            <p:childTnLst>
                              <p:par>
                                <p:cTn id="380" presetID="2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1" dur="500" tmFilter="0, 0; .2, .5; .8, .5; 1, 0"/>
                                        <p:tgtEl>
                                          <p:spTgt spid="2156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2" dur="250" autoRev="1" fill="hold"/>
                                        <p:tgtEl>
                                          <p:spTgt spid="2156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6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387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88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9" dur="250" autoRev="1" fill="hold"/>
                                        <p:tgtEl>
                                          <p:spTgt spid="215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4" dur="5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5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97" dur="500"/>
                                        <p:tgtEl>
                                          <p:spTgt spid="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8" fill="hold">
                      <p:stCondLst>
                        <p:cond delay="indefinite"/>
                      </p:stCondLst>
                      <p:childTnLst>
                        <p:par>
                          <p:cTn id="399" fill="hold">
                            <p:stCondLst>
                              <p:cond delay="0"/>
                            </p:stCondLst>
                            <p:childTnLst>
                              <p:par>
                                <p:cTn id="40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1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BB591"/>
                                      </p:to>
                                    </p:animClr>
                                    <p:set>
                                      <p:cBhvr>
                                        <p:cTn id="402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3" dur="5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4" fill="hold">
                      <p:stCondLst>
                        <p:cond delay="indefinite"/>
                      </p:stCondLst>
                      <p:childTnLst>
                        <p:par>
                          <p:cTn id="405" fill="hold">
                            <p:stCondLst>
                              <p:cond delay="0"/>
                            </p:stCondLst>
                            <p:childTnLst>
                              <p:par>
                                <p:cTn id="406" presetID="26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 tmFilter="0, 0; .2, .5; .8, .5; 1, 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08" dur="250" autoRev="1" fill="hold"/>
                                        <p:tgtEl>
                                          <p:spTgt spid="215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2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ABB591"/>
                                      </p:to>
                                    </p:animClr>
                                    <p:set>
                                      <p:cBhvr>
                                        <p:cTn id="413" dur="500" fill="hold"/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4" fill="hold">
                      <p:stCondLst>
                        <p:cond delay="indefinite"/>
                      </p:stCondLst>
                      <p:childTnLst>
                        <p:par>
                          <p:cTn id="415" fill="hold">
                            <p:stCondLst>
                              <p:cond delay="0"/>
                            </p:stCondLst>
                            <p:childTnLst>
                              <p:par>
                                <p:cTn id="416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7" dur="500" tmFilter="0, 0; .2, .5; .8, .5; 1, 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8" dur="250" autoRev="1" fill="hold"/>
                                        <p:tgtEl>
                                          <p:spTgt spid="215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0" dur="500" tmFilter="0, 0; .2, .5; .8, .5; 1, 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1" dur="250" autoRev="1" fill="hold"/>
                                        <p:tgtEl>
                                          <p:spTgt spid="215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3" dur="500" tmFilter="0, 0; .2, .5; .8, .5; 1, 0"/>
                                        <p:tgtEl>
                                          <p:spTgt spid="215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4" dur="250" autoRev="1" fill="hold"/>
                                        <p:tgtEl>
                                          <p:spTgt spid="215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5" presetID="26" presetClass="emph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6" dur="500" tmFilter="0, 0; .2, .5; .8, .5; 1, 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7" dur="250" autoRev="1" fill="hold"/>
                                        <p:tgtEl>
                                          <p:spTgt spid="215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9" dur="500" tmFilter="0, 0; .2, .5; .8, .5; 1, 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0" dur="250" autoRev="1" fill="hold"/>
                                        <p:tgtEl>
                                          <p:spTgt spid="215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1" presetID="2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2" dur="500" tmFilter="0, 0; .2, .5; .8, .5; 1, 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3" dur="250" autoRev="1" fill="hold"/>
                                        <p:tgtEl>
                                          <p:spTgt spid="215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5" dur="500" tmFilter="0, 0; .2, .5; .8, .5; 1, 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6" dur="250" autoRev="1" fill="hold"/>
                                        <p:tgtEl>
                                          <p:spTgt spid="215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216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2" dur="500" fill="hold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3" dur="500" fill="hold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4" dur="500" fill="hold"/>
                                        <p:tgtEl>
                                          <p:spTgt spid="216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3" fill="hold">
                      <p:stCondLst>
                        <p:cond delay="indefinite"/>
                      </p:stCondLst>
                      <p:childTnLst>
                        <p:par>
                          <p:cTn id="454" fill="hold">
                            <p:stCondLst>
                              <p:cond delay="0"/>
                            </p:stCondLst>
                            <p:childTnLst>
                              <p:par>
                                <p:cTn id="45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57" dur="500"/>
                                        <p:tgtEl>
                                          <p:spTgt spid="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0" dur="500"/>
                                        <p:tgtEl>
                                          <p:spTgt spid="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3" dur="500"/>
                                        <p:tgtEl>
                                          <p:spTgt spid="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6" dur="500"/>
                                        <p:tgtEl>
                                          <p:spTgt spid="2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6" presetClass="entr" presetSubtype="2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69" dur="500"/>
                                        <p:tgtEl>
                                          <p:spTgt spid="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10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5" dur="1000" fill="hold"/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6" dur="1000" fill="hold"/>
                                        <p:tgtEl>
                                          <p:spTgt spid="21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7" dur="1000" fill="hold"/>
                                        <p:tgtEl>
                                          <p:spTgt spid="21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/>
      <p:bldP spid="21509" grpId="0" animBg="1"/>
      <p:bldP spid="21509" grpId="1" animBg="1"/>
      <p:bldP spid="21509" grpId="2" animBg="1"/>
      <p:bldP spid="21511" grpId="0" animBg="1"/>
      <p:bldP spid="21511" grpId="1" animBg="1"/>
      <p:bldP spid="21511" grpId="2" animBg="1"/>
      <p:bldP spid="21511" grpId="3" animBg="1"/>
      <p:bldP spid="21513" grpId="0" animBg="1"/>
      <p:bldP spid="21513" grpId="1" animBg="1"/>
      <p:bldP spid="21539" grpId="0"/>
      <p:bldP spid="21540" grpId="0"/>
      <p:bldP spid="21542" grpId="0"/>
      <p:bldP spid="21543" grpId="0"/>
      <p:bldP spid="21554" grpId="0" animBg="1"/>
      <p:bldP spid="21555" grpId="0"/>
      <p:bldP spid="21557" grpId="0"/>
      <p:bldP spid="21558" grpId="0"/>
      <p:bldP spid="21559" grpId="0"/>
      <p:bldP spid="21560" grpId="0"/>
      <p:bldP spid="21561" grpId="0"/>
      <p:bldP spid="21562" grpId="0"/>
      <p:bldP spid="21563" grpId="0"/>
      <p:bldP spid="21565" grpId="0" animBg="1"/>
      <p:bldP spid="21566" grpId="0" animBg="1"/>
      <p:bldP spid="21566" grpId="1" animBg="1"/>
      <p:bldP spid="21566" grpId="2" animBg="1"/>
      <p:bldP spid="21566" grpId="3" animBg="1"/>
      <p:bldP spid="21567" grpId="0"/>
      <p:bldP spid="21568" grpId="0" animBg="1"/>
      <p:bldP spid="21568" grpId="1" animBg="1"/>
      <p:bldP spid="21568" grpId="2" animBg="1"/>
      <p:bldP spid="21568" grpId="3" animBg="1"/>
      <p:bldP spid="21569" grpId="0" animBg="1"/>
      <p:bldP spid="21576" grpId="0"/>
      <p:bldP spid="21577" grpId="0"/>
      <p:bldP spid="21578" grpId="0"/>
      <p:bldP spid="21579" grpId="0"/>
      <p:bldP spid="21580" grpId="0"/>
      <p:bldP spid="21581" grpId="0"/>
      <p:bldP spid="21582" grpId="0"/>
      <p:bldP spid="21584" grpId="0"/>
      <p:bldP spid="21589" grpId="0"/>
      <p:bldP spid="21590" grpId="0"/>
      <p:bldP spid="21591" grpId="0"/>
      <p:bldP spid="21592" grpId="0"/>
      <p:bldP spid="21593" grpId="0"/>
      <p:bldP spid="21594" grpId="0"/>
      <p:bldP spid="21595" grpId="0"/>
      <p:bldP spid="21596" grpId="0"/>
      <p:bldP spid="21598" grpId="0"/>
      <p:bldP spid="21599" grpId="0"/>
      <p:bldP spid="21600" grpId="0"/>
      <p:bldP spid="21601" grpId="0"/>
      <p:bldP spid="21602" grpId="0"/>
      <p:bldP spid="21603" grpId="0"/>
      <p:bldP spid="21604" grpId="0"/>
      <p:bldP spid="21605" grpId="0"/>
      <p:bldP spid="21607" grpId="0"/>
      <p:bldP spid="21608" grpId="0"/>
      <p:bldP spid="21609" grpId="0"/>
      <p:bldP spid="21610" grpId="0"/>
      <p:bldP spid="21611" grpId="0"/>
      <p:bldP spid="21612" grpId="0"/>
      <p:bldP spid="21613" grpId="0"/>
      <p:bldP spid="21614" grpId="0"/>
      <p:bldP spid="21616" grpId="0" animBg="1"/>
      <p:bldP spid="100" grpId="0"/>
      <p:bldP spid="101" grpId="0"/>
      <p:bldP spid="102" grpId="0"/>
      <p:bldP spid="102" grpId="1"/>
      <p:bldP spid="103" grpId="0"/>
      <p:bldP spid="103" grpId="1"/>
      <p:bldP spid="104" grpId="0"/>
      <p:bldP spid="104" grpId="1"/>
      <p:bldP spid="105" grpId="0"/>
      <p:bldP spid="106" grpId="0"/>
      <p:bldP spid="106" grpId="1"/>
      <p:bldP spid="107" grpId="0"/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FAA4D9DB-3E72-5E4C-9ADD-E70C3DBC63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63538"/>
            <a:ext cx="8229600" cy="1143000"/>
          </a:xfrm>
        </p:spPr>
        <p:txBody>
          <a:bodyPr/>
          <a:lstStyle/>
          <a:p>
            <a:pPr eaLnBrk="1" hangingPunct="1"/>
            <a:r>
              <a:rPr lang="es-MX" altLang="es-EC"/>
              <a:t>DIKSTRA</a:t>
            </a:r>
            <a:endParaRPr lang="es-ES" altLang="es-EC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81903D7-AEF7-8543-A125-65CBBA03FB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Se crea una cola de prioridad de vértices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La cola comparará </a:t>
            </a:r>
            <a:r>
              <a:rPr lang="es-ES" altLang="es-EC" sz="2400" b="1" dirty="0"/>
              <a:t>la distancia</a:t>
            </a:r>
            <a:r>
              <a:rPr lang="es-ES" altLang="es-EC" sz="2400" dirty="0"/>
              <a:t> que nos toma llegar a cada vértice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Inicialmente, encolamos únicamente al nodo de partida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Luego iniciamos un proceso iterativo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Desencolamos al vértice que está “menos lejos”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Lo marcamos como visitado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Recorremos sus vértices adyacentes (que no hayan sido visitados)</a:t>
            </a:r>
          </a:p>
          <a:p>
            <a:pPr marL="857250" lvl="1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000" dirty="0"/>
              <a:t>Y vemos si podemos mejorar la distancia que nos cuesta llegar hasta allí</a:t>
            </a:r>
          </a:p>
          <a:p>
            <a:pPr marL="457200" indent="-457200" eaLnBrk="1" hangingPunct="1">
              <a:lnSpc>
                <a:spcPct val="90000"/>
              </a:lnSpc>
              <a:buFont typeface="Wingdings" pitchFamily="2" charset="2"/>
              <a:buAutoNum type="arabicPeriod"/>
              <a:defRPr/>
            </a:pPr>
            <a:r>
              <a:rPr lang="es-ES" altLang="es-EC" sz="2400" dirty="0"/>
              <a:t>Se repite todo hasta que no haya nada mas en la cola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s-ES" altLang="es-EC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>
            <a:extLst>
              <a:ext uri="{FF2B5EF4-FFF2-40B4-BE49-F238E27FC236}">
                <a16:creationId xmlns:a16="http://schemas.microsoft.com/office/drawing/2014/main" id="{060EA17F-FB6B-AE4A-A8E6-167863B86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1443841"/>
            <a:ext cx="7200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80000"/>
              <a:buFont typeface="Wingdings" pitchFamily="2" charset="2"/>
              <a:buChar char=""/>
              <a:defRPr sz="3200">
                <a:solidFill>
                  <a:srgbClr val="002850"/>
                </a:solidFill>
                <a:latin typeface="Arial Narrow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66FF"/>
              </a:buClr>
              <a:buSzPct val="80000"/>
              <a:buFont typeface="Wingdings" pitchFamily="2" charset="2"/>
              <a:buChar char=""/>
              <a:defRPr sz="2800">
                <a:solidFill>
                  <a:srgbClr val="002850"/>
                </a:solidFill>
                <a:latin typeface="Arial Narrow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itchFamily="2" charset="2"/>
              <a:buChar char=""/>
              <a:defRPr sz="2400" i="1">
                <a:solidFill>
                  <a:srgbClr val="002850"/>
                </a:solidFill>
                <a:latin typeface="Arial Narrow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CCFF"/>
              </a:buClr>
              <a:buSzPct val="80000"/>
              <a:buFont typeface="Wingdings" pitchFamily="2" charset="2"/>
              <a:buChar char=""/>
              <a:defRPr sz="2000">
                <a:solidFill>
                  <a:srgbClr val="002850"/>
                </a:solidFill>
                <a:latin typeface="Arial Narrow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FF"/>
              </a:buClr>
              <a:buSzPct val="80000"/>
              <a:buFont typeface="Wingdings" pitchFamily="2" charset="2"/>
              <a:buChar char=""/>
              <a:defRPr sz="2000" i="1">
                <a:solidFill>
                  <a:srgbClr val="002850"/>
                </a:solidFill>
                <a:latin typeface="Arial Narrow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class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Vertex</a:t>
            </a:r>
            <a:r>
              <a:rPr kumimoji="0" lang="es-ES" altLang="es-EC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&lt;V,E&gt; 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V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content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List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Edge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&lt;E, V&gt;&gt;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edges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CCCC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s-ES" altLang="es-EC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isVisited</a:t>
            </a: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altLang="es-EC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0395384"/>
      </p:ext>
    </p:extLst>
  </p:cSld>
  <p:clrMapOvr>
    <a:masterClrMapping/>
  </p:clrMapOvr>
</p:sld>
</file>

<file path=ppt/theme/theme1.xml><?xml version="1.0" encoding="utf-8"?>
<a:theme xmlns:a="http://schemas.openxmlformats.org/drawingml/2006/main" name="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re_FIEC3">
  <a:themeElements>
    <a:clrScheme name="">
      <a:dk1>
        <a:srgbClr val="000000"/>
      </a:dk1>
      <a:lt1>
        <a:srgbClr val="FFFFFF"/>
      </a:lt1>
      <a:dk2>
        <a:srgbClr val="00808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Pre_FIEC3">
      <a:majorFont>
        <a:latin typeface="Century Gothic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Pre_FIEC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_FIEC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_FIEC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Pre_FIEC3</Template>
  <TotalTime>1880</TotalTime>
  <Words>660</Words>
  <Application>Microsoft Office PowerPoint</Application>
  <PresentationFormat>On-screen Show (4:3)</PresentationFormat>
  <Paragraphs>198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Narrow</vt:lpstr>
      <vt:lpstr>Calibri</vt:lpstr>
      <vt:lpstr>Century Gothic</vt:lpstr>
      <vt:lpstr>Consolas</vt:lpstr>
      <vt:lpstr>Gill Sans MT</vt:lpstr>
      <vt:lpstr>Tahoma</vt:lpstr>
      <vt:lpstr>Trebuchet MS</vt:lpstr>
      <vt:lpstr>Wingdings</vt:lpstr>
      <vt:lpstr>Pre_FIEC3</vt:lpstr>
      <vt:lpstr>1_Pre_FIEC3</vt:lpstr>
      <vt:lpstr>PowerPoint Presentation</vt:lpstr>
      <vt:lpstr>PowerPoint Presentation</vt:lpstr>
      <vt:lpstr>CAMINOS MAS CORTOS</vt:lpstr>
      <vt:lpstr>CAMINOS MAS CORTOS</vt:lpstr>
      <vt:lpstr>PowerPoint Presentation</vt:lpstr>
      <vt:lpstr>DIJKSTRA</vt:lpstr>
      <vt:lpstr>EJEMPLO DE DIJKSTRA</vt:lpstr>
      <vt:lpstr>DIKSTRA</vt:lpstr>
      <vt:lpstr>PowerPoint Presentation</vt:lpstr>
      <vt:lpstr>PowerPoint Presentation</vt:lpstr>
      <vt:lpstr>PowerPoint Presentation</vt:lpstr>
    </vt:vector>
  </TitlesOfParts>
  <Company>GLCN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dc:creator>Marisol Villacres</dc:creator>
  <cp:lastModifiedBy>Gonzalo Gabriel Mendez Cobena</cp:lastModifiedBy>
  <cp:revision>283</cp:revision>
  <dcterms:created xsi:type="dcterms:W3CDTF">2004-02-05T13:15:44Z</dcterms:created>
  <dcterms:modified xsi:type="dcterms:W3CDTF">2024-01-04T14:02:31Z</dcterms:modified>
</cp:coreProperties>
</file>