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8" r:id="rId2"/>
    <p:sldId id="651" r:id="rId3"/>
    <p:sldId id="703" r:id="rId4"/>
    <p:sldId id="708" r:id="rId5"/>
    <p:sldId id="706" r:id="rId6"/>
    <p:sldId id="707" r:id="rId7"/>
    <p:sldId id="679" r:id="rId8"/>
    <p:sldId id="711" r:id="rId9"/>
    <p:sldId id="710" r:id="rId10"/>
    <p:sldId id="7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76" autoAdjust="0"/>
    <p:restoredTop sz="95401" autoAdjust="0"/>
  </p:normalViewPr>
  <p:slideViewPr>
    <p:cSldViewPr snapToGrid="0" snapToObjects="1">
      <p:cViewPr>
        <p:scale>
          <a:sx n="75" d="100"/>
          <a:sy n="75" d="100"/>
        </p:scale>
        <p:origin x="2223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4EFCF-7460-304C-A5A0-1B8F92A19CA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4D353-A642-3846-B922-4C97C909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4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F978-D975-DC4B-9464-A52C1865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A9E85-31DC-6D48-8F7E-7941EEBE3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DA65-275B-994E-B4A5-41B1349E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F6D3F-B924-C442-B152-B54F74AB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0AA8-92D2-194C-8900-4E42A275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7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B60E-15E0-B347-8B6A-FAE6D4AD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FD632-127A-614E-96F3-E7CDBF7AB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C0507-0F28-4C4B-88D8-0A78C2B8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C7BE0-AF9D-494B-A2E9-189A1769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A607-2EC8-DC4E-B95F-54669443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B8133-B729-E343-A779-74B1E3811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437CB-B51B-1A4C-AF79-DA784857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5B2A0-DE72-7A49-905B-6BB82C7C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2B65-8DAD-C04C-866D-B0F5160B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F475B-8158-FE46-A8E5-2EAEA651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4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7F13-080D-DB49-BFF0-619B1F21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F3BE-CA7A-DE49-A81E-929C8062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9841F-2F19-054D-9995-431E713B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E72AE-B51D-D347-BCB5-8B8F2BAD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E1B06-8AB7-9749-9962-0343E39E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C949-D63B-004E-A805-F08AA10A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FC768-B53E-4548-8321-B60BE806A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74C8-B0FD-5D4B-906B-63B0A34E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E3353-0064-4940-ABD5-E7BDDF7A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8FCD-7F0D-6746-9A00-8165B63C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4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C6A5-3C68-554E-A920-E9775B55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EC367-C340-1F4E-BC46-F67E84FAE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AD1A0-6F54-1A49-9DFE-30B790F60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E52C9-5FF8-2249-B65A-C3016CAC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9BC41-2A92-A542-ABFB-33956215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4A93E-FA5F-CE4F-88BB-D02FD583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8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D5A8-190C-5F4F-A648-9A5ED281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3AACE-B739-5F4B-9B9D-6B5CCEC82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84EDC-DD77-944E-9F64-0CEA2A160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F2BF7-45C4-4B43-85B1-9D2E627D0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4B22C-FE1E-DD48-A6B0-D75E874DE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6102C-E77D-5A44-B3C1-4ACB7F7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D4538-7C5E-AE4B-B366-F9A3DEE2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3BADD-6B65-D749-A766-3858590E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D835-C76B-3448-B1CE-F4F59624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D0646-26CD-224B-82D3-5854A1A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C4689-C546-984C-AE4D-1BDDC41B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84EFF-5D56-C849-83D0-3603170C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1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6E8BA-C4B7-064B-AFE3-804FD5FA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F6AF9-E7B1-AA48-85FA-037855EF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86B9B-25C7-3D4F-85F9-B053CB14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5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7292-13BF-6549-A870-199B2D81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93E9-599E-3249-935B-B4A73485D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DD23C-22A1-C745-B1DE-B0B913C2F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47007-8AD1-074C-A85B-EF51B801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81CE5-7887-2F47-9051-FA549204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5543E-1B21-854E-A0A6-748BADE6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3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BC08-C78D-1A43-B259-EF945402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429B8-2204-6942-B237-6CDA68AD3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EA941-CDEB-B74F-BF11-114E7D22D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B3637-74B2-7B4A-9D15-AC706168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B7DEF-198E-3B49-AC2D-7B1346328AF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42E1C-6714-7041-830F-2A18AFD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6F7C8-99E3-F045-AC63-2D4205A2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4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F4B51-AEE0-9148-B05D-04C2A1C6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F65D-97B8-AF48-84B6-D2CA7940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324C-B0D2-8148-8333-E4BBCA322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B7DEF-198E-3B49-AC2D-7B1346328AF8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2D3D3-9E58-7446-B859-C1143F1E3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9D89E-2CDD-104D-BD59-5B6B1262E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90AB8-61F8-D842-8E70-9E00DB0E6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1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2278495"/>
            <a:ext cx="12192000" cy="2016224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2689619" y="2912659"/>
            <a:ext cx="6812762" cy="7478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Estructuras</a:t>
            </a:r>
            <a:r>
              <a:rPr lang="en-US" altLang="en-US" sz="5400" b="1" dirty="0">
                <a:solidFill>
                  <a:schemeClr val="bg1"/>
                </a:solidFill>
                <a:latin typeface="Gill Sans MT" panose="020B0502020104020203" pitchFamily="34" charset="0"/>
              </a:rPr>
              <a:t> de </a:t>
            </a:r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Datos</a:t>
            </a:r>
            <a:endParaRPr lang="en-US" altLang="en-US" sz="5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2" name="Picture 11" descr="Image result for espol logo">
            <a:extLst>
              <a:ext uri="{FF2B5EF4-FFF2-40B4-BE49-F238E27FC236}">
                <a16:creationId xmlns:a16="http://schemas.microsoft.com/office/drawing/2014/main" id="{BD9CF4F4-8FE1-45CC-A9B1-21DDE6B7F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863" y="6126480"/>
            <a:ext cx="3271137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D1AF99-0BD2-4452-91BF-4660ECE44BFB}"/>
              </a:ext>
            </a:extLst>
          </p:cNvPr>
          <p:cNvSpPr/>
          <p:nvPr/>
        </p:nvSpPr>
        <p:spPr>
          <a:xfrm>
            <a:off x="3768440" y="4420198"/>
            <a:ext cx="4655121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entury Gothic" pitchFamily="34" charset="0"/>
              </a:rPr>
              <a:t>Gonzalo Gabriel Méndez, Ph.D.</a:t>
            </a:r>
          </a:p>
        </p:txBody>
      </p:sp>
    </p:spTree>
    <p:extLst>
      <p:ext uri="{BB962C8B-B14F-4D97-AF65-F5344CB8AC3E}">
        <p14:creationId xmlns:p14="http://schemas.microsoft.com/office/powerpoint/2010/main" val="2663926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4879689" y="3055052"/>
            <a:ext cx="2432654" cy="7478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5400" b="1" dirty="0">
                <a:solidFill>
                  <a:schemeClr val="bg1"/>
                </a:solidFill>
              </a:rPr>
              <a:t>¡Gracias!</a:t>
            </a:r>
            <a:endParaRPr lang="en-US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10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4731696" y="3096602"/>
            <a:ext cx="2728632" cy="6647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Recuerde</a:t>
            </a:r>
            <a:endParaRPr lang="en-US" altLang="en-US" sz="4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78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Código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Ilícito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y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Errores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más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Comunes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3600" dirty="0" err="1">
                <a:solidFill>
                  <a:srgbClr val="FFFFFF"/>
                </a:solidFill>
                <a:latin typeface="Arial"/>
                <a:cs typeface="Arial"/>
              </a:rPr>
              <a:t>Exámenes</a:t>
            </a:r>
            <a:endParaRPr lang="en-GB" sz="3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F28C94-194B-D945-ACBC-8B1286025931}"/>
              </a:ext>
            </a:extLst>
          </p:cNvPr>
          <p:cNvSpPr/>
          <p:nvPr/>
        </p:nvSpPr>
        <p:spPr>
          <a:xfrm>
            <a:off x="841248" y="1369744"/>
            <a:ext cx="11071351" cy="43088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s-ES" sz="2800" dirty="0">
                <a:latin typeface="+mj-lt"/>
                <a:cs typeface="Arial" pitchFamily="34" charset="0"/>
              </a:rPr>
              <a:t>Escribir algoritmos no genéricos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6620A7-4406-839E-EDED-2D3FFD5DEF15}"/>
              </a:ext>
            </a:extLst>
          </p:cNvPr>
          <p:cNvSpPr/>
          <p:nvPr/>
        </p:nvSpPr>
        <p:spPr>
          <a:xfrm>
            <a:off x="841248" y="2130557"/>
            <a:ext cx="11071351" cy="43088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s-ES" sz="2800" dirty="0">
                <a:latin typeface="+mj-lt"/>
                <a:cs typeface="Arial" pitchFamily="34" charset="0"/>
              </a:rPr>
              <a:t>Lógica innecesariamente larga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FE219F-F810-5768-EA5D-BDC0B59C2396}"/>
              </a:ext>
            </a:extLst>
          </p:cNvPr>
          <p:cNvSpPr/>
          <p:nvPr/>
        </p:nvSpPr>
        <p:spPr>
          <a:xfrm>
            <a:off x="841248" y="2891370"/>
            <a:ext cx="11071351" cy="43088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s-ES" sz="2800">
                <a:latin typeface="+mj-lt"/>
                <a:cs typeface="Arial" pitchFamily="34" charset="0"/>
              </a:rPr>
              <a:t>Prescindir de estructuras de datos</a:t>
            </a:r>
            <a:endParaRPr lang="es-ES" sz="2800" dirty="0">
              <a:latin typeface="+mj-lt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530AB-71F2-C812-36A9-3BF168920B55}"/>
              </a:ext>
            </a:extLst>
          </p:cNvPr>
          <p:cNvSpPr/>
          <p:nvPr/>
        </p:nvSpPr>
        <p:spPr>
          <a:xfrm>
            <a:off x="841248" y="3652183"/>
            <a:ext cx="11071351" cy="43088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s-ES" sz="2800" dirty="0">
                <a:latin typeface="+mj-lt"/>
                <a:cs typeface="Arial" pitchFamily="34" charset="0"/>
              </a:rPr>
              <a:t>Utilizar estructuras de datos inapropiadas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DB6D10-29DD-CD19-E832-89C43BD50083}"/>
              </a:ext>
            </a:extLst>
          </p:cNvPr>
          <p:cNvSpPr/>
          <p:nvPr/>
        </p:nvSpPr>
        <p:spPr>
          <a:xfrm>
            <a:off x="841248" y="4412996"/>
            <a:ext cx="11071351" cy="43088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s-ES" sz="2800" dirty="0">
                <a:latin typeface="+mj-lt"/>
                <a:cs typeface="Arial" pitchFamily="34" charset="0"/>
              </a:rPr>
              <a:t>Utilizar datos primitivos como parámetros de tipo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76CA2D-2DFB-48D1-29D5-D20F0ADA9CD9}"/>
              </a:ext>
            </a:extLst>
          </p:cNvPr>
          <p:cNvSpPr/>
          <p:nvPr/>
        </p:nvSpPr>
        <p:spPr>
          <a:xfrm>
            <a:off x="841248" y="5173809"/>
            <a:ext cx="11071351" cy="43088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s-ES" sz="2800" dirty="0">
                <a:latin typeface="+mj-lt"/>
                <a:cs typeface="Arial" pitchFamily="34" charset="0"/>
              </a:rPr>
              <a:t>No usar comparadores cuando hay que comparar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61DF6-9144-522B-C093-D4500F16EE15}"/>
              </a:ext>
            </a:extLst>
          </p:cNvPr>
          <p:cNvSpPr/>
          <p:nvPr/>
        </p:nvSpPr>
        <p:spPr>
          <a:xfrm>
            <a:off x="841248" y="5934623"/>
            <a:ext cx="11071351" cy="43088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s-ES" sz="2800" dirty="0">
                <a:latin typeface="+mj-lt"/>
                <a:cs typeface="Arial" pitchFamily="34" charset="0"/>
              </a:rPr>
              <a:t>No diferenciar entre métodos dentro y fuera de la clase</a:t>
            </a:r>
          </a:p>
        </p:txBody>
      </p:sp>
    </p:spTree>
    <p:extLst>
      <p:ext uri="{BB962C8B-B14F-4D97-AF65-F5344CB8AC3E}">
        <p14:creationId xmlns:p14="http://schemas.microsoft.com/office/powerpoint/2010/main" val="131553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4460950" y="3096602"/>
            <a:ext cx="3270127" cy="6647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Finalmente</a:t>
            </a:r>
            <a:endParaRPr lang="en-US" altLang="en-US" sz="4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7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BFADAD-AED9-5929-8771-E13F0A619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3175" y="1786"/>
            <a:ext cx="12185649" cy="685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24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CBECA7-B75C-00C0-743A-23212C9938C9}"/>
              </a:ext>
            </a:extLst>
          </p:cNvPr>
          <p:cNvSpPr/>
          <p:nvPr/>
        </p:nvSpPr>
        <p:spPr>
          <a:xfrm>
            <a:off x="443867" y="2960478"/>
            <a:ext cx="726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cs typeface="Calibri Light" panose="020F0302020204030204" pitchFamily="34" charset="0"/>
              </a:rPr>
              <a:t>Mayo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40BB65-3D5D-6D26-E108-1D34E4E9BDCD}"/>
              </a:ext>
            </a:extLst>
          </p:cNvPr>
          <p:cNvCxnSpPr>
            <a:cxnSpLocks/>
          </p:cNvCxnSpPr>
          <p:nvPr/>
        </p:nvCxnSpPr>
        <p:spPr>
          <a:xfrm>
            <a:off x="914400" y="2927165"/>
            <a:ext cx="10671048" cy="0"/>
          </a:xfrm>
          <a:prstGeom prst="line">
            <a:avLst/>
          </a:prstGeom>
          <a:ln w="3810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840DFDD-44A0-B778-6A67-757AFE0C1EEB}"/>
              </a:ext>
            </a:extLst>
          </p:cNvPr>
          <p:cNvSpPr/>
          <p:nvPr/>
        </p:nvSpPr>
        <p:spPr>
          <a:xfrm>
            <a:off x="11216404" y="2960478"/>
            <a:ext cx="844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cs typeface="Calibri Light" panose="020F0302020204030204" pitchFamily="34" charset="0"/>
              </a:rPr>
              <a:t>Agosto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7FF41-2E1A-22C9-8491-5B08A82F298B}"/>
              </a:ext>
            </a:extLst>
          </p:cNvPr>
          <p:cNvSpPr txBox="1"/>
          <p:nvPr/>
        </p:nvSpPr>
        <p:spPr>
          <a:xfrm>
            <a:off x="929479" y="2424172"/>
            <a:ext cx="65370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sz="1800" dirty="0" err="1">
                <a:latin typeface="+mj-lt"/>
                <a:cs typeface="Arial" pitchFamily="34" charset="0"/>
              </a:rPr>
              <a:t>TDAs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45DD8-4731-0D35-3BF3-F4EF4FED56B7}"/>
              </a:ext>
            </a:extLst>
          </p:cNvPr>
          <p:cNvSpPr txBox="1"/>
          <p:nvPr/>
        </p:nvSpPr>
        <p:spPr>
          <a:xfrm>
            <a:off x="4245338" y="2424172"/>
            <a:ext cx="6898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sz="1800" dirty="0">
                <a:latin typeface="+mj-lt"/>
                <a:cs typeface="Arial" pitchFamily="34" charset="0"/>
              </a:rPr>
              <a:t>Listas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18DC0-99B3-AC38-E842-885F1640E3D2}"/>
              </a:ext>
            </a:extLst>
          </p:cNvPr>
          <p:cNvSpPr txBox="1"/>
          <p:nvPr/>
        </p:nvSpPr>
        <p:spPr>
          <a:xfrm>
            <a:off x="7178717" y="2971864"/>
            <a:ext cx="6030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sz="1800" dirty="0">
                <a:latin typeface="+mj-lt"/>
                <a:cs typeface="Arial" pitchFamily="34" charset="0"/>
              </a:rPr>
              <a:t>Pilas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291926-CA72-18A1-3004-5DE30EE7883F}"/>
              </a:ext>
            </a:extLst>
          </p:cNvPr>
          <p:cNvSpPr txBox="1"/>
          <p:nvPr/>
        </p:nvSpPr>
        <p:spPr>
          <a:xfrm>
            <a:off x="7636667" y="2424172"/>
            <a:ext cx="6783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sz="1800" dirty="0">
                <a:latin typeface="+mj-lt"/>
                <a:cs typeface="Arial" pitchFamily="34" charset="0"/>
              </a:rPr>
              <a:t>Colas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6A08B-F628-098F-F762-CF7801B733B0}"/>
              </a:ext>
            </a:extLst>
          </p:cNvPr>
          <p:cNvSpPr txBox="1"/>
          <p:nvPr/>
        </p:nvSpPr>
        <p:spPr>
          <a:xfrm>
            <a:off x="8169958" y="2971864"/>
            <a:ext cx="11227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sz="1800" dirty="0">
                <a:latin typeface="+mj-lt"/>
                <a:cs typeface="Arial" pitchFamily="34" charset="0"/>
              </a:rPr>
              <a:t>Conjuntos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3AE2F5-F4E0-2AC4-047B-DF693FFC2A02}"/>
              </a:ext>
            </a:extLst>
          </p:cNvPr>
          <p:cNvSpPr txBox="1"/>
          <p:nvPr/>
        </p:nvSpPr>
        <p:spPr>
          <a:xfrm>
            <a:off x="9147601" y="2424172"/>
            <a:ext cx="80823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sz="1800" dirty="0">
                <a:latin typeface="+mj-lt"/>
                <a:cs typeface="Arial" pitchFamily="34" charset="0"/>
              </a:rPr>
              <a:t>Mapas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C408DD-5A3E-8399-FDA2-26DB55E212F2}"/>
              </a:ext>
            </a:extLst>
          </p:cNvPr>
          <p:cNvSpPr txBox="1"/>
          <p:nvPr/>
        </p:nvSpPr>
        <p:spPr>
          <a:xfrm>
            <a:off x="9810736" y="2971864"/>
            <a:ext cx="8899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dirty="0">
                <a:latin typeface="+mj-lt"/>
                <a:cs typeface="Arial" pitchFamily="34" charset="0"/>
              </a:rPr>
              <a:t>Á</a:t>
            </a:r>
            <a:r>
              <a:rPr lang="es-EC" sz="1800" dirty="0">
                <a:latin typeface="+mj-lt"/>
                <a:cs typeface="Arial" pitchFamily="34" charset="0"/>
              </a:rPr>
              <a:t>rboles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45620-E8F2-0454-A3BD-5C906677A6AB}"/>
              </a:ext>
            </a:extLst>
          </p:cNvPr>
          <p:cNvSpPr txBox="1"/>
          <p:nvPr/>
        </p:nvSpPr>
        <p:spPr>
          <a:xfrm>
            <a:off x="10555621" y="2424172"/>
            <a:ext cx="7857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sz="1800" dirty="0">
                <a:latin typeface="+mj-lt"/>
                <a:cs typeface="Arial" pitchFamily="34" charset="0"/>
              </a:rPr>
              <a:t>Grafos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D76DA6-C87D-1899-6A96-ADDC50A43B77}"/>
              </a:ext>
            </a:extLst>
          </p:cNvPr>
          <p:cNvSpPr txBox="1"/>
          <p:nvPr/>
        </p:nvSpPr>
        <p:spPr>
          <a:xfrm>
            <a:off x="5778073" y="2424172"/>
            <a:ext cx="15457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sz="1800" dirty="0">
                <a:latin typeface="+mj-lt"/>
                <a:cs typeface="Arial" pitchFamily="34" charset="0"/>
              </a:rPr>
              <a:t>Comparadores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735CE9-46CC-E75D-686E-50B8C68F595D}"/>
              </a:ext>
            </a:extLst>
          </p:cNvPr>
          <p:cNvSpPr txBox="1"/>
          <p:nvPr/>
        </p:nvSpPr>
        <p:spPr>
          <a:xfrm>
            <a:off x="4790042" y="2971864"/>
            <a:ext cx="11331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sz="1800" dirty="0">
                <a:latin typeface="+mj-lt"/>
                <a:cs typeface="Arial" pitchFamily="34" charset="0"/>
              </a:rPr>
              <a:t>Iteradores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7119EB-9ECE-5A1A-4EE1-170F812E3E6F}"/>
              </a:ext>
            </a:extLst>
          </p:cNvPr>
          <p:cNvSpPr txBox="1"/>
          <p:nvPr/>
        </p:nvSpPr>
        <p:spPr>
          <a:xfrm>
            <a:off x="1438084" y="2971864"/>
            <a:ext cx="11137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sz="1800" dirty="0">
                <a:latin typeface="+mj-lt"/>
                <a:cs typeface="Arial" pitchFamily="34" charset="0"/>
              </a:rPr>
              <a:t>Genéricos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BE07C1-40C7-75D5-523E-C21A36D2D3A9}"/>
              </a:ext>
            </a:extLst>
          </p:cNvPr>
          <p:cNvSpPr txBox="1"/>
          <p:nvPr/>
        </p:nvSpPr>
        <p:spPr>
          <a:xfrm>
            <a:off x="2406750" y="2424172"/>
            <a:ext cx="103618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sz="1800" dirty="0">
                <a:latin typeface="+mj-lt"/>
                <a:cs typeface="Arial" pitchFamily="34" charset="0"/>
              </a:rPr>
              <a:t>O grande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79E2C2-DE9A-06E6-CE8F-46D3414E5312}"/>
              </a:ext>
            </a:extLst>
          </p:cNvPr>
          <p:cNvSpPr txBox="1"/>
          <p:nvPr/>
        </p:nvSpPr>
        <p:spPr>
          <a:xfrm>
            <a:off x="3297831" y="2971864"/>
            <a:ext cx="10926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sz="1800" dirty="0">
                <a:latin typeface="+mj-lt"/>
                <a:cs typeface="Arial" pitchFamily="34" charset="0"/>
              </a:rPr>
              <a:t>Recursión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D96B4-43B1-669F-0658-B56D09070D17}"/>
              </a:ext>
            </a:extLst>
          </p:cNvPr>
          <p:cNvSpPr txBox="1"/>
          <p:nvPr/>
        </p:nvSpPr>
        <p:spPr>
          <a:xfrm>
            <a:off x="3202355" y="5471614"/>
            <a:ext cx="578729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s-EC" sz="2400" b="1" dirty="0">
                <a:cs typeface="Arial" pitchFamily="34" charset="0"/>
              </a:rPr>
              <a:t>Instrumentos para crear mejores programas</a:t>
            </a:r>
            <a:endParaRPr lang="en-US" sz="24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1BC8AA7-840A-EB27-77C2-1DC217258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105910" y="3386131"/>
            <a:ext cx="1616979" cy="9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DB5010-15D7-C529-A848-E6E8B1D63C1D}"/>
              </a:ext>
            </a:extLst>
          </p:cNvPr>
          <p:cNvSpPr txBox="1"/>
          <p:nvPr/>
        </p:nvSpPr>
        <p:spPr>
          <a:xfrm>
            <a:off x="10487659" y="3468826"/>
            <a:ext cx="144719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dirty="0">
                <a:latin typeface="+mj-lt"/>
                <a:cs typeface="Arial" pitchFamily="34" charset="0"/>
              </a:rPr>
              <a:t>Multicaminos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41779-CDB8-8DB9-37F5-2C500D520596}"/>
              </a:ext>
            </a:extLst>
          </p:cNvPr>
          <p:cNvSpPr txBox="1"/>
          <p:nvPr/>
        </p:nvSpPr>
        <p:spPr>
          <a:xfrm>
            <a:off x="10487659" y="3786730"/>
            <a:ext cx="84029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dirty="0">
                <a:latin typeface="+mj-lt"/>
                <a:cs typeface="Arial" pitchFamily="34" charset="0"/>
              </a:rPr>
              <a:t>Binario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AE31A-D1C7-CF61-A5AE-AF4BA94AB284}"/>
              </a:ext>
            </a:extLst>
          </p:cNvPr>
          <p:cNvSpPr txBox="1"/>
          <p:nvPr/>
        </p:nvSpPr>
        <p:spPr>
          <a:xfrm>
            <a:off x="10487659" y="4104634"/>
            <a:ext cx="5613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dirty="0">
                <a:latin typeface="+mj-lt"/>
                <a:cs typeface="Arial" pitchFamily="34" charset="0"/>
              </a:rPr>
              <a:t>ABB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3F748-0615-F47A-B52E-40DCED171FFE}"/>
              </a:ext>
            </a:extLst>
          </p:cNvPr>
          <p:cNvSpPr txBox="1"/>
          <p:nvPr/>
        </p:nvSpPr>
        <p:spPr>
          <a:xfrm>
            <a:off x="10487659" y="4422538"/>
            <a:ext cx="5298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dirty="0">
                <a:latin typeface="+mj-lt"/>
                <a:cs typeface="Arial" pitchFamily="34" charset="0"/>
              </a:rPr>
              <a:t>AVL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64D23-361E-5F29-C415-0899396693DC}"/>
              </a:ext>
            </a:extLst>
          </p:cNvPr>
          <p:cNvSpPr txBox="1"/>
          <p:nvPr/>
        </p:nvSpPr>
        <p:spPr>
          <a:xfrm>
            <a:off x="10487659" y="4740440"/>
            <a:ext cx="6703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C" dirty="0">
                <a:latin typeface="+mj-lt"/>
                <a:cs typeface="Arial" pitchFamily="34" charset="0"/>
              </a:rPr>
              <a:t>Heap</a:t>
            </a:r>
            <a:endParaRPr lang="en-US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34D36B15-4389-744A-2BFC-F56EFF088068}"/>
              </a:ext>
            </a:extLst>
          </p:cNvPr>
          <p:cNvSpPr/>
          <p:nvPr/>
        </p:nvSpPr>
        <p:spPr>
          <a:xfrm>
            <a:off x="10424556" y="3653492"/>
            <a:ext cx="104775" cy="1287493"/>
          </a:xfrm>
          <a:prstGeom prst="leftBrace">
            <a:avLst>
              <a:gd name="adj1" fmla="val 10492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DB53C16-B668-3B4F-BB11-05C146BC5870}"/>
              </a:ext>
            </a:extLst>
          </p:cNvPr>
          <p:cNvCxnSpPr/>
          <p:nvPr/>
        </p:nvCxnSpPr>
        <p:spPr>
          <a:xfrm rot="16200000" flipH="1">
            <a:off x="9829309" y="3736992"/>
            <a:ext cx="986668" cy="133826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AEE283F-54D8-DF84-9726-1E7127D16056}"/>
              </a:ext>
            </a:extLst>
          </p:cNvPr>
          <p:cNvSpPr txBox="1"/>
          <p:nvPr/>
        </p:nvSpPr>
        <p:spPr>
          <a:xfrm>
            <a:off x="7023728" y="102282"/>
            <a:ext cx="32381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s-EC" dirty="0">
                <a:latin typeface="+mj-lt"/>
                <a:cs typeface="Arial" pitchFamily="34" charset="0"/>
              </a:rPr>
              <a:t>Matrices vs Listas de Adyacencia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D7CC78-B182-921D-CE73-49E4908B5DA8}"/>
              </a:ext>
            </a:extLst>
          </p:cNvPr>
          <p:cNvSpPr txBox="1"/>
          <p:nvPr/>
        </p:nvSpPr>
        <p:spPr>
          <a:xfrm>
            <a:off x="9387900" y="416038"/>
            <a:ext cx="87402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s-EC" dirty="0">
                <a:latin typeface="+mj-lt"/>
                <a:cs typeface="Arial" pitchFamily="34" charset="0"/>
              </a:rPr>
              <a:t>Dijkstra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0DBBC8-964F-7755-E726-4C6113741E39}"/>
              </a:ext>
            </a:extLst>
          </p:cNvPr>
          <p:cNvSpPr txBox="1"/>
          <p:nvPr/>
        </p:nvSpPr>
        <p:spPr>
          <a:xfrm>
            <a:off x="8710214" y="729794"/>
            <a:ext cx="15517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s-EC" dirty="0">
                <a:latin typeface="+mj-lt"/>
                <a:cs typeface="Arial" pitchFamily="34" charset="0"/>
              </a:rPr>
              <a:t>Floyd-Warshall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A9F3BD-FEA4-EDBF-D40A-F0D6020FAF00}"/>
              </a:ext>
            </a:extLst>
          </p:cNvPr>
          <p:cNvSpPr txBox="1"/>
          <p:nvPr/>
        </p:nvSpPr>
        <p:spPr>
          <a:xfrm>
            <a:off x="9275305" y="1043550"/>
            <a:ext cx="98661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s-EC" dirty="0">
                <a:latin typeface="+mj-lt"/>
                <a:cs typeface="Arial" pitchFamily="34" charset="0"/>
              </a:rPr>
              <a:t>Warshall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F1D8A8-E78D-C37A-BF0E-64B79164ED23}"/>
              </a:ext>
            </a:extLst>
          </p:cNvPr>
          <p:cNvSpPr txBox="1"/>
          <p:nvPr/>
        </p:nvSpPr>
        <p:spPr>
          <a:xfrm>
            <a:off x="9648292" y="1357306"/>
            <a:ext cx="613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s-EC" dirty="0">
                <a:latin typeface="+mj-lt"/>
                <a:cs typeface="Arial" pitchFamily="34" charset="0"/>
              </a:rPr>
              <a:t>Prim</a:t>
            </a:r>
            <a:endParaRPr lang="en-US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B97EC87D-1056-7E46-2A4B-BFFC46050EC2}"/>
              </a:ext>
            </a:extLst>
          </p:cNvPr>
          <p:cNvSpPr/>
          <p:nvPr/>
        </p:nvSpPr>
        <p:spPr>
          <a:xfrm rot="10800000">
            <a:off x="10261921" y="290757"/>
            <a:ext cx="104775" cy="1581637"/>
          </a:xfrm>
          <a:prstGeom prst="leftBrace">
            <a:avLst>
              <a:gd name="adj1" fmla="val 10492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39CCFF-5014-E6DF-6FA8-224AA58CB779}"/>
              </a:ext>
            </a:extLst>
          </p:cNvPr>
          <p:cNvSpPr txBox="1"/>
          <p:nvPr/>
        </p:nvSpPr>
        <p:spPr>
          <a:xfrm>
            <a:off x="9417780" y="1671061"/>
            <a:ext cx="8441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s-EC" dirty="0">
                <a:latin typeface="+mj-lt"/>
                <a:cs typeface="Arial" pitchFamily="34" charset="0"/>
              </a:rPr>
              <a:t>Kruskal</a:t>
            </a:r>
            <a:endParaRPr lang="en-US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5FA7CCE-2BA0-C532-9317-9704140F6FE5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78673" y="1492459"/>
            <a:ext cx="1380697" cy="55892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42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  <p:bldP spid="12" grpId="0"/>
      <p:bldP spid="13" grpId="0"/>
      <p:bldP spid="14" grpId="0"/>
      <p:bldP spid="15" grpId="0"/>
      <p:bldP spid="16" grpId="0"/>
      <p:bldP spid="19" grpId="0"/>
      <p:bldP spid="20" grpId="0"/>
      <p:bldP spid="21" grpId="0"/>
      <p:bldP spid="22" grpId="0"/>
      <p:bldP spid="23" grpId="0"/>
      <p:bldP spid="24" grpId="0"/>
      <p:bldP spid="27" grpId="0"/>
      <p:bldP spid="28" grpId="0"/>
      <p:bldP spid="4" grpId="0"/>
      <p:bldP spid="6" grpId="0"/>
      <p:bldP spid="8" grpId="0"/>
      <p:bldP spid="9" grpId="0"/>
      <p:bldP spid="10" grpId="0"/>
      <p:bldP spid="17" grpId="0" animBg="1"/>
      <p:bldP spid="29" grpId="0"/>
      <p:bldP spid="30" grpId="0"/>
      <p:bldP spid="31" grpId="0"/>
      <p:bldP spid="32" grpId="0"/>
      <p:bldP spid="33" grpId="0"/>
      <p:bldP spid="34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49EF92-8358-544A-BB8A-362CD535AC5D}"/>
              </a:ext>
            </a:extLst>
          </p:cNvPr>
          <p:cNvSpPr/>
          <p:nvPr/>
        </p:nvSpPr>
        <p:spPr>
          <a:xfrm>
            <a:off x="0" y="0"/>
            <a:ext cx="12192000" cy="930729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FFFFFF"/>
                </a:solidFill>
                <a:latin typeface="Arial"/>
                <a:cs typeface="Arial"/>
              </a:rPr>
              <a:t>Student Outcomes (SO) ABET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DAA4A-76DF-CE4C-A80E-7B128C176C62}"/>
              </a:ext>
            </a:extLst>
          </p:cNvPr>
          <p:cNvSpPr/>
          <p:nvPr/>
        </p:nvSpPr>
        <p:spPr>
          <a:xfrm>
            <a:off x="444500" y="1366345"/>
            <a:ext cx="11328400" cy="2585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sz="2800" b="1" dirty="0">
                <a:latin typeface="+mj-lt"/>
              </a:rPr>
              <a:t>SO1: </a:t>
            </a:r>
            <a:r>
              <a:rPr lang="en-GB" sz="2800" dirty="0" err="1">
                <a:latin typeface="+mj-lt"/>
              </a:rPr>
              <a:t>Analyze</a:t>
            </a:r>
            <a:r>
              <a:rPr lang="en-GB" sz="2800" dirty="0">
                <a:latin typeface="+mj-lt"/>
              </a:rPr>
              <a:t> a complex computing problem and to apply principles of computing and other relevant disciplines to identify solutions.</a:t>
            </a:r>
          </a:p>
          <a:p>
            <a:pPr marL="342900" indent="-342900">
              <a:buFont typeface="Wingdings" pitchFamily="2" charset="2"/>
              <a:buChar char="§"/>
            </a:pPr>
            <a:endParaRPr lang="es-ES" sz="2800" dirty="0">
              <a:latin typeface="+mj-lt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s-ES" sz="2800" dirty="0">
              <a:latin typeface="+mj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800" b="1" dirty="0">
                <a:latin typeface="+mj-lt"/>
              </a:rPr>
              <a:t>SO6: </a:t>
            </a:r>
            <a:r>
              <a:rPr lang="en-GB" sz="2800" dirty="0">
                <a:latin typeface="+mj-lt"/>
              </a:rPr>
              <a:t>Apply computer science theory and software development fundamentals to produce computing-based solutions.</a:t>
            </a:r>
          </a:p>
        </p:txBody>
      </p:sp>
    </p:spTree>
    <p:extLst>
      <p:ext uri="{BB962C8B-B14F-4D97-AF65-F5344CB8AC3E}">
        <p14:creationId xmlns:p14="http://schemas.microsoft.com/office/powerpoint/2010/main" val="9865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BFADAD-AED9-5929-8771-E13F0A619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3175" y="1786"/>
            <a:ext cx="12185649" cy="685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40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oom with many chairs and tables&#10;&#10;Description automatically generated">
            <a:extLst>
              <a:ext uri="{FF2B5EF4-FFF2-40B4-BE49-F238E27FC236}">
                <a16:creationId xmlns:a16="http://schemas.microsoft.com/office/drawing/2014/main" id="{221D5334-12A1-1D8E-A6F0-CAA279BE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36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143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Gill Sans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Gonzalo Gabriel Mendez Cobena</dc:creator>
  <cp:lastModifiedBy>Gonzalo Gabriel Mendez Cobena</cp:lastModifiedBy>
  <cp:revision>110</cp:revision>
  <dcterms:created xsi:type="dcterms:W3CDTF">2020-06-01T19:52:09Z</dcterms:created>
  <dcterms:modified xsi:type="dcterms:W3CDTF">2023-08-24T18:21:56Z</dcterms:modified>
</cp:coreProperties>
</file>