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6"/>
  </p:notesMasterIdLst>
  <p:sldIdLst>
    <p:sldId id="7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lvl1pPr>
      <a:defRPr sz="2400">
        <a:latin typeface="Arial Narrow"/>
        <a:ea typeface="Arial Narrow"/>
        <a:cs typeface="Arial Narrow"/>
        <a:sym typeface="Arial Narrow"/>
      </a:defRPr>
    </a:lvl1pPr>
    <a:lvl2pPr indent="457200">
      <a:defRPr sz="2400">
        <a:latin typeface="Arial Narrow"/>
        <a:ea typeface="Arial Narrow"/>
        <a:cs typeface="Arial Narrow"/>
        <a:sym typeface="Arial Narrow"/>
      </a:defRPr>
    </a:lvl2pPr>
    <a:lvl3pPr indent="914400">
      <a:defRPr sz="2400">
        <a:latin typeface="Arial Narrow"/>
        <a:ea typeface="Arial Narrow"/>
        <a:cs typeface="Arial Narrow"/>
        <a:sym typeface="Arial Narrow"/>
      </a:defRPr>
    </a:lvl3pPr>
    <a:lvl4pPr indent="1371600">
      <a:defRPr sz="2400">
        <a:latin typeface="Arial Narrow"/>
        <a:ea typeface="Arial Narrow"/>
        <a:cs typeface="Arial Narrow"/>
        <a:sym typeface="Arial Narrow"/>
      </a:defRPr>
    </a:lvl4pPr>
    <a:lvl5pPr indent="1828800">
      <a:defRPr sz="2400">
        <a:latin typeface="Arial Narrow"/>
        <a:ea typeface="Arial Narrow"/>
        <a:cs typeface="Arial Narrow"/>
        <a:sym typeface="Arial Narrow"/>
      </a:defRPr>
    </a:lvl5pPr>
    <a:lvl6pPr>
      <a:defRPr sz="2400">
        <a:latin typeface="Arial Narrow"/>
        <a:ea typeface="Arial Narrow"/>
        <a:cs typeface="Arial Narrow"/>
        <a:sym typeface="Arial Narrow"/>
      </a:defRPr>
    </a:lvl6pPr>
    <a:lvl7pPr>
      <a:defRPr sz="2400">
        <a:latin typeface="Arial Narrow"/>
        <a:ea typeface="Arial Narrow"/>
        <a:cs typeface="Arial Narrow"/>
        <a:sym typeface="Arial Narrow"/>
      </a:defRPr>
    </a:lvl7pPr>
    <a:lvl8pPr>
      <a:defRPr sz="2400">
        <a:latin typeface="Arial Narrow"/>
        <a:ea typeface="Arial Narrow"/>
        <a:cs typeface="Arial Narrow"/>
        <a:sym typeface="Arial Narrow"/>
      </a:defRPr>
    </a:lvl8pPr>
    <a:lvl9pPr>
      <a:defRPr sz="2400">
        <a:latin typeface="Arial Narrow"/>
        <a:ea typeface="Arial Narrow"/>
        <a:cs typeface="Arial Narrow"/>
        <a:sym typeface="Arial Narrow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DECFF"/>
          </a:solidFill>
        </a:fill>
      </a:tcStyle>
    </a:wholeTbl>
    <a:band2H>
      <a:tcTxStyle/>
      <a:tcStyle>
        <a:tcBdr/>
        <a:fill>
          <a:solidFill>
            <a:srgbClr val="EFF6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9CCFF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6E6F6"/>
          </a:solidFill>
        </a:fill>
      </a:tcStyle>
    </a:wholeTbl>
    <a:band2H>
      <a:tcTxStyle/>
      <a:tcStyle>
        <a:tcBdr/>
        <a:fill>
          <a:solidFill>
            <a:srgbClr val="F3F3FA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B9B9E7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9CCFF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Arial Narrow"/>
          <a:ea typeface="Arial Narrow"/>
          <a:cs typeface="Arial Narrow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29" autoAdjust="0"/>
    <p:restoredTop sz="94688"/>
  </p:normalViewPr>
  <p:slideViewPr>
    <p:cSldViewPr snapToGrid="0">
      <p:cViewPr varScale="1">
        <p:scale>
          <a:sx n="123" d="100"/>
          <a:sy n="123" d="100"/>
        </p:scale>
        <p:origin x="156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1" name="Shape 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3618907-F681-4E5D-ADC2-B5145E516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A7E56738-2824-4CC6-AB3A-EFB3CA9D2F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7CBB862B-B4F4-498D-B443-DCF3741B5C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B9B2EE-59B0-467A-98D1-C9C95AC5A92B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4119B30E-AF48-4701-B914-6A68E139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76687-C25A-4433-B5E7-930567D9E877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AEC77F7-4C22-426F-8B51-8DD623B3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0A270460-8276-47D0-97A9-E4B1B1BF3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7D7E9A-9652-4475-B92A-460C0CD5687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63681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FFC81-74F7-4217-9160-2DDEE742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55D28-7C54-482D-834C-0238F27F43F6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130E93-4252-4060-9B5B-AFCA4F2A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D4527-C91A-41C1-A159-9478FECCC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06513F-89EC-4256-A90E-2DFB8E6FA28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816898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B7A8C-734E-469D-BC7A-4BD3339C7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FE514-A33B-4C1A-A344-B5BC234110A1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6F0C33-2E8B-4D76-A625-96651BCD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2B2E57-F0DA-4F89-822A-52D02B26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BC9A61-AEF6-43A6-A421-B98C20660EBD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268185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9584A0-7B09-4927-9040-B451E956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9BCF2-A214-4827-9AE0-9F4BEAA547F6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00237B-6BE3-401C-B63B-E6F081A5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CB8657-6765-41A1-9B0A-B569B67B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89A67B-58C5-4B66-BE5C-A919E8B44EAA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415126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4534D5-1122-402C-9A8C-D2D37783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34489-A457-4CEF-A0C4-CD68A0236C93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7EF5B-49C2-49B9-8787-692FD69B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7FDAD-B867-48A0-B5A4-9835333B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E2637-0865-43DC-BCF2-BD1917DAA5E7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225421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24425D-39E9-4A64-94C2-80E0A4C27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29-C9F1-47BC-8EFE-1AD287531C28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71EAE1-2D9E-4461-9E1B-3E2C067E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443C7-0CD4-4F97-B36C-614542EC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C8D6C-63A5-404E-B20B-D66EB9511FD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04451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305F36CB-CA58-4CA4-A29D-C3FDEC9C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25193-200E-4A09-A253-E02F3BB6250E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372132E6-B1E8-44F7-8E48-9608E7AB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668ED524-CF25-4624-A5A3-07FE08ABD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E3D69-EB7B-4AC6-9D08-21CB187FC089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728745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3">
            <a:extLst>
              <a:ext uri="{FF2B5EF4-FFF2-40B4-BE49-F238E27FC236}">
                <a16:creationId xmlns:a16="http://schemas.microsoft.com/office/drawing/2014/main" id="{2A3F6E6C-93B7-41FF-BA72-7C45B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0708C-0CA9-4A3C-8204-C6E0EC6CB06E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F1276B47-24CB-46B0-8F72-20DCC89D5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6DA508C6-9281-4FA9-B010-29BCE59C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15E49-D968-4BB1-9077-A0427B02BD26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64782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B2A275A6-2312-4327-AF90-55E37CA0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209CF-048D-4279-B6D8-12A4999B2451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E0C83397-0813-4711-BF6A-4DE67D955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90D4F5F0-0991-42B2-810B-86709916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7623E-7710-4314-B748-BA058E670E18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33496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>
            <a:extLst>
              <a:ext uri="{FF2B5EF4-FFF2-40B4-BE49-F238E27FC236}">
                <a16:creationId xmlns:a16="http://schemas.microsoft.com/office/drawing/2014/main" id="{C99589F5-EAA6-4AB2-8C1A-74D5EDCC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2AB55-262D-4DE9-9D48-DFD9D580EA4E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3" name="Marcador de pie de página 4">
            <a:extLst>
              <a:ext uri="{FF2B5EF4-FFF2-40B4-BE49-F238E27FC236}">
                <a16:creationId xmlns:a16="http://schemas.microsoft.com/office/drawing/2014/main" id="{E631FCBC-49DB-4C42-AC37-05946C2A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23603FD3-D0BB-4C73-A035-E5BA55B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67FED-6990-45F2-ACD3-C6DCA3D132D3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1836807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3">
            <a:extLst>
              <a:ext uri="{FF2B5EF4-FFF2-40B4-BE49-F238E27FC236}">
                <a16:creationId xmlns:a16="http://schemas.microsoft.com/office/drawing/2014/main" id="{E2650691-30CB-4276-9474-906A6026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A52FE4-9F5C-4955-9511-AB9A08865B36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7E3E4269-6B2E-4CF8-905C-8A9EE510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46691A53-ACE0-491E-9A25-E92D58A9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C85AE-4FE0-47C8-96C2-BAE9FBB0F4A5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9347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81000" y="411162"/>
            <a:ext cx="8229600" cy="1387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Texto del título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50593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Nivel de texto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1pPr>
      <a:lvl2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2pPr>
      <a:lvl3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3pPr>
      <a:lvl4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4pPr>
      <a:lvl5pPr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5pPr>
      <a:lvl6pPr indent="4572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6pPr>
      <a:lvl7pPr indent="9144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7pPr>
      <a:lvl8pPr indent="13716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8pPr>
      <a:lvl9pPr indent="1828800">
        <a:defRPr sz="4800" i="1">
          <a:solidFill>
            <a:srgbClr val="008080"/>
          </a:solidFill>
          <a:latin typeface="Century Gothic"/>
          <a:ea typeface="Century Gothic"/>
          <a:cs typeface="Century Gothic"/>
          <a:sym typeface="Century Gothic"/>
        </a:defRPr>
      </a:lvl9pPr>
    </p:titleStyle>
    <p:bodyStyle>
      <a:lvl1pPr marL="342900" indent="-3429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1pPr>
      <a:lvl2pPr marL="783771" indent="-326571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2pPr>
      <a:lvl3pPr marL="1219200" indent="-3048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3pPr>
      <a:lvl4pPr marL="1737360" indent="-36576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4pPr>
      <a:lvl5pPr marL="2235200" indent="-406400">
        <a:spcBef>
          <a:spcPts val="700"/>
        </a:spcBef>
        <a:buClr>
          <a:srgbClr val="008080"/>
        </a:buClr>
        <a:buSzPct val="80000"/>
        <a:buFont typeface="Wingdings"/>
        <a:buChar char="▯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5pPr>
      <a:lvl6pPr marL="26924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6pPr>
      <a:lvl7pPr marL="31496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7pPr>
      <a:lvl8pPr marL="36068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8pPr>
      <a:lvl9pPr marL="4064000" indent="-406400">
        <a:spcBef>
          <a:spcPts val="700"/>
        </a:spcBef>
        <a:buClr>
          <a:srgbClr val="008080"/>
        </a:buClr>
        <a:buSzPct val="80000"/>
        <a:buFont typeface="Wingdings"/>
        <a:buChar char="•"/>
        <a:defRPr sz="3200">
          <a:solidFill>
            <a:srgbClr val="002850"/>
          </a:solidFill>
          <a:latin typeface="Arial Narrow"/>
          <a:ea typeface="Arial Narrow"/>
          <a:cs typeface="Arial Narrow"/>
          <a:sym typeface="Arial Narrow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>
            <a:extLst>
              <a:ext uri="{FF2B5EF4-FFF2-40B4-BE49-F238E27FC236}">
                <a16:creationId xmlns:a16="http://schemas.microsoft.com/office/drawing/2014/main" id="{A322AACB-2FF1-4FE1-BBDF-AA1B725E98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título del patrón</a:t>
            </a:r>
            <a:endParaRPr lang="es-EC" altLang="es-EC"/>
          </a:p>
        </p:txBody>
      </p:sp>
      <p:sp>
        <p:nvSpPr>
          <p:cNvPr id="1027" name="Marcador de texto 2">
            <a:extLst>
              <a:ext uri="{FF2B5EF4-FFF2-40B4-BE49-F238E27FC236}">
                <a16:creationId xmlns:a16="http://schemas.microsoft.com/office/drawing/2014/main" id="{3E7DF3E3-7B96-42B6-89D8-F15187F661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C"/>
              <a:t>Haga clic para modificar el estilo de texto del patrón</a:t>
            </a:r>
          </a:p>
          <a:p>
            <a:pPr lvl="1"/>
            <a:r>
              <a:rPr lang="es-ES" altLang="es-EC"/>
              <a:t>Segundo nivel</a:t>
            </a:r>
          </a:p>
          <a:p>
            <a:pPr lvl="2"/>
            <a:r>
              <a:rPr lang="es-ES" altLang="es-EC"/>
              <a:t>Tercer nivel</a:t>
            </a:r>
          </a:p>
          <a:p>
            <a:pPr lvl="3"/>
            <a:r>
              <a:rPr lang="es-ES" altLang="es-EC"/>
              <a:t>Cuarto nivel</a:t>
            </a:r>
          </a:p>
          <a:p>
            <a:pPr lvl="4"/>
            <a:r>
              <a:rPr lang="es-ES" altLang="es-EC"/>
              <a:t>Quinto nivel</a:t>
            </a:r>
            <a:endParaRPr lang="es-EC" alt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86ED4B-FAAD-422E-8F2D-7FA01F29E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B733E48-0B9F-415A-832C-3D89947FB81F}" type="datetimeFigureOut">
              <a:rPr lang="es-EC"/>
              <a:pPr>
                <a:defRPr/>
              </a:pPr>
              <a:t>15/12/2022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913F71-052F-4586-8DF9-896E9ACEF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633A7C-A54A-4308-8275-4A3FB79237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13359D2-C773-4871-B787-AE37CBEB489C}" type="slidenum">
              <a:rPr lang="es-EC" altLang="en-US"/>
              <a:pPr>
                <a:defRPr/>
              </a:pPr>
              <a:t>‹#›</a:t>
            </a:fld>
            <a:endParaRPr lang="es-EC" altLang="en-US"/>
          </a:p>
        </p:txBody>
      </p:sp>
    </p:spTree>
    <p:extLst>
      <p:ext uri="{BB962C8B-B14F-4D97-AF65-F5344CB8AC3E}">
        <p14:creationId xmlns:p14="http://schemas.microsoft.com/office/powerpoint/2010/main" val="393052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E84FB0-294B-459C-BE34-DE7B8E526A98}"/>
              </a:ext>
            </a:extLst>
          </p:cNvPr>
          <p:cNvSpPr/>
          <p:nvPr/>
        </p:nvSpPr>
        <p:spPr>
          <a:xfrm>
            <a:off x="0" y="2565400"/>
            <a:ext cx="9144000" cy="1512888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7776-2FFD-4404-9302-BC0CED8FB24E}"/>
              </a:ext>
            </a:extLst>
          </p:cNvPr>
          <p:cNvSpPr txBox="1">
            <a:spLocks noChangeArrowheads="1"/>
          </p:cNvSpPr>
          <p:nvPr/>
        </p:nvSpPr>
        <p:spPr>
          <a:xfrm>
            <a:off x="2016125" y="2867025"/>
            <a:ext cx="5111750" cy="560388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Estructuras</a:t>
            </a:r>
            <a:r>
              <a:rPr kumimoji="0" lang="en-US" altLang="en-US" sz="405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 de </a:t>
            </a:r>
            <a:r>
              <a:rPr kumimoji="0" lang="en-US" altLang="en-US" sz="405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Datos</a:t>
            </a:r>
            <a:endParaRPr kumimoji="0" lang="en-US" altLang="en-US" sz="4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 pitchFamily="34" charset="0"/>
              <a:ea typeface="+mj-ea"/>
              <a:cs typeface="+mj-cs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60570020-DC83-4B1E-8897-DDFB53FF2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4210" y="3481738"/>
            <a:ext cx="2875595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Códigos</a:t>
            </a:r>
            <a:r>
              <a:rPr kumimoji="0" lang="en-US" alt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 pitchFamily="34" charset="0"/>
                <a:ea typeface="+mn-ea"/>
                <a:cs typeface="+mn-cs"/>
              </a:rPr>
              <a:t> de Huffman</a:t>
            </a:r>
          </a:p>
        </p:txBody>
      </p:sp>
      <p:pic>
        <p:nvPicPr>
          <p:cNvPr id="4101" name="Picture 8">
            <a:extLst>
              <a:ext uri="{FF2B5EF4-FFF2-40B4-BE49-F238E27FC236}">
                <a16:creationId xmlns:a16="http://schemas.microsoft.com/office/drawing/2014/main" id="{B7C04BFE-A9DC-40E3-8FF2-6A3A717EE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0225" y="5051425"/>
            <a:ext cx="993775" cy="94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9">
            <a:extLst>
              <a:ext uri="{FF2B5EF4-FFF2-40B4-BE49-F238E27FC236}">
                <a16:creationId xmlns:a16="http://schemas.microsoft.com/office/drawing/2014/main" id="{AC502BF5-FB3B-4073-B999-E66D77BA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5100638"/>
            <a:ext cx="2428875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24AB3AD-4151-4D8E-A6FE-B93559DA1636}"/>
              </a:ext>
            </a:extLst>
          </p:cNvPr>
          <p:cNvSpPr/>
          <p:nvPr/>
        </p:nvSpPr>
        <p:spPr>
          <a:xfrm>
            <a:off x="2828734" y="4171950"/>
            <a:ext cx="3486532" cy="27699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Gonzalo Gabriel Méndez, Ph.D.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CONSEGUIR LOS CODIGOS</a:t>
            </a:r>
          </a:p>
        </p:txBody>
      </p:sp>
      <p:sp>
        <p:nvSpPr>
          <p:cNvPr id="406" name="Shape 406"/>
          <p:cNvSpPr>
            <a:spLocks noGrp="1"/>
          </p:cNvSpPr>
          <p:nvPr>
            <p:ph type="body" idx="1"/>
          </p:nvPr>
        </p:nvSpPr>
        <p:spPr>
          <a:xfrm>
            <a:off x="3170237" y="1797050"/>
            <a:ext cx="5489576" cy="451485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Es una </a:t>
            </a:r>
            <a:r>
              <a:rPr lang="en-GB" sz="2400" dirty="0" err="1">
                <a:solidFill>
                  <a:srgbClr val="002850"/>
                </a:solidFill>
              </a:rPr>
              <a:t>b</a:t>
            </a:r>
            <a:r>
              <a:rPr lang="en-GB" sz="2400" dirty="0" err="1"/>
              <a:t>ús</a:t>
            </a:r>
            <a:r>
              <a:rPr sz="2400" dirty="0" err="1">
                <a:solidFill>
                  <a:srgbClr val="002850"/>
                </a:solidFill>
              </a:rPr>
              <a:t>queda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binaria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Los c</a:t>
            </a:r>
            <a:r>
              <a:rPr lang="en-GB" sz="2400" dirty="0">
                <a:solidFill>
                  <a:srgbClr val="002850"/>
                </a:solidFill>
              </a:rPr>
              <a:t>ó</a:t>
            </a:r>
            <a:r>
              <a:rPr sz="2400" dirty="0" err="1">
                <a:solidFill>
                  <a:srgbClr val="002850"/>
                </a:solidFill>
              </a:rPr>
              <a:t>digos</a:t>
            </a:r>
            <a:r>
              <a:rPr sz="2400" dirty="0">
                <a:solidFill>
                  <a:srgbClr val="002850"/>
                </a:solidFill>
              </a:rPr>
              <a:t> se van </a:t>
            </a:r>
            <a:r>
              <a:rPr sz="2400" dirty="0" err="1">
                <a:solidFill>
                  <a:srgbClr val="002850"/>
                </a:solidFill>
              </a:rPr>
              <a:t>acumulando</a:t>
            </a:r>
            <a:r>
              <a:rPr sz="2400" dirty="0">
                <a:solidFill>
                  <a:srgbClr val="002850"/>
                </a:solidFill>
              </a:rPr>
              <a:t> a </a:t>
            </a:r>
            <a:r>
              <a:rPr sz="2400" dirty="0" err="1">
                <a:solidFill>
                  <a:srgbClr val="002850"/>
                </a:solidFill>
              </a:rPr>
              <a:t>medida</a:t>
            </a:r>
            <a:r>
              <a:rPr sz="2400" dirty="0">
                <a:solidFill>
                  <a:srgbClr val="002850"/>
                </a:solidFill>
              </a:rPr>
              <a:t> que se </a:t>
            </a:r>
            <a:r>
              <a:rPr sz="2400" dirty="0" err="1">
                <a:solidFill>
                  <a:srgbClr val="002850"/>
                </a:solidFill>
              </a:rPr>
              <a:t>busca</a:t>
            </a:r>
            <a:r>
              <a:rPr sz="2400" dirty="0">
                <a:solidFill>
                  <a:srgbClr val="002850"/>
                </a:solidFill>
              </a:rPr>
              <a:t> la </a:t>
            </a:r>
            <a:r>
              <a:rPr sz="2400" dirty="0" err="1">
                <a:solidFill>
                  <a:srgbClr val="002850"/>
                </a:solidFill>
              </a:rPr>
              <a:t>letra</a:t>
            </a:r>
            <a:endParaRPr sz="2400" dirty="0">
              <a:solidFill>
                <a:srgbClr val="002850"/>
              </a:solidFill>
            </a:endParaRP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Las </a:t>
            </a:r>
            <a:r>
              <a:rPr sz="2400" dirty="0" err="1">
                <a:solidFill>
                  <a:srgbClr val="002850"/>
                </a:solidFill>
              </a:rPr>
              <a:t>letras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siempre</a:t>
            </a:r>
            <a:r>
              <a:rPr sz="2400" dirty="0">
                <a:solidFill>
                  <a:srgbClr val="002850"/>
                </a:solidFill>
              </a:rPr>
              <a:t> son hojas</a:t>
            </a:r>
          </a:p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002850"/>
                </a:solidFill>
              </a:rPr>
              <a:t>Si </a:t>
            </a:r>
            <a:r>
              <a:rPr sz="2400" dirty="0" err="1">
                <a:solidFill>
                  <a:srgbClr val="002850"/>
                </a:solidFill>
              </a:rPr>
              <a:t>letra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buscada</a:t>
            </a:r>
            <a:r>
              <a:rPr sz="2400" dirty="0">
                <a:solidFill>
                  <a:srgbClr val="002850"/>
                </a:solidFill>
              </a:rPr>
              <a:t> </a:t>
            </a:r>
            <a:r>
              <a:rPr sz="2400" dirty="0" err="1">
                <a:solidFill>
                  <a:srgbClr val="002850"/>
                </a:solidFill>
              </a:rPr>
              <a:t>est</a:t>
            </a:r>
            <a:r>
              <a:rPr lang="en-GB" sz="2400" dirty="0"/>
              <a:t>á:</a:t>
            </a:r>
            <a:endParaRPr sz="2400" dirty="0">
              <a:solidFill>
                <a:srgbClr val="002850"/>
              </a:solidFill>
            </a:endParaRPr>
          </a:p>
          <a:p>
            <a:pPr marL="7375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el sub</a:t>
            </a:r>
            <a:r>
              <a:rPr lang="en-GB" sz="2000" dirty="0">
                <a:solidFill>
                  <a:srgbClr val="002850"/>
                </a:solidFill>
              </a:rPr>
              <a:t>á</a:t>
            </a:r>
            <a:r>
              <a:rPr sz="2000" dirty="0" err="1">
                <a:solidFill>
                  <a:srgbClr val="002850"/>
                </a:solidFill>
              </a:rPr>
              <a:t>rbol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izquierdo</a:t>
            </a:r>
            <a:r>
              <a:rPr sz="2000" dirty="0">
                <a:solidFill>
                  <a:srgbClr val="002850"/>
                </a:solidFill>
              </a:rPr>
              <a:t>, se </a:t>
            </a:r>
            <a:r>
              <a:rPr sz="2000" dirty="0" err="1">
                <a:solidFill>
                  <a:srgbClr val="002850"/>
                </a:solidFill>
              </a:rPr>
              <a:t>acumula</a:t>
            </a:r>
            <a:r>
              <a:rPr sz="2000" dirty="0">
                <a:solidFill>
                  <a:srgbClr val="002850"/>
                </a:solidFill>
              </a:rPr>
              <a:t> un 0 o</a:t>
            </a:r>
          </a:p>
          <a:p>
            <a:pPr marL="7375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dirty="0" err="1">
                <a:solidFill>
                  <a:srgbClr val="002850"/>
                </a:solidFill>
              </a:rPr>
              <a:t>En</a:t>
            </a:r>
            <a:r>
              <a:rPr sz="2000" dirty="0">
                <a:solidFill>
                  <a:srgbClr val="002850"/>
                </a:solidFill>
              </a:rPr>
              <a:t> el sub</a:t>
            </a:r>
            <a:r>
              <a:rPr lang="en-GB" sz="2000" dirty="0">
                <a:solidFill>
                  <a:srgbClr val="002850"/>
                </a:solidFill>
              </a:rPr>
              <a:t>á</a:t>
            </a:r>
            <a:r>
              <a:rPr sz="2000" dirty="0" err="1">
                <a:solidFill>
                  <a:srgbClr val="002850"/>
                </a:solidFill>
              </a:rPr>
              <a:t>rbol</a:t>
            </a:r>
            <a:r>
              <a:rPr sz="2000" dirty="0">
                <a:solidFill>
                  <a:srgbClr val="002850"/>
                </a:solidFill>
              </a:rPr>
              <a:t> derecho, se </a:t>
            </a:r>
            <a:r>
              <a:rPr sz="2000" dirty="0" err="1">
                <a:solidFill>
                  <a:srgbClr val="002850"/>
                </a:solidFill>
              </a:rPr>
              <a:t>acumula</a:t>
            </a:r>
            <a:r>
              <a:rPr sz="2000" dirty="0">
                <a:solidFill>
                  <a:srgbClr val="002850"/>
                </a:solidFill>
              </a:rPr>
              <a:t> un 1</a:t>
            </a:r>
          </a:p>
        </p:txBody>
      </p:sp>
      <p:grpSp>
        <p:nvGrpSpPr>
          <p:cNvPr id="467" name="Group 467"/>
          <p:cNvGrpSpPr/>
          <p:nvPr/>
        </p:nvGrpSpPr>
        <p:grpSpPr>
          <a:xfrm>
            <a:off x="630237" y="5159692"/>
            <a:ext cx="495301" cy="1342391"/>
            <a:chOff x="0" y="0"/>
            <a:chExt cx="495300" cy="1342390"/>
          </a:xfrm>
        </p:grpSpPr>
        <p:grpSp>
          <p:nvGrpSpPr>
            <p:cNvPr id="457" name="Group 457"/>
            <p:cNvGrpSpPr/>
            <p:nvPr/>
          </p:nvGrpSpPr>
          <p:grpSpPr>
            <a:xfrm>
              <a:off x="0" y="-1"/>
              <a:ext cx="495300" cy="370842"/>
              <a:chOff x="0" y="0"/>
              <a:chExt cx="495300" cy="370840"/>
            </a:xfrm>
          </p:grpSpPr>
          <p:sp>
            <p:nvSpPr>
              <p:cNvPr id="455" name="Shape 455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117333" y="-1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grpSp>
          <p:nvGrpSpPr>
            <p:cNvPr id="460" name="Group 460"/>
            <p:cNvGrpSpPr/>
            <p:nvPr/>
          </p:nvGrpSpPr>
          <p:grpSpPr>
            <a:xfrm>
              <a:off x="0" y="323849"/>
              <a:ext cx="495300" cy="370842"/>
              <a:chOff x="0" y="0"/>
              <a:chExt cx="495300" cy="370840"/>
            </a:xfrm>
          </p:grpSpPr>
          <p:sp>
            <p:nvSpPr>
              <p:cNvPr id="458" name="Shape 458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59" name="Shape 459"/>
              <p:cNvSpPr/>
              <p:nvPr/>
            </p:nvSpPr>
            <p:spPr>
              <a:xfrm>
                <a:off x="117166" y="-1"/>
                <a:ext cx="2609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B</a:t>
                </a:r>
              </a:p>
            </p:txBody>
          </p:sp>
        </p:grpSp>
        <p:grpSp>
          <p:nvGrpSpPr>
            <p:cNvPr id="463" name="Group 463"/>
            <p:cNvGrpSpPr/>
            <p:nvPr/>
          </p:nvGrpSpPr>
          <p:grpSpPr>
            <a:xfrm>
              <a:off x="0" y="647699"/>
              <a:ext cx="495300" cy="370842"/>
              <a:chOff x="0" y="0"/>
              <a:chExt cx="495300" cy="370840"/>
            </a:xfrm>
          </p:grpSpPr>
          <p:sp>
            <p:nvSpPr>
              <p:cNvPr id="461" name="Shape 461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62" name="Shape 462"/>
              <p:cNvSpPr/>
              <p:nvPr/>
            </p:nvSpPr>
            <p:spPr>
              <a:xfrm>
                <a:off x="119286" y="-1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grpSp>
          <p:nvGrpSpPr>
            <p:cNvPr id="466" name="Group 466"/>
            <p:cNvGrpSpPr/>
            <p:nvPr/>
          </p:nvGrpSpPr>
          <p:grpSpPr>
            <a:xfrm>
              <a:off x="0" y="971549"/>
              <a:ext cx="495300" cy="370842"/>
              <a:chOff x="0" y="0"/>
              <a:chExt cx="495300" cy="370840"/>
            </a:xfrm>
          </p:grpSpPr>
          <p:sp>
            <p:nvSpPr>
              <p:cNvPr id="464" name="Shape 464"/>
              <p:cNvSpPr/>
              <p:nvPr/>
            </p:nvSpPr>
            <p:spPr>
              <a:xfrm>
                <a:off x="0" y="23495"/>
                <a:ext cx="495300" cy="323851"/>
              </a:xfrm>
              <a:prstGeom prst="rect">
                <a:avLst/>
              </a:prstGeom>
              <a:solidFill>
                <a:srgbClr val="CCFF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65" name="Shape 465"/>
              <p:cNvSpPr/>
              <p:nvPr/>
            </p:nvSpPr>
            <p:spPr>
              <a:xfrm>
                <a:off x="109017" y="-1"/>
                <a:ext cx="27726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D</a:t>
                </a:r>
              </a:p>
            </p:txBody>
          </p:sp>
        </p:grpSp>
      </p:grpSp>
      <p:grpSp>
        <p:nvGrpSpPr>
          <p:cNvPr id="472" name="Group 472"/>
          <p:cNvGrpSpPr/>
          <p:nvPr/>
        </p:nvGrpSpPr>
        <p:grpSpPr>
          <a:xfrm>
            <a:off x="1123950" y="5181600"/>
            <a:ext cx="990600" cy="1296988"/>
            <a:chOff x="0" y="0"/>
            <a:chExt cx="990600" cy="1296987"/>
          </a:xfrm>
        </p:grpSpPr>
        <p:sp>
          <p:nvSpPr>
            <p:cNvPr id="468" name="Shape 468"/>
            <p:cNvSpPr/>
            <p:nvPr/>
          </p:nvSpPr>
          <p:spPr>
            <a:xfrm>
              <a:off x="0" y="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69" name="Shape 469"/>
            <p:cNvSpPr/>
            <p:nvPr/>
          </p:nvSpPr>
          <p:spPr>
            <a:xfrm>
              <a:off x="0" y="32385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>
              <a:off x="0" y="647700"/>
              <a:ext cx="990600" cy="381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>
              <a:off x="0" y="971550"/>
              <a:ext cx="990600" cy="325438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grpSp>
        <p:nvGrpSpPr>
          <p:cNvPr id="475" name="Group 475"/>
          <p:cNvGrpSpPr/>
          <p:nvPr/>
        </p:nvGrpSpPr>
        <p:grpSpPr>
          <a:xfrm>
            <a:off x="1123950" y="5156517"/>
            <a:ext cx="990600" cy="370841"/>
            <a:chOff x="0" y="0"/>
            <a:chExt cx="990600" cy="370840"/>
          </a:xfrm>
        </p:grpSpPr>
        <p:sp>
          <p:nvSpPr>
            <p:cNvPr id="473" name="Shape 473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0</a:t>
              </a:r>
            </a:p>
          </p:txBody>
        </p:sp>
      </p:grpSp>
      <p:grpSp>
        <p:nvGrpSpPr>
          <p:cNvPr id="478" name="Group 478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76" name="Shape 476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81" name="Group 481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79" name="Shape 479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</a:t>
              </a:r>
            </a:p>
          </p:txBody>
        </p:sp>
      </p:grpSp>
      <p:grpSp>
        <p:nvGrpSpPr>
          <p:cNvPr id="484" name="Group 484"/>
          <p:cNvGrpSpPr/>
          <p:nvPr/>
        </p:nvGrpSpPr>
        <p:grpSpPr>
          <a:xfrm>
            <a:off x="1123950" y="5480367"/>
            <a:ext cx="990600" cy="370841"/>
            <a:chOff x="0" y="0"/>
            <a:chExt cx="990600" cy="370840"/>
          </a:xfrm>
        </p:grpSpPr>
        <p:sp>
          <p:nvSpPr>
            <p:cNvPr id="482" name="Shape 482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3" name="Shape 483"/>
            <p:cNvSpPr/>
            <p:nvPr/>
          </p:nvSpPr>
          <p:spPr>
            <a:xfrm>
              <a:off x="224899" y="0"/>
              <a:ext cx="5408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110</a:t>
              </a:r>
            </a:p>
          </p:txBody>
        </p:sp>
      </p:grpSp>
      <p:grpSp>
        <p:nvGrpSpPr>
          <p:cNvPr id="487" name="Group 487"/>
          <p:cNvGrpSpPr/>
          <p:nvPr/>
        </p:nvGrpSpPr>
        <p:grpSpPr>
          <a:xfrm>
            <a:off x="1123950" y="5804217"/>
            <a:ext cx="990600" cy="370841"/>
            <a:chOff x="0" y="0"/>
            <a:chExt cx="990600" cy="370840"/>
          </a:xfrm>
        </p:grpSpPr>
        <p:sp>
          <p:nvSpPr>
            <p:cNvPr id="485" name="Shape 485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6" name="Shape 486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90" name="Group 490"/>
          <p:cNvGrpSpPr/>
          <p:nvPr/>
        </p:nvGrpSpPr>
        <p:grpSpPr>
          <a:xfrm>
            <a:off x="1123950" y="5804217"/>
            <a:ext cx="990600" cy="370841"/>
            <a:chOff x="0" y="0"/>
            <a:chExt cx="990600" cy="370840"/>
          </a:xfrm>
        </p:grpSpPr>
        <p:sp>
          <p:nvSpPr>
            <p:cNvPr id="488" name="Shape 488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10</a:t>
              </a:r>
            </a:p>
          </p:txBody>
        </p:sp>
      </p:grpSp>
      <p:grpSp>
        <p:nvGrpSpPr>
          <p:cNvPr id="493" name="Group 493"/>
          <p:cNvGrpSpPr/>
          <p:nvPr/>
        </p:nvGrpSpPr>
        <p:grpSpPr>
          <a:xfrm>
            <a:off x="1127125" y="6128067"/>
            <a:ext cx="990600" cy="370841"/>
            <a:chOff x="0" y="0"/>
            <a:chExt cx="990600" cy="370840"/>
          </a:xfrm>
        </p:grpSpPr>
        <p:sp>
          <p:nvSpPr>
            <p:cNvPr id="491" name="Shape 491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370453" y="0"/>
              <a:ext cx="249694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</a:t>
              </a:r>
            </a:p>
          </p:txBody>
        </p:sp>
      </p:grpSp>
      <p:grpSp>
        <p:nvGrpSpPr>
          <p:cNvPr id="496" name="Group 496"/>
          <p:cNvGrpSpPr/>
          <p:nvPr/>
        </p:nvGrpSpPr>
        <p:grpSpPr>
          <a:xfrm>
            <a:off x="1123950" y="6131242"/>
            <a:ext cx="990600" cy="370841"/>
            <a:chOff x="0" y="0"/>
            <a:chExt cx="990600" cy="370840"/>
          </a:xfrm>
        </p:grpSpPr>
        <p:sp>
          <p:nvSpPr>
            <p:cNvPr id="494" name="Shape 494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5" name="Shape 495"/>
            <p:cNvSpPr/>
            <p:nvPr/>
          </p:nvSpPr>
          <p:spPr>
            <a:xfrm>
              <a:off x="297676" y="0"/>
              <a:ext cx="3952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</a:t>
              </a:r>
            </a:p>
          </p:txBody>
        </p:sp>
      </p:grpSp>
      <p:grpSp>
        <p:nvGrpSpPr>
          <p:cNvPr id="499" name="Group 499"/>
          <p:cNvGrpSpPr/>
          <p:nvPr/>
        </p:nvGrpSpPr>
        <p:grpSpPr>
          <a:xfrm>
            <a:off x="1123950" y="6131242"/>
            <a:ext cx="990600" cy="370841"/>
            <a:chOff x="0" y="0"/>
            <a:chExt cx="990600" cy="370840"/>
          </a:xfrm>
        </p:grpSpPr>
        <p:sp>
          <p:nvSpPr>
            <p:cNvPr id="497" name="Shape 497"/>
            <p:cNvSpPr/>
            <p:nvPr/>
          </p:nvSpPr>
          <p:spPr>
            <a:xfrm>
              <a:off x="0" y="25082"/>
              <a:ext cx="990600" cy="320676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498" name="Shape 498"/>
            <p:cNvSpPr/>
            <p:nvPr/>
          </p:nvSpPr>
          <p:spPr>
            <a:xfrm>
              <a:off x="224899" y="0"/>
              <a:ext cx="540802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800" b="1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b="0"/>
              </a:pPr>
              <a:r>
                <a:rPr b="1"/>
                <a:t>111</a:t>
              </a:r>
            </a:p>
          </p:txBody>
        </p:sp>
      </p:grpSp>
      <p:sp>
        <p:nvSpPr>
          <p:cNvPr id="500" name="Shape 500"/>
          <p:cNvSpPr/>
          <p:nvPr/>
        </p:nvSpPr>
        <p:spPr>
          <a:xfrm flipH="1">
            <a:off x="1476375" y="1844674"/>
            <a:ext cx="215901" cy="360364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1" name="Shape 501"/>
          <p:cNvSpPr/>
          <p:nvPr/>
        </p:nvSpPr>
        <p:spPr>
          <a:xfrm>
            <a:off x="323849" y="2492375"/>
            <a:ext cx="71439" cy="360363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2" name="Shape 502"/>
          <p:cNvSpPr/>
          <p:nvPr/>
        </p:nvSpPr>
        <p:spPr>
          <a:xfrm flipH="1">
            <a:off x="1979612" y="2565400"/>
            <a:ext cx="215901" cy="358775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3" name="Shape 503"/>
          <p:cNvSpPr/>
          <p:nvPr/>
        </p:nvSpPr>
        <p:spPr>
          <a:xfrm flipH="1">
            <a:off x="2411412" y="3213099"/>
            <a:ext cx="215901" cy="360364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4" name="Shape 504"/>
          <p:cNvSpPr/>
          <p:nvPr/>
        </p:nvSpPr>
        <p:spPr>
          <a:xfrm flipH="1">
            <a:off x="2987675" y="4221162"/>
            <a:ext cx="215901" cy="2159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5" name="Shape 505"/>
          <p:cNvSpPr/>
          <p:nvPr/>
        </p:nvSpPr>
        <p:spPr>
          <a:xfrm>
            <a:off x="539749" y="3644900"/>
            <a:ext cx="287339" cy="215900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506" name="Shape 506"/>
          <p:cNvSpPr/>
          <p:nvPr/>
        </p:nvSpPr>
        <p:spPr>
          <a:xfrm>
            <a:off x="1258887" y="4221162"/>
            <a:ext cx="288926" cy="215901"/>
          </a:xfrm>
          <a:prstGeom prst="line">
            <a:avLst/>
          </a:prstGeom>
          <a:ln>
            <a:solidFill/>
            <a:miter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206" name="Grupo 205">
            <a:extLst>
              <a:ext uri="{FF2B5EF4-FFF2-40B4-BE49-F238E27FC236}">
                <a16:creationId xmlns:a16="http://schemas.microsoft.com/office/drawing/2014/main" id="{E5731505-2F65-42CE-9FF1-01368F26C411}"/>
              </a:ext>
            </a:extLst>
          </p:cNvPr>
          <p:cNvGrpSpPr/>
          <p:nvPr/>
        </p:nvGrpSpPr>
        <p:grpSpPr>
          <a:xfrm>
            <a:off x="367188" y="2203588"/>
            <a:ext cx="2545765" cy="2753077"/>
            <a:chOff x="6537345" y="3796029"/>
            <a:chExt cx="2545765" cy="2753077"/>
          </a:xfrm>
        </p:grpSpPr>
        <p:grpSp>
          <p:nvGrpSpPr>
            <p:cNvPr id="207" name="Group 319">
              <a:extLst>
                <a:ext uri="{FF2B5EF4-FFF2-40B4-BE49-F238E27FC236}">
                  <a16:creationId xmlns:a16="http://schemas.microsoft.com/office/drawing/2014/main" id="{12012DEC-3CB8-46C6-965E-1CCF6099CCC4}"/>
                </a:ext>
              </a:extLst>
            </p:cNvPr>
            <p:cNvGrpSpPr/>
            <p:nvPr/>
          </p:nvGrpSpPr>
          <p:grpSpPr>
            <a:xfrm>
              <a:off x="7764333" y="5715000"/>
              <a:ext cx="557472" cy="834106"/>
              <a:chOff x="0" y="0"/>
              <a:chExt cx="557470" cy="834105"/>
            </a:xfrm>
          </p:grpSpPr>
          <p:grpSp>
            <p:nvGrpSpPr>
              <p:cNvPr id="252" name="Group 317">
                <a:extLst>
                  <a:ext uri="{FF2B5EF4-FFF2-40B4-BE49-F238E27FC236}">
                    <a16:creationId xmlns:a16="http://schemas.microsoft.com/office/drawing/2014/main" id="{752C878F-A7C8-4786-9A9C-EA82188AEC26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7472" cy="526766"/>
                <a:chOff x="0" y="0"/>
                <a:chExt cx="557470" cy="526765"/>
              </a:xfrm>
            </p:grpSpPr>
            <p:sp>
              <p:nvSpPr>
                <p:cNvPr id="254" name="Shape 315">
                  <a:extLst>
                    <a:ext uri="{FF2B5EF4-FFF2-40B4-BE49-F238E27FC236}">
                      <a16:creationId xmlns:a16="http://schemas.microsoft.com/office/drawing/2014/main" id="{21AA9E56-68D3-4300-AB9A-D1ECA9B3A28B}"/>
                    </a:ext>
                  </a:extLst>
                </p:cNvPr>
                <p:cNvSpPr/>
                <p:nvPr/>
              </p:nvSpPr>
              <p:spPr>
                <a:xfrm>
                  <a:off x="16003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55" name="Shape 316">
                  <a:extLst>
                    <a:ext uri="{FF2B5EF4-FFF2-40B4-BE49-F238E27FC236}">
                      <a16:creationId xmlns:a16="http://schemas.microsoft.com/office/drawing/2014/main" id="{B08187FA-8240-4557-A936-AB7A44AA2DFA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747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 dirty="0"/>
                    <a:t>B(0)</a:t>
                  </a:r>
                </a:p>
              </p:txBody>
            </p:sp>
          </p:grpSp>
          <p:sp>
            <p:nvSpPr>
              <p:cNvPr id="253" name="Shape 318">
                <a:extLst>
                  <a:ext uri="{FF2B5EF4-FFF2-40B4-BE49-F238E27FC236}">
                    <a16:creationId xmlns:a16="http://schemas.microsoft.com/office/drawing/2014/main" id="{2C8D3DF3-F4C0-4D06-B7B6-47E1CA52D55E}"/>
                  </a:ext>
                </a:extLst>
              </p:cNvPr>
              <p:cNvSpPr/>
              <p:nvPr/>
            </p:nvSpPr>
            <p:spPr>
              <a:xfrm>
                <a:off x="72929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1</a:t>
                </a:r>
              </a:p>
            </p:txBody>
          </p:sp>
        </p:grpSp>
        <p:grpSp>
          <p:nvGrpSpPr>
            <p:cNvPr id="208" name="Group 324">
              <a:extLst>
                <a:ext uri="{FF2B5EF4-FFF2-40B4-BE49-F238E27FC236}">
                  <a16:creationId xmlns:a16="http://schemas.microsoft.com/office/drawing/2014/main" id="{9D91930D-0572-40B5-8685-5AE004F81B29}"/>
                </a:ext>
              </a:extLst>
            </p:cNvPr>
            <p:cNvGrpSpPr/>
            <p:nvPr/>
          </p:nvGrpSpPr>
          <p:grpSpPr>
            <a:xfrm>
              <a:off x="8511153" y="5715000"/>
              <a:ext cx="571957" cy="834106"/>
              <a:chOff x="0" y="0"/>
              <a:chExt cx="571956" cy="834105"/>
            </a:xfrm>
          </p:grpSpPr>
          <p:grpSp>
            <p:nvGrpSpPr>
              <p:cNvPr id="248" name="Group 322">
                <a:extLst>
                  <a:ext uri="{FF2B5EF4-FFF2-40B4-BE49-F238E27FC236}">
                    <a16:creationId xmlns:a16="http://schemas.microsoft.com/office/drawing/2014/main" id="{5D37CB8B-E7F0-4337-805D-A051D14D2BD1}"/>
                  </a:ext>
                </a:extLst>
              </p:cNvPr>
              <p:cNvGrpSpPr/>
              <p:nvPr/>
            </p:nvGrpSpPr>
            <p:grpSpPr>
              <a:xfrm>
                <a:off x="-1" y="0"/>
                <a:ext cx="571958" cy="526766"/>
                <a:chOff x="0" y="0"/>
                <a:chExt cx="571956" cy="526765"/>
              </a:xfrm>
            </p:grpSpPr>
            <p:sp>
              <p:nvSpPr>
                <p:cNvPr id="250" name="Shape 320">
                  <a:extLst>
                    <a:ext uri="{FF2B5EF4-FFF2-40B4-BE49-F238E27FC236}">
                      <a16:creationId xmlns:a16="http://schemas.microsoft.com/office/drawing/2014/main" id="{43AF3666-749D-49E9-A65A-57C739739407}"/>
                    </a:ext>
                  </a:extLst>
                </p:cNvPr>
                <p:cNvSpPr/>
                <p:nvPr/>
              </p:nvSpPr>
              <p:spPr>
                <a:xfrm>
                  <a:off x="23246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51" name="Shape 321">
                  <a:extLst>
                    <a:ext uri="{FF2B5EF4-FFF2-40B4-BE49-F238E27FC236}">
                      <a16:creationId xmlns:a16="http://schemas.microsoft.com/office/drawing/2014/main" id="{08A6A2BA-CBC6-4929-A343-315FA3EDD739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71958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D(1)</a:t>
                  </a:r>
                </a:p>
              </p:txBody>
            </p:sp>
          </p:grpSp>
          <p:sp>
            <p:nvSpPr>
              <p:cNvPr id="249" name="Shape 323">
                <a:extLst>
                  <a:ext uri="{FF2B5EF4-FFF2-40B4-BE49-F238E27FC236}">
                    <a16:creationId xmlns:a16="http://schemas.microsoft.com/office/drawing/2014/main" id="{1FB0760D-3A62-4D65-B099-BA03C308ED96}"/>
                  </a:ext>
                </a:extLst>
              </p:cNvPr>
              <p:cNvSpPr/>
              <p:nvPr/>
            </p:nvSpPr>
            <p:spPr>
              <a:xfrm>
                <a:off x="80172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1</a:t>
                </a:r>
              </a:p>
            </p:txBody>
          </p:sp>
        </p:grpSp>
        <p:grpSp>
          <p:nvGrpSpPr>
            <p:cNvPr id="209" name="Group 327">
              <a:extLst>
                <a:ext uri="{FF2B5EF4-FFF2-40B4-BE49-F238E27FC236}">
                  <a16:creationId xmlns:a16="http://schemas.microsoft.com/office/drawing/2014/main" id="{BB91B264-5B4F-4311-813E-715A7F6B76B5}"/>
                </a:ext>
              </a:extLst>
            </p:cNvPr>
            <p:cNvGrpSpPr/>
            <p:nvPr/>
          </p:nvGrpSpPr>
          <p:grpSpPr>
            <a:xfrm>
              <a:off x="8077200" y="5167629"/>
              <a:ext cx="685800" cy="332741"/>
              <a:chOff x="0" y="0"/>
              <a:chExt cx="685800" cy="332740"/>
            </a:xfrm>
          </p:grpSpPr>
          <p:sp>
            <p:nvSpPr>
              <p:cNvPr id="246" name="Shape 325">
                <a:extLst>
                  <a:ext uri="{FF2B5EF4-FFF2-40B4-BE49-F238E27FC236}">
                    <a16:creationId xmlns:a16="http://schemas.microsoft.com/office/drawing/2014/main" id="{F9157983-702A-42C8-84BA-CE003E01DF29}"/>
                  </a:ext>
                </a:extLst>
              </p:cNvPr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47" name="Shape 326">
                <a:extLst>
                  <a:ext uri="{FF2B5EF4-FFF2-40B4-BE49-F238E27FC236}">
                    <a16:creationId xmlns:a16="http://schemas.microsoft.com/office/drawing/2014/main" id="{5AB75C50-9873-455C-B44E-D3998ED073AF}"/>
                  </a:ext>
                </a:extLst>
              </p:cNvPr>
              <p:cNvSpPr/>
              <p:nvPr/>
            </p:nvSpPr>
            <p:spPr>
              <a:xfrm>
                <a:off x="130294" y="-1"/>
                <a:ext cx="42521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 BD</a:t>
                </a:r>
              </a:p>
            </p:txBody>
          </p:sp>
        </p:grpSp>
        <p:sp>
          <p:nvSpPr>
            <p:cNvPr id="210" name="Shape 398">
              <a:extLst>
                <a:ext uri="{FF2B5EF4-FFF2-40B4-BE49-F238E27FC236}">
                  <a16:creationId xmlns:a16="http://schemas.microsoft.com/office/drawing/2014/main" id="{8FC85A4F-87C8-4652-A881-6791AF930ACA}"/>
                </a:ext>
              </a:extLst>
            </p:cNvPr>
            <p:cNvSpPr/>
            <p:nvPr/>
          </p:nvSpPr>
          <p:spPr>
            <a:xfrm>
              <a:off x="8054363" y="5492261"/>
              <a:ext cx="353484" cy="215468"/>
            </a:xfrm>
            <a:custGeom>
              <a:avLst/>
              <a:gdLst>
                <a:gd name="connsiteX0" fmla="*/ 7248 w 21600"/>
                <a:gd name="connsiteY0" fmla="*/ 0 h 21600"/>
                <a:gd name="connsiteX1" fmla="*/ 0 w 21600"/>
                <a:gd name="connsiteY1" fmla="*/ 7246 h 21600"/>
                <a:gd name="connsiteX2" fmla="*/ 21600 w 21600"/>
                <a:gd name="connsiteY2" fmla="*/ 7246 h 21600"/>
                <a:gd name="connsiteX3" fmla="*/ 21600 w 21600"/>
                <a:gd name="connsiteY3" fmla="*/ 21600 h 21600"/>
                <a:gd name="connsiteX4" fmla="*/ 14352 w 21600"/>
                <a:gd name="connsiteY4" fmla="*/ 21600 h 21600"/>
                <a:gd name="connsiteX0" fmla="*/ 0 w 14352"/>
                <a:gd name="connsiteY0" fmla="*/ 0 h 21600"/>
                <a:gd name="connsiteX1" fmla="*/ 14352 w 14352"/>
                <a:gd name="connsiteY1" fmla="*/ 7246 h 21600"/>
                <a:gd name="connsiteX2" fmla="*/ 14352 w 14352"/>
                <a:gd name="connsiteY2" fmla="*/ 21600 h 21600"/>
                <a:gd name="connsiteX3" fmla="*/ 7104 w 14352"/>
                <a:gd name="connsiteY3" fmla="*/ 21600 h 21600"/>
                <a:gd name="connsiteX0" fmla="*/ 0 w 14352"/>
                <a:gd name="connsiteY0" fmla="*/ 0 h 21600"/>
                <a:gd name="connsiteX1" fmla="*/ 14352 w 14352"/>
                <a:gd name="connsiteY1" fmla="*/ 21600 h 21600"/>
                <a:gd name="connsiteX2" fmla="*/ 7104 w 14352"/>
                <a:gd name="connsiteY2" fmla="*/ 21600 h 21600"/>
                <a:gd name="connsiteX0" fmla="*/ 0 w 7104"/>
                <a:gd name="connsiteY0" fmla="*/ 0 h 21600"/>
                <a:gd name="connsiteX1" fmla="*/ 7104 w 7104"/>
                <a:gd name="connsiteY1" fmla="*/ 21600 h 21600"/>
                <a:gd name="connsiteX0" fmla="*/ 3774 w 3774"/>
                <a:gd name="connsiteY0" fmla="*/ 0 h 4605"/>
                <a:gd name="connsiteX1" fmla="*/ 0 w 3774"/>
                <a:gd name="connsiteY1" fmla="*/ 4605 h 4605"/>
                <a:gd name="connsiteX0" fmla="*/ 46498 w 46498"/>
                <a:gd name="connsiteY0" fmla="*/ 0 h 5275"/>
                <a:gd name="connsiteX1" fmla="*/ 0 w 46498"/>
                <a:gd name="connsiteY1" fmla="*/ 5275 h 5275"/>
                <a:gd name="connsiteX0" fmla="*/ 9836 w 9836"/>
                <a:gd name="connsiteY0" fmla="*/ 0 h 10736"/>
                <a:gd name="connsiteX1" fmla="*/ 0 w 9836"/>
                <a:gd name="connsiteY1" fmla="*/ 10736 h 10736"/>
                <a:gd name="connsiteX0" fmla="*/ 8282 w 8282"/>
                <a:gd name="connsiteY0" fmla="*/ 0 h 9543"/>
                <a:gd name="connsiteX1" fmla="*/ 0 w 8282"/>
                <a:gd name="connsiteY1" fmla="*/ 9543 h 9543"/>
                <a:gd name="connsiteX0" fmla="*/ 9933 w 9933"/>
                <a:gd name="connsiteY0" fmla="*/ 0 h 10838"/>
                <a:gd name="connsiteX1" fmla="*/ 0 w 9933"/>
                <a:gd name="connsiteY1" fmla="*/ 10838 h 10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933" h="10838" extrusionOk="0">
                  <a:moveTo>
                    <a:pt x="9933" y="0"/>
                  </a:moveTo>
                  <a:lnTo>
                    <a:pt x="0" y="10838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11" name="Shape 399">
              <a:extLst>
                <a:ext uri="{FF2B5EF4-FFF2-40B4-BE49-F238E27FC236}">
                  <a16:creationId xmlns:a16="http://schemas.microsoft.com/office/drawing/2014/main" id="{23E4B83C-83DD-4ADA-903F-BBA7882D221B}"/>
                </a:ext>
              </a:extLst>
            </p:cNvPr>
            <p:cNvSpPr/>
            <p:nvPr/>
          </p:nvSpPr>
          <p:spPr>
            <a:xfrm>
              <a:off x="8412001" y="5492253"/>
              <a:ext cx="357805" cy="215447"/>
            </a:xfrm>
            <a:custGeom>
              <a:avLst/>
              <a:gdLst>
                <a:gd name="connsiteX0" fmla="*/ 14424 w 21600"/>
                <a:gd name="connsiteY0" fmla="*/ 0 h 21600"/>
                <a:gd name="connsiteX1" fmla="*/ 21600 w 21600"/>
                <a:gd name="connsiteY1" fmla="*/ 0 h 21600"/>
                <a:gd name="connsiteX2" fmla="*/ 21600 w 21600"/>
                <a:gd name="connsiteY2" fmla="*/ 7246 h 21600"/>
                <a:gd name="connsiteX3" fmla="*/ 0 w 21600"/>
                <a:gd name="connsiteY3" fmla="*/ 21600 h 21600"/>
                <a:gd name="connsiteX4" fmla="*/ 7176 w 21600"/>
                <a:gd name="connsiteY4" fmla="*/ 21600 h 21600"/>
                <a:gd name="connsiteX0" fmla="*/ 7248 w 14424"/>
                <a:gd name="connsiteY0" fmla="*/ 0 h 21600"/>
                <a:gd name="connsiteX1" fmla="*/ 14424 w 14424"/>
                <a:gd name="connsiteY1" fmla="*/ 0 h 21600"/>
                <a:gd name="connsiteX2" fmla="*/ 14424 w 14424"/>
                <a:gd name="connsiteY2" fmla="*/ 7246 h 21600"/>
                <a:gd name="connsiteX3" fmla="*/ 0 w 14424"/>
                <a:gd name="connsiteY3" fmla="*/ 21600 h 21600"/>
                <a:gd name="connsiteX0" fmla="*/ 7248 w 14424"/>
                <a:gd name="connsiteY0" fmla="*/ 0 h 21600"/>
                <a:gd name="connsiteX1" fmla="*/ 14424 w 14424"/>
                <a:gd name="connsiteY1" fmla="*/ 0 h 21600"/>
                <a:gd name="connsiteX2" fmla="*/ 0 w 14424"/>
                <a:gd name="connsiteY2" fmla="*/ 21600 h 21600"/>
                <a:gd name="connsiteX0" fmla="*/ 7248 w 7248"/>
                <a:gd name="connsiteY0" fmla="*/ 0 h 21600"/>
                <a:gd name="connsiteX1" fmla="*/ 0 w 7248"/>
                <a:gd name="connsiteY1" fmla="*/ 21600 h 21600"/>
                <a:gd name="connsiteX0" fmla="*/ 0 w 860"/>
                <a:gd name="connsiteY0" fmla="*/ 0 h 6423"/>
                <a:gd name="connsiteX1" fmla="*/ 860 w 860"/>
                <a:gd name="connsiteY1" fmla="*/ 6423 h 6423"/>
                <a:gd name="connsiteX0" fmla="*/ 0 w 39141"/>
                <a:gd name="connsiteY0" fmla="*/ 0 h 12367"/>
                <a:gd name="connsiteX1" fmla="*/ 39141 w 39141"/>
                <a:gd name="connsiteY1" fmla="*/ 12367 h 12367"/>
                <a:gd name="connsiteX0" fmla="*/ 0 w 147070"/>
                <a:gd name="connsiteY0" fmla="*/ 0 h 3874"/>
                <a:gd name="connsiteX1" fmla="*/ 147070 w 147070"/>
                <a:gd name="connsiteY1" fmla="*/ 3874 h 3874"/>
                <a:gd name="connsiteX0" fmla="*/ 0 w 10660"/>
                <a:gd name="connsiteY0" fmla="*/ 0 h 10599"/>
                <a:gd name="connsiteX1" fmla="*/ 10660 w 10660"/>
                <a:gd name="connsiteY1" fmla="*/ 10599 h 10599"/>
                <a:gd name="connsiteX0" fmla="*/ 0 w 11027"/>
                <a:gd name="connsiteY0" fmla="*/ 0 h 10839"/>
                <a:gd name="connsiteX1" fmla="*/ 11027 w 11027"/>
                <a:gd name="connsiteY1" fmla="*/ 10839 h 10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27" h="10839" extrusionOk="0">
                  <a:moveTo>
                    <a:pt x="0" y="0"/>
                  </a:moveTo>
                  <a:lnTo>
                    <a:pt x="11027" y="10839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12" name="Group 349">
              <a:extLst>
                <a:ext uri="{FF2B5EF4-FFF2-40B4-BE49-F238E27FC236}">
                  <a16:creationId xmlns:a16="http://schemas.microsoft.com/office/drawing/2014/main" id="{12554AD9-ACA2-46AE-B5C3-9EF6B123DC82}"/>
                </a:ext>
              </a:extLst>
            </p:cNvPr>
            <p:cNvGrpSpPr/>
            <p:nvPr/>
          </p:nvGrpSpPr>
          <p:grpSpPr>
            <a:xfrm>
              <a:off x="7072481" y="5105400"/>
              <a:ext cx="553701" cy="834106"/>
              <a:chOff x="0" y="0"/>
              <a:chExt cx="553700" cy="834105"/>
            </a:xfrm>
          </p:grpSpPr>
          <p:grpSp>
            <p:nvGrpSpPr>
              <p:cNvPr id="242" name="Group 347">
                <a:extLst>
                  <a:ext uri="{FF2B5EF4-FFF2-40B4-BE49-F238E27FC236}">
                    <a16:creationId xmlns:a16="http://schemas.microsoft.com/office/drawing/2014/main" id="{593A4786-8EAA-4139-B9B2-36CC2B06A251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3702" cy="526766"/>
                <a:chOff x="0" y="0"/>
                <a:chExt cx="553700" cy="526765"/>
              </a:xfrm>
            </p:grpSpPr>
            <p:sp>
              <p:nvSpPr>
                <p:cNvPr id="244" name="Shape 345">
                  <a:extLst>
                    <a:ext uri="{FF2B5EF4-FFF2-40B4-BE49-F238E27FC236}">
                      <a16:creationId xmlns:a16="http://schemas.microsoft.com/office/drawing/2014/main" id="{54807850-DD38-4060-98ED-D02791753152}"/>
                    </a:ext>
                  </a:extLst>
                </p:cNvPr>
                <p:cNvSpPr/>
                <p:nvPr/>
              </p:nvSpPr>
              <p:spPr>
                <a:xfrm>
                  <a:off x="14118" y="0"/>
                  <a:ext cx="525464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45" name="Shape 346">
                  <a:extLst>
                    <a:ext uri="{FF2B5EF4-FFF2-40B4-BE49-F238E27FC236}">
                      <a16:creationId xmlns:a16="http://schemas.microsoft.com/office/drawing/2014/main" id="{14680389-42ED-4E46-9F62-3184AAD25CB5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370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C(0)</a:t>
                  </a:r>
                </a:p>
              </p:txBody>
            </p:sp>
          </p:grpSp>
          <p:sp>
            <p:nvSpPr>
              <p:cNvPr id="243" name="Shape 348">
                <a:extLst>
                  <a:ext uri="{FF2B5EF4-FFF2-40B4-BE49-F238E27FC236}">
                    <a16:creationId xmlns:a16="http://schemas.microsoft.com/office/drawing/2014/main" id="{EADB2113-3C4B-41E8-BA37-9B97871567C9}"/>
                  </a:ext>
                </a:extLst>
              </p:cNvPr>
              <p:cNvSpPr/>
              <p:nvPr/>
            </p:nvSpPr>
            <p:spPr>
              <a:xfrm>
                <a:off x="71043" y="526765"/>
                <a:ext cx="201202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2</a:t>
                </a:r>
              </a:p>
            </p:txBody>
          </p:sp>
        </p:grpSp>
        <p:sp>
          <p:nvSpPr>
            <p:cNvPr id="213" name="Shape 400">
              <a:extLst>
                <a:ext uri="{FF2B5EF4-FFF2-40B4-BE49-F238E27FC236}">
                  <a16:creationId xmlns:a16="http://schemas.microsoft.com/office/drawing/2014/main" id="{6CF667DD-9869-4AC9-BCBF-61FFC9BFA639}"/>
                </a:ext>
              </a:extLst>
            </p:cNvPr>
            <p:cNvSpPr/>
            <p:nvPr/>
          </p:nvSpPr>
          <p:spPr>
            <a:xfrm>
              <a:off x="7501057" y="4876800"/>
              <a:ext cx="383580" cy="263664"/>
            </a:xfrm>
            <a:custGeom>
              <a:avLst/>
              <a:gdLst>
                <a:gd name="connsiteX0" fmla="*/ 9231 w 21600"/>
                <a:gd name="connsiteY0" fmla="*/ 0 h 21600"/>
                <a:gd name="connsiteX1" fmla="*/ 0 w 21600"/>
                <a:gd name="connsiteY1" fmla="*/ 0 h 21600"/>
                <a:gd name="connsiteX2" fmla="*/ 21600 w 21600"/>
                <a:gd name="connsiteY2" fmla="*/ 7246 h 21600"/>
                <a:gd name="connsiteX3" fmla="*/ 21600 w 21600"/>
                <a:gd name="connsiteY3" fmla="*/ 21600 h 21600"/>
                <a:gd name="connsiteX4" fmla="*/ 12369 w 21600"/>
                <a:gd name="connsiteY4" fmla="*/ 21600 h 21600"/>
                <a:gd name="connsiteX0" fmla="*/ 9231 w 21600"/>
                <a:gd name="connsiteY0" fmla="*/ 0 h 21600"/>
                <a:gd name="connsiteX1" fmla="*/ 0 w 21600"/>
                <a:gd name="connsiteY1" fmla="*/ 0 h 21600"/>
                <a:gd name="connsiteX2" fmla="*/ 21600 w 21600"/>
                <a:gd name="connsiteY2" fmla="*/ 21600 h 21600"/>
                <a:gd name="connsiteX3" fmla="*/ 12369 w 21600"/>
                <a:gd name="connsiteY3" fmla="*/ 21600 h 21600"/>
                <a:gd name="connsiteX0" fmla="*/ 0 w 12369"/>
                <a:gd name="connsiteY0" fmla="*/ 0 h 21600"/>
                <a:gd name="connsiteX1" fmla="*/ 12369 w 12369"/>
                <a:gd name="connsiteY1" fmla="*/ 21600 h 21600"/>
                <a:gd name="connsiteX2" fmla="*/ 3138 w 12369"/>
                <a:gd name="connsiteY2" fmla="*/ 21600 h 21600"/>
                <a:gd name="connsiteX0" fmla="*/ 0 w 3138"/>
                <a:gd name="connsiteY0" fmla="*/ 0 h 21600"/>
                <a:gd name="connsiteX1" fmla="*/ 3138 w 3138"/>
                <a:gd name="connsiteY1" fmla="*/ 21600 h 21600"/>
                <a:gd name="connsiteX0" fmla="*/ 30263 w 30263"/>
                <a:gd name="connsiteY0" fmla="*/ 0 h 7794"/>
                <a:gd name="connsiteX1" fmla="*/ 0 w 30263"/>
                <a:gd name="connsiteY1" fmla="*/ 7794 h 7794"/>
                <a:gd name="connsiteX0" fmla="*/ 14830 w 14830"/>
                <a:gd name="connsiteY0" fmla="*/ 0 h 3613"/>
                <a:gd name="connsiteX1" fmla="*/ 0 w 14830"/>
                <a:gd name="connsiteY1" fmla="*/ 3613 h 3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830" h="3613" extrusionOk="0">
                  <a:moveTo>
                    <a:pt x="14830" y="0"/>
                  </a:moveTo>
                  <a:lnTo>
                    <a:pt x="0" y="3613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14" name="Shape 401">
              <a:extLst>
                <a:ext uri="{FF2B5EF4-FFF2-40B4-BE49-F238E27FC236}">
                  <a16:creationId xmlns:a16="http://schemas.microsoft.com/office/drawing/2014/main" id="{86CCF8AF-DB06-476A-A247-462E30DCDEDD}"/>
                </a:ext>
              </a:extLst>
            </p:cNvPr>
            <p:cNvSpPr/>
            <p:nvPr/>
          </p:nvSpPr>
          <p:spPr>
            <a:xfrm>
              <a:off x="7884637" y="4868399"/>
              <a:ext cx="546165" cy="307341"/>
            </a:xfrm>
            <a:custGeom>
              <a:avLst/>
              <a:gdLst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11416 h 21600"/>
                <a:gd name="connsiteX3" fmla="*/ 0 w 21600"/>
                <a:gd name="connsiteY3" fmla="*/ 21600 h 21600"/>
                <a:gd name="connsiteX4" fmla="*/ 6334 w 21600"/>
                <a:gd name="connsiteY4" fmla="*/ 21600 h 21600"/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11416 h 21600"/>
                <a:gd name="connsiteX3" fmla="*/ 0 w 21600"/>
                <a:gd name="connsiteY3" fmla="*/ 21600 h 21600"/>
                <a:gd name="connsiteX4" fmla="*/ 6334 w 21600"/>
                <a:gd name="connsiteY4" fmla="*/ 21600 h 21600"/>
                <a:gd name="connsiteX0" fmla="*/ 15266 w 21600"/>
                <a:gd name="connsiteY0" fmla="*/ 0 h 21600"/>
                <a:gd name="connsiteX1" fmla="*/ 21600 w 21600"/>
                <a:gd name="connsiteY1" fmla="*/ 11416 h 21600"/>
                <a:gd name="connsiteX2" fmla="*/ 0 w 21600"/>
                <a:gd name="connsiteY2" fmla="*/ 21600 h 21600"/>
                <a:gd name="connsiteX3" fmla="*/ 6334 w 21600"/>
                <a:gd name="connsiteY3" fmla="*/ 21600 h 21600"/>
                <a:gd name="connsiteX0" fmla="*/ 15266 w 15266"/>
                <a:gd name="connsiteY0" fmla="*/ 0 h 21600"/>
                <a:gd name="connsiteX1" fmla="*/ 0 w 15266"/>
                <a:gd name="connsiteY1" fmla="*/ 21600 h 21600"/>
                <a:gd name="connsiteX2" fmla="*/ 6334 w 15266"/>
                <a:gd name="connsiteY2" fmla="*/ 21600 h 21600"/>
                <a:gd name="connsiteX0" fmla="*/ 8932 w 8932"/>
                <a:gd name="connsiteY0" fmla="*/ 0 h 21600"/>
                <a:gd name="connsiteX1" fmla="*/ 0 w 8932"/>
                <a:gd name="connsiteY1" fmla="*/ 21600 h 21600"/>
                <a:gd name="connsiteX0" fmla="*/ 0 w 106"/>
                <a:gd name="connsiteY0" fmla="*/ 0 h 7368"/>
                <a:gd name="connsiteX1" fmla="*/ 106 w 106"/>
                <a:gd name="connsiteY1" fmla="*/ 7368 h 7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6" h="7368" extrusionOk="0">
                  <a:moveTo>
                    <a:pt x="0" y="0"/>
                  </a:moveTo>
                  <a:cubicBezTo>
                    <a:pt x="35" y="2456"/>
                    <a:pt x="71" y="4912"/>
                    <a:pt x="106" y="7368"/>
                  </a:cubicBez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grpSp>
          <p:nvGrpSpPr>
            <p:cNvPr id="215" name="Group 356">
              <a:extLst>
                <a:ext uri="{FF2B5EF4-FFF2-40B4-BE49-F238E27FC236}">
                  <a16:creationId xmlns:a16="http://schemas.microsoft.com/office/drawing/2014/main" id="{06E112CF-7401-4386-9422-A4E4F9DB82AC}"/>
                </a:ext>
              </a:extLst>
            </p:cNvPr>
            <p:cNvGrpSpPr/>
            <p:nvPr/>
          </p:nvGrpSpPr>
          <p:grpSpPr>
            <a:xfrm>
              <a:off x="8074243" y="5105399"/>
              <a:ext cx="903824" cy="394972"/>
              <a:chOff x="0" y="0"/>
              <a:chExt cx="903823" cy="394970"/>
            </a:xfrm>
          </p:grpSpPr>
          <p:grpSp>
            <p:nvGrpSpPr>
              <p:cNvPr id="238" name="Group 354">
                <a:extLst>
                  <a:ext uri="{FF2B5EF4-FFF2-40B4-BE49-F238E27FC236}">
                    <a16:creationId xmlns:a16="http://schemas.microsoft.com/office/drawing/2014/main" id="{74302084-8643-4318-AF7D-032CDBD15174}"/>
                  </a:ext>
                </a:extLst>
              </p:cNvPr>
              <p:cNvGrpSpPr/>
              <p:nvPr/>
            </p:nvGrpSpPr>
            <p:grpSpPr>
              <a:xfrm>
                <a:off x="-1" y="62229"/>
                <a:ext cx="691715" cy="332742"/>
                <a:chOff x="0" y="0"/>
                <a:chExt cx="691713" cy="332740"/>
              </a:xfrm>
            </p:grpSpPr>
            <p:sp>
              <p:nvSpPr>
                <p:cNvPr id="240" name="Shape 352">
                  <a:extLst>
                    <a:ext uri="{FF2B5EF4-FFF2-40B4-BE49-F238E27FC236}">
                      <a16:creationId xmlns:a16="http://schemas.microsoft.com/office/drawing/2014/main" id="{ED9B46A8-1E58-4DED-833F-FA817856F3E6}"/>
                    </a:ext>
                  </a:extLst>
                </p:cNvPr>
                <p:cNvSpPr/>
                <p:nvPr/>
              </p:nvSpPr>
              <p:spPr>
                <a:xfrm>
                  <a:off x="2956" y="13969"/>
                  <a:ext cx="685801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41" name="Shape 353">
                  <a:extLst>
                    <a:ext uri="{FF2B5EF4-FFF2-40B4-BE49-F238E27FC236}">
                      <a16:creationId xmlns:a16="http://schemas.microsoft.com/office/drawing/2014/main" id="{E8DA4678-3915-4DCD-81BA-2F08FD19258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691715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 BD(1)</a:t>
                  </a:r>
                </a:p>
              </p:txBody>
            </p:sp>
          </p:grpSp>
          <p:sp>
            <p:nvSpPr>
              <p:cNvPr id="239" name="Shape 355">
                <a:extLst>
                  <a:ext uri="{FF2B5EF4-FFF2-40B4-BE49-F238E27FC236}">
                    <a16:creationId xmlns:a16="http://schemas.microsoft.com/office/drawing/2014/main" id="{D7477507-E430-4F72-A42D-31F7B0C4D4F7}"/>
                  </a:ext>
                </a:extLst>
              </p:cNvPr>
              <p:cNvSpPr/>
              <p:nvPr/>
            </p:nvSpPr>
            <p:spPr>
              <a:xfrm>
                <a:off x="688756" y="0"/>
                <a:ext cx="215068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</a:t>
                </a:r>
              </a:p>
            </p:txBody>
          </p:sp>
        </p:grpSp>
        <p:grpSp>
          <p:nvGrpSpPr>
            <p:cNvPr id="216" name="Group 361">
              <a:extLst>
                <a:ext uri="{FF2B5EF4-FFF2-40B4-BE49-F238E27FC236}">
                  <a16:creationId xmlns:a16="http://schemas.microsoft.com/office/drawing/2014/main" id="{FC2D6896-1A05-499E-8D2E-19208FABD88E}"/>
                </a:ext>
              </a:extLst>
            </p:cNvPr>
            <p:cNvGrpSpPr/>
            <p:nvPr/>
          </p:nvGrpSpPr>
          <p:grpSpPr>
            <a:xfrm>
              <a:off x="7543800" y="4558029"/>
              <a:ext cx="887001" cy="332741"/>
              <a:chOff x="0" y="0"/>
              <a:chExt cx="887000" cy="332740"/>
            </a:xfrm>
          </p:grpSpPr>
          <p:grpSp>
            <p:nvGrpSpPr>
              <p:cNvPr id="234" name="Group 359">
                <a:extLst>
                  <a:ext uri="{FF2B5EF4-FFF2-40B4-BE49-F238E27FC236}">
                    <a16:creationId xmlns:a16="http://schemas.microsoft.com/office/drawing/2014/main" id="{5C46EC25-3F7E-4E58-9146-EA4253189DFF}"/>
                  </a:ext>
                </a:extLst>
              </p:cNvPr>
              <p:cNvGrpSpPr/>
              <p:nvPr/>
            </p:nvGrpSpPr>
            <p:grpSpPr>
              <a:xfrm>
                <a:off x="0" y="-1"/>
                <a:ext cx="685800" cy="332741"/>
                <a:chOff x="0" y="0"/>
                <a:chExt cx="685800" cy="332740"/>
              </a:xfrm>
            </p:grpSpPr>
            <p:sp>
              <p:nvSpPr>
                <p:cNvPr id="236" name="Shape 357">
                  <a:extLst>
                    <a:ext uri="{FF2B5EF4-FFF2-40B4-BE49-F238E27FC236}">
                      <a16:creationId xmlns:a16="http://schemas.microsoft.com/office/drawing/2014/main" id="{C24B0E54-8DBB-4D71-A6B6-6DB350D5B4A1}"/>
                    </a:ext>
                  </a:extLst>
                </p:cNvPr>
                <p:cNvSpPr/>
                <p:nvPr/>
              </p:nvSpPr>
              <p:spPr>
                <a:xfrm>
                  <a:off x="0" y="13969"/>
                  <a:ext cx="685800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7" name="Shape 358">
                  <a:extLst>
                    <a:ext uri="{FF2B5EF4-FFF2-40B4-BE49-F238E27FC236}">
                      <a16:creationId xmlns:a16="http://schemas.microsoft.com/office/drawing/2014/main" id="{14FE2EB6-E20B-48D0-89AA-895771004230}"/>
                    </a:ext>
                  </a:extLst>
                </p:cNvPr>
                <p:cNvSpPr/>
                <p:nvPr/>
              </p:nvSpPr>
              <p:spPr>
                <a:xfrm>
                  <a:off x="101024" y="-1"/>
                  <a:ext cx="48375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CBD</a:t>
                  </a:r>
                </a:p>
              </p:txBody>
            </p:sp>
          </p:grpSp>
          <p:sp>
            <p:nvSpPr>
              <p:cNvPr id="235" name="Shape 360">
                <a:extLst>
                  <a:ext uri="{FF2B5EF4-FFF2-40B4-BE49-F238E27FC236}">
                    <a16:creationId xmlns:a16="http://schemas.microsoft.com/office/drawing/2014/main" id="{FA77E515-77BF-4E78-8EF0-B41D05FD4326}"/>
                  </a:ext>
                </a:extLst>
              </p:cNvPr>
              <p:cNvSpPr/>
              <p:nvPr/>
            </p:nvSpPr>
            <p:spPr>
              <a:xfrm>
                <a:off x="685800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4</a:t>
                </a:r>
              </a:p>
            </p:txBody>
          </p:sp>
        </p:grpSp>
        <p:grpSp>
          <p:nvGrpSpPr>
            <p:cNvPr id="217" name="Group 372">
              <a:extLst>
                <a:ext uri="{FF2B5EF4-FFF2-40B4-BE49-F238E27FC236}">
                  <a16:creationId xmlns:a16="http://schemas.microsoft.com/office/drawing/2014/main" id="{A4E3FFA9-A6E8-41BF-BC6E-21B03AE9102E}"/>
                </a:ext>
              </a:extLst>
            </p:cNvPr>
            <p:cNvGrpSpPr/>
            <p:nvPr/>
          </p:nvGrpSpPr>
          <p:grpSpPr>
            <a:xfrm>
              <a:off x="6537345" y="4425950"/>
              <a:ext cx="557173" cy="834106"/>
              <a:chOff x="0" y="0"/>
              <a:chExt cx="557172" cy="834105"/>
            </a:xfrm>
          </p:grpSpPr>
          <p:grpSp>
            <p:nvGrpSpPr>
              <p:cNvPr id="230" name="Group 370">
                <a:extLst>
                  <a:ext uri="{FF2B5EF4-FFF2-40B4-BE49-F238E27FC236}">
                    <a16:creationId xmlns:a16="http://schemas.microsoft.com/office/drawing/2014/main" id="{200C5AD9-AAEA-453B-991A-4867FD37A9C9}"/>
                  </a:ext>
                </a:extLst>
              </p:cNvPr>
              <p:cNvGrpSpPr/>
              <p:nvPr/>
            </p:nvGrpSpPr>
            <p:grpSpPr>
              <a:xfrm>
                <a:off x="-1" y="0"/>
                <a:ext cx="557174" cy="526766"/>
                <a:chOff x="0" y="0"/>
                <a:chExt cx="557172" cy="526765"/>
              </a:xfrm>
            </p:grpSpPr>
            <p:sp>
              <p:nvSpPr>
                <p:cNvPr id="232" name="Shape 368">
                  <a:extLst>
                    <a:ext uri="{FF2B5EF4-FFF2-40B4-BE49-F238E27FC236}">
                      <a16:creationId xmlns:a16="http://schemas.microsoft.com/office/drawing/2014/main" id="{66BC2B70-3AE8-4391-B3E3-87B0AF139715}"/>
                    </a:ext>
                  </a:extLst>
                </p:cNvPr>
                <p:cNvSpPr/>
                <p:nvPr/>
              </p:nvSpPr>
              <p:spPr>
                <a:xfrm>
                  <a:off x="15855" y="0"/>
                  <a:ext cx="525463" cy="5267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33" name="Shape 369">
                  <a:extLst>
                    <a:ext uri="{FF2B5EF4-FFF2-40B4-BE49-F238E27FC236}">
                      <a16:creationId xmlns:a16="http://schemas.microsoft.com/office/drawing/2014/main" id="{4A838A86-9D39-4B8C-A69C-095BBCE74F31}"/>
                    </a:ext>
                  </a:extLst>
                </p:cNvPr>
                <p:cNvSpPr/>
                <p:nvPr/>
              </p:nvSpPr>
              <p:spPr>
                <a:xfrm>
                  <a:off x="-1" y="97012"/>
                  <a:ext cx="557174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 b="0"/>
                  </a:pPr>
                  <a:r>
                    <a:rPr sz="1600" b="1"/>
                    <a:t>A(0)</a:t>
                  </a:r>
                </a:p>
              </p:txBody>
            </p:sp>
          </p:grpSp>
          <p:sp>
            <p:nvSpPr>
              <p:cNvPr id="231" name="Shape 371">
                <a:extLst>
                  <a:ext uri="{FF2B5EF4-FFF2-40B4-BE49-F238E27FC236}">
                    <a16:creationId xmlns:a16="http://schemas.microsoft.com/office/drawing/2014/main" id="{F55D01FB-7044-4D97-8204-1FFE850AC698}"/>
                  </a:ext>
                </a:extLst>
              </p:cNvPr>
              <p:cNvSpPr/>
              <p:nvPr/>
            </p:nvSpPr>
            <p:spPr>
              <a:xfrm>
                <a:off x="72780" y="526765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3</a:t>
                </a:r>
              </a:p>
            </p:txBody>
          </p:sp>
        </p:grpSp>
        <p:grpSp>
          <p:nvGrpSpPr>
            <p:cNvPr id="218" name="Group 377">
              <a:extLst>
                <a:ext uri="{FF2B5EF4-FFF2-40B4-BE49-F238E27FC236}">
                  <a16:creationId xmlns:a16="http://schemas.microsoft.com/office/drawing/2014/main" id="{B98A0C0E-B6D8-4A4E-8958-2AF79039D6D0}"/>
                </a:ext>
              </a:extLst>
            </p:cNvPr>
            <p:cNvGrpSpPr/>
            <p:nvPr/>
          </p:nvGrpSpPr>
          <p:grpSpPr>
            <a:xfrm>
              <a:off x="7511574" y="4558029"/>
              <a:ext cx="919228" cy="332741"/>
              <a:chOff x="0" y="0"/>
              <a:chExt cx="919226" cy="332740"/>
            </a:xfrm>
          </p:grpSpPr>
          <p:grpSp>
            <p:nvGrpSpPr>
              <p:cNvPr id="226" name="Group 375">
                <a:extLst>
                  <a:ext uri="{FF2B5EF4-FFF2-40B4-BE49-F238E27FC236}">
                    <a16:creationId xmlns:a16="http://schemas.microsoft.com/office/drawing/2014/main" id="{A7DD787F-1860-4560-BECF-741C894A7D73}"/>
                  </a:ext>
                </a:extLst>
              </p:cNvPr>
              <p:cNvGrpSpPr/>
              <p:nvPr/>
            </p:nvGrpSpPr>
            <p:grpSpPr>
              <a:xfrm>
                <a:off x="-1" y="-1"/>
                <a:ext cx="750254" cy="332741"/>
                <a:chOff x="0" y="0"/>
                <a:chExt cx="750252" cy="332740"/>
              </a:xfrm>
            </p:grpSpPr>
            <p:sp>
              <p:nvSpPr>
                <p:cNvPr id="228" name="Shape 373">
                  <a:extLst>
                    <a:ext uri="{FF2B5EF4-FFF2-40B4-BE49-F238E27FC236}">
                      <a16:creationId xmlns:a16="http://schemas.microsoft.com/office/drawing/2014/main" id="{5AD0B7EB-1EC1-46AF-93BF-DDD9F79F9E12}"/>
                    </a:ext>
                  </a:extLst>
                </p:cNvPr>
                <p:cNvSpPr/>
                <p:nvPr/>
              </p:nvSpPr>
              <p:spPr>
                <a:xfrm>
                  <a:off x="32226" y="13969"/>
                  <a:ext cx="685801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29" name="Shape 374">
                  <a:extLst>
                    <a:ext uri="{FF2B5EF4-FFF2-40B4-BE49-F238E27FC236}">
                      <a16:creationId xmlns:a16="http://schemas.microsoft.com/office/drawing/2014/main" id="{AA52AE21-8E19-4AE2-90E2-66A81A6AB114}"/>
                    </a:ext>
                  </a:extLst>
                </p:cNvPr>
                <p:cNvSpPr/>
                <p:nvPr/>
              </p:nvSpPr>
              <p:spPr>
                <a:xfrm>
                  <a:off x="-1" y="-1"/>
                  <a:ext cx="750254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CBD(1)</a:t>
                  </a:r>
                </a:p>
              </p:txBody>
            </p:sp>
          </p:grpSp>
          <p:sp>
            <p:nvSpPr>
              <p:cNvPr id="227" name="Shape 376">
                <a:extLst>
                  <a:ext uri="{FF2B5EF4-FFF2-40B4-BE49-F238E27FC236}">
                    <a16:creationId xmlns:a16="http://schemas.microsoft.com/office/drawing/2014/main" id="{DADC9231-AAE2-4188-BE5A-1A9132907081}"/>
                  </a:ext>
                </a:extLst>
              </p:cNvPr>
              <p:cNvSpPr/>
              <p:nvPr/>
            </p:nvSpPr>
            <p:spPr>
              <a:xfrm>
                <a:off x="718026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4</a:t>
                </a:r>
              </a:p>
            </p:txBody>
          </p:sp>
        </p:grpSp>
        <p:grpSp>
          <p:nvGrpSpPr>
            <p:cNvPr id="219" name="Group 382">
              <a:extLst>
                <a:ext uri="{FF2B5EF4-FFF2-40B4-BE49-F238E27FC236}">
                  <a16:creationId xmlns:a16="http://schemas.microsoft.com/office/drawing/2014/main" id="{0920C9F3-4028-496A-846F-2AB4A26605CD}"/>
                </a:ext>
              </a:extLst>
            </p:cNvPr>
            <p:cNvGrpSpPr/>
            <p:nvPr/>
          </p:nvGrpSpPr>
          <p:grpSpPr>
            <a:xfrm>
              <a:off x="7086600" y="3796029"/>
              <a:ext cx="887001" cy="332741"/>
              <a:chOff x="0" y="0"/>
              <a:chExt cx="887000" cy="332740"/>
            </a:xfrm>
          </p:grpSpPr>
          <p:grpSp>
            <p:nvGrpSpPr>
              <p:cNvPr id="222" name="Group 380">
                <a:extLst>
                  <a:ext uri="{FF2B5EF4-FFF2-40B4-BE49-F238E27FC236}">
                    <a16:creationId xmlns:a16="http://schemas.microsoft.com/office/drawing/2014/main" id="{C3E57025-B1AC-4C33-98E1-96AD257055B3}"/>
                  </a:ext>
                </a:extLst>
              </p:cNvPr>
              <p:cNvGrpSpPr/>
              <p:nvPr/>
            </p:nvGrpSpPr>
            <p:grpSpPr>
              <a:xfrm>
                <a:off x="0" y="-1"/>
                <a:ext cx="685800" cy="332741"/>
                <a:chOff x="0" y="0"/>
                <a:chExt cx="685800" cy="332740"/>
              </a:xfrm>
            </p:grpSpPr>
            <p:sp>
              <p:nvSpPr>
                <p:cNvPr id="224" name="Shape 378">
                  <a:extLst>
                    <a:ext uri="{FF2B5EF4-FFF2-40B4-BE49-F238E27FC236}">
                      <a16:creationId xmlns:a16="http://schemas.microsoft.com/office/drawing/2014/main" id="{60C15FF8-9DD9-40D0-AADD-3C52C8B0B9E0}"/>
                    </a:ext>
                  </a:extLst>
                </p:cNvPr>
                <p:cNvSpPr/>
                <p:nvPr/>
              </p:nvSpPr>
              <p:spPr>
                <a:xfrm>
                  <a:off x="0" y="13969"/>
                  <a:ext cx="685800" cy="304801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25" name="Shape 379">
                  <a:extLst>
                    <a:ext uri="{FF2B5EF4-FFF2-40B4-BE49-F238E27FC236}">
                      <a16:creationId xmlns:a16="http://schemas.microsoft.com/office/drawing/2014/main" id="{E203E853-161D-45BE-A8BA-E950A9DFEF85}"/>
                    </a:ext>
                  </a:extLst>
                </p:cNvPr>
                <p:cNvSpPr/>
                <p:nvPr/>
              </p:nvSpPr>
              <p:spPr>
                <a:xfrm>
                  <a:off x="40104" y="-1"/>
                  <a:ext cx="605592" cy="3327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ACBD</a:t>
                  </a:r>
                </a:p>
              </p:txBody>
            </p:sp>
          </p:grpSp>
          <p:sp>
            <p:nvSpPr>
              <p:cNvPr id="223" name="Shape 381">
                <a:extLst>
                  <a:ext uri="{FF2B5EF4-FFF2-40B4-BE49-F238E27FC236}">
                    <a16:creationId xmlns:a16="http://schemas.microsoft.com/office/drawing/2014/main" id="{B494F5A1-A336-4A36-8B37-F386C157B20A}"/>
                  </a:ext>
                </a:extLst>
              </p:cNvPr>
              <p:cNvSpPr/>
              <p:nvPr/>
            </p:nvSpPr>
            <p:spPr>
              <a:xfrm>
                <a:off x="685800" y="13969"/>
                <a:ext cx="201201" cy="3073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800"/>
                  </a:spcBef>
                  <a:defRPr sz="14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400"/>
                  <a:t>7</a:t>
                </a:r>
              </a:p>
            </p:txBody>
          </p:sp>
        </p:grpSp>
        <p:sp>
          <p:nvSpPr>
            <p:cNvPr id="220" name="Shape 402">
              <a:extLst>
                <a:ext uri="{FF2B5EF4-FFF2-40B4-BE49-F238E27FC236}">
                  <a16:creationId xmlns:a16="http://schemas.microsoft.com/office/drawing/2014/main" id="{0EB00AEF-9F05-4E3F-A735-62644075CEA9}"/>
                </a:ext>
              </a:extLst>
            </p:cNvPr>
            <p:cNvSpPr/>
            <p:nvPr/>
          </p:nvSpPr>
          <p:spPr>
            <a:xfrm>
              <a:off x="6814820" y="4127500"/>
              <a:ext cx="715010" cy="293370"/>
            </a:xfrm>
            <a:custGeom>
              <a:avLst/>
              <a:gdLst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9285 w 21600"/>
                <a:gd name="connsiteY2" fmla="*/ 2899 h 21600"/>
                <a:gd name="connsiteX3" fmla="*/ 0 w 21600"/>
                <a:gd name="connsiteY3" fmla="*/ 2899 h 21600"/>
                <a:gd name="connsiteX4" fmla="*/ 0 w 21600"/>
                <a:gd name="connsiteY4" fmla="*/ 21600 h 21600"/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0 w 21600"/>
                <a:gd name="connsiteY2" fmla="*/ 2899 h 21600"/>
                <a:gd name="connsiteX3" fmla="*/ 0 w 21600"/>
                <a:gd name="connsiteY3" fmla="*/ 21600 h 21600"/>
                <a:gd name="connsiteX0" fmla="*/ 21600 w 21600"/>
                <a:gd name="connsiteY0" fmla="*/ 0 h 21600"/>
                <a:gd name="connsiteX1" fmla="*/ 21600 w 21600"/>
                <a:gd name="connsiteY1" fmla="*/ 18701 h 21600"/>
                <a:gd name="connsiteX2" fmla="*/ 0 w 21600"/>
                <a:gd name="connsiteY2" fmla="*/ 21600 h 21600"/>
                <a:gd name="connsiteX0" fmla="*/ 21600 w 21600"/>
                <a:gd name="connsiteY0" fmla="*/ 0 h 21600"/>
                <a:gd name="connsiteX1" fmla="*/ 0 w 21600"/>
                <a:gd name="connsiteY1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  <p:sp>
          <p:nvSpPr>
            <p:cNvPr id="221" name="Shape 403">
              <a:extLst>
                <a:ext uri="{FF2B5EF4-FFF2-40B4-BE49-F238E27FC236}">
                  <a16:creationId xmlns:a16="http://schemas.microsoft.com/office/drawing/2014/main" id="{3C235F4B-EC86-4D23-B47F-DCBAC0C778C3}"/>
                </a:ext>
              </a:extLst>
            </p:cNvPr>
            <p:cNvSpPr/>
            <p:nvPr/>
          </p:nvSpPr>
          <p:spPr>
            <a:xfrm>
              <a:off x="7529830" y="4127500"/>
              <a:ext cx="440691" cy="429260"/>
            </a:xfrm>
            <a:custGeom>
              <a:avLst/>
              <a:gdLst>
                <a:gd name="connsiteX0" fmla="*/ 0 w 21600"/>
                <a:gd name="connsiteY0" fmla="*/ 0 h 21600"/>
                <a:gd name="connsiteX1" fmla="*/ 6225 w 21600"/>
                <a:gd name="connsiteY1" fmla="*/ 12781 h 21600"/>
                <a:gd name="connsiteX2" fmla="*/ 6225 w 21600"/>
                <a:gd name="connsiteY2" fmla="*/ 8819 h 21600"/>
                <a:gd name="connsiteX3" fmla="*/ 21600 w 21600"/>
                <a:gd name="connsiteY3" fmla="*/ 8819 h 21600"/>
                <a:gd name="connsiteX4" fmla="*/ 21600 w 21600"/>
                <a:gd name="connsiteY4" fmla="*/ 21600 h 21600"/>
                <a:gd name="connsiteX0" fmla="*/ 0 w 21600"/>
                <a:gd name="connsiteY0" fmla="*/ 0 h 21600"/>
                <a:gd name="connsiteX1" fmla="*/ 6225 w 21600"/>
                <a:gd name="connsiteY1" fmla="*/ 8819 h 21600"/>
                <a:gd name="connsiteX2" fmla="*/ 21600 w 21600"/>
                <a:gd name="connsiteY2" fmla="*/ 8819 h 21600"/>
                <a:gd name="connsiteX3" fmla="*/ 21600 w 21600"/>
                <a:gd name="connsiteY3" fmla="*/ 21600 h 21600"/>
                <a:gd name="connsiteX0" fmla="*/ 0 w 21600"/>
                <a:gd name="connsiteY0" fmla="*/ 0 h 21600"/>
                <a:gd name="connsiteX1" fmla="*/ 21600 w 21600"/>
                <a:gd name="connsiteY1" fmla="*/ 8819 h 21600"/>
                <a:gd name="connsiteX2" fmla="*/ 21600 w 21600"/>
                <a:gd name="connsiteY2" fmla="*/ 21600 h 21600"/>
                <a:gd name="connsiteX0" fmla="*/ 0 w 21600"/>
                <a:gd name="connsiteY0" fmla="*/ 0 h 21600"/>
                <a:gd name="connsiteX1" fmla="*/ 21600 w 21600"/>
                <a:gd name="connsiteY1" fmla="*/ 21600 h 2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>
              <a:solidFill/>
              <a:round/>
              <a:tailEnd type="triangle"/>
            </a:ln>
          </p:spPr>
          <p:txBody>
            <a:bodyPr/>
            <a:lstStyle/>
            <a:p>
              <a:pPr lvl="0"/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2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7" presetClass="entr" presetSubtype="2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2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7" presetClass="entr" presetSubtype="2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2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7" presetClass="entr" presetSubtype="2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" grpId="2" build="p" animBg="1" advAuto="0"/>
      <p:bldP spid="467" grpId="3" animBg="1" advAuto="0"/>
      <p:bldP spid="472" grpId="4" animBg="1" advAuto="0"/>
      <p:bldP spid="475" grpId="8" animBg="1" advAuto="0"/>
      <p:bldP spid="478" grpId="11" animBg="1" advAuto="0"/>
      <p:bldP spid="481" grpId="14" animBg="1" advAuto="0"/>
      <p:bldP spid="484" grpId="17" animBg="1" advAuto="0"/>
      <p:bldP spid="487" grpId="19" animBg="1" advAuto="0"/>
      <p:bldP spid="490" grpId="21" animBg="1" advAuto="0"/>
      <p:bldP spid="493" grpId="23" animBg="1" advAuto="0"/>
      <p:bldP spid="496" grpId="24" animBg="1" advAuto="0"/>
      <p:bldP spid="499" grpId="26" animBg="1" advAuto="0"/>
      <p:bldP spid="500" grpId="5" animBg="1" advAuto="0"/>
      <p:bldP spid="500" grpId="6" animBg="1" advAuto="0"/>
      <p:bldP spid="501" grpId="7" animBg="1" advAuto="0"/>
      <p:bldP spid="501" grpId="9" animBg="1" advAuto="0"/>
      <p:bldP spid="502" grpId="10" animBg="1" advAuto="0"/>
      <p:bldP spid="502" grpId="12" animBg="1" advAuto="0"/>
      <p:bldP spid="503" grpId="13" animBg="1" advAuto="0"/>
      <p:bldP spid="503" grpId="15" animBg="1" advAuto="0"/>
      <p:bldP spid="504" grpId="25" animBg="1" advAuto="0"/>
      <p:bldP spid="504" grpId="27" animBg="1" advAuto="0"/>
      <p:bldP spid="505" grpId="20" animBg="1" advAuto="0"/>
      <p:bldP spid="505" grpId="22" animBg="1" advAuto="0"/>
      <p:bldP spid="506" grpId="16" animBg="1" advAuto="0"/>
      <p:bldP spid="506" grpId="18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EJERCICIO EN CLASE</a:t>
            </a:r>
          </a:p>
        </p:txBody>
      </p:sp>
      <p:sp>
        <p:nvSpPr>
          <p:cNvPr id="509" name="Shape 509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5703376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dirty="0" err="1">
                <a:solidFill>
                  <a:srgbClr val="002850"/>
                </a:solidFill>
              </a:rPr>
              <a:t>Construya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el</a:t>
            </a:r>
            <a:r>
              <a:rPr sz="3200" dirty="0">
                <a:solidFill>
                  <a:srgbClr val="002850"/>
                </a:solidFill>
              </a:rPr>
              <a:t> arbol de Huffman con la </a:t>
            </a:r>
            <a:r>
              <a:rPr sz="3200" dirty="0" err="1">
                <a:solidFill>
                  <a:srgbClr val="002850"/>
                </a:solidFill>
              </a:rPr>
              <a:t>siguient</a:t>
            </a:r>
            <a:r>
              <a:rPr lang="es-ES" sz="3200" dirty="0">
                <a:solidFill>
                  <a:srgbClr val="002850"/>
                </a:solidFill>
              </a:rPr>
              <a:t>e tabla de</a:t>
            </a:r>
            <a:r>
              <a:rPr sz="3200" dirty="0">
                <a:solidFill>
                  <a:srgbClr val="002850"/>
                </a:solidFill>
              </a:rPr>
              <a:t> </a:t>
            </a:r>
            <a:r>
              <a:rPr sz="3200" dirty="0" err="1">
                <a:solidFill>
                  <a:srgbClr val="002850"/>
                </a:solidFill>
              </a:rPr>
              <a:t>frecuencias</a:t>
            </a:r>
            <a:r>
              <a:rPr lang="es-ES" sz="3200" dirty="0">
                <a:solidFill>
                  <a:srgbClr val="002850"/>
                </a:solidFill>
              </a:rPr>
              <a:t>:</a:t>
            </a:r>
            <a:endParaRPr sz="3200" dirty="0">
              <a:solidFill>
                <a:srgbClr val="002850"/>
              </a:solidFill>
            </a:endParaRPr>
          </a:p>
        </p:txBody>
      </p:sp>
      <p:grpSp>
        <p:nvGrpSpPr>
          <p:cNvPr id="531" name="Group 531"/>
          <p:cNvGrpSpPr/>
          <p:nvPr/>
        </p:nvGrpSpPr>
        <p:grpSpPr>
          <a:xfrm>
            <a:off x="7136694" y="387721"/>
            <a:ext cx="990600" cy="1018541"/>
            <a:chOff x="0" y="0"/>
            <a:chExt cx="990600" cy="1018540"/>
          </a:xfrm>
        </p:grpSpPr>
        <p:grpSp>
          <p:nvGrpSpPr>
            <p:cNvPr id="516" name="Group 516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12" name="Group 512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10" name="Shape 510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1" name="Shape 511"/>
                <p:cNvSpPr/>
                <p:nvPr/>
              </p:nvSpPr>
              <p:spPr>
                <a:xfrm>
                  <a:off x="117333" y="-1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grpSp>
            <p:nvGrpSpPr>
              <p:cNvPr id="515" name="Group 515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13" name="Shape 513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4" name="Shape 514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15</a:t>
                  </a:r>
                </a:p>
              </p:txBody>
            </p:sp>
          </p:grpSp>
        </p:grpSp>
        <p:grpSp>
          <p:nvGrpSpPr>
            <p:cNvPr id="523" name="Group 523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19" name="Group 519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17" name="Shape 51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18" name="Shape 518"/>
                <p:cNvSpPr/>
                <p:nvPr/>
              </p:nvSpPr>
              <p:spPr>
                <a:xfrm>
                  <a:off x="117166" y="-1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B</a:t>
                  </a:r>
                </a:p>
              </p:txBody>
            </p:sp>
          </p:grpSp>
          <p:grpSp>
            <p:nvGrpSpPr>
              <p:cNvPr id="522" name="Group 522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20" name="Shape 520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1" name="Shape 521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6</a:t>
                  </a:r>
                </a:p>
              </p:txBody>
            </p:sp>
          </p:grpSp>
        </p:grpSp>
        <p:grpSp>
          <p:nvGrpSpPr>
            <p:cNvPr id="530" name="Group 530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26" name="Group 52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24" name="Shape 52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5" name="Shape 525"/>
                <p:cNvSpPr/>
                <p:nvPr/>
              </p:nvSpPr>
              <p:spPr>
                <a:xfrm>
                  <a:off x="119286" y="-1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grpSp>
            <p:nvGrpSpPr>
              <p:cNvPr id="529" name="Group 52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27" name="Shape 52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28" name="Shape 52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7</a:t>
                  </a:r>
                </a:p>
              </p:txBody>
            </p:sp>
          </p:grpSp>
        </p:grpSp>
      </p:grpSp>
      <p:grpSp>
        <p:nvGrpSpPr>
          <p:cNvPr id="553" name="Group 553"/>
          <p:cNvGrpSpPr/>
          <p:nvPr/>
        </p:nvGrpSpPr>
        <p:grpSpPr>
          <a:xfrm>
            <a:off x="7136694" y="1359269"/>
            <a:ext cx="990600" cy="1018541"/>
            <a:chOff x="0" y="0"/>
            <a:chExt cx="990600" cy="1018540"/>
          </a:xfrm>
        </p:grpSpPr>
        <p:grpSp>
          <p:nvGrpSpPr>
            <p:cNvPr id="538" name="Group 538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34" name="Group 534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32" name="Shape 532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33" name="Shape 533"/>
                <p:cNvSpPr/>
                <p:nvPr/>
              </p:nvSpPr>
              <p:spPr>
                <a:xfrm>
                  <a:off x="109017" y="-1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D</a:t>
                  </a:r>
                </a:p>
              </p:txBody>
            </p:sp>
          </p:grpSp>
          <p:grpSp>
            <p:nvGrpSpPr>
              <p:cNvPr id="537" name="Group 537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35" name="Shape 535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36" name="Shape 536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12</a:t>
                  </a:r>
                </a:p>
              </p:txBody>
            </p:sp>
          </p:grpSp>
        </p:grpSp>
        <p:grpSp>
          <p:nvGrpSpPr>
            <p:cNvPr id="545" name="Group 545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41" name="Group 541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39" name="Shape 539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0" name="Shape 540"/>
                <p:cNvSpPr/>
                <p:nvPr/>
              </p:nvSpPr>
              <p:spPr>
                <a:xfrm>
                  <a:off x="125258" y="-1"/>
                  <a:ext cx="24478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E</a:t>
                  </a:r>
                </a:p>
              </p:txBody>
            </p:sp>
          </p:grpSp>
          <p:grpSp>
            <p:nvGrpSpPr>
              <p:cNvPr id="544" name="Group 544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42" name="Shape 542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3" name="Shape 543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25</a:t>
                  </a:r>
                </a:p>
              </p:txBody>
            </p:sp>
          </p:grpSp>
        </p:grpSp>
        <p:grpSp>
          <p:nvGrpSpPr>
            <p:cNvPr id="552" name="Group 552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48" name="Group 548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46" name="Shape 546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47" name="Shape 547"/>
                <p:cNvSpPr/>
                <p:nvPr/>
              </p:nvSpPr>
              <p:spPr>
                <a:xfrm>
                  <a:off x="129165" y="-1"/>
                  <a:ext cx="236970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F</a:t>
                  </a:r>
                </a:p>
              </p:txBody>
            </p:sp>
          </p:grpSp>
          <p:grpSp>
            <p:nvGrpSpPr>
              <p:cNvPr id="551" name="Group 551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49" name="Shape 549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0" name="Shape 550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4</a:t>
                  </a:r>
                </a:p>
              </p:txBody>
            </p:sp>
          </p:grpSp>
        </p:grpSp>
      </p:grpSp>
      <p:grpSp>
        <p:nvGrpSpPr>
          <p:cNvPr id="575" name="Group 575"/>
          <p:cNvGrpSpPr/>
          <p:nvPr/>
        </p:nvGrpSpPr>
        <p:grpSpPr>
          <a:xfrm>
            <a:off x="7136170" y="2319073"/>
            <a:ext cx="990600" cy="1018541"/>
            <a:chOff x="0" y="0"/>
            <a:chExt cx="990600" cy="1018540"/>
          </a:xfrm>
        </p:grpSpPr>
        <p:grpSp>
          <p:nvGrpSpPr>
            <p:cNvPr id="560" name="Group 560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556" name="Group 55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54" name="Shape 55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5" name="Shape 555"/>
                <p:cNvSpPr/>
                <p:nvPr/>
              </p:nvSpPr>
              <p:spPr>
                <a:xfrm>
                  <a:off x="110413" y="-1"/>
                  <a:ext cx="27447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G</a:t>
                  </a:r>
                </a:p>
              </p:txBody>
            </p:sp>
          </p:grpSp>
          <p:grpSp>
            <p:nvGrpSpPr>
              <p:cNvPr id="559" name="Group 55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57" name="Shape 55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58" name="Shape 55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6</a:t>
                  </a:r>
                </a:p>
              </p:txBody>
            </p:sp>
          </p:grpSp>
        </p:grpSp>
        <p:grpSp>
          <p:nvGrpSpPr>
            <p:cNvPr id="567" name="Group 567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563" name="Group 563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61" name="Shape 56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2" name="Shape 562"/>
                <p:cNvSpPr/>
                <p:nvPr/>
              </p:nvSpPr>
              <p:spPr>
                <a:xfrm>
                  <a:off x="108236" y="-1"/>
                  <a:ext cx="2788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H</a:t>
                  </a:r>
                </a:p>
              </p:txBody>
            </p:sp>
          </p:grpSp>
          <p:grpSp>
            <p:nvGrpSpPr>
              <p:cNvPr id="566" name="Group 566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64" name="Shape 56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5" name="Shape 565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3</a:t>
                  </a:r>
                </a:p>
              </p:txBody>
            </p:sp>
          </p:grpSp>
        </p:grpSp>
        <p:grpSp>
          <p:nvGrpSpPr>
            <p:cNvPr id="574" name="Group 574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570" name="Group 570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568" name="Shape 56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69" name="Shape 569"/>
                <p:cNvSpPr/>
                <p:nvPr/>
              </p:nvSpPr>
              <p:spPr>
                <a:xfrm>
                  <a:off x="140327" y="-1"/>
                  <a:ext cx="21464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I</a:t>
                  </a:r>
                </a:p>
              </p:txBody>
            </p:sp>
          </p:grpSp>
          <p:grpSp>
            <p:nvGrpSpPr>
              <p:cNvPr id="573" name="Group 573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571" name="Shape 57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572" name="Shape 572"/>
                <p:cNvSpPr/>
                <p:nvPr/>
              </p:nvSpPr>
              <p:spPr>
                <a:xfrm>
                  <a:off x="50026" y="-1"/>
                  <a:ext cx="39524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15</a:t>
                  </a:r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Shape 577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DECIDIENDO QUE USAR</a:t>
            </a:r>
          </a:p>
        </p:txBody>
      </p:sp>
      <p:sp>
        <p:nvSpPr>
          <p:cNvPr id="578" name="Shape 578"/>
          <p:cNvSpPr>
            <a:spLocks noGrp="1"/>
          </p:cNvSpPr>
          <p:nvPr>
            <p:ph type="body" idx="1"/>
          </p:nvPr>
        </p:nvSpPr>
        <p:spPr>
          <a:xfrm>
            <a:off x="990600" y="4075112"/>
            <a:ext cx="7772400" cy="20208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57175" lvl="0" indent="-257175">
              <a:spcBef>
                <a:spcPts val="500"/>
              </a:spcBef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Los nodos con menor frecuencia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Salen primero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Se unen, se crea un nuevo nodo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Este se vuelve a ubicar en el listado de letras</a:t>
            </a:r>
          </a:p>
          <a:p>
            <a:pPr marL="661307" lvl="1" indent="-204107">
              <a:spcBef>
                <a:spcPts val="4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000" b="1" u="sng">
                <a:solidFill>
                  <a:srgbClr val="002850"/>
                </a:solidFill>
              </a:rPr>
              <a:t>Cola de Prioridad</a:t>
            </a:r>
            <a:r>
              <a:rPr sz="2000">
                <a:solidFill>
                  <a:srgbClr val="002850"/>
                </a:solidFill>
              </a:rPr>
              <a:t>, prioridad: la frecuencia</a:t>
            </a:r>
          </a:p>
        </p:txBody>
      </p:sp>
      <p:sp>
        <p:nvSpPr>
          <p:cNvPr id="579" name="Shape 579"/>
          <p:cNvSpPr/>
          <p:nvPr/>
        </p:nvSpPr>
        <p:spPr>
          <a:xfrm>
            <a:off x="990600" y="1905000"/>
            <a:ext cx="4648200" cy="7429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57175" indent="-257175">
              <a:lnSpc>
                <a:spcPct val="90000"/>
              </a:lnSpc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defRPr>
                <a:solidFill>
                  <a:srgbClr val="0028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Primero, se construyen hojas para c/letra</a:t>
            </a:r>
          </a:p>
        </p:txBody>
      </p:sp>
      <p:sp>
        <p:nvSpPr>
          <p:cNvPr id="580" name="Shape 580"/>
          <p:cNvSpPr/>
          <p:nvPr/>
        </p:nvSpPr>
        <p:spPr>
          <a:xfrm>
            <a:off x="990600" y="2743200"/>
            <a:ext cx="7772400" cy="787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57175" indent="-257175">
              <a:spcBef>
                <a:spcPts val="500"/>
              </a:spcBef>
              <a:buClr>
                <a:srgbClr val="008080"/>
              </a:buClr>
              <a:buSzPct val="80000"/>
              <a:buFont typeface="Wingdings"/>
              <a:buChar char="▯"/>
              <a:defRPr>
                <a:solidFill>
                  <a:srgbClr val="002850"/>
                </a:solidFill>
              </a:defRPr>
            </a:lvl1pPr>
            <a:lvl2pPr marL="661307" indent="-204107"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facilitar la ubicación de un nodo hoja al crear codigos</a:t>
            </a:r>
            <a:endParaRPr sz="3200">
              <a:solidFill>
                <a:srgbClr val="002850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Estos son alamacenados a una cola de Prioridad</a:t>
            </a:r>
          </a:p>
        </p:txBody>
      </p:sp>
      <p:grpSp>
        <p:nvGrpSpPr>
          <p:cNvPr id="611" name="Group 611"/>
          <p:cNvGrpSpPr/>
          <p:nvPr/>
        </p:nvGrpSpPr>
        <p:grpSpPr>
          <a:xfrm>
            <a:off x="6324600" y="4038600"/>
            <a:ext cx="2590800" cy="1399541"/>
            <a:chOff x="0" y="0"/>
            <a:chExt cx="2590800" cy="1399540"/>
          </a:xfrm>
        </p:grpSpPr>
        <p:grpSp>
          <p:nvGrpSpPr>
            <p:cNvPr id="601" name="Group 601"/>
            <p:cNvGrpSpPr/>
            <p:nvPr/>
          </p:nvGrpSpPr>
          <p:grpSpPr>
            <a:xfrm>
              <a:off x="609600" y="685799"/>
              <a:ext cx="1981200" cy="713742"/>
              <a:chOff x="0" y="0"/>
              <a:chExt cx="1981200" cy="713740"/>
            </a:xfrm>
          </p:grpSpPr>
          <p:grpSp>
            <p:nvGrpSpPr>
              <p:cNvPr id="585" name="Group 585"/>
              <p:cNvGrpSpPr/>
              <p:nvPr/>
            </p:nvGrpSpPr>
            <p:grpSpPr>
              <a:xfrm>
                <a:off x="0" y="0"/>
                <a:ext cx="381000" cy="713741"/>
                <a:chOff x="0" y="0"/>
                <a:chExt cx="381000" cy="713740"/>
              </a:xfrm>
            </p:grpSpPr>
            <p:grpSp>
              <p:nvGrpSpPr>
                <p:cNvPr id="583" name="Group 583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81" name="Shape 581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82" name="Shape 582"/>
                  <p:cNvSpPr/>
                  <p:nvPr/>
                </p:nvSpPr>
                <p:spPr>
                  <a:xfrm>
                    <a:off x="60183" y="5080"/>
                    <a:ext cx="260634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A</a:t>
                    </a:r>
                  </a:p>
                </p:txBody>
              </p:sp>
            </p:grpSp>
            <p:sp>
              <p:nvSpPr>
                <p:cNvPr id="584" name="Shape 584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3</a:t>
                  </a:r>
                </a:p>
              </p:txBody>
            </p:sp>
          </p:grpSp>
          <p:grpSp>
            <p:nvGrpSpPr>
              <p:cNvPr id="590" name="Group 590"/>
              <p:cNvGrpSpPr/>
              <p:nvPr/>
            </p:nvGrpSpPr>
            <p:grpSpPr>
              <a:xfrm>
                <a:off x="5334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88" name="Group 588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86" name="Shape 586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87" name="Shape 587"/>
                  <p:cNvSpPr/>
                  <p:nvPr/>
                </p:nvSpPr>
                <p:spPr>
                  <a:xfrm>
                    <a:off x="60016" y="5080"/>
                    <a:ext cx="260968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B</a:t>
                    </a:r>
                  </a:p>
                </p:txBody>
              </p:sp>
            </p:grpSp>
            <p:sp>
              <p:nvSpPr>
                <p:cNvPr id="589" name="Shape 589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</a:t>
                  </a:r>
                </a:p>
              </p:txBody>
            </p:sp>
          </p:grpSp>
          <p:grpSp>
            <p:nvGrpSpPr>
              <p:cNvPr id="595" name="Group 595"/>
              <p:cNvGrpSpPr/>
              <p:nvPr/>
            </p:nvGrpSpPr>
            <p:grpSpPr>
              <a:xfrm>
                <a:off x="10668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93" name="Group 593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91" name="Shape 591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92" name="Shape 592"/>
                  <p:cNvSpPr/>
                  <p:nvPr/>
                </p:nvSpPr>
                <p:spPr>
                  <a:xfrm>
                    <a:off x="62136" y="5080"/>
                    <a:ext cx="256728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C</a:t>
                    </a:r>
                  </a:p>
                </p:txBody>
              </p:sp>
            </p:grpSp>
            <p:sp>
              <p:nvSpPr>
                <p:cNvPr id="594" name="Shape 594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2</a:t>
                  </a:r>
                </a:p>
              </p:txBody>
            </p:sp>
          </p:grpSp>
          <p:grpSp>
            <p:nvGrpSpPr>
              <p:cNvPr id="600" name="Group 600"/>
              <p:cNvGrpSpPr/>
              <p:nvPr/>
            </p:nvGrpSpPr>
            <p:grpSpPr>
              <a:xfrm>
                <a:off x="1600200" y="0"/>
                <a:ext cx="381000" cy="713741"/>
                <a:chOff x="0" y="0"/>
                <a:chExt cx="381000" cy="713740"/>
              </a:xfrm>
            </p:grpSpPr>
            <p:grpSp>
              <p:nvGrpSpPr>
                <p:cNvPr id="598" name="Group 598"/>
                <p:cNvGrpSpPr/>
                <p:nvPr/>
              </p:nvGrpSpPr>
              <p:grpSpPr>
                <a:xfrm>
                  <a:off x="0" y="0"/>
                  <a:ext cx="381000" cy="381000"/>
                  <a:chOff x="0" y="0"/>
                  <a:chExt cx="381000" cy="381000"/>
                </a:xfrm>
              </p:grpSpPr>
              <p:sp>
                <p:nvSpPr>
                  <p:cNvPr id="596" name="Shape 596"/>
                  <p:cNvSpPr/>
                  <p:nvPr/>
                </p:nvSpPr>
                <p:spPr>
                  <a:xfrm>
                    <a:off x="0" y="0"/>
                    <a:ext cx="381000" cy="381000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19679" h="19679" extrusionOk="0">
                        <a:moveTo>
                          <a:pt x="16796" y="2882"/>
                        </a:moveTo>
                        <a:cubicBezTo>
                          <a:pt x="20639" y="6724"/>
                          <a:pt x="20639" y="12954"/>
                          <a:pt x="16796" y="16796"/>
                        </a:cubicBezTo>
                        <a:cubicBezTo>
                          <a:pt x="12954" y="20639"/>
                          <a:pt x="6724" y="20639"/>
                          <a:pt x="2882" y="16796"/>
                        </a:cubicBezTo>
                        <a:cubicBezTo>
                          <a:pt x="-961" y="12954"/>
                          <a:pt x="-961" y="6724"/>
                          <a:pt x="2882" y="2882"/>
                        </a:cubicBezTo>
                        <a:cubicBezTo>
                          <a:pt x="6724" y="-961"/>
                          <a:pt x="12954" y="-961"/>
                          <a:pt x="16796" y="2882"/>
                        </a:cubicBezTo>
                        <a:close/>
                      </a:path>
                    </a:pathLst>
                  </a:custGeom>
                  <a:solidFill>
                    <a:srgbClr val="99CCFF"/>
                  </a:solidFill>
                  <a:ln w="9525" cap="flat">
                    <a:solidFill>
                      <a:srgbClr val="000000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0" tIns="0" rIns="0" bIns="0" numCol="1" anchor="ctr">
                    <a:noAutofit/>
                  </a:bodyPr>
                  <a:lstStyle/>
                  <a:p>
                    <a:pPr lvl="0"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pPr>
                    <a:endParaRPr/>
                  </a:p>
                </p:txBody>
              </p:sp>
              <p:sp>
                <p:nvSpPr>
                  <p:cNvPr id="597" name="Shape 597"/>
                  <p:cNvSpPr/>
                  <p:nvPr/>
                </p:nvSpPr>
                <p:spPr>
                  <a:xfrm>
                    <a:off x="51867" y="5080"/>
                    <a:ext cx="277266" cy="370841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xmlns="" val="1"/>
                    </a:ext>
                  </a:extLst>
                </p:spPr>
                <p:txBody>
                  <a:bodyPr wrap="none" lIns="0" tIns="0" rIns="0" bIns="0" numCol="1" anchor="ctr">
                    <a:spAutoFit/>
                  </a:bodyPr>
                  <a:lstStyle>
                    <a:lvl1pPr algn="ctr">
                      <a:defRPr sz="1800" b="1">
                        <a:latin typeface="Tahoma"/>
                        <a:ea typeface="Tahoma"/>
                        <a:cs typeface="Tahoma"/>
                        <a:sym typeface="Tahoma"/>
                      </a:defRPr>
                    </a:lvl1pPr>
                  </a:lstStyle>
                  <a:p>
                    <a:pPr lvl="0">
                      <a:defRPr b="0"/>
                    </a:pPr>
                    <a:r>
                      <a:rPr b="1"/>
                      <a:t>D</a:t>
                    </a:r>
                  </a:p>
                </p:txBody>
              </p:sp>
            </p:grpSp>
            <p:sp>
              <p:nvSpPr>
                <p:cNvPr id="599" name="Shape 599"/>
                <p:cNvSpPr/>
                <p:nvPr/>
              </p:nvSpPr>
              <p:spPr>
                <a:xfrm>
                  <a:off x="41275" y="381000"/>
                  <a:ext cx="215067" cy="332740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45719" tIns="45719" rIns="45719" bIns="45719" numCol="1" anchor="t">
                  <a:spAutoFit/>
                </a:bodyPr>
                <a:lstStyle>
                  <a:lvl1pPr>
                    <a:spcBef>
                      <a:spcPts val="900"/>
                    </a:spcBef>
                    <a:defRPr sz="1600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sz="1800"/>
                  </a:pPr>
                  <a:r>
                    <a:rPr sz="1600"/>
                    <a:t>1</a:t>
                  </a:r>
                </a:p>
              </p:txBody>
            </p:sp>
          </p:grpSp>
        </p:grpSp>
        <p:grpSp>
          <p:nvGrpSpPr>
            <p:cNvPr id="606" name="Group 606"/>
            <p:cNvGrpSpPr/>
            <p:nvPr/>
          </p:nvGrpSpPr>
          <p:grpSpPr>
            <a:xfrm>
              <a:off x="0" y="0"/>
              <a:ext cx="2133600" cy="381000"/>
              <a:chOff x="0" y="0"/>
              <a:chExt cx="2133600" cy="381000"/>
            </a:xfrm>
          </p:grpSpPr>
          <p:sp>
            <p:nvSpPr>
              <p:cNvPr id="602" name="Shape 602"/>
              <p:cNvSpPr/>
              <p:nvPr/>
            </p:nvSpPr>
            <p:spPr>
              <a:xfrm>
                <a:off x="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3" name="Shape 603"/>
              <p:cNvSpPr/>
              <p:nvPr/>
            </p:nvSpPr>
            <p:spPr>
              <a:xfrm>
                <a:off x="5334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4" name="Shape 604"/>
              <p:cNvSpPr/>
              <p:nvPr/>
            </p:nvSpPr>
            <p:spPr>
              <a:xfrm>
                <a:off x="10668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605" name="Shape 605"/>
              <p:cNvSpPr/>
              <p:nvPr/>
            </p:nvSpPr>
            <p:spPr>
              <a:xfrm>
                <a:off x="1600200" y="0"/>
                <a:ext cx="533400" cy="381000"/>
              </a:xfrm>
              <a:prstGeom prst="rect">
                <a:avLst/>
              </a:prstGeom>
              <a:solidFill>
                <a:srgbClr val="FFCC99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</p:grpSp>
        <p:sp>
          <p:nvSpPr>
            <p:cNvPr id="607" name="Shape 607"/>
            <p:cNvSpPr/>
            <p:nvPr/>
          </p:nvSpPr>
          <p:spPr>
            <a:xfrm rot="16200000" flipH="1">
              <a:off x="3810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8" name="Shape 608"/>
            <p:cNvSpPr/>
            <p:nvPr/>
          </p:nvSpPr>
          <p:spPr>
            <a:xfrm rot="16200000" flipH="1">
              <a:off x="9144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09" name="Shape 609"/>
            <p:cNvSpPr/>
            <p:nvPr/>
          </p:nvSpPr>
          <p:spPr>
            <a:xfrm rot="16200000" flipH="1">
              <a:off x="14478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610" name="Shape 610"/>
            <p:cNvSpPr/>
            <p:nvPr/>
          </p:nvSpPr>
          <p:spPr>
            <a:xfrm rot="16200000" flipH="1">
              <a:off x="1981200" y="266700"/>
              <a:ext cx="304800" cy="533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400" y="0"/>
                    <a:pt x="10800" y="5400"/>
                    <a:pt x="10800" y="10800"/>
                  </a:cubicBezTo>
                  <a:cubicBezTo>
                    <a:pt x="10800" y="16200"/>
                    <a:pt x="16200" y="21600"/>
                    <a:pt x="2160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  <a:tail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632" name="Group 632"/>
          <p:cNvGrpSpPr/>
          <p:nvPr/>
        </p:nvGrpSpPr>
        <p:grpSpPr>
          <a:xfrm>
            <a:off x="6096000" y="2057399"/>
            <a:ext cx="1981200" cy="713742"/>
            <a:chOff x="0" y="0"/>
            <a:chExt cx="1981200" cy="713740"/>
          </a:xfrm>
        </p:grpSpPr>
        <p:grpSp>
          <p:nvGrpSpPr>
            <p:cNvPr id="616" name="Group 616"/>
            <p:cNvGrpSpPr/>
            <p:nvPr/>
          </p:nvGrpSpPr>
          <p:grpSpPr>
            <a:xfrm>
              <a:off x="0" y="0"/>
              <a:ext cx="381000" cy="713741"/>
              <a:chOff x="0" y="0"/>
              <a:chExt cx="381000" cy="713740"/>
            </a:xfrm>
          </p:grpSpPr>
          <p:grpSp>
            <p:nvGrpSpPr>
              <p:cNvPr id="614" name="Group 614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12" name="Shape 612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13" name="Shape 613"/>
                <p:cNvSpPr/>
                <p:nvPr/>
              </p:nvSpPr>
              <p:spPr>
                <a:xfrm>
                  <a:off x="60183" y="5080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sp>
            <p:nvSpPr>
              <p:cNvPr id="615" name="Shape 615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3</a:t>
                </a:r>
              </a:p>
            </p:txBody>
          </p:sp>
        </p:grpSp>
        <p:grpSp>
          <p:nvGrpSpPr>
            <p:cNvPr id="621" name="Group 621"/>
            <p:cNvGrpSpPr/>
            <p:nvPr/>
          </p:nvGrpSpPr>
          <p:grpSpPr>
            <a:xfrm>
              <a:off x="533400" y="0"/>
              <a:ext cx="381000" cy="713741"/>
              <a:chOff x="0" y="0"/>
              <a:chExt cx="381000" cy="713740"/>
            </a:xfrm>
          </p:grpSpPr>
          <p:grpSp>
            <p:nvGrpSpPr>
              <p:cNvPr id="619" name="Group 619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17" name="Shape 617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18" name="Shape 618"/>
                <p:cNvSpPr/>
                <p:nvPr/>
              </p:nvSpPr>
              <p:spPr>
                <a:xfrm>
                  <a:off x="60016" y="5080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B</a:t>
                  </a:r>
                </a:p>
              </p:txBody>
            </p:sp>
          </p:grpSp>
          <p:sp>
            <p:nvSpPr>
              <p:cNvPr id="620" name="Shape 620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  <p:grpSp>
          <p:nvGrpSpPr>
            <p:cNvPr id="626" name="Group 626"/>
            <p:cNvGrpSpPr/>
            <p:nvPr/>
          </p:nvGrpSpPr>
          <p:grpSpPr>
            <a:xfrm>
              <a:off x="1066800" y="0"/>
              <a:ext cx="381000" cy="713741"/>
              <a:chOff x="0" y="0"/>
              <a:chExt cx="381000" cy="713740"/>
            </a:xfrm>
          </p:grpSpPr>
          <p:grpSp>
            <p:nvGrpSpPr>
              <p:cNvPr id="624" name="Group 624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22" name="Shape 622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3" name="Shape 623"/>
                <p:cNvSpPr/>
                <p:nvPr/>
              </p:nvSpPr>
              <p:spPr>
                <a:xfrm>
                  <a:off x="62136" y="5080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sp>
            <p:nvSpPr>
              <p:cNvPr id="625" name="Shape 625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2</a:t>
                </a:r>
              </a:p>
            </p:txBody>
          </p:sp>
        </p:grpSp>
        <p:grpSp>
          <p:nvGrpSpPr>
            <p:cNvPr id="631" name="Group 631"/>
            <p:cNvGrpSpPr/>
            <p:nvPr/>
          </p:nvGrpSpPr>
          <p:grpSpPr>
            <a:xfrm>
              <a:off x="1600200" y="0"/>
              <a:ext cx="381000" cy="713741"/>
              <a:chOff x="0" y="0"/>
              <a:chExt cx="381000" cy="713740"/>
            </a:xfrm>
          </p:grpSpPr>
          <p:grpSp>
            <p:nvGrpSpPr>
              <p:cNvPr id="629" name="Group 629"/>
              <p:cNvGrpSpPr/>
              <p:nvPr/>
            </p:nvGrpSpPr>
            <p:grpSpPr>
              <a:xfrm>
                <a:off x="0" y="0"/>
                <a:ext cx="381000" cy="381000"/>
                <a:chOff x="0" y="0"/>
                <a:chExt cx="381000" cy="381000"/>
              </a:xfrm>
            </p:grpSpPr>
            <p:sp>
              <p:nvSpPr>
                <p:cNvPr id="627" name="Shape 627"/>
                <p:cNvSpPr/>
                <p:nvPr/>
              </p:nvSpPr>
              <p:spPr>
                <a:xfrm>
                  <a:off x="0" y="0"/>
                  <a:ext cx="381000" cy="38100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19679" h="19679" extrusionOk="0">
                      <a:moveTo>
                        <a:pt x="16796" y="2882"/>
                      </a:moveTo>
                      <a:cubicBezTo>
                        <a:pt x="20639" y="6724"/>
                        <a:pt x="20639" y="12954"/>
                        <a:pt x="16796" y="16796"/>
                      </a:cubicBezTo>
                      <a:cubicBezTo>
                        <a:pt x="12954" y="20639"/>
                        <a:pt x="6724" y="20639"/>
                        <a:pt x="2882" y="16796"/>
                      </a:cubicBezTo>
                      <a:cubicBezTo>
                        <a:pt x="-961" y="12954"/>
                        <a:pt x="-961" y="6724"/>
                        <a:pt x="2882" y="2882"/>
                      </a:cubicBezTo>
                      <a:cubicBezTo>
                        <a:pt x="6724" y="-961"/>
                        <a:pt x="12954" y="-961"/>
                        <a:pt x="16796" y="2882"/>
                      </a:cubicBezTo>
                      <a:close/>
                    </a:path>
                  </a:pathLst>
                </a:cu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628" name="Shape 628"/>
                <p:cNvSpPr/>
                <p:nvPr/>
              </p:nvSpPr>
              <p:spPr>
                <a:xfrm>
                  <a:off x="51867" y="5080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D</a:t>
                  </a:r>
                </a:p>
              </p:txBody>
            </p:sp>
          </p:grpSp>
          <p:sp>
            <p:nvSpPr>
              <p:cNvPr id="630" name="Shape 630"/>
              <p:cNvSpPr/>
              <p:nvPr/>
            </p:nvSpPr>
            <p:spPr>
              <a:xfrm>
                <a:off x="41275" y="381000"/>
                <a:ext cx="215067" cy="3327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>
                  <a:spcBef>
                    <a:spcPts val="900"/>
                  </a:spcBef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1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>
            <a:spLocks noGrp="1"/>
          </p:cNvSpPr>
          <p:nvPr>
            <p:ph type="title"/>
          </p:nvPr>
        </p:nvSpPr>
        <p:spPr>
          <a:xfrm>
            <a:off x="457200" y="13715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667512">
              <a:defRPr sz="3504"/>
            </a:lvl1pPr>
          </a:lstStyle>
          <a:p>
            <a:pPr lvl="0" algn="ctr">
              <a:defRPr sz="1800" i="0">
                <a:solidFill>
                  <a:srgbClr val="000000"/>
                </a:solidFill>
              </a:defRPr>
            </a:pPr>
            <a:r>
              <a:rPr lang="en-GB" sz="3504" i="1" dirty="0">
                <a:solidFill>
                  <a:srgbClr val="008080"/>
                </a:solidFill>
              </a:rPr>
              <a:t>¿</a:t>
            </a:r>
            <a:r>
              <a:rPr lang="en-GB" sz="3504" i="1" dirty="0" err="1">
                <a:solidFill>
                  <a:srgbClr val="008080"/>
                </a:solidFill>
              </a:rPr>
              <a:t>Qué</a:t>
            </a:r>
            <a:r>
              <a:rPr lang="en-GB" sz="3504" i="1" dirty="0">
                <a:solidFill>
                  <a:srgbClr val="008080"/>
                </a:solidFill>
              </a:rPr>
              <a:t> TDAs </a:t>
            </a:r>
            <a:r>
              <a:rPr lang="en-GB" sz="3504" i="1" dirty="0" err="1">
                <a:solidFill>
                  <a:srgbClr val="008080"/>
                </a:solidFill>
              </a:rPr>
              <a:t>necesita</a:t>
            </a:r>
            <a:r>
              <a:rPr lang="en-GB" sz="3504" i="1" dirty="0">
                <a:solidFill>
                  <a:srgbClr val="008080"/>
                </a:solidFill>
              </a:rPr>
              <a:t> </a:t>
            </a:r>
            <a:r>
              <a:rPr lang="en-GB" sz="3504" i="1" dirty="0" err="1">
                <a:solidFill>
                  <a:srgbClr val="008080"/>
                </a:solidFill>
              </a:rPr>
              <a:t>esta</a:t>
            </a:r>
            <a:r>
              <a:rPr lang="en-GB" sz="3504" i="1" dirty="0">
                <a:solidFill>
                  <a:srgbClr val="008080"/>
                </a:solidFill>
              </a:rPr>
              <a:t> </a:t>
            </a:r>
            <a:r>
              <a:rPr lang="en-GB" sz="3504" i="1" dirty="0" err="1">
                <a:solidFill>
                  <a:srgbClr val="008080"/>
                </a:solidFill>
              </a:rPr>
              <a:t>solución</a:t>
            </a:r>
            <a:r>
              <a:rPr lang="en-GB" sz="3504" i="1" dirty="0">
                <a:solidFill>
                  <a:srgbClr val="008080"/>
                </a:solidFill>
              </a:rPr>
              <a:t>?</a:t>
            </a:r>
            <a:endParaRPr sz="3504" i="1" dirty="0">
              <a:solidFill>
                <a:srgbClr val="008080"/>
              </a:solidFill>
            </a:endParaRPr>
          </a:p>
        </p:txBody>
      </p:sp>
      <p:sp>
        <p:nvSpPr>
          <p:cNvPr id="636" name="Shape 636"/>
          <p:cNvSpPr/>
          <p:nvPr/>
        </p:nvSpPr>
        <p:spPr>
          <a:xfrm>
            <a:off x="381000" y="1391008"/>
            <a:ext cx="8305800" cy="2144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lvl="0">
              <a:spcBef>
                <a:spcPts val="1000"/>
              </a:spcBef>
              <a:defRPr sz="1800"/>
            </a:pP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Cada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elemento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del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nodo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tiene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: una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cadena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frecuencia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y un bit</a:t>
            </a:r>
            <a:endParaRPr lang="en-GB"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endParaRPr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r>
              <a:rPr sz="2000" dirty="0">
                <a:latin typeface="Tahoma"/>
                <a:ea typeface="Tahoma"/>
                <a:cs typeface="Tahoma"/>
                <a:sym typeface="Tahoma"/>
              </a:rPr>
              <a:t>Es ideal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agrupar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toda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esta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informacion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sz="2000" dirty="0" err="1">
                <a:latin typeface="Tahoma"/>
                <a:ea typeface="Tahoma"/>
                <a:cs typeface="Tahoma"/>
                <a:sym typeface="Tahoma"/>
              </a:rPr>
              <a:t>en</a:t>
            </a:r>
            <a:r>
              <a:rPr sz="2000" dirty="0">
                <a:latin typeface="Tahoma"/>
                <a:ea typeface="Tahoma"/>
                <a:cs typeface="Tahoma"/>
                <a:sym typeface="Tahoma"/>
              </a:rPr>
              <a:t> un </a:t>
            </a:r>
            <a:r>
              <a:rPr sz="2000" b="1" dirty="0">
                <a:latin typeface="Tahoma"/>
                <a:ea typeface="Tahoma"/>
                <a:cs typeface="Tahoma"/>
                <a:sym typeface="Tahoma"/>
              </a:rPr>
              <a:t>nuevo </a:t>
            </a:r>
            <a:r>
              <a:rPr sz="2000" b="1" dirty="0" err="1">
                <a:latin typeface="Tahoma"/>
                <a:ea typeface="Tahoma"/>
                <a:cs typeface="Tahoma"/>
                <a:sym typeface="Tahoma"/>
              </a:rPr>
              <a:t>tipo</a:t>
            </a:r>
            <a:r>
              <a:rPr sz="2000" b="1" dirty="0">
                <a:latin typeface="Tahoma"/>
                <a:ea typeface="Tahoma"/>
                <a:cs typeface="Tahoma"/>
                <a:sym typeface="Tahoma"/>
              </a:rPr>
              <a:t> de </a:t>
            </a:r>
            <a:r>
              <a:rPr sz="2000" b="1" dirty="0" err="1">
                <a:latin typeface="Tahoma"/>
                <a:ea typeface="Tahoma"/>
                <a:cs typeface="Tahoma"/>
                <a:sym typeface="Tahoma"/>
              </a:rPr>
              <a:t>dato</a:t>
            </a:r>
            <a:endParaRPr lang="en-GB" sz="2000" b="1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endParaRPr lang="en-GB" sz="2000" dirty="0">
              <a:latin typeface="Tahoma"/>
              <a:ea typeface="Tahoma"/>
              <a:cs typeface="Tahoma"/>
              <a:sym typeface="Tahoma"/>
            </a:endParaRPr>
          </a:p>
          <a:p>
            <a:pPr lvl="0">
              <a:spcBef>
                <a:spcPts val="1000"/>
              </a:spcBef>
              <a:defRPr sz="1800"/>
            </a:pP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Este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será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el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contenido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de los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nodos</a:t>
            </a:r>
            <a:r>
              <a:rPr lang="en-GB" sz="2000" dirty="0">
                <a:latin typeface="Tahoma"/>
                <a:ea typeface="Tahoma"/>
                <a:cs typeface="Tahoma"/>
                <a:sym typeface="Tahoma"/>
              </a:rPr>
              <a:t> del árbol </a:t>
            </a:r>
            <a:r>
              <a:rPr lang="en-GB" sz="2000" dirty="0" err="1">
                <a:latin typeface="Tahoma"/>
                <a:ea typeface="Tahoma"/>
                <a:cs typeface="Tahoma"/>
                <a:sym typeface="Tahoma"/>
              </a:rPr>
              <a:t>binario</a:t>
            </a:r>
            <a:endParaRPr sz="2000" dirty="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FD8F83-524D-4538-A18E-B2506B6DC5B0}"/>
              </a:ext>
            </a:extLst>
          </p:cNvPr>
          <p:cNvSpPr/>
          <p:nvPr/>
        </p:nvSpPr>
        <p:spPr>
          <a:xfrm>
            <a:off x="2188845" y="4074200"/>
            <a:ext cx="4766310" cy="264664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public class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</a:t>
            </a:r>
            <a:r>
              <a:rPr lang="en-US" sz="2600" b="1" dirty="0" err="1">
                <a:latin typeface="Consolas" panose="020B0609020204030204" pitchFamily="49" charset="0"/>
                <a:ea typeface="Tahoma"/>
                <a:cs typeface="Tahoma"/>
                <a:sym typeface="Tahoma"/>
              </a:rPr>
              <a:t>HuffmanInfo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</a:t>
            </a:r>
            <a:r>
              <a:rPr lang="en-US" sz="2600" b="1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{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String text;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frequency;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	</a:t>
            </a: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ea typeface="Tahoma"/>
                <a:cs typeface="Tahoma"/>
                <a:sym typeface="Tahoma"/>
              </a:rPr>
              <a:t>int</a:t>
            </a:r>
            <a:r>
              <a:rPr lang="en-US" sz="2600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 bit;</a:t>
            </a:r>
          </a:p>
          <a:p>
            <a:pPr lvl="0">
              <a:spcBef>
                <a:spcPts val="1200"/>
              </a:spcBef>
              <a:defRPr sz="1800"/>
            </a:pPr>
            <a:r>
              <a:rPr lang="en-US" sz="2600" b="1" dirty="0">
                <a:latin typeface="Consolas" panose="020B0609020204030204" pitchFamily="49" charset="0"/>
                <a:ea typeface="Tahoma"/>
                <a:cs typeface="Tahoma"/>
                <a:sym typeface="Tahoma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CODIFICACION</a:t>
            </a:r>
          </a:p>
        </p:txBody>
      </p:sp>
      <p:sp>
        <p:nvSpPr>
          <p:cNvPr id="17" name="Shape 17"/>
          <p:cNvSpPr>
            <a:spLocks noGrp="1"/>
          </p:cNvSpPr>
          <p:nvPr>
            <p:ph type="body" idx="1"/>
          </p:nvPr>
        </p:nvSpPr>
        <p:spPr>
          <a:xfrm>
            <a:off x="838200" y="1733550"/>
            <a:ext cx="7772400" cy="4575175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palabra codigo ya nos indica algo “secreto”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Codificar un texto 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Reemplazarlo con códigos que solo nosotros conozcamos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Para obtener el texto original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Se debe decodificar</a:t>
            </a:r>
          </a:p>
          <a:p>
            <a:pPr marL="300037" lvl="0" indent="-300037">
              <a:lnSpc>
                <a:spcPct val="12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En el envío de información es muy popular</a:t>
            </a:r>
          </a:p>
          <a:p>
            <a:pPr marL="702128" lvl="1" indent="-244928">
              <a:lnSpc>
                <a:spcPct val="12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Para ocular la información y volver el envio mas seguro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UNA FORMA</a:t>
            </a:r>
          </a:p>
        </p:txBody>
      </p:sp>
      <p:sp>
        <p:nvSpPr>
          <p:cNvPr id="20" name="Shape 20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Codigos binarios 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Que represente cada letra del alfabeto.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Si el alfabeto esta conformado por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A, B, C, y D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Podemos codificar cada letra con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010, 100, 000, 111</a:t>
            </a:r>
          </a:p>
          <a:p>
            <a:pPr marL="300037" lvl="0" indent="-300037">
              <a:lnSpc>
                <a:spcPct val="11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cadena ABACCDA quedaria</a:t>
            </a:r>
          </a:p>
          <a:p>
            <a:pPr marL="702128" lvl="1" indent="-244928">
              <a:lnSpc>
                <a:spcPct val="110000"/>
              </a:lnSpc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010100010000000111010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ANALIZANDO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Ventajas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Es muy facil codificar y decodificar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Solo reemplazar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Cada código tiene la misma longitud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Desventajas</a:t>
            </a:r>
          </a:p>
          <a:p>
            <a:pPr marL="742950" lvl="1" indent="-285750"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cadena resultante es muy larga comparada con el mensaje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Como se podra reducir la cadena codificada?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859536">
              <a:defRPr sz="4512"/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512" i="1">
                <a:solidFill>
                  <a:srgbClr val="008080"/>
                </a:solidFill>
              </a:rPr>
              <a:t>MEJORAR LA CODIFICACION</a:t>
            </a:r>
          </a:p>
        </p:txBody>
      </p:sp>
      <p:sp>
        <p:nvSpPr>
          <p:cNvPr id="26" name="Shape 26"/>
          <p:cNvSpPr>
            <a:spLocks noGrp="1"/>
          </p:cNvSpPr>
          <p:nvPr>
            <p:ph type="body" idx="1"/>
          </p:nvPr>
        </p:nvSpPr>
        <p:spPr>
          <a:xfrm>
            <a:off x="457200" y="2349500"/>
            <a:ext cx="8229600" cy="39751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 b="1">
                <a:solidFill>
                  <a:srgbClr val="002850"/>
                </a:solidFill>
              </a:rPr>
              <a:t>A</a:t>
            </a:r>
            <a:r>
              <a:rPr sz="2800">
                <a:solidFill>
                  <a:srgbClr val="002850"/>
                </a:solidFill>
              </a:rPr>
              <a:t> es la letra que mas se repite en el mensaje,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Debería tener un código pequeño(menos espacio)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La letra que menos aparece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Puede tener un codigo mas grande</a:t>
            </a:r>
          </a:p>
          <a:p>
            <a:pPr marL="300037" lvl="0" indent="-300037"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El codigo de cada letra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Puede depender de la frecuencia de la letra en la cadena</a:t>
            </a:r>
          </a:p>
          <a:p>
            <a:pPr marL="702128" lvl="1" indent="-244928">
              <a:spcBef>
                <a:spcPts val="5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002850"/>
                </a:solidFill>
              </a:rPr>
              <a:t>O del idioma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UN EJEMPLO</a:t>
            </a:r>
          </a:p>
        </p:txBody>
      </p:sp>
      <p:sp>
        <p:nvSpPr>
          <p:cNvPr id="29" name="Shape 29"/>
          <p:cNvSpPr>
            <a:spLocks noGrp="1"/>
          </p:cNvSpPr>
          <p:nvPr>
            <p:ph type="body" idx="1"/>
          </p:nvPr>
        </p:nvSpPr>
        <p:spPr>
          <a:xfrm>
            <a:off x="457200" y="1798637"/>
            <a:ext cx="8229600" cy="4525963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A, B, C, D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Se le puede asignar 0, 110, 10, 111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Entonces ABACCDA es 011001010111</a:t>
            </a:r>
          </a:p>
          <a:p>
            <a:pPr marL="742950" lvl="1" indent="-285750">
              <a:lnSpc>
                <a:spcPct val="120000"/>
              </a:lnSpc>
              <a:spcBef>
                <a:spcPts val="6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002850"/>
                </a:solidFill>
              </a:rPr>
              <a:t>Ya!, mas pequeña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Codificar es super facil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02850"/>
                </a:solidFill>
              </a:rPr>
              <a:t>Y Decodificar???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DECODIFICANDO</a:t>
            </a:r>
          </a:p>
        </p:txBody>
      </p:sp>
      <p:sp>
        <p:nvSpPr>
          <p:cNvPr id="32" name="Shape 32"/>
          <p:cNvSpPr/>
          <p:nvPr/>
        </p:nvSpPr>
        <p:spPr>
          <a:xfrm>
            <a:off x="381000" y="2286000"/>
            <a:ext cx="3733800" cy="523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spcBef>
                <a:spcPts val="1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0 1 1 0 0 1 0 1 0 1 1 1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4876800" y="2209800"/>
            <a:ext cx="1600200" cy="533400"/>
            <a:chOff x="0" y="0"/>
            <a:chExt cx="1600200" cy="533400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33" name="Shape 33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" name="Shape 34"/>
              <p:cNvSpPr/>
              <p:nvPr/>
            </p:nvSpPr>
            <p:spPr>
              <a:xfrm>
                <a:off x="186501" y="36830"/>
                <a:ext cx="312798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A</a:t>
                </a: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36" name="Shape 36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" name="Shape 37"/>
              <p:cNvSpPr/>
              <p:nvPr/>
            </p:nvSpPr>
            <p:spPr>
              <a:xfrm>
                <a:off x="325110" y="3683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0</a:t>
                </a:r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>
            <a:off x="4876800" y="2743200"/>
            <a:ext cx="1600200" cy="533400"/>
            <a:chOff x="0" y="0"/>
            <a:chExt cx="1600200" cy="533400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186278" y="36830"/>
                <a:ext cx="31324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B</a:t>
                </a:r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110</a:t>
                </a:r>
              </a:p>
            </p:txBody>
          </p:sp>
        </p:grpSp>
      </p:grpSp>
      <p:grpSp>
        <p:nvGrpSpPr>
          <p:cNvPr id="53" name="Group 53"/>
          <p:cNvGrpSpPr/>
          <p:nvPr/>
        </p:nvGrpSpPr>
        <p:grpSpPr>
          <a:xfrm>
            <a:off x="4876800" y="3276600"/>
            <a:ext cx="1606550" cy="533400"/>
            <a:chOff x="0" y="0"/>
            <a:chExt cx="1606550" cy="533400"/>
          </a:xfrm>
        </p:grpSpPr>
        <p:grpSp>
          <p:nvGrpSpPr>
            <p:cNvPr id="49" name="Group 49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47" name="Shape 47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48" name="Shape 48"/>
              <p:cNvSpPr/>
              <p:nvPr/>
            </p:nvSpPr>
            <p:spPr>
              <a:xfrm>
                <a:off x="192280" y="36830"/>
                <a:ext cx="30759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C</a:t>
                </a: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50" name="Shape 50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1" name="Shape 51"/>
              <p:cNvSpPr/>
              <p:nvPr/>
            </p:nvSpPr>
            <p:spPr>
              <a:xfrm>
                <a:off x="241915" y="36830"/>
                <a:ext cx="43692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10</a:t>
                </a:r>
              </a:p>
            </p:txBody>
          </p:sp>
        </p:grpSp>
      </p:grpSp>
      <p:grpSp>
        <p:nvGrpSpPr>
          <p:cNvPr id="60" name="Group 60"/>
          <p:cNvGrpSpPr/>
          <p:nvPr/>
        </p:nvGrpSpPr>
        <p:grpSpPr>
          <a:xfrm>
            <a:off x="4876800" y="3810000"/>
            <a:ext cx="1606550" cy="533400"/>
            <a:chOff x="0" y="0"/>
            <a:chExt cx="1606550" cy="533400"/>
          </a:xfrm>
        </p:grpSpPr>
        <p:grpSp>
          <p:nvGrpSpPr>
            <p:cNvPr id="56" name="Group 56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54" name="Shape 54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5" name="Shape 55"/>
              <p:cNvSpPr/>
              <p:nvPr/>
            </p:nvSpPr>
            <p:spPr>
              <a:xfrm>
                <a:off x="178588" y="36830"/>
                <a:ext cx="33497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D</a:t>
                </a: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57" name="Shape 57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111</a:t>
                </a:r>
              </a:p>
            </p:txBody>
          </p:sp>
        </p:grpSp>
      </p:grpSp>
      <p:grpSp>
        <p:nvGrpSpPr>
          <p:cNvPr id="63" name="Group 63"/>
          <p:cNvGrpSpPr/>
          <p:nvPr/>
        </p:nvGrpSpPr>
        <p:grpSpPr>
          <a:xfrm>
            <a:off x="401637" y="2743200"/>
            <a:ext cx="304801" cy="706438"/>
            <a:chOff x="0" y="0"/>
            <a:chExt cx="304800" cy="706437"/>
          </a:xfrm>
        </p:grpSpPr>
        <p:sp>
          <p:nvSpPr>
            <p:cNvPr id="61" name="Shape 61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2" name="Shape 62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4" name="Shape 64"/>
          <p:cNvSpPr/>
          <p:nvPr/>
        </p:nvSpPr>
        <p:spPr>
          <a:xfrm>
            <a:off x="6553200" y="21336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81000" y="3429000"/>
            <a:ext cx="286901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grpSp>
        <p:nvGrpSpPr>
          <p:cNvPr id="68" name="Group 68"/>
          <p:cNvGrpSpPr/>
          <p:nvPr/>
        </p:nvGrpSpPr>
        <p:grpSpPr>
          <a:xfrm>
            <a:off x="685800" y="2743200"/>
            <a:ext cx="304800" cy="706438"/>
            <a:chOff x="0" y="0"/>
            <a:chExt cx="304800" cy="706437"/>
          </a:xfrm>
        </p:grpSpPr>
        <p:sp>
          <p:nvSpPr>
            <p:cNvPr id="66" name="Shape 66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solidFill>
              <a:srgbClr val="FFFFFF"/>
            </a:solidFill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67" name="Shape 67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69" name="Shape 69"/>
          <p:cNvSpPr/>
          <p:nvPr/>
        </p:nvSpPr>
        <p:spPr>
          <a:xfrm>
            <a:off x="6553200" y="1981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72" name="Shape 72"/>
          <p:cNvSpPr/>
          <p:nvPr/>
        </p:nvSpPr>
        <p:spPr>
          <a:xfrm>
            <a:off x="6553200" y="3962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75" name="Group 75"/>
          <p:cNvGrpSpPr/>
          <p:nvPr/>
        </p:nvGrpSpPr>
        <p:grpSpPr>
          <a:xfrm>
            <a:off x="7315200" y="2971800"/>
            <a:ext cx="1371600" cy="1219200"/>
            <a:chOff x="0" y="0"/>
            <a:chExt cx="1371600" cy="1219200"/>
          </a:xfrm>
        </p:grpSpPr>
        <p:sp>
          <p:nvSpPr>
            <p:cNvPr id="73" name="Shape 73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74" name="Shape 74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76" name="Shape 76"/>
          <p:cNvSpPr/>
          <p:nvPr/>
        </p:nvSpPr>
        <p:spPr>
          <a:xfrm>
            <a:off x="685800" y="3429000"/>
            <a:ext cx="248504" cy="4597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grpSp>
        <p:nvGrpSpPr>
          <p:cNvPr id="81" name="Group 81"/>
          <p:cNvGrpSpPr/>
          <p:nvPr/>
        </p:nvGrpSpPr>
        <p:grpSpPr>
          <a:xfrm>
            <a:off x="741362" y="2687637"/>
            <a:ext cx="533401" cy="762001"/>
            <a:chOff x="0" y="0"/>
            <a:chExt cx="533400" cy="762000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533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80" name="Group 80"/>
            <p:cNvGrpSpPr/>
            <p:nvPr/>
          </p:nvGrpSpPr>
          <p:grpSpPr>
            <a:xfrm>
              <a:off x="28892" y="55562"/>
              <a:ext cx="426721" cy="706438"/>
              <a:chOff x="0" y="0"/>
              <a:chExt cx="426719" cy="706437"/>
            </a:xfrm>
          </p:grpSpPr>
          <p:sp>
            <p:nvSpPr>
              <p:cNvPr id="78" name="Shape 78"/>
              <p:cNvSpPr/>
              <p:nvPr/>
            </p:nvSpPr>
            <p:spPr>
              <a:xfrm>
                <a:off x="0" y="0"/>
                <a:ext cx="426720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79" name="Shape 79"/>
              <p:cNvSpPr/>
              <p:nvPr/>
            </p:nvSpPr>
            <p:spPr>
              <a:xfrm flipH="1">
                <a:off x="233362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82" name="Shape 82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3" name="Shape 83"/>
          <p:cNvSpPr/>
          <p:nvPr/>
        </p:nvSpPr>
        <p:spPr>
          <a:xfrm>
            <a:off x="6553200" y="2819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87" name="Group 87"/>
          <p:cNvGrpSpPr/>
          <p:nvPr/>
        </p:nvGrpSpPr>
        <p:grpSpPr>
          <a:xfrm>
            <a:off x="7239000" y="2895600"/>
            <a:ext cx="1371600" cy="1219200"/>
            <a:chOff x="0" y="0"/>
            <a:chExt cx="1371600" cy="1219200"/>
          </a:xfrm>
        </p:grpSpPr>
        <p:sp>
          <p:nvSpPr>
            <p:cNvPr id="85" name="Shape 85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86" name="Shape 86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 o D</a:t>
              </a:r>
            </a:p>
          </p:txBody>
        </p:sp>
      </p:grpSp>
      <p:grpSp>
        <p:nvGrpSpPr>
          <p:cNvPr id="92" name="Group 92"/>
          <p:cNvGrpSpPr/>
          <p:nvPr/>
        </p:nvGrpSpPr>
        <p:grpSpPr>
          <a:xfrm>
            <a:off x="727075" y="2701925"/>
            <a:ext cx="914400" cy="762000"/>
            <a:chOff x="0" y="0"/>
            <a:chExt cx="914400" cy="762000"/>
          </a:xfrm>
        </p:grpSpPr>
        <p:sp>
          <p:nvSpPr>
            <p:cNvPr id="88" name="Shape 88"/>
            <p:cNvSpPr/>
            <p:nvPr/>
          </p:nvSpPr>
          <p:spPr>
            <a:xfrm>
              <a:off x="0" y="0"/>
              <a:ext cx="914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91" name="Group 91"/>
            <p:cNvGrpSpPr/>
            <p:nvPr/>
          </p:nvGrpSpPr>
          <p:grpSpPr>
            <a:xfrm>
              <a:off x="49529" y="55562"/>
              <a:ext cx="731522" cy="706438"/>
              <a:chOff x="0" y="0"/>
              <a:chExt cx="731520" cy="706437"/>
            </a:xfrm>
          </p:grpSpPr>
          <p:sp>
            <p:nvSpPr>
              <p:cNvPr id="89" name="Shape 89"/>
              <p:cNvSpPr/>
              <p:nvPr/>
            </p:nvSpPr>
            <p:spPr>
              <a:xfrm>
                <a:off x="0" y="0"/>
                <a:ext cx="73152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 flipH="1">
                <a:off x="400050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93" name="Shape 93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4" name="Shape 94"/>
          <p:cNvSpPr/>
          <p:nvPr/>
        </p:nvSpPr>
        <p:spPr>
          <a:xfrm>
            <a:off x="6553200" y="2690812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5" name="Shape 95"/>
          <p:cNvSpPr/>
          <p:nvPr/>
        </p:nvSpPr>
        <p:spPr>
          <a:xfrm>
            <a:off x="7620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6" name="Shape 96"/>
          <p:cNvSpPr/>
          <p:nvPr/>
        </p:nvSpPr>
        <p:spPr>
          <a:xfrm>
            <a:off x="893762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97" name="Shape 97"/>
          <p:cNvSpPr/>
          <p:nvPr/>
        </p:nvSpPr>
        <p:spPr>
          <a:xfrm>
            <a:off x="990600" y="35052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98" name="Shape 98"/>
          <p:cNvSpPr/>
          <p:nvPr/>
        </p:nvSpPr>
        <p:spPr>
          <a:xfrm>
            <a:off x="1008062" y="3429000"/>
            <a:ext cx="283777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B</a:t>
            </a:r>
          </a:p>
        </p:txBody>
      </p:sp>
      <p:grpSp>
        <p:nvGrpSpPr>
          <p:cNvPr id="101" name="Group 101"/>
          <p:cNvGrpSpPr/>
          <p:nvPr/>
        </p:nvGrpSpPr>
        <p:grpSpPr>
          <a:xfrm>
            <a:off x="1600200" y="2722562"/>
            <a:ext cx="304800" cy="706438"/>
            <a:chOff x="0" y="0"/>
            <a:chExt cx="304800" cy="706437"/>
          </a:xfrm>
        </p:grpSpPr>
        <p:sp>
          <p:nvSpPr>
            <p:cNvPr id="99" name="Shape 99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2" name="Shape 102"/>
          <p:cNvSpPr/>
          <p:nvPr/>
        </p:nvSpPr>
        <p:spPr>
          <a:xfrm>
            <a:off x="6553200" y="26670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3" name="Shape 103"/>
          <p:cNvSpPr/>
          <p:nvPr/>
        </p:nvSpPr>
        <p:spPr>
          <a:xfrm>
            <a:off x="6553200" y="22860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4" name="Shape 104"/>
          <p:cNvSpPr/>
          <p:nvPr/>
        </p:nvSpPr>
        <p:spPr>
          <a:xfrm>
            <a:off x="1579562" y="3429000"/>
            <a:ext cx="286902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A</a:t>
            </a:r>
          </a:p>
        </p:txBody>
      </p:sp>
      <p:grpSp>
        <p:nvGrpSpPr>
          <p:cNvPr id="107" name="Group 107"/>
          <p:cNvGrpSpPr/>
          <p:nvPr/>
        </p:nvGrpSpPr>
        <p:grpSpPr>
          <a:xfrm>
            <a:off x="1905000" y="2722562"/>
            <a:ext cx="304800" cy="706438"/>
            <a:chOff x="0" y="0"/>
            <a:chExt cx="304800" cy="706437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08" name="Shape 108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11" name="Group 111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12" name="Shape 112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19050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15" name="Shape 115"/>
          <p:cNvSpPr/>
          <p:nvPr/>
        </p:nvSpPr>
        <p:spPr>
          <a:xfrm>
            <a:off x="19812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20" name="Group 120"/>
          <p:cNvGrpSpPr/>
          <p:nvPr/>
        </p:nvGrpSpPr>
        <p:grpSpPr>
          <a:xfrm>
            <a:off x="1919287" y="2687637"/>
            <a:ext cx="671513" cy="762001"/>
            <a:chOff x="0" y="0"/>
            <a:chExt cx="671512" cy="762000"/>
          </a:xfrm>
        </p:grpSpPr>
        <p:sp>
          <p:nvSpPr>
            <p:cNvPr id="116" name="Shape 116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19" name="Group 119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17" name="Shape 117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18" name="Shape 118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21" name="Shape 121"/>
          <p:cNvSpPr/>
          <p:nvPr/>
        </p:nvSpPr>
        <p:spPr>
          <a:xfrm>
            <a:off x="65532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2" name="Shape 122"/>
          <p:cNvSpPr/>
          <p:nvPr/>
        </p:nvSpPr>
        <p:spPr>
          <a:xfrm>
            <a:off x="6553200" y="3224212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2071687" y="3429000"/>
            <a:ext cx="287200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C</a:t>
            </a:r>
          </a:p>
        </p:txBody>
      </p:sp>
      <p:grpSp>
        <p:nvGrpSpPr>
          <p:cNvPr id="126" name="Group 126"/>
          <p:cNvGrpSpPr/>
          <p:nvPr/>
        </p:nvGrpSpPr>
        <p:grpSpPr>
          <a:xfrm>
            <a:off x="2549525" y="2722562"/>
            <a:ext cx="304800" cy="706438"/>
            <a:chOff x="0" y="0"/>
            <a:chExt cx="304800" cy="706437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27" name="Shape 127"/>
          <p:cNvSpPr/>
          <p:nvPr/>
        </p:nvSpPr>
        <p:spPr>
          <a:xfrm>
            <a:off x="6567487" y="2133600"/>
            <a:ext cx="304801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8" name="Shape 128"/>
          <p:cNvSpPr/>
          <p:nvPr/>
        </p:nvSpPr>
        <p:spPr>
          <a:xfrm>
            <a:off x="6553200" y="3124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29" name="Shape 129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2" name="Group 132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39" name="Group 139"/>
          <p:cNvGrpSpPr/>
          <p:nvPr/>
        </p:nvGrpSpPr>
        <p:grpSpPr>
          <a:xfrm>
            <a:off x="2514600" y="2687637"/>
            <a:ext cx="671513" cy="762001"/>
            <a:chOff x="0" y="0"/>
            <a:chExt cx="671512" cy="762000"/>
          </a:xfrm>
        </p:grpSpPr>
        <p:sp>
          <p:nvSpPr>
            <p:cNvPr id="135" name="Shape 135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38" name="Group 138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36" name="Shape 136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37" name="Shape 137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40" name="Shape 140"/>
          <p:cNvSpPr/>
          <p:nvPr/>
        </p:nvSpPr>
        <p:spPr>
          <a:xfrm>
            <a:off x="6553200" y="27432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6629400" y="32766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2667000" y="3429000"/>
            <a:ext cx="287199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C</a:t>
            </a:r>
          </a:p>
        </p:txBody>
      </p:sp>
      <p:grpSp>
        <p:nvGrpSpPr>
          <p:cNvPr id="145" name="Group 145"/>
          <p:cNvGrpSpPr/>
          <p:nvPr/>
        </p:nvGrpSpPr>
        <p:grpSpPr>
          <a:xfrm>
            <a:off x="3124200" y="2722562"/>
            <a:ext cx="304800" cy="706438"/>
            <a:chOff x="0" y="0"/>
            <a:chExt cx="304800" cy="706437"/>
          </a:xfrm>
        </p:grpSpPr>
        <p:sp>
          <p:nvSpPr>
            <p:cNvPr id="143" name="Shape 143"/>
            <p:cNvSpPr/>
            <p:nvPr/>
          </p:nvSpPr>
          <p:spPr>
            <a:xfrm>
              <a:off x="0" y="0"/>
              <a:ext cx="304800" cy="76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3600" y="10800"/>
                    <a:pt x="7200" y="21600"/>
                    <a:pt x="10800" y="21600"/>
                  </a:cubicBezTo>
                  <a:cubicBezTo>
                    <a:pt x="14400" y="21600"/>
                    <a:pt x="18000" y="1080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3333CC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 flipH="1">
              <a:off x="166687" y="96837"/>
              <a:ext cx="1" cy="60960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146" name="Shape 146"/>
          <p:cNvSpPr/>
          <p:nvPr/>
        </p:nvSpPr>
        <p:spPr>
          <a:xfrm>
            <a:off x="6629400" y="3124200"/>
            <a:ext cx="304800" cy="6096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6553200" y="28956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50" name="Group 150"/>
          <p:cNvGrpSpPr/>
          <p:nvPr/>
        </p:nvGrpSpPr>
        <p:grpSpPr>
          <a:xfrm>
            <a:off x="7239000" y="2971800"/>
            <a:ext cx="1371600" cy="1219200"/>
            <a:chOff x="0" y="0"/>
            <a:chExt cx="1371600" cy="12192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B, C o D</a:t>
              </a:r>
            </a:p>
          </p:txBody>
        </p:sp>
      </p:grpSp>
      <p:sp>
        <p:nvSpPr>
          <p:cNvPr id="151" name="Shape 151"/>
          <p:cNvSpPr/>
          <p:nvPr/>
        </p:nvSpPr>
        <p:spPr>
          <a:xfrm>
            <a:off x="6553200" y="34290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6553200" y="38862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31242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54" name="Shape 154"/>
          <p:cNvSpPr/>
          <p:nvPr/>
        </p:nvSpPr>
        <p:spPr>
          <a:xfrm>
            <a:off x="3200400" y="34290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59" name="Group 159"/>
          <p:cNvGrpSpPr/>
          <p:nvPr/>
        </p:nvGrpSpPr>
        <p:grpSpPr>
          <a:xfrm>
            <a:off x="3124200" y="2708275"/>
            <a:ext cx="671513" cy="762000"/>
            <a:chOff x="0" y="0"/>
            <a:chExt cx="671512" cy="762000"/>
          </a:xfrm>
        </p:grpSpPr>
        <p:sp>
          <p:nvSpPr>
            <p:cNvPr id="155" name="Shape 155"/>
            <p:cNvSpPr/>
            <p:nvPr/>
          </p:nvSpPr>
          <p:spPr>
            <a:xfrm>
              <a:off x="0" y="0"/>
              <a:ext cx="671513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58" name="Group 158"/>
            <p:cNvGrpSpPr/>
            <p:nvPr/>
          </p:nvGrpSpPr>
          <p:grpSpPr>
            <a:xfrm>
              <a:off x="36373" y="55562"/>
              <a:ext cx="537211" cy="706438"/>
              <a:chOff x="0" y="0"/>
              <a:chExt cx="537210" cy="706437"/>
            </a:xfrm>
          </p:grpSpPr>
          <p:sp>
            <p:nvSpPr>
              <p:cNvPr id="156" name="Shape 156"/>
              <p:cNvSpPr/>
              <p:nvPr/>
            </p:nvSpPr>
            <p:spPr>
              <a:xfrm>
                <a:off x="0" y="0"/>
                <a:ext cx="53721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57" name="Shape 157"/>
              <p:cNvSpPr/>
              <p:nvPr/>
            </p:nvSpPr>
            <p:spPr>
              <a:xfrm flipH="1">
                <a:off x="293786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60" name="Shape 160"/>
          <p:cNvSpPr/>
          <p:nvPr/>
        </p:nvSpPr>
        <p:spPr>
          <a:xfrm>
            <a:off x="6553200" y="27432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6705600" y="39624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grpSp>
        <p:nvGrpSpPr>
          <p:cNvPr id="164" name="Group 164"/>
          <p:cNvGrpSpPr/>
          <p:nvPr/>
        </p:nvGrpSpPr>
        <p:grpSpPr>
          <a:xfrm>
            <a:off x="7239000" y="3048000"/>
            <a:ext cx="1371600" cy="1219200"/>
            <a:chOff x="0" y="0"/>
            <a:chExt cx="1371600" cy="1219200"/>
          </a:xfrm>
        </p:grpSpPr>
        <p:sp>
          <p:nvSpPr>
            <p:cNvPr id="162" name="Shape 162"/>
            <p:cNvSpPr/>
            <p:nvPr/>
          </p:nvSpPr>
          <p:spPr>
            <a:xfrm>
              <a:off x="0" y="0"/>
              <a:ext cx="1371600" cy="1219200"/>
            </a:xfrm>
            <a:prstGeom prst="rect">
              <a:avLst/>
            </a:pr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0" y="11430"/>
              <a:ext cx="1371600" cy="1196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sz="2400">
                  <a:latin typeface="Tahoma"/>
                  <a:ea typeface="Tahoma"/>
                  <a:cs typeface="Tahoma"/>
                  <a:sym typeface="Tahoma"/>
                </a:rPr>
                <a:t>Puede ser </a:t>
              </a:r>
              <a:r>
                <a:rPr sz="2400" b="1">
                  <a:latin typeface="Tahoma"/>
                  <a:ea typeface="Tahoma"/>
                  <a:cs typeface="Tahoma"/>
                  <a:sym typeface="Tahoma"/>
                </a:rPr>
                <a:t>B o C</a:t>
              </a:r>
            </a:p>
          </p:txBody>
        </p:sp>
      </p:grpSp>
      <p:sp>
        <p:nvSpPr>
          <p:cNvPr id="165" name="Shape 165"/>
          <p:cNvSpPr/>
          <p:nvPr/>
        </p:nvSpPr>
        <p:spPr>
          <a:xfrm>
            <a:off x="6705600" y="2971800"/>
            <a:ext cx="457200" cy="304800"/>
          </a:xfrm>
          <a:prstGeom prst="lef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>
            <a:solidFill/>
            <a:round/>
          </a:ln>
        </p:spPr>
        <p:txBody>
          <a:bodyPr lIns="0" tIns="0" rIns="0" bIns="0" anchor="ctr"/>
          <a:lstStyle/>
          <a:p>
            <a:pPr lvl="0" algn="ctr">
              <a:defRPr>
                <a:latin typeface="Tahoma"/>
                <a:ea typeface="Tahoma"/>
                <a:cs typeface="Tahoma"/>
                <a:sym typeface="Tahom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3276600" y="3429000"/>
            <a:ext cx="248504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?</a:t>
            </a:r>
          </a:p>
        </p:txBody>
      </p:sp>
      <p:sp>
        <p:nvSpPr>
          <p:cNvPr id="167" name="Shape 167"/>
          <p:cNvSpPr/>
          <p:nvPr/>
        </p:nvSpPr>
        <p:spPr>
          <a:xfrm>
            <a:off x="3352800" y="3505200"/>
            <a:ext cx="152400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172" name="Group 172"/>
          <p:cNvGrpSpPr/>
          <p:nvPr/>
        </p:nvGrpSpPr>
        <p:grpSpPr>
          <a:xfrm>
            <a:off x="3124200" y="2701925"/>
            <a:ext cx="914400" cy="762000"/>
            <a:chOff x="0" y="0"/>
            <a:chExt cx="914400" cy="762000"/>
          </a:xfrm>
        </p:grpSpPr>
        <p:sp>
          <p:nvSpPr>
            <p:cNvPr id="168" name="Shape 168"/>
            <p:cNvSpPr/>
            <p:nvPr/>
          </p:nvSpPr>
          <p:spPr>
            <a:xfrm>
              <a:off x="0" y="0"/>
              <a:ext cx="914400" cy="7620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  <p:grpSp>
          <p:nvGrpSpPr>
            <p:cNvPr id="171" name="Group 171"/>
            <p:cNvGrpSpPr/>
            <p:nvPr/>
          </p:nvGrpSpPr>
          <p:grpSpPr>
            <a:xfrm>
              <a:off x="49529" y="55562"/>
              <a:ext cx="731522" cy="706438"/>
              <a:chOff x="0" y="0"/>
              <a:chExt cx="731520" cy="706437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0" y="0"/>
                <a:ext cx="731521" cy="762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3600" y="10800"/>
                      <a:pt x="7200" y="21600"/>
                      <a:pt x="10800" y="21600"/>
                    </a:cubicBezTo>
                    <a:cubicBezTo>
                      <a:pt x="14400" y="21600"/>
                      <a:pt x="18000" y="10800"/>
                      <a:pt x="21600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solidFill>
                  <a:srgbClr val="3333CC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  <a:endParaRPr/>
              </a:p>
            </p:txBody>
          </p:sp>
          <p:sp>
            <p:nvSpPr>
              <p:cNvPr id="170" name="Shape 170"/>
              <p:cNvSpPr/>
              <p:nvPr/>
            </p:nvSpPr>
            <p:spPr>
              <a:xfrm flipH="1">
                <a:off x="400050" y="96837"/>
                <a:ext cx="1" cy="60960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</p:grpSp>
      </p:grpSp>
      <p:sp>
        <p:nvSpPr>
          <p:cNvPr id="173" name="Shape 173"/>
          <p:cNvSpPr/>
          <p:nvPr/>
        </p:nvSpPr>
        <p:spPr>
          <a:xfrm>
            <a:off x="6629400" y="2819400"/>
            <a:ext cx="2209800" cy="1524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6553200" y="3810000"/>
            <a:ext cx="304800" cy="4333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33" y="10070"/>
                </a:moveTo>
                <a:lnTo>
                  <a:pt x="0" y="15923"/>
                </a:lnTo>
                <a:lnTo>
                  <a:pt x="8334" y="21600"/>
                </a:lnTo>
                <a:lnTo>
                  <a:pt x="21600" y="2517"/>
                </a:lnTo>
                <a:lnTo>
                  <a:pt x="21600" y="0"/>
                </a:lnTo>
                <a:lnTo>
                  <a:pt x="6805" y="16089"/>
                </a:lnTo>
                <a:lnTo>
                  <a:pt x="2433" y="10070"/>
                </a:lnTo>
                <a:close/>
              </a:path>
            </a:pathLst>
          </a:custGeom>
          <a:solidFill>
            <a:srgbClr val="FF0000"/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3352800" y="3429000"/>
            <a:ext cx="310863" cy="459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400"/>
              </a:spcBef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400"/>
              <a:t>D</a:t>
            </a:r>
          </a:p>
        </p:txBody>
      </p:sp>
      <p:grpSp>
        <p:nvGrpSpPr>
          <p:cNvPr id="178" name="Group 178"/>
          <p:cNvGrpSpPr/>
          <p:nvPr/>
        </p:nvGrpSpPr>
        <p:grpSpPr>
          <a:xfrm>
            <a:off x="609600" y="4495800"/>
            <a:ext cx="3962400" cy="1905000"/>
            <a:chOff x="0" y="0"/>
            <a:chExt cx="3962400" cy="1905000"/>
          </a:xfrm>
        </p:grpSpPr>
        <p:sp>
          <p:nvSpPr>
            <p:cNvPr id="176" name="Shape 176"/>
            <p:cNvSpPr/>
            <p:nvPr/>
          </p:nvSpPr>
          <p:spPr>
            <a:xfrm>
              <a:off x="0" y="0"/>
              <a:ext cx="3962400" cy="1905000"/>
            </a:xfrm>
            <a:prstGeom prst="rect">
              <a:avLst/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0" y="170179"/>
              <a:ext cx="3962400" cy="1564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Para decodificar hay que elegir. El valor del codigo depende del valor siguiente: 1 o 0, binario 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3" presetClass="entr" presetSubtype="32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" presetClass="entr" presetSubtype="2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" presetClass="entr" presetSubtype="1" fill="hold" grpId="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grpId="1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1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grpId="1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2" fill="hold" grpId="1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" presetClass="entr" presetSubtype="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" presetClass="entr" presetSubtype="1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0" presetClass="entr" presetSubtype="0" fill="hold" grpId="1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1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" fill="hold" grpId="2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3" presetClass="entr" presetSubtype="32" fill="hold" grpId="2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0" presetClass="entr" presetSubtype="0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2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1" fill="hold" grpId="2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3" presetClass="entr" presetSubtype="32" fill="hold" grpId="2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0" presetClass="entr" presetSubtype="0" fill="hold" grpId="2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7" presetClass="entr" presetSubtype="1" fill="hold" grpId="2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4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" presetClass="entr" presetSubtype="2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9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500"/>
                            </p:stCondLst>
                            <p:childTnLst>
                              <p:par>
                                <p:cTn id="153" presetID="2" presetClass="entr" presetSubtype="2" fill="hold" grpId="3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000"/>
                            </p:stCondLst>
                            <p:childTnLst>
                              <p:par>
                                <p:cTn id="158" presetID="2" presetClass="entr" presetSubtype="1" fill="hold" grpId="3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500"/>
                            </p:stCondLst>
                            <p:childTnLst>
                              <p:par>
                                <p:cTn id="163" presetID="10" presetClass="entr" presetSubtype="0" fill="hold" grpId="3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ntr" presetSubtype="0" fill="hold" grpId="3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3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7" presetClass="entr" presetSubtype="1" fill="hold" grpId="3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5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3" presetClass="entr" presetSubtype="32" fill="hold" grpId="3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1000"/>
                            </p:stCondLst>
                            <p:childTnLst>
                              <p:par>
                                <p:cTn id="186" presetID="10" presetClass="entr" presetSubtype="0" fill="hold" grpId="3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3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7" presetClass="entr" presetSubtype="1" fill="hold" grpId="4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5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2" presetClass="entr" presetSubtype="2" fill="hold" grpId="4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1000"/>
                            </p:stCondLst>
                            <p:childTnLst>
                              <p:par>
                                <p:cTn id="206" presetID="2" presetClass="entr" presetSubtype="2" fill="hold" grpId="4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1" presetID="2" presetClass="entr" presetSubtype="2" fill="hold" grpId="4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2000"/>
                            </p:stCondLst>
                            <p:childTnLst>
                              <p:par>
                                <p:cTn id="216" presetID="2" presetClass="entr" presetSubtype="1" fill="hold" grpId="4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4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7" presetClass="entr" presetSubtype="1" fill="hold" grpId="4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500"/>
                            </p:stCondLst>
                            <p:childTnLst>
                              <p:par>
                                <p:cTn id="232" presetID="23" presetClass="entr" presetSubtype="32" fill="hold" grpId="4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grpId="4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ntr" presetSubtype="0" fill="hold" grpId="4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ntr" presetSubtype="1" fill="hold" grpId="5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6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0"/>
                            </p:stCondLst>
                            <p:childTnLst>
                              <p:par>
                                <p:cTn id="252" presetID="2" presetClass="entr" presetSubtype="2" fill="hold" grpId="5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000"/>
                            </p:stCondLst>
                            <p:childTnLst>
                              <p:par>
                                <p:cTn id="257" presetID="2" presetClass="entr" presetSubtype="2" fill="hold" grpId="5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500"/>
                            </p:stCondLst>
                            <p:childTnLst>
                              <p:par>
                                <p:cTn id="262" presetID="2" presetClass="entr" presetSubtype="2" fill="hold" grpId="5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3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2" presetClass="entr" presetSubtype="1" fill="hold" grpId="5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8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2500"/>
                            </p:stCondLst>
                            <p:childTnLst>
                              <p:par>
                                <p:cTn id="272" presetID="10" presetClass="entr" presetSubtype="0" fill="hold" grpId="5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1" presetClass="entr" presetSubtype="0" fill="hold" grpId="5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8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" presetClass="entr" presetSubtype="0" fill="hold" grpId="5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7" presetClass="entr" presetSubtype="1" fill="hold" grpId="5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4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500"/>
                            </p:stCondLst>
                            <p:childTnLst>
                              <p:par>
                                <p:cTn id="290" presetID="2" presetClass="entr" presetSubtype="2" fill="hold" grpId="5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1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000"/>
                            </p:stCondLst>
                            <p:childTnLst>
                              <p:par>
                                <p:cTn id="295" presetID="2" presetClass="entr" presetSubtype="2" fill="hold" grpId="6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0" presetID="2" presetClass="entr" presetSubtype="1" fill="hold" grpId="6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1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2000"/>
                            </p:stCondLst>
                            <p:childTnLst>
                              <p:par>
                                <p:cTn id="305" presetID="10" presetClass="entr" presetSubtype="0" fill="hold" grpId="6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6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" presetClass="entr" presetSubtype="0" fill="hold" grpId="6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1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ntr" presetSubtype="0" fill="hold" grpId="6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4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7" presetClass="entr" presetSubtype="1" fill="hold" grpId="6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7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23" presetClass="entr" presetSubtype="32" fill="hold" grpId="6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1000"/>
                            </p:stCondLst>
                            <p:childTnLst>
                              <p:par>
                                <p:cTn id="328" presetID="10" presetClass="entr" presetSubtype="0" fill="hold" grpId="6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9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2" presetClass="entr" presetSubtype="8" fill="hold" grpId="6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4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animBg="1" advAuto="0"/>
      <p:bldP spid="64" grpId="2" animBg="1" advAuto="0"/>
      <p:bldP spid="65" grpId="3" animBg="1" advAuto="0"/>
      <p:bldP spid="68" grpId="5" animBg="1" advAuto="0"/>
      <p:bldP spid="69" grpId="4" animBg="1" advAuto="0"/>
      <p:bldP spid="70" grpId="6" animBg="1" advAuto="0"/>
      <p:bldP spid="71" grpId="7" animBg="1" advAuto="0"/>
      <p:bldP spid="72" grpId="8" animBg="1" advAuto="0"/>
      <p:bldP spid="75" grpId="9" animBg="1" advAuto="0"/>
      <p:bldP spid="76" grpId="10" animBg="1" advAuto="0"/>
      <p:bldP spid="81" grpId="13" animBg="1" advAuto="0"/>
      <p:bldP spid="82" grpId="11" animBg="1" advAuto="0"/>
      <p:bldP spid="83" grpId="14" animBg="1" advAuto="0"/>
      <p:bldP spid="84" grpId="15" animBg="1" advAuto="0"/>
      <p:bldP spid="87" grpId="16" animBg="1" advAuto="0"/>
      <p:bldP spid="92" grpId="20" animBg="1" advAuto="0"/>
      <p:bldP spid="93" grpId="18" animBg="1" advAuto="0"/>
      <p:bldP spid="94" grpId="21" animBg="1" advAuto="0"/>
      <p:bldP spid="95" grpId="12" animBg="1" advAuto="0"/>
      <p:bldP spid="96" grpId="17" animBg="1" advAuto="0"/>
      <p:bldP spid="97" grpId="19" animBg="1" advAuto="0"/>
      <p:bldP spid="98" grpId="22" animBg="1" advAuto="0"/>
      <p:bldP spid="101" grpId="24" animBg="1" advAuto="0"/>
      <p:bldP spid="102" grpId="23" animBg="1" advAuto="0"/>
      <p:bldP spid="103" grpId="25" animBg="1" advAuto="0"/>
      <p:bldP spid="104" grpId="26" animBg="1" advAuto="0"/>
      <p:bldP spid="107" grpId="28" animBg="1" advAuto="0"/>
      <p:bldP spid="108" grpId="29" animBg="1" advAuto="0"/>
      <p:bldP spid="111" grpId="32" animBg="1" advAuto="0"/>
      <p:bldP spid="112" grpId="30" animBg="1" advAuto="0"/>
      <p:bldP spid="113" grpId="31" animBg="1" advAuto="0"/>
      <p:bldP spid="114" grpId="33" animBg="1" advAuto="0"/>
      <p:bldP spid="115" grpId="34" animBg="1" advAuto="0"/>
      <p:bldP spid="120" grpId="36" animBg="1" advAuto="0"/>
      <p:bldP spid="121" grpId="35" animBg="1" advAuto="0"/>
      <p:bldP spid="122" grpId="37" animBg="1" advAuto="0"/>
      <p:bldP spid="123" grpId="38" animBg="1" advAuto="0"/>
      <p:bldP spid="126" grpId="40" animBg="1" advAuto="0"/>
      <p:bldP spid="127" grpId="27" animBg="1" advAuto="0"/>
      <p:bldP spid="128" grpId="39" animBg="1" advAuto="0"/>
      <p:bldP spid="129" grpId="41" animBg="1" advAuto="0"/>
      <p:bldP spid="132" grpId="44" animBg="1" advAuto="0"/>
      <p:bldP spid="133" grpId="42" animBg="1" advAuto="0"/>
      <p:bldP spid="134" grpId="43" animBg="1" advAuto="0"/>
      <p:bldP spid="139" grpId="46" animBg="1" advAuto="0"/>
      <p:bldP spid="140" grpId="45" animBg="1" advAuto="0"/>
      <p:bldP spid="141" grpId="47" animBg="1" advAuto="0"/>
      <p:bldP spid="142" grpId="48" animBg="1" advAuto="0"/>
      <p:bldP spid="145" grpId="50" animBg="1" advAuto="0"/>
      <p:bldP spid="146" grpId="49" animBg="1" advAuto="0"/>
      <p:bldP spid="147" grpId="51" animBg="1" advAuto="0"/>
      <p:bldP spid="150" grpId="54" animBg="1" advAuto="0"/>
      <p:bldP spid="151" grpId="52" animBg="1" advAuto="0"/>
      <p:bldP spid="152" grpId="53" animBg="1" advAuto="0"/>
      <p:bldP spid="153" grpId="55" animBg="1" advAuto="0"/>
      <p:bldP spid="154" grpId="56" animBg="1" advAuto="0"/>
      <p:bldP spid="159" grpId="58" animBg="1" advAuto="0"/>
      <p:bldP spid="160" grpId="57" animBg="1" advAuto="0"/>
      <p:bldP spid="161" grpId="59" animBg="1" advAuto="0"/>
      <p:bldP spid="164" grpId="61" animBg="1" advAuto="0"/>
      <p:bldP spid="165" grpId="60" animBg="1" advAuto="0"/>
      <p:bldP spid="166" grpId="62" animBg="1" advAuto="0"/>
      <p:bldP spid="167" grpId="64" animBg="1" advAuto="0"/>
      <p:bldP spid="172" grpId="65" animBg="1" advAuto="0"/>
      <p:bldP spid="173" grpId="63" animBg="1" advAuto="0"/>
      <p:bldP spid="174" grpId="66" animBg="1" advAuto="0"/>
      <p:bldP spid="175" grpId="67" animBg="1" advAuto="0"/>
      <p:bldP spid="178" grpId="68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CONCLUSION</a:t>
            </a:r>
          </a:p>
        </p:txBody>
      </p:sp>
      <p:grpSp>
        <p:nvGrpSpPr>
          <p:cNvPr id="183" name="Group 183"/>
          <p:cNvGrpSpPr/>
          <p:nvPr/>
        </p:nvGrpSpPr>
        <p:grpSpPr>
          <a:xfrm>
            <a:off x="5791200" y="2780029"/>
            <a:ext cx="1447800" cy="459741"/>
            <a:chOff x="0" y="0"/>
            <a:chExt cx="1447800" cy="459740"/>
          </a:xfrm>
        </p:grpSpPr>
        <p:sp>
          <p:nvSpPr>
            <p:cNvPr id="181" name="Shape 181"/>
            <p:cNvSpPr/>
            <p:nvPr/>
          </p:nvSpPr>
          <p:spPr>
            <a:xfrm>
              <a:off x="0" y="39370"/>
              <a:ext cx="14478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152866" y="-1"/>
              <a:ext cx="114206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 B C D</a:t>
              </a:r>
            </a:p>
          </p:txBody>
        </p:sp>
      </p:grpSp>
      <p:grpSp>
        <p:nvGrpSpPr>
          <p:cNvPr id="190" name="Group 190"/>
          <p:cNvGrpSpPr/>
          <p:nvPr/>
        </p:nvGrpSpPr>
        <p:grpSpPr>
          <a:xfrm>
            <a:off x="7162800" y="228600"/>
            <a:ext cx="1600200" cy="533400"/>
            <a:chOff x="0" y="0"/>
            <a:chExt cx="1600200" cy="533400"/>
          </a:xfrm>
        </p:grpSpPr>
        <p:grpSp>
          <p:nvGrpSpPr>
            <p:cNvPr id="186" name="Group 186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184" name="Shape 184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5" name="Shape 185"/>
              <p:cNvSpPr/>
              <p:nvPr/>
            </p:nvSpPr>
            <p:spPr>
              <a:xfrm>
                <a:off x="186501" y="36830"/>
                <a:ext cx="312798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A</a:t>
                </a: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187" name="Shape 187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DB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88" name="Shape 188"/>
              <p:cNvSpPr/>
              <p:nvPr/>
            </p:nvSpPr>
            <p:spPr>
              <a:xfrm>
                <a:off x="325110" y="36830"/>
                <a:ext cx="27053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0</a:t>
                </a:r>
              </a:p>
            </p:txBody>
          </p:sp>
        </p:grpSp>
      </p:grpSp>
      <p:grpSp>
        <p:nvGrpSpPr>
          <p:cNvPr id="197" name="Group 197"/>
          <p:cNvGrpSpPr/>
          <p:nvPr/>
        </p:nvGrpSpPr>
        <p:grpSpPr>
          <a:xfrm>
            <a:off x="7162800" y="762000"/>
            <a:ext cx="1600200" cy="533400"/>
            <a:chOff x="0" y="0"/>
            <a:chExt cx="1600200" cy="533400"/>
          </a:xfrm>
        </p:grpSpPr>
        <p:grpSp>
          <p:nvGrpSpPr>
            <p:cNvPr id="193" name="Group 193"/>
            <p:cNvGrpSpPr/>
            <p:nvPr/>
          </p:nvGrpSpPr>
          <p:grpSpPr>
            <a:xfrm>
              <a:off x="0" y="0"/>
              <a:ext cx="685800" cy="533400"/>
              <a:chOff x="0" y="0"/>
              <a:chExt cx="685800" cy="533400"/>
            </a:xfrm>
          </p:grpSpPr>
          <p:sp>
            <p:nvSpPr>
              <p:cNvPr id="191" name="Shape 191"/>
              <p:cNvSpPr/>
              <p:nvPr/>
            </p:nvSpPr>
            <p:spPr>
              <a:xfrm>
                <a:off x="0" y="0"/>
                <a:ext cx="68580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2" name="Shape 192"/>
              <p:cNvSpPr/>
              <p:nvPr/>
            </p:nvSpPr>
            <p:spPr>
              <a:xfrm>
                <a:off x="186278" y="36830"/>
                <a:ext cx="31324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B</a:t>
                </a: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>
              <a:off x="679450" y="0"/>
              <a:ext cx="920750" cy="533400"/>
              <a:chOff x="0" y="0"/>
              <a:chExt cx="920750" cy="533400"/>
            </a:xfrm>
          </p:grpSpPr>
          <p:sp>
            <p:nvSpPr>
              <p:cNvPr id="194" name="Shape 194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4D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5" name="Shape 195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110</a:t>
                </a:r>
              </a:p>
            </p:txBody>
          </p:sp>
        </p:grpSp>
      </p:grpSp>
      <p:grpSp>
        <p:nvGrpSpPr>
          <p:cNvPr id="204" name="Group 204"/>
          <p:cNvGrpSpPr/>
          <p:nvPr/>
        </p:nvGrpSpPr>
        <p:grpSpPr>
          <a:xfrm>
            <a:off x="7162800" y="1295400"/>
            <a:ext cx="1606550" cy="533400"/>
            <a:chOff x="0" y="0"/>
            <a:chExt cx="1606550" cy="533400"/>
          </a:xfrm>
        </p:grpSpPr>
        <p:grpSp>
          <p:nvGrpSpPr>
            <p:cNvPr id="200" name="Group 200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198" name="Shape 198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199" name="Shape 199"/>
              <p:cNvSpPr/>
              <p:nvPr/>
            </p:nvSpPr>
            <p:spPr>
              <a:xfrm>
                <a:off x="192280" y="36830"/>
                <a:ext cx="30759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C</a:t>
                </a:r>
              </a:p>
            </p:txBody>
          </p:sp>
        </p:grpSp>
        <p:grpSp>
          <p:nvGrpSpPr>
            <p:cNvPr id="203" name="Group 203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201" name="Shape 201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A3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2" name="Shape 202"/>
              <p:cNvSpPr/>
              <p:nvPr/>
            </p:nvSpPr>
            <p:spPr>
              <a:xfrm>
                <a:off x="241915" y="36830"/>
                <a:ext cx="43692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10</a:t>
                </a:r>
              </a:p>
            </p:txBody>
          </p:sp>
        </p:grpSp>
      </p:grpSp>
      <p:grpSp>
        <p:nvGrpSpPr>
          <p:cNvPr id="211" name="Group 211"/>
          <p:cNvGrpSpPr/>
          <p:nvPr/>
        </p:nvGrpSpPr>
        <p:grpSpPr>
          <a:xfrm>
            <a:off x="7162800" y="1828800"/>
            <a:ext cx="1606550" cy="533400"/>
            <a:chOff x="0" y="0"/>
            <a:chExt cx="1606550" cy="533400"/>
          </a:xfrm>
        </p:grpSpPr>
        <p:grpSp>
          <p:nvGrpSpPr>
            <p:cNvPr id="207" name="Group 207"/>
            <p:cNvGrpSpPr/>
            <p:nvPr/>
          </p:nvGrpSpPr>
          <p:grpSpPr>
            <a:xfrm>
              <a:off x="0" y="0"/>
              <a:ext cx="692150" cy="533400"/>
              <a:chOff x="0" y="0"/>
              <a:chExt cx="692150" cy="533400"/>
            </a:xfrm>
          </p:grpSpPr>
          <p:sp>
            <p:nvSpPr>
              <p:cNvPr id="205" name="Shape 205"/>
              <p:cNvSpPr/>
              <p:nvPr/>
            </p:nvSpPr>
            <p:spPr>
              <a:xfrm>
                <a:off x="0" y="0"/>
                <a:ext cx="6921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6" name="Shape 206"/>
              <p:cNvSpPr/>
              <p:nvPr/>
            </p:nvSpPr>
            <p:spPr>
              <a:xfrm>
                <a:off x="178588" y="36830"/>
                <a:ext cx="334974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2400" b="1"/>
                  <a:t>D</a:t>
                </a:r>
              </a:p>
            </p:txBody>
          </p:sp>
        </p:grpSp>
        <p:grpSp>
          <p:nvGrpSpPr>
            <p:cNvPr id="210" name="Group 210"/>
            <p:cNvGrpSpPr/>
            <p:nvPr/>
          </p:nvGrpSpPr>
          <p:grpSpPr>
            <a:xfrm>
              <a:off x="685800" y="0"/>
              <a:ext cx="920750" cy="533400"/>
              <a:chOff x="0" y="0"/>
              <a:chExt cx="920750" cy="533400"/>
            </a:xfrm>
          </p:grpSpPr>
          <p:sp>
            <p:nvSpPr>
              <p:cNvPr id="208" name="Shape 208"/>
              <p:cNvSpPr/>
              <p:nvPr/>
            </p:nvSpPr>
            <p:spPr>
              <a:xfrm>
                <a:off x="0" y="0"/>
                <a:ext cx="920750" cy="533400"/>
              </a:xfrm>
              <a:prstGeom prst="rect">
                <a:avLst/>
              </a:prstGeom>
              <a:solidFill>
                <a:srgbClr val="00E7E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09" name="Shape 209"/>
              <p:cNvSpPr/>
              <p:nvPr/>
            </p:nvSpPr>
            <p:spPr>
              <a:xfrm>
                <a:off x="158720" y="36830"/>
                <a:ext cx="603310" cy="459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2400"/>
                  <a:t>111</a:t>
                </a:r>
              </a:p>
            </p:txBody>
          </p:sp>
        </p:grpSp>
      </p:grpSp>
      <p:sp>
        <p:nvSpPr>
          <p:cNvPr id="212" name="Shape 212"/>
          <p:cNvSpPr>
            <a:spLocks noGrp="1"/>
          </p:cNvSpPr>
          <p:nvPr>
            <p:ph type="body" idx="1"/>
          </p:nvPr>
        </p:nvSpPr>
        <p:spPr>
          <a:xfrm>
            <a:off x="395287" y="2690812"/>
            <a:ext cx="7772401" cy="95408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210883" lvl="0" indent="-210883" defTabSz="749808">
              <a:spcBef>
                <a:spcPts val="400"/>
              </a:spcBef>
              <a:defRPr sz="1800">
                <a:solidFill>
                  <a:srgbClr val="000000"/>
                </a:solidFill>
              </a:defRPr>
            </a:pPr>
            <a:r>
              <a:rPr sz="1968">
                <a:solidFill>
                  <a:srgbClr val="002850"/>
                </a:solidFill>
              </a:rPr>
              <a:t>Para decodificar</a:t>
            </a:r>
          </a:p>
          <a:p>
            <a:pPr marL="542271" lvl="1" indent="-167367" defTabSz="749808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40">
                <a:solidFill>
                  <a:srgbClr val="002850"/>
                </a:solidFill>
              </a:rPr>
              <a:t>Escoger primer bit</a:t>
            </a:r>
          </a:p>
          <a:p>
            <a:pPr marL="542271" lvl="1" indent="-167367" defTabSz="749808">
              <a:spcBef>
                <a:spcPts val="300"/>
              </a:spcBef>
              <a:buClr>
                <a:srgbClr val="0066FF"/>
              </a:buClr>
              <a:defRPr sz="1800">
                <a:solidFill>
                  <a:srgbClr val="000000"/>
                </a:solidFill>
              </a:defRPr>
            </a:pPr>
            <a:r>
              <a:rPr sz="1640">
                <a:solidFill>
                  <a:srgbClr val="002850"/>
                </a:solidFill>
              </a:rPr>
              <a:t>Determinar código entre ABCD</a:t>
            </a:r>
          </a:p>
        </p:txBody>
      </p:sp>
      <p:sp>
        <p:nvSpPr>
          <p:cNvPr id="213" name="Shape 213"/>
          <p:cNvSpPr/>
          <p:nvPr/>
        </p:nvSpPr>
        <p:spPr>
          <a:xfrm>
            <a:off x="152400" y="3810000"/>
            <a:ext cx="7772400" cy="6797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1085850" lvl="2" indent="-171450"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defRPr sz="1800"/>
            </a:pPr>
            <a:r>
              <a:rPr i="1">
                <a:solidFill>
                  <a:srgbClr val="002850"/>
                </a:solidFill>
              </a:rPr>
              <a:t>Si es 0, es la letra A</a:t>
            </a:r>
          </a:p>
          <a:p>
            <a:pPr marL="1085850" lvl="2" indent="-171450">
              <a:spcBef>
                <a:spcPts val="400"/>
              </a:spcBef>
              <a:buClr>
                <a:srgbClr val="3333CC"/>
              </a:buClr>
              <a:buSzPct val="80000"/>
              <a:buFont typeface="Wingdings"/>
              <a:buChar char="▯"/>
              <a:defRPr sz="1800"/>
            </a:pPr>
            <a:r>
              <a:rPr i="1">
                <a:solidFill>
                  <a:srgbClr val="002850"/>
                </a:solidFill>
              </a:rPr>
              <a:t>Si no, la letra podria ser BCD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5257800" y="3596004"/>
            <a:ext cx="762000" cy="459741"/>
            <a:chOff x="0" y="0"/>
            <a:chExt cx="762000" cy="459740"/>
          </a:xfrm>
        </p:grpSpPr>
        <p:sp>
          <p:nvSpPr>
            <p:cNvPr id="214" name="Shape 214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37673" y="-1"/>
              <a:ext cx="686654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A(0)</a:t>
              </a:r>
            </a:p>
          </p:txBody>
        </p:sp>
      </p:grpSp>
      <p:grpSp>
        <p:nvGrpSpPr>
          <p:cNvPr id="219" name="Group 219"/>
          <p:cNvGrpSpPr/>
          <p:nvPr/>
        </p:nvGrpSpPr>
        <p:grpSpPr>
          <a:xfrm>
            <a:off x="6705600" y="3596004"/>
            <a:ext cx="1447800" cy="459741"/>
            <a:chOff x="0" y="0"/>
            <a:chExt cx="1447800" cy="459740"/>
          </a:xfrm>
        </p:grpSpPr>
        <p:sp>
          <p:nvSpPr>
            <p:cNvPr id="217" name="Shape 217"/>
            <p:cNvSpPr/>
            <p:nvPr/>
          </p:nvSpPr>
          <p:spPr>
            <a:xfrm>
              <a:off x="0" y="39370"/>
              <a:ext cx="14478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44370" y="-1"/>
              <a:ext cx="1359060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 B C D(1)</a:t>
              </a:r>
            </a:p>
          </p:txBody>
        </p:sp>
      </p:grpSp>
      <p:sp>
        <p:nvSpPr>
          <p:cNvPr id="254" name="Shape 254"/>
          <p:cNvSpPr/>
          <p:nvPr/>
        </p:nvSpPr>
        <p:spPr>
          <a:xfrm>
            <a:off x="5638800" y="3238500"/>
            <a:ext cx="876300" cy="356871"/>
          </a:xfrm>
          <a:custGeom>
            <a:avLst/>
            <a:gdLst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10800 w 21600"/>
              <a:gd name="connsiteY2" fmla="*/ 6226 h 21600"/>
              <a:gd name="connsiteX3" fmla="*/ 0 w 21600"/>
              <a:gd name="connsiteY3" fmla="*/ 6226 h 21600"/>
              <a:gd name="connsiteX4" fmla="*/ 0 w 21600"/>
              <a:gd name="connsiteY4" fmla="*/ 21600 h 21600"/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0 w 21600"/>
              <a:gd name="connsiteY2" fmla="*/ 6226 h 21600"/>
              <a:gd name="connsiteX3" fmla="*/ 0 w 21600"/>
              <a:gd name="connsiteY3" fmla="*/ 21600 h 21600"/>
              <a:gd name="connsiteX0" fmla="*/ 21600 w 21600"/>
              <a:gd name="connsiteY0" fmla="*/ 0 h 21600"/>
              <a:gd name="connsiteX1" fmla="*/ 21600 w 21600"/>
              <a:gd name="connsiteY1" fmla="*/ 15374 h 21600"/>
              <a:gd name="connsiteX2" fmla="*/ 0 w 21600"/>
              <a:gd name="connsiteY2" fmla="*/ 21600 h 21600"/>
              <a:gd name="connsiteX0" fmla="*/ 21600 w 21600"/>
              <a:gd name="connsiteY0" fmla="*/ 0 h 21600"/>
              <a:gd name="connsiteX1" fmla="*/ 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6515100" y="3238500"/>
            <a:ext cx="914400" cy="356871"/>
          </a:xfrm>
          <a:custGeom>
            <a:avLst/>
            <a:gdLst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10800 w 21600"/>
              <a:gd name="connsiteY2" fmla="*/ 15374 h 21600"/>
              <a:gd name="connsiteX3" fmla="*/ 21600 w 21600"/>
              <a:gd name="connsiteY3" fmla="*/ 6226 h 21600"/>
              <a:gd name="connsiteX4" fmla="*/ 21600 w 21600"/>
              <a:gd name="connsiteY4" fmla="*/ 21600 h 21600"/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10800 w 21600"/>
              <a:gd name="connsiteY2" fmla="*/ 15374 h 21600"/>
              <a:gd name="connsiteX3" fmla="*/ 21600 w 21600"/>
              <a:gd name="connsiteY3" fmla="*/ 21600 h 21600"/>
              <a:gd name="connsiteX0" fmla="*/ 0 w 21600"/>
              <a:gd name="connsiteY0" fmla="*/ 0 h 21600"/>
              <a:gd name="connsiteX1" fmla="*/ 0 w 21600"/>
              <a:gd name="connsiteY1" fmla="*/ 15374 h 21600"/>
              <a:gd name="connsiteX2" fmla="*/ 21600 w 21600"/>
              <a:gd name="connsiteY2" fmla="*/ 21600 h 21600"/>
              <a:gd name="connsiteX0" fmla="*/ 0 w 21600"/>
              <a:gd name="connsiteY0" fmla="*/ 0 h 21600"/>
              <a:gd name="connsiteX1" fmla="*/ 2160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22" name="Shape 222"/>
          <p:cNvSpPr/>
          <p:nvPr/>
        </p:nvSpPr>
        <p:spPr>
          <a:xfrm>
            <a:off x="2286000" y="1905000"/>
            <a:ext cx="4038600" cy="532765"/>
          </a:xfrm>
          <a:prstGeom prst="rect">
            <a:avLst/>
          </a:prstGeom>
          <a:ln>
            <a:solidFill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algn="ctr">
              <a:spcBef>
                <a:spcPts val="1600"/>
              </a:spcBef>
              <a:defRPr sz="28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/>
            </a:pPr>
            <a:r>
              <a:rPr sz="2800"/>
              <a:t>0 1 1 0 0 1 0 1 0 1 1 1</a:t>
            </a:r>
          </a:p>
        </p:txBody>
      </p:sp>
      <p:grpSp>
        <p:nvGrpSpPr>
          <p:cNvPr id="225" name="Group 225"/>
          <p:cNvGrpSpPr/>
          <p:nvPr/>
        </p:nvGrpSpPr>
        <p:grpSpPr>
          <a:xfrm>
            <a:off x="114300" y="3770312"/>
            <a:ext cx="5105400" cy="954088"/>
            <a:chOff x="0" y="0"/>
            <a:chExt cx="5105400" cy="954087"/>
          </a:xfrm>
        </p:grpSpPr>
        <p:sp>
          <p:nvSpPr>
            <p:cNvPr id="223" name="Shape 223"/>
            <p:cNvSpPr/>
            <p:nvPr/>
          </p:nvSpPr>
          <p:spPr>
            <a:xfrm>
              <a:off x="0" y="0"/>
              <a:ext cx="5105400" cy="9540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500"/>
                </a:spcBef>
                <a:defRPr sz="1800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0" y="0"/>
              <a:ext cx="5105400" cy="679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es 0: C</a:t>
              </a:r>
            </a:p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no, Determinar codigo entre BD</a:t>
              </a:r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6248400" y="4304029"/>
            <a:ext cx="762000" cy="459741"/>
            <a:chOff x="0" y="0"/>
            <a:chExt cx="762000" cy="459740"/>
          </a:xfrm>
        </p:grpSpPr>
        <p:sp>
          <p:nvSpPr>
            <p:cNvPr id="226" name="Shape 226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7524" y="-1"/>
              <a:ext cx="68695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C(0)</a:t>
              </a:r>
            </a:p>
          </p:txBody>
        </p:sp>
      </p:grpSp>
      <p:grpSp>
        <p:nvGrpSpPr>
          <p:cNvPr id="231" name="Group 231"/>
          <p:cNvGrpSpPr/>
          <p:nvPr/>
        </p:nvGrpSpPr>
        <p:grpSpPr>
          <a:xfrm>
            <a:off x="7543800" y="4304029"/>
            <a:ext cx="1143000" cy="459741"/>
            <a:chOff x="0" y="0"/>
            <a:chExt cx="1143000" cy="459740"/>
          </a:xfrm>
        </p:grpSpPr>
        <p:sp>
          <p:nvSpPr>
            <p:cNvPr id="229" name="Shape 229"/>
            <p:cNvSpPr/>
            <p:nvPr/>
          </p:nvSpPr>
          <p:spPr>
            <a:xfrm>
              <a:off x="0" y="39370"/>
              <a:ext cx="1143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1124" y="-1"/>
              <a:ext cx="1080752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 B D(1)</a:t>
              </a:r>
            </a:p>
          </p:txBody>
        </p:sp>
      </p:grpSp>
      <p:sp>
        <p:nvSpPr>
          <p:cNvPr id="256" name="Shape 256"/>
          <p:cNvSpPr/>
          <p:nvPr/>
        </p:nvSpPr>
        <p:spPr>
          <a:xfrm>
            <a:off x="6610976" y="4029111"/>
            <a:ext cx="761999" cy="292062"/>
          </a:xfrm>
          <a:custGeom>
            <a:avLst/>
            <a:gdLst>
              <a:gd name="connsiteX0" fmla="*/ 6677 w 21600"/>
              <a:gd name="connsiteY0" fmla="*/ 0 h 21600"/>
              <a:gd name="connsiteX1" fmla="*/ 0 w 21600"/>
              <a:gd name="connsiteY1" fmla="*/ 10819 h 21600"/>
              <a:gd name="connsiteX2" fmla="*/ 21600 w 21600"/>
              <a:gd name="connsiteY2" fmla="*/ 10819 h 21600"/>
              <a:gd name="connsiteX3" fmla="*/ 21600 w 21600"/>
              <a:gd name="connsiteY3" fmla="*/ 21600 h 21600"/>
              <a:gd name="connsiteX4" fmla="*/ 14923 w 21600"/>
              <a:gd name="connsiteY4" fmla="*/ 21600 h 21600"/>
              <a:gd name="connsiteX0" fmla="*/ 0 w 14923"/>
              <a:gd name="connsiteY0" fmla="*/ 0 h 21600"/>
              <a:gd name="connsiteX1" fmla="*/ 14923 w 14923"/>
              <a:gd name="connsiteY1" fmla="*/ 10819 h 21600"/>
              <a:gd name="connsiteX2" fmla="*/ 14923 w 14923"/>
              <a:gd name="connsiteY2" fmla="*/ 21600 h 21600"/>
              <a:gd name="connsiteX3" fmla="*/ 8246 w 14923"/>
              <a:gd name="connsiteY3" fmla="*/ 21600 h 21600"/>
              <a:gd name="connsiteX0" fmla="*/ 0 w 14923"/>
              <a:gd name="connsiteY0" fmla="*/ 0 h 21600"/>
              <a:gd name="connsiteX1" fmla="*/ 14923 w 14923"/>
              <a:gd name="connsiteY1" fmla="*/ 21600 h 21600"/>
              <a:gd name="connsiteX2" fmla="*/ 8246 w 14923"/>
              <a:gd name="connsiteY2" fmla="*/ 21600 h 21600"/>
              <a:gd name="connsiteX0" fmla="*/ 0 w 8246"/>
              <a:gd name="connsiteY0" fmla="*/ 0 h 21600"/>
              <a:gd name="connsiteX1" fmla="*/ 8246 w 8246"/>
              <a:gd name="connsiteY1" fmla="*/ 21600 h 21600"/>
              <a:gd name="connsiteX0" fmla="*/ 11437 w 11437"/>
              <a:gd name="connsiteY0" fmla="*/ 0 h 7118"/>
              <a:gd name="connsiteX1" fmla="*/ 0 w 11437"/>
              <a:gd name="connsiteY1" fmla="*/ 7118 h 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7" h="7118" extrusionOk="0">
                <a:moveTo>
                  <a:pt x="11437" y="0"/>
                </a:moveTo>
                <a:lnTo>
                  <a:pt x="0" y="7118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7" name="Shape 257"/>
          <p:cNvSpPr/>
          <p:nvPr/>
        </p:nvSpPr>
        <p:spPr>
          <a:xfrm flipH="1">
            <a:off x="7390693" y="4029111"/>
            <a:ext cx="699821" cy="292061"/>
          </a:xfrm>
          <a:custGeom>
            <a:avLst/>
            <a:gdLst>
              <a:gd name="connsiteX0" fmla="*/ 16730 w 21600"/>
              <a:gd name="connsiteY0" fmla="*/ 0 h 21600"/>
              <a:gd name="connsiteX1" fmla="*/ 21600 w 21600"/>
              <a:gd name="connsiteY1" fmla="*/ 0 h 21600"/>
              <a:gd name="connsiteX2" fmla="*/ 0 w 21600"/>
              <a:gd name="connsiteY2" fmla="*/ 10819 h 21600"/>
              <a:gd name="connsiteX3" fmla="*/ 0 w 21600"/>
              <a:gd name="connsiteY3" fmla="*/ 21600 h 21600"/>
              <a:gd name="connsiteX4" fmla="*/ 4870 w 21600"/>
              <a:gd name="connsiteY4" fmla="*/ 21600 h 21600"/>
              <a:gd name="connsiteX0" fmla="*/ 16730 w 16730"/>
              <a:gd name="connsiteY0" fmla="*/ 0 h 21600"/>
              <a:gd name="connsiteX1" fmla="*/ 0 w 16730"/>
              <a:gd name="connsiteY1" fmla="*/ 10819 h 21600"/>
              <a:gd name="connsiteX2" fmla="*/ 0 w 16730"/>
              <a:gd name="connsiteY2" fmla="*/ 21600 h 21600"/>
              <a:gd name="connsiteX3" fmla="*/ 4870 w 16730"/>
              <a:gd name="connsiteY3" fmla="*/ 21600 h 21600"/>
              <a:gd name="connsiteX0" fmla="*/ 16730 w 16730"/>
              <a:gd name="connsiteY0" fmla="*/ 0 h 21600"/>
              <a:gd name="connsiteX1" fmla="*/ 0 w 16730"/>
              <a:gd name="connsiteY1" fmla="*/ 21600 h 21600"/>
              <a:gd name="connsiteX2" fmla="*/ 4870 w 16730"/>
              <a:gd name="connsiteY2" fmla="*/ 21600 h 21600"/>
              <a:gd name="connsiteX0" fmla="*/ 11860 w 11860"/>
              <a:gd name="connsiteY0" fmla="*/ 0 h 21600"/>
              <a:gd name="connsiteX1" fmla="*/ 0 w 1186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860" h="21600" extrusionOk="0">
                <a:moveTo>
                  <a:pt x="1186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36" name="Group 236"/>
          <p:cNvGrpSpPr/>
          <p:nvPr/>
        </p:nvGrpSpPr>
        <p:grpSpPr>
          <a:xfrm>
            <a:off x="152400" y="3843337"/>
            <a:ext cx="5105400" cy="954088"/>
            <a:chOff x="0" y="0"/>
            <a:chExt cx="5105400" cy="954087"/>
          </a:xfrm>
        </p:grpSpPr>
        <p:sp>
          <p:nvSpPr>
            <p:cNvPr id="234" name="Shape 234"/>
            <p:cNvSpPr/>
            <p:nvPr/>
          </p:nvSpPr>
          <p:spPr>
            <a:xfrm>
              <a:off x="0" y="0"/>
              <a:ext cx="5105400" cy="9540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500"/>
                </a:spcBef>
                <a:defRPr sz="1800" i="1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0" y="0"/>
              <a:ext cx="5105400" cy="6797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es 0: B</a:t>
              </a:r>
            </a:p>
            <a:p>
              <a:pPr marL="1085850" lvl="2" indent="-171450">
                <a:spcBef>
                  <a:spcPts val="400"/>
                </a:spcBef>
                <a:buClr>
                  <a:srgbClr val="3333CC"/>
                </a:buClr>
                <a:buSzPct val="80000"/>
                <a:buFont typeface="Wingdings"/>
                <a:buChar char="▯"/>
                <a:defRPr sz="1800"/>
              </a:pPr>
              <a:r>
                <a:rPr i="1">
                  <a:solidFill>
                    <a:srgbClr val="002850"/>
                  </a:solidFill>
                </a:rPr>
                <a:t>Si no, es D</a:t>
              </a:r>
            </a:p>
          </p:txBody>
        </p:sp>
      </p:grpSp>
      <p:grpSp>
        <p:nvGrpSpPr>
          <p:cNvPr id="239" name="Group 239"/>
          <p:cNvGrpSpPr/>
          <p:nvPr/>
        </p:nvGrpSpPr>
        <p:grpSpPr>
          <a:xfrm>
            <a:off x="436562" y="3141662"/>
            <a:ext cx="4495801" cy="736601"/>
            <a:chOff x="0" y="0"/>
            <a:chExt cx="4495800" cy="736600"/>
          </a:xfrm>
        </p:grpSpPr>
        <p:sp>
          <p:nvSpPr>
            <p:cNvPr id="237" name="Shape 237"/>
            <p:cNvSpPr/>
            <p:nvPr/>
          </p:nvSpPr>
          <p:spPr>
            <a:xfrm>
              <a:off x="0" y="0"/>
              <a:ext cx="4495800" cy="725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600"/>
                </a:spcBef>
                <a:defRPr sz="20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0" y="0"/>
              <a:ext cx="4495800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Escoger siguiente bit</a:t>
              </a:r>
            </a:p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Determinar codigo entre BCD</a:t>
              </a:r>
            </a:p>
          </p:txBody>
        </p:sp>
      </p:grpSp>
      <p:grpSp>
        <p:nvGrpSpPr>
          <p:cNvPr id="242" name="Group 242"/>
          <p:cNvGrpSpPr/>
          <p:nvPr/>
        </p:nvGrpSpPr>
        <p:grpSpPr>
          <a:xfrm>
            <a:off x="250825" y="3135312"/>
            <a:ext cx="4495800" cy="736601"/>
            <a:chOff x="0" y="0"/>
            <a:chExt cx="4495800" cy="736600"/>
          </a:xfrm>
        </p:grpSpPr>
        <p:sp>
          <p:nvSpPr>
            <p:cNvPr id="240" name="Shape 240"/>
            <p:cNvSpPr/>
            <p:nvPr/>
          </p:nvSpPr>
          <p:spPr>
            <a:xfrm>
              <a:off x="0" y="0"/>
              <a:ext cx="4495800" cy="7254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spcBef>
                  <a:spcPts val="600"/>
                </a:spcBef>
                <a:defRPr sz="2000">
                  <a:solidFill>
                    <a:srgbClr val="002850"/>
                  </a:solidFill>
                </a:defRPr>
              </a:pPr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0" y="0"/>
              <a:ext cx="4495800" cy="73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Escoger siguiente bit</a:t>
              </a:r>
            </a:p>
            <a:p>
              <a:pPr marL="661307" lvl="1" indent="-204107">
                <a:spcBef>
                  <a:spcPts val="400"/>
                </a:spcBef>
                <a:buClr>
                  <a:srgbClr val="0066FF"/>
                </a:buClr>
                <a:buSzPct val="80000"/>
                <a:buFont typeface="Wingdings"/>
                <a:buChar char="▯"/>
                <a:defRPr sz="1800"/>
              </a:pPr>
              <a:r>
                <a:rPr sz="2000">
                  <a:solidFill>
                    <a:srgbClr val="002850"/>
                  </a:solidFill>
                </a:rPr>
                <a:t>Determinar codigo entre BD</a:t>
              </a:r>
            </a:p>
          </p:txBody>
        </p:sp>
      </p:grpSp>
      <p:grpSp>
        <p:nvGrpSpPr>
          <p:cNvPr id="245" name="Group 245"/>
          <p:cNvGrpSpPr/>
          <p:nvPr/>
        </p:nvGrpSpPr>
        <p:grpSpPr>
          <a:xfrm>
            <a:off x="7162800" y="4989829"/>
            <a:ext cx="762000" cy="459741"/>
            <a:chOff x="0" y="0"/>
            <a:chExt cx="762000" cy="459740"/>
          </a:xfrm>
        </p:grpSpPr>
        <p:sp>
          <p:nvSpPr>
            <p:cNvPr id="243" name="Shape 243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39236" y="-1"/>
              <a:ext cx="683528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B(0)</a:t>
              </a:r>
            </a:p>
          </p:txBody>
        </p:sp>
      </p:grpSp>
      <p:grpSp>
        <p:nvGrpSpPr>
          <p:cNvPr id="248" name="Group 248"/>
          <p:cNvGrpSpPr/>
          <p:nvPr/>
        </p:nvGrpSpPr>
        <p:grpSpPr>
          <a:xfrm>
            <a:off x="8153400" y="4989829"/>
            <a:ext cx="762000" cy="459741"/>
            <a:chOff x="0" y="0"/>
            <a:chExt cx="762000" cy="459740"/>
          </a:xfrm>
        </p:grpSpPr>
        <p:sp>
          <p:nvSpPr>
            <p:cNvPr id="246" name="Shape 246"/>
            <p:cNvSpPr/>
            <p:nvPr/>
          </p:nvSpPr>
          <p:spPr>
            <a:xfrm>
              <a:off x="0" y="39370"/>
              <a:ext cx="762000" cy="3810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25692" y="-1"/>
              <a:ext cx="710616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2400"/>
                <a:t>D(1)</a:t>
              </a:r>
            </a:p>
          </p:txBody>
        </p:sp>
      </p:grpSp>
      <p:sp>
        <p:nvSpPr>
          <p:cNvPr id="258" name="Shape 258"/>
          <p:cNvSpPr/>
          <p:nvPr/>
        </p:nvSpPr>
        <p:spPr>
          <a:xfrm>
            <a:off x="7524747" y="4737986"/>
            <a:ext cx="562766" cy="274703"/>
          </a:xfrm>
          <a:custGeom>
            <a:avLst/>
            <a:gdLst>
              <a:gd name="connsiteX0" fmla="*/ 6110 w 21600"/>
              <a:gd name="connsiteY0" fmla="*/ 0 h 21600"/>
              <a:gd name="connsiteX1" fmla="*/ 0 w 21600"/>
              <a:gd name="connsiteY1" fmla="*/ 10840 h 21600"/>
              <a:gd name="connsiteX2" fmla="*/ 21600 w 21600"/>
              <a:gd name="connsiteY2" fmla="*/ 10840 h 21600"/>
              <a:gd name="connsiteX3" fmla="*/ 21600 w 21600"/>
              <a:gd name="connsiteY3" fmla="*/ 21600 h 21600"/>
              <a:gd name="connsiteX4" fmla="*/ 15490 w 21600"/>
              <a:gd name="connsiteY4" fmla="*/ 21600 h 21600"/>
              <a:gd name="connsiteX0" fmla="*/ 0 w 15490"/>
              <a:gd name="connsiteY0" fmla="*/ 0 h 21600"/>
              <a:gd name="connsiteX1" fmla="*/ 15490 w 15490"/>
              <a:gd name="connsiteY1" fmla="*/ 10840 h 21600"/>
              <a:gd name="connsiteX2" fmla="*/ 15490 w 15490"/>
              <a:gd name="connsiteY2" fmla="*/ 21600 h 21600"/>
              <a:gd name="connsiteX3" fmla="*/ 9380 w 15490"/>
              <a:gd name="connsiteY3" fmla="*/ 21600 h 21600"/>
              <a:gd name="connsiteX0" fmla="*/ 0 w 15490"/>
              <a:gd name="connsiteY0" fmla="*/ 0 h 21600"/>
              <a:gd name="connsiteX1" fmla="*/ 15490 w 15490"/>
              <a:gd name="connsiteY1" fmla="*/ 21600 h 21600"/>
              <a:gd name="connsiteX2" fmla="*/ 9380 w 15490"/>
              <a:gd name="connsiteY2" fmla="*/ 21600 h 21600"/>
              <a:gd name="connsiteX0" fmla="*/ 0 w 9380"/>
              <a:gd name="connsiteY0" fmla="*/ 0 h 21600"/>
              <a:gd name="connsiteX1" fmla="*/ 9380 w 9380"/>
              <a:gd name="connsiteY1" fmla="*/ 21600 h 21600"/>
              <a:gd name="connsiteX0" fmla="*/ 358 w 358"/>
              <a:gd name="connsiteY0" fmla="*/ 0 h 7000"/>
              <a:gd name="connsiteX1" fmla="*/ 0 w 358"/>
              <a:gd name="connsiteY1" fmla="*/ 7000 h 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58" h="7000" extrusionOk="0">
                <a:moveTo>
                  <a:pt x="358" y="0"/>
                </a:moveTo>
                <a:cubicBezTo>
                  <a:pt x="239" y="2333"/>
                  <a:pt x="119" y="4667"/>
                  <a:pt x="0" y="7000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259" name="Shape 259"/>
          <p:cNvSpPr/>
          <p:nvPr/>
        </p:nvSpPr>
        <p:spPr>
          <a:xfrm flipH="1">
            <a:off x="8087513" y="4737986"/>
            <a:ext cx="502131" cy="262321"/>
          </a:xfrm>
          <a:custGeom>
            <a:avLst/>
            <a:gdLst>
              <a:gd name="connsiteX0" fmla="*/ 16376 w 21600"/>
              <a:gd name="connsiteY0" fmla="*/ 0 h 21600"/>
              <a:gd name="connsiteX1" fmla="*/ 21600 w 21600"/>
              <a:gd name="connsiteY1" fmla="*/ 10840 h 21600"/>
              <a:gd name="connsiteX2" fmla="*/ 0 w 21600"/>
              <a:gd name="connsiteY2" fmla="*/ 10840 h 21600"/>
              <a:gd name="connsiteX3" fmla="*/ 0 w 21600"/>
              <a:gd name="connsiteY3" fmla="*/ 21600 h 21600"/>
              <a:gd name="connsiteX4" fmla="*/ 5224 w 21600"/>
              <a:gd name="connsiteY4" fmla="*/ 21600 h 21600"/>
              <a:gd name="connsiteX0" fmla="*/ 16376 w 16376"/>
              <a:gd name="connsiteY0" fmla="*/ 0 h 21600"/>
              <a:gd name="connsiteX1" fmla="*/ 0 w 16376"/>
              <a:gd name="connsiteY1" fmla="*/ 10840 h 21600"/>
              <a:gd name="connsiteX2" fmla="*/ 0 w 16376"/>
              <a:gd name="connsiteY2" fmla="*/ 21600 h 21600"/>
              <a:gd name="connsiteX3" fmla="*/ 5224 w 16376"/>
              <a:gd name="connsiteY3" fmla="*/ 21600 h 21600"/>
              <a:gd name="connsiteX0" fmla="*/ 16376 w 16376"/>
              <a:gd name="connsiteY0" fmla="*/ 0 h 21600"/>
              <a:gd name="connsiteX1" fmla="*/ 0 w 16376"/>
              <a:gd name="connsiteY1" fmla="*/ 21600 h 21600"/>
              <a:gd name="connsiteX2" fmla="*/ 5224 w 16376"/>
              <a:gd name="connsiteY2" fmla="*/ 21600 h 21600"/>
              <a:gd name="connsiteX0" fmla="*/ 11152 w 11152"/>
              <a:gd name="connsiteY0" fmla="*/ 0 h 21600"/>
              <a:gd name="connsiteX1" fmla="*/ 0 w 11152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152" h="21600" extrusionOk="0">
                <a:moveTo>
                  <a:pt x="11152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253" name="Group 253"/>
          <p:cNvGrpSpPr/>
          <p:nvPr/>
        </p:nvGrpSpPr>
        <p:grpSpPr>
          <a:xfrm>
            <a:off x="990600" y="3065423"/>
            <a:ext cx="4708589" cy="3335377"/>
            <a:chOff x="0" y="0"/>
            <a:chExt cx="4708588" cy="3335376"/>
          </a:xfrm>
        </p:grpSpPr>
        <p:sp>
          <p:nvSpPr>
            <p:cNvPr id="251" name="Shape 251"/>
            <p:cNvSpPr/>
            <p:nvPr/>
          </p:nvSpPr>
          <p:spPr>
            <a:xfrm>
              <a:off x="0" y="0"/>
              <a:ext cx="4708589" cy="3335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146" y="10250"/>
                  </a:moveTo>
                  <a:lnTo>
                    <a:pt x="3146" y="10250"/>
                  </a:lnTo>
                  <a:cubicBezTo>
                    <a:pt x="1409" y="10250"/>
                    <a:pt x="0" y="11097"/>
                    <a:pt x="0" y="12142"/>
                  </a:cubicBezTo>
                  <a:lnTo>
                    <a:pt x="0" y="12142"/>
                  </a:lnTo>
                  <a:lnTo>
                    <a:pt x="0" y="19708"/>
                  </a:lnTo>
                  <a:cubicBezTo>
                    <a:pt x="0" y="20753"/>
                    <a:pt x="1409" y="21600"/>
                    <a:pt x="3146" y="21600"/>
                  </a:cubicBezTo>
                  <a:lnTo>
                    <a:pt x="15730" y="21600"/>
                  </a:lnTo>
                  <a:cubicBezTo>
                    <a:pt x="17468" y="21600"/>
                    <a:pt x="18876" y="20753"/>
                    <a:pt x="18876" y="19708"/>
                  </a:cubicBezTo>
                  <a:lnTo>
                    <a:pt x="18876" y="12142"/>
                  </a:lnTo>
                  <a:cubicBezTo>
                    <a:pt x="18876" y="11097"/>
                    <a:pt x="17468" y="10250"/>
                    <a:pt x="15730" y="10250"/>
                  </a:cubicBezTo>
                  <a:lnTo>
                    <a:pt x="21600" y="0"/>
                  </a:lnTo>
                  <a:lnTo>
                    <a:pt x="11011" y="10250"/>
                  </a:ln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800" b="1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150685" y="1714856"/>
              <a:ext cx="3813430" cy="148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 algn="ctr">
                <a:defRPr sz="1800"/>
              </a:pPr>
              <a:r>
                <a:rPr b="1">
                  <a:latin typeface="Tahoma"/>
                  <a:ea typeface="Tahoma"/>
                  <a:cs typeface="Tahoma"/>
                  <a:sym typeface="Tahoma"/>
                </a:rPr>
                <a:t>Arbol de Huffman</a:t>
              </a:r>
              <a:r>
                <a:rPr>
                  <a:latin typeface="Tahoma"/>
                  <a:ea typeface="Tahoma"/>
                  <a:cs typeface="Tahoma"/>
                  <a:sym typeface="Tahoma"/>
                </a:rPr>
                <a:t> </a:t>
              </a:r>
            </a:p>
            <a:p>
              <a:pPr lvl="0"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Si logro generar un arbol asi, podre obtener los codigos: </a:t>
              </a:r>
              <a:r>
                <a:rPr b="1">
                  <a:latin typeface="Tahoma"/>
                  <a:ea typeface="Tahoma"/>
                  <a:cs typeface="Tahoma"/>
                  <a:sym typeface="Tahoma"/>
                </a:rPr>
                <a:t>codificar</a:t>
              </a:r>
            </a:p>
            <a:p>
              <a:pPr lvl="0">
                <a:defRPr sz="1800"/>
              </a:pPr>
              <a:r>
                <a:rPr>
                  <a:latin typeface="Tahoma"/>
                  <a:ea typeface="Tahoma"/>
                  <a:cs typeface="Tahoma"/>
                  <a:sym typeface="Tahoma"/>
                </a:rPr>
                <a:t>Y luego podre volver a la informacion inicial: </a:t>
              </a:r>
              <a:r>
                <a:rPr b="1">
                  <a:latin typeface="Tahoma"/>
                  <a:ea typeface="Tahoma"/>
                  <a:cs typeface="Tahoma"/>
                  <a:sym typeface="Tahoma"/>
                </a:rPr>
                <a:t>decodificar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2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32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2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6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3" presetClass="entr" presetSubtype="32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1" fill="hold" grpId="1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1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6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8" presetClass="entr" presetSubtype="6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3" animBg="1" advAuto="0"/>
      <p:bldP spid="212" grpId="2" build="p" animBg="1" advAuto="0"/>
      <p:bldP spid="213" grpId="4" animBg="1" advAuto="0"/>
      <p:bldP spid="216" grpId="6" animBg="1" advAuto="0"/>
      <p:bldP spid="219" grpId="8" animBg="1" advAuto="0"/>
      <p:bldP spid="254" grpId="5" animBg="1" advAuto="0"/>
      <p:bldP spid="255" grpId="7" animBg="1" advAuto="0"/>
      <p:bldP spid="222" grpId="1" animBg="1" advAuto="0"/>
      <p:bldP spid="225" grpId="10" animBg="1" advAuto="0"/>
      <p:bldP spid="228" grpId="12" animBg="1" advAuto="0"/>
      <p:bldP spid="231" grpId="14" animBg="1" advAuto="0"/>
      <p:bldP spid="256" grpId="11" animBg="1" advAuto="0"/>
      <p:bldP spid="257" grpId="13" animBg="1" advAuto="0"/>
      <p:bldP spid="236" grpId="16" animBg="1" advAuto="0"/>
      <p:bldP spid="239" grpId="9" animBg="1" advAuto="0"/>
      <p:bldP spid="242" grpId="15" animBg="1" advAuto="0"/>
      <p:bldP spid="245" grpId="18" animBg="1" advAuto="0"/>
      <p:bldP spid="248" grpId="20" animBg="1" advAuto="0"/>
      <p:bldP spid="258" grpId="17" animBg="1" advAuto="0"/>
      <p:bldP spid="259" grpId="19" animBg="1" advAuto="0"/>
      <p:bldP spid="253" grpId="21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hape 261"/>
          <p:cNvSpPr>
            <a:spLocks noGrp="1"/>
          </p:cNvSpPr>
          <p:nvPr>
            <p:ph type="title"/>
          </p:nvPr>
        </p:nvSpPr>
        <p:spPr>
          <a:xfrm>
            <a:off x="381000" y="533399"/>
            <a:ext cx="8229600" cy="1143002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4800" i="1">
                <a:solidFill>
                  <a:srgbClr val="008080"/>
                </a:solidFill>
              </a:rPr>
              <a:t>CONSTRUIR EL ARBOL</a:t>
            </a:r>
          </a:p>
        </p:txBody>
      </p:sp>
      <p:sp>
        <p:nvSpPr>
          <p:cNvPr id="262" name="Shape 262"/>
          <p:cNvSpPr>
            <a:spLocks noGrp="1"/>
          </p:cNvSpPr>
          <p:nvPr>
            <p:ph type="body" idx="1"/>
          </p:nvPr>
        </p:nvSpPr>
        <p:spPr>
          <a:xfrm>
            <a:off x="533400" y="1805940"/>
            <a:ext cx="3886200" cy="114300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214312" indent="-214312">
              <a:spcBef>
                <a:spcPts val="400"/>
              </a:spcBef>
              <a:defRPr sz="2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002850"/>
                </a:solidFill>
              </a:rPr>
              <a:t>Necesitamos la frecuencia de cada letra en la cadena</a:t>
            </a:r>
          </a:p>
        </p:txBody>
      </p:sp>
      <p:sp>
        <p:nvSpPr>
          <p:cNvPr id="263" name="Shape 263"/>
          <p:cNvSpPr/>
          <p:nvPr/>
        </p:nvSpPr>
        <p:spPr>
          <a:xfrm>
            <a:off x="4572000" y="1653540"/>
            <a:ext cx="2105432" cy="461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1400"/>
              </a:spcBef>
              <a:defRPr sz="1800"/>
            </a:pPr>
            <a:r>
              <a:rPr sz="2400" dirty="0" err="1">
                <a:latin typeface="Tahoma"/>
                <a:ea typeface="Tahoma"/>
                <a:cs typeface="Tahoma"/>
                <a:sym typeface="Tahoma"/>
              </a:rPr>
              <a:t>Ej</a:t>
            </a:r>
            <a:r>
              <a:rPr sz="2400" dirty="0"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sz="2400" dirty="0">
                <a:latin typeface="Arial"/>
                <a:ea typeface="Arial"/>
                <a:cs typeface="Arial"/>
                <a:sym typeface="Arial"/>
              </a:rPr>
              <a:t>ABACCDA </a:t>
            </a:r>
          </a:p>
        </p:txBody>
      </p:sp>
      <p:grpSp>
        <p:nvGrpSpPr>
          <p:cNvPr id="292" name="Group 292"/>
          <p:cNvGrpSpPr/>
          <p:nvPr/>
        </p:nvGrpSpPr>
        <p:grpSpPr>
          <a:xfrm>
            <a:off x="7086600" y="1553844"/>
            <a:ext cx="990600" cy="1342391"/>
            <a:chOff x="0" y="0"/>
            <a:chExt cx="990600" cy="1342390"/>
          </a:xfrm>
        </p:grpSpPr>
        <p:grpSp>
          <p:nvGrpSpPr>
            <p:cNvPr id="270" name="Group 270"/>
            <p:cNvGrpSpPr/>
            <p:nvPr/>
          </p:nvGrpSpPr>
          <p:grpSpPr>
            <a:xfrm>
              <a:off x="0" y="-1"/>
              <a:ext cx="990600" cy="370842"/>
              <a:chOff x="0" y="0"/>
              <a:chExt cx="990600" cy="370840"/>
            </a:xfrm>
          </p:grpSpPr>
          <p:grpSp>
            <p:nvGrpSpPr>
              <p:cNvPr id="266" name="Group 266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64" name="Shape 26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5" name="Shape 265"/>
                <p:cNvSpPr/>
                <p:nvPr/>
              </p:nvSpPr>
              <p:spPr>
                <a:xfrm>
                  <a:off x="117333" y="-1"/>
                  <a:ext cx="26063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A</a:t>
                  </a:r>
                </a:p>
              </p:txBody>
            </p:sp>
          </p:grpSp>
          <p:grpSp>
            <p:nvGrpSpPr>
              <p:cNvPr id="269" name="Group 269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67" name="Shape 267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68" name="Shape 268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3</a:t>
                  </a:r>
                </a:p>
              </p:txBody>
            </p:sp>
          </p:grpSp>
        </p:grpSp>
        <p:grpSp>
          <p:nvGrpSpPr>
            <p:cNvPr id="277" name="Group 277"/>
            <p:cNvGrpSpPr/>
            <p:nvPr/>
          </p:nvGrpSpPr>
          <p:grpSpPr>
            <a:xfrm>
              <a:off x="0" y="323849"/>
              <a:ext cx="990600" cy="370842"/>
              <a:chOff x="0" y="0"/>
              <a:chExt cx="990600" cy="370840"/>
            </a:xfrm>
          </p:grpSpPr>
          <p:grpSp>
            <p:nvGrpSpPr>
              <p:cNvPr id="273" name="Group 273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71" name="Shape 27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72" name="Shape 272"/>
                <p:cNvSpPr/>
                <p:nvPr/>
              </p:nvSpPr>
              <p:spPr>
                <a:xfrm>
                  <a:off x="117166" y="-1"/>
                  <a:ext cx="26096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B</a:t>
                  </a:r>
                </a:p>
              </p:txBody>
            </p:sp>
          </p:grpSp>
          <p:grpSp>
            <p:nvGrpSpPr>
              <p:cNvPr id="276" name="Group 276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74" name="Shape 274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 dirty="0"/>
                </a:p>
              </p:txBody>
            </p:sp>
            <p:sp>
              <p:nvSpPr>
                <p:cNvPr id="275" name="Shape 275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 dirty="0"/>
                    <a:t>1</a:t>
                  </a:r>
                </a:p>
              </p:txBody>
            </p:sp>
          </p:grpSp>
        </p:grpSp>
        <p:grpSp>
          <p:nvGrpSpPr>
            <p:cNvPr id="284" name="Group 284"/>
            <p:cNvGrpSpPr/>
            <p:nvPr/>
          </p:nvGrpSpPr>
          <p:grpSpPr>
            <a:xfrm>
              <a:off x="0" y="647699"/>
              <a:ext cx="990600" cy="370842"/>
              <a:chOff x="0" y="0"/>
              <a:chExt cx="990600" cy="370840"/>
            </a:xfrm>
          </p:grpSpPr>
          <p:grpSp>
            <p:nvGrpSpPr>
              <p:cNvPr id="280" name="Group 280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78" name="Shape 27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79" name="Shape 279"/>
                <p:cNvSpPr/>
                <p:nvPr/>
              </p:nvSpPr>
              <p:spPr>
                <a:xfrm>
                  <a:off x="119286" y="-1"/>
                  <a:ext cx="256728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C</a:t>
                  </a:r>
                </a:p>
              </p:txBody>
            </p:sp>
          </p:grpSp>
          <p:grpSp>
            <p:nvGrpSpPr>
              <p:cNvPr id="283" name="Group 283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81" name="Shape 281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2" name="Shape 282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2</a:t>
                  </a:r>
                </a:p>
              </p:txBody>
            </p:sp>
          </p:grpSp>
        </p:grpSp>
        <p:grpSp>
          <p:nvGrpSpPr>
            <p:cNvPr id="291" name="Group 291"/>
            <p:cNvGrpSpPr/>
            <p:nvPr/>
          </p:nvGrpSpPr>
          <p:grpSpPr>
            <a:xfrm>
              <a:off x="0" y="971549"/>
              <a:ext cx="990600" cy="370842"/>
              <a:chOff x="0" y="0"/>
              <a:chExt cx="990600" cy="370840"/>
            </a:xfrm>
          </p:grpSpPr>
          <p:grpSp>
            <p:nvGrpSpPr>
              <p:cNvPr id="287" name="Group 287"/>
              <p:cNvGrpSpPr/>
              <p:nvPr/>
            </p:nvGrpSpPr>
            <p:grpSpPr>
              <a:xfrm>
                <a:off x="0" y="-1"/>
                <a:ext cx="495300" cy="370842"/>
                <a:chOff x="0" y="0"/>
                <a:chExt cx="495300" cy="370840"/>
              </a:xfrm>
            </p:grpSpPr>
            <p:sp>
              <p:nvSpPr>
                <p:cNvPr id="285" name="Shape 285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CCFFCC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6" name="Shape 286"/>
                <p:cNvSpPr/>
                <p:nvPr/>
              </p:nvSpPr>
              <p:spPr>
                <a:xfrm>
                  <a:off x="109017" y="-1"/>
                  <a:ext cx="277266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D</a:t>
                  </a:r>
                </a:p>
              </p:txBody>
            </p:sp>
          </p:grpSp>
          <p:grpSp>
            <p:nvGrpSpPr>
              <p:cNvPr id="290" name="Group 290"/>
              <p:cNvGrpSpPr/>
              <p:nvPr/>
            </p:nvGrpSpPr>
            <p:grpSpPr>
              <a:xfrm>
                <a:off x="495300" y="-1"/>
                <a:ext cx="495300" cy="370842"/>
                <a:chOff x="0" y="0"/>
                <a:chExt cx="495300" cy="370840"/>
              </a:xfrm>
            </p:grpSpPr>
            <p:sp>
              <p:nvSpPr>
                <p:cNvPr id="288" name="Shape 288"/>
                <p:cNvSpPr/>
                <p:nvPr/>
              </p:nvSpPr>
              <p:spPr>
                <a:xfrm>
                  <a:off x="0" y="23495"/>
                  <a:ext cx="495300" cy="323851"/>
                </a:xfrm>
                <a:prstGeom prst="rect">
                  <a:avLst/>
                </a:prstGeom>
                <a:solidFill>
                  <a:srgbClr val="99CC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pPr>
                  <a:endParaRPr/>
                </a:p>
              </p:txBody>
            </p:sp>
            <p:sp>
              <p:nvSpPr>
                <p:cNvPr id="289" name="Shape 289"/>
                <p:cNvSpPr/>
                <p:nvPr/>
              </p:nvSpPr>
              <p:spPr>
                <a:xfrm>
                  <a:off x="122803" y="-1"/>
                  <a:ext cx="249694" cy="37084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="" val="1"/>
                  </a:ext>
                </a:extLst>
              </p:spPr>
              <p:txBody>
                <a:bodyPr wrap="none" lIns="0" tIns="0" rIns="0" bIns="0" numCol="1" anchor="ctr">
                  <a:spAutoFit/>
                </a:bodyPr>
                <a:lstStyle>
                  <a:lvl1pPr algn="ctr">
                    <a:defRPr sz="1800" b="1">
                      <a:latin typeface="Tahoma"/>
                      <a:ea typeface="Tahoma"/>
                      <a:cs typeface="Tahoma"/>
                      <a:sym typeface="Tahoma"/>
                    </a:defRPr>
                  </a:lvl1pPr>
                </a:lstStyle>
                <a:p>
                  <a:pPr lvl="0">
                    <a:defRPr b="0"/>
                  </a:pPr>
                  <a:r>
                    <a:rPr b="1"/>
                    <a:t>1</a:t>
                  </a:r>
                </a:p>
              </p:txBody>
            </p:sp>
          </p:grpSp>
        </p:grpSp>
      </p:grpSp>
      <p:sp>
        <p:nvSpPr>
          <p:cNvPr id="293" name="Shape 293"/>
          <p:cNvSpPr/>
          <p:nvPr/>
        </p:nvSpPr>
        <p:spPr>
          <a:xfrm>
            <a:off x="533400" y="3634740"/>
            <a:ext cx="6705600" cy="2172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marL="214312" lvl="0" indent="-214312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1800"/>
            </a:pPr>
            <a:r>
              <a:rPr lang="en-GB" sz="2000" dirty="0" err="1">
                <a:solidFill>
                  <a:srgbClr val="002850"/>
                </a:solidFill>
              </a:rPr>
              <a:t>Tomamos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lang="en-GB" sz="2000" dirty="0" err="1">
                <a:solidFill>
                  <a:srgbClr val="002850"/>
                </a:solidFill>
              </a:rPr>
              <a:t>siempre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sz="2000" dirty="0">
                <a:solidFill>
                  <a:srgbClr val="002850"/>
                </a:solidFill>
              </a:rPr>
              <a:t>las dos </a:t>
            </a:r>
            <a:r>
              <a:rPr sz="2000" dirty="0" err="1">
                <a:solidFill>
                  <a:srgbClr val="002850"/>
                </a:solidFill>
              </a:rPr>
              <a:t>letras</a:t>
            </a:r>
            <a:r>
              <a:rPr sz="2000" dirty="0">
                <a:solidFill>
                  <a:srgbClr val="002850"/>
                </a:solidFill>
              </a:rPr>
              <a:t> de </a:t>
            </a:r>
            <a:r>
              <a:rPr sz="2000" dirty="0" err="1">
                <a:solidFill>
                  <a:srgbClr val="002850"/>
                </a:solidFill>
              </a:rPr>
              <a:t>menor</a:t>
            </a:r>
            <a:r>
              <a:rPr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frecuencia</a:t>
            </a:r>
            <a:endParaRPr sz="2000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unen</a:t>
            </a:r>
            <a:r>
              <a:rPr dirty="0">
                <a:solidFill>
                  <a:srgbClr val="002850"/>
                </a:solidFill>
              </a:rPr>
              <a:t> y </a:t>
            </a:r>
            <a:r>
              <a:rPr dirty="0" err="1">
                <a:solidFill>
                  <a:srgbClr val="002850"/>
                </a:solidFill>
              </a:rPr>
              <a:t>crean</a:t>
            </a:r>
            <a:r>
              <a:rPr dirty="0">
                <a:solidFill>
                  <a:srgbClr val="002850"/>
                </a:solidFill>
              </a:rPr>
              <a:t> un nuevo s</a:t>
            </a:r>
            <a:r>
              <a:rPr lang="en-GB" dirty="0">
                <a:solidFill>
                  <a:srgbClr val="002850"/>
                </a:solidFill>
              </a:rPr>
              <a:t>í</a:t>
            </a:r>
            <a:r>
              <a:rPr dirty="0" err="1">
                <a:solidFill>
                  <a:srgbClr val="002850"/>
                </a:solidFill>
              </a:rPr>
              <a:t>mbolo</a:t>
            </a:r>
            <a:endParaRPr sz="1600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La </a:t>
            </a:r>
            <a:r>
              <a:rPr dirty="0" err="1">
                <a:solidFill>
                  <a:srgbClr val="002850"/>
                </a:solidFill>
              </a:rPr>
              <a:t>frecuencia</a:t>
            </a:r>
            <a:r>
              <a:rPr dirty="0">
                <a:solidFill>
                  <a:srgbClr val="002850"/>
                </a:solidFill>
              </a:rPr>
              <a:t> del nuevo es la </a:t>
            </a:r>
            <a:r>
              <a:rPr dirty="0" err="1">
                <a:solidFill>
                  <a:srgbClr val="002850"/>
                </a:solidFill>
              </a:rPr>
              <a:t>suma</a:t>
            </a:r>
            <a:r>
              <a:rPr dirty="0">
                <a:solidFill>
                  <a:srgbClr val="002850"/>
                </a:solidFill>
              </a:rPr>
              <a:t> de los dos ant</a:t>
            </a:r>
            <a:r>
              <a:rPr lang="en-GB" dirty="0" err="1">
                <a:solidFill>
                  <a:srgbClr val="002850"/>
                </a:solidFill>
              </a:rPr>
              <a:t>eriores</a:t>
            </a:r>
            <a:endParaRPr lang="en-GB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lang="en-GB" dirty="0">
                <a:solidFill>
                  <a:srgbClr val="002850"/>
                </a:solidFill>
              </a:rPr>
              <a:t>El nuevo </a:t>
            </a:r>
            <a:r>
              <a:rPr lang="en-GB" dirty="0" err="1">
                <a:solidFill>
                  <a:srgbClr val="002850"/>
                </a:solidFill>
              </a:rPr>
              <a:t>nodo</a:t>
            </a:r>
            <a:r>
              <a:rPr lang="en-GB" dirty="0">
                <a:solidFill>
                  <a:srgbClr val="002850"/>
                </a:solidFill>
              </a:rPr>
              <a:t> se </a:t>
            </a:r>
            <a:r>
              <a:rPr lang="en-GB" dirty="0" err="1">
                <a:solidFill>
                  <a:srgbClr val="002850"/>
                </a:solidFill>
              </a:rPr>
              <a:t>añade</a:t>
            </a:r>
            <a:r>
              <a:rPr lang="en-GB" dirty="0">
                <a:solidFill>
                  <a:srgbClr val="002850"/>
                </a:solidFill>
              </a:rPr>
              <a:t> a la </a:t>
            </a:r>
            <a:r>
              <a:rPr lang="en-GB" dirty="0" err="1">
                <a:solidFill>
                  <a:srgbClr val="002850"/>
                </a:solidFill>
              </a:rPr>
              <a:t>colección</a:t>
            </a:r>
            <a:endParaRPr lang="en-GB"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Se </a:t>
            </a:r>
            <a:r>
              <a:rPr dirty="0" err="1">
                <a:solidFill>
                  <a:srgbClr val="002850"/>
                </a:solidFill>
              </a:rPr>
              <a:t>desechan</a:t>
            </a:r>
            <a:r>
              <a:rPr dirty="0">
                <a:solidFill>
                  <a:srgbClr val="002850"/>
                </a:solidFill>
              </a:rPr>
              <a:t> los dos </a:t>
            </a:r>
            <a:r>
              <a:rPr lang="en-GB" dirty="0" err="1">
                <a:solidFill>
                  <a:srgbClr val="002850"/>
                </a:solidFill>
              </a:rPr>
              <a:t>hojas</a:t>
            </a:r>
            <a:r>
              <a:rPr lang="en-GB" dirty="0">
                <a:solidFill>
                  <a:srgbClr val="002850"/>
                </a:solidFill>
              </a:rPr>
              <a:t> </a:t>
            </a:r>
            <a:r>
              <a:rPr dirty="0" err="1">
                <a:solidFill>
                  <a:srgbClr val="002850"/>
                </a:solidFill>
              </a:rPr>
              <a:t>anteriores</a:t>
            </a:r>
            <a:endParaRPr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>
                <a:solidFill>
                  <a:srgbClr val="002850"/>
                </a:solidFill>
              </a:rPr>
              <a:t>El </a:t>
            </a:r>
            <a:r>
              <a:rPr dirty="0" err="1">
                <a:solidFill>
                  <a:srgbClr val="002850"/>
                </a:solidFill>
              </a:rPr>
              <a:t>grupo</a:t>
            </a:r>
            <a:r>
              <a:rPr dirty="0">
                <a:solidFill>
                  <a:srgbClr val="002850"/>
                </a:solidFill>
              </a:rPr>
              <a:t> de </a:t>
            </a:r>
            <a:r>
              <a:rPr dirty="0" err="1">
                <a:solidFill>
                  <a:srgbClr val="002850"/>
                </a:solidFill>
              </a:rPr>
              <a:t>letras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vuelve</a:t>
            </a:r>
            <a:r>
              <a:rPr dirty="0">
                <a:solidFill>
                  <a:srgbClr val="002850"/>
                </a:solidFill>
              </a:rPr>
              <a:t> mas </a:t>
            </a:r>
            <a:r>
              <a:rPr dirty="0" err="1">
                <a:solidFill>
                  <a:srgbClr val="002850"/>
                </a:solidFill>
              </a:rPr>
              <a:t>pequeño</a:t>
            </a:r>
            <a:endParaRPr dirty="0">
              <a:solidFill>
                <a:srgbClr val="002850"/>
              </a:solidFill>
            </a:endParaRPr>
          </a:p>
          <a:p>
            <a:pPr marL="717096" lvl="1" indent="-183696">
              <a:lnSpc>
                <a:spcPct val="90000"/>
              </a:lnSpc>
              <a:spcBef>
                <a:spcPts val="400"/>
              </a:spcBef>
              <a:buClr>
                <a:srgbClr val="0066FF"/>
              </a:buClr>
              <a:buSzPct val="80000"/>
              <a:buFont typeface="Wingdings"/>
              <a:buChar char="▯"/>
              <a:defRPr sz="1800"/>
            </a:pPr>
            <a:r>
              <a:rPr dirty="0" err="1">
                <a:solidFill>
                  <a:srgbClr val="002850"/>
                </a:solidFill>
              </a:rPr>
              <a:t>Todo</a:t>
            </a:r>
            <a:r>
              <a:rPr dirty="0">
                <a:solidFill>
                  <a:srgbClr val="002850"/>
                </a:solidFill>
              </a:rPr>
              <a:t> se </a:t>
            </a:r>
            <a:r>
              <a:rPr dirty="0" err="1">
                <a:solidFill>
                  <a:srgbClr val="002850"/>
                </a:solidFill>
              </a:rPr>
              <a:t>repite</a:t>
            </a:r>
            <a:r>
              <a:rPr dirty="0">
                <a:solidFill>
                  <a:srgbClr val="002850"/>
                </a:solidFill>
              </a:rPr>
              <a:t> hasta que no </a:t>
            </a:r>
            <a:r>
              <a:rPr dirty="0" err="1">
                <a:solidFill>
                  <a:srgbClr val="002850"/>
                </a:solidFill>
              </a:rPr>
              <a:t>queden</a:t>
            </a:r>
            <a:r>
              <a:rPr dirty="0">
                <a:solidFill>
                  <a:srgbClr val="002850"/>
                </a:solidFill>
              </a:rPr>
              <a:t> mas </a:t>
            </a:r>
            <a:r>
              <a:rPr dirty="0" err="1">
                <a:solidFill>
                  <a:srgbClr val="002850"/>
                </a:solidFill>
              </a:rPr>
              <a:t>letras</a:t>
            </a:r>
            <a:r>
              <a:rPr dirty="0">
                <a:solidFill>
                  <a:srgbClr val="002850"/>
                </a:solidFill>
              </a:rPr>
              <a:t> ind.</a:t>
            </a:r>
          </a:p>
        </p:txBody>
      </p:sp>
      <p:sp>
        <p:nvSpPr>
          <p:cNvPr id="294" name="Shape 294"/>
          <p:cNvSpPr/>
          <p:nvPr/>
        </p:nvSpPr>
        <p:spPr>
          <a:xfrm>
            <a:off x="533400" y="2567940"/>
            <a:ext cx="7772400" cy="38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marL="214312" indent="-214312">
              <a:lnSpc>
                <a:spcPct val="90000"/>
              </a:lnSpc>
              <a:spcBef>
                <a:spcPts val="400"/>
              </a:spcBef>
              <a:buClr>
                <a:srgbClr val="008080"/>
              </a:buClr>
              <a:buSzPct val="80000"/>
              <a:buFont typeface="Wingdings"/>
              <a:buChar char="▯"/>
              <a:defRPr sz="2000">
                <a:solidFill>
                  <a:srgbClr val="00285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GB" sz="2000" dirty="0" err="1">
                <a:solidFill>
                  <a:srgbClr val="002850"/>
                </a:solidFill>
              </a:rPr>
              <a:t>Inicialmente</a:t>
            </a:r>
            <a:r>
              <a:rPr lang="en-GB" sz="2000" dirty="0">
                <a:solidFill>
                  <a:srgbClr val="002850"/>
                </a:solidFill>
              </a:rPr>
              <a:t>, </a:t>
            </a:r>
            <a:r>
              <a:rPr lang="en-GB" sz="2000" dirty="0" err="1">
                <a:solidFill>
                  <a:srgbClr val="002850"/>
                </a:solidFill>
              </a:rPr>
              <a:t>cada</a:t>
            </a:r>
            <a:r>
              <a:rPr lang="en-GB" sz="2000" dirty="0">
                <a:solidFill>
                  <a:srgbClr val="002850"/>
                </a:solidFill>
              </a:rPr>
              <a:t> </a:t>
            </a:r>
            <a:r>
              <a:rPr sz="2000" dirty="0" err="1">
                <a:solidFill>
                  <a:srgbClr val="002850"/>
                </a:solidFill>
              </a:rPr>
              <a:t>letra</a:t>
            </a:r>
            <a:r>
              <a:rPr sz="2000" dirty="0">
                <a:solidFill>
                  <a:srgbClr val="002850"/>
                </a:solidFill>
              </a:rPr>
              <a:t> es una hoja</a:t>
            </a:r>
          </a:p>
        </p:txBody>
      </p:sp>
      <p:grpSp>
        <p:nvGrpSpPr>
          <p:cNvPr id="299" name="Group 299"/>
          <p:cNvGrpSpPr/>
          <p:nvPr/>
        </p:nvGrpSpPr>
        <p:grpSpPr>
          <a:xfrm>
            <a:off x="1066800" y="2948940"/>
            <a:ext cx="381000" cy="713741"/>
            <a:chOff x="0" y="0"/>
            <a:chExt cx="381000" cy="713740"/>
          </a:xfrm>
        </p:grpSpPr>
        <p:grpSp>
          <p:nvGrpSpPr>
            <p:cNvPr id="297" name="Group 29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295" name="Shape 29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296" name="Shape 296"/>
              <p:cNvSpPr/>
              <p:nvPr/>
            </p:nvSpPr>
            <p:spPr>
              <a:xfrm>
                <a:off x="60183" y="5080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sp>
          <p:nvSpPr>
            <p:cNvPr id="298" name="Shape 29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3</a:t>
              </a:r>
            </a:p>
          </p:txBody>
        </p:sp>
      </p:grpSp>
      <p:grpSp>
        <p:nvGrpSpPr>
          <p:cNvPr id="304" name="Group 304"/>
          <p:cNvGrpSpPr/>
          <p:nvPr/>
        </p:nvGrpSpPr>
        <p:grpSpPr>
          <a:xfrm>
            <a:off x="1600200" y="2948940"/>
            <a:ext cx="381000" cy="713741"/>
            <a:chOff x="0" y="0"/>
            <a:chExt cx="381000" cy="713740"/>
          </a:xfrm>
        </p:grpSpPr>
        <p:grpSp>
          <p:nvGrpSpPr>
            <p:cNvPr id="302" name="Group 30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00" name="Shape 30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1" name="Shape 301"/>
              <p:cNvSpPr/>
              <p:nvPr/>
            </p:nvSpPr>
            <p:spPr>
              <a:xfrm>
                <a:off x="60016" y="5080"/>
                <a:ext cx="26096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B</a:t>
                </a:r>
              </a:p>
            </p:txBody>
          </p:sp>
        </p:grpSp>
        <p:sp>
          <p:nvSpPr>
            <p:cNvPr id="303" name="Shape 30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09" name="Group 309"/>
          <p:cNvGrpSpPr/>
          <p:nvPr/>
        </p:nvGrpSpPr>
        <p:grpSpPr>
          <a:xfrm>
            <a:off x="2133600" y="2948940"/>
            <a:ext cx="381000" cy="713741"/>
            <a:chOff x="0" y="0"/>
            <a:chExt cx="381000" cy="713740"/>
          </a:xfrm>
        </p:grpSpPr>
        <p:grpSp>
          <p:nvGrpSpPr>
            <p:cNvPr id="307" name="Group 30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05" name="Shape 30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06" name="Shape 306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308" name="Shape 30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14" name="Group 314"/>
          <p:cNvGrpSpPr/>
          <p:nvPr/>
        </p:nvGrpSpPr>
        <p:grpSpPr>
          <a:xfrm>
            <a:off x="2667000" y="2948940"/>
            <a:ext cx="381000" cy="713741"/>
            <a:chOff x="0" y="0"/>
            <a:chExt cx="381000" cy="713740"/>
          </a:xfrm>
        </p:grpSpPr>
        <p:grpSp>
          <p:nvGrpSpPr>
            <p:cNvPr id="312" name="Group 31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10" name="Shape 31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1" name="Shape 311"/>
              <p:cNvSpPr/>
              <p:nvPr/>
            </p:nvSpPr>
            <p:spPr>
              <a:xfrm>
                <a:off x="51867" y="5080"/>
                <a:ext cx="27726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D</a:t>
                </a:r>
              </a:p>
            </p:txBody>
          </p:sp>
        </p:grpSp>
        <p:sp>
          <p:nvSpPr>
            <p:cNvPr id="313" name="Shape 31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1</a:t>
              </a:r>
            </a:p>
          </p:txBody>
        </p:sp>
      </p:grpSp>
      <p:grpSp>
        <p:nvGrpSpPr>
          <p:cNvPr id="319" name="Group 319"/>
          <p:cNvGrpSpPr/>
          <p:nvPr/>
        </p:nvGrpSpPr>
        <p:grpSpPr>
          <a:xfrm>
            <a:off x="7764333" y="5463540"/>
            <a:ext cx="557472" cy="834106"/>
            <a:chOff x="0" y="0"/>
            <a:chExt cx="557470" cy="834105"/>
          </a:xfrm>
        </p:grpSpPr>
        <p:grpSp>
          <p:nvGrpSpPr>
            <p:cNvPr id="317" name="Group 317"/>
            <p:cNvGrpSpPr/>
            <p:nvPr/>
          </p:nvGrpSpPr>
          <p:grpSpPr>
            <a:xfrm>
              <a:off x="-1" y="0"/>
              <a:ext cx="557472" cy="526766"/>
              <a:chOff x="0" y="0"/>
              <a:chExt cx="557470" cy="526765"/>
            </a:xfrm>
          </p:grpSpPr>
          <p:sp>
            <p:nvSpPr>
              <p:cNvPr id="315" name="Shape 315"/>
              <p:cNvSpPr/>
              <p:nvPr/>
            </p:nvSpPr>
            <p:spPr>
              <a:xfrm>
                <a:off x="16003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16" name="Shape 316"/>
              <p:cNvSpPr/>
              <p:nvPr/>
            </p:nvSpPr>
            <p:spPr>
              <a:xfrm>
                <a:off x="-1" y="97012"/>
                <a:ext cx="55747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 dirty="0"/>
                  <a:t>B(0)</a:t>
                </a:r>
              </a:p>
            </p:txBody>
          </p:sp>
        </p:grpSp>
        <p:sp>
          <p:nvSpPr>
            <p:cNvPr id="318" name="Shape 318"/>
            <p:cNvSpPr/>
            <p:nvPr/>
          </p:nvSpPr>
          <p:spPr>
            <a:xfrm>
              <a:off x="72929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</p:grpSp>
      <p:grpSp>
        <p:nvGrpSpPr>
          <p:cNvPr id="324" name="Group 324"/>
          <p:cNvGrpSpPr/>
          <p:nvPr/>
        </p:nvGrpSpPr>
        <p:grpSpPr>
          <a:xfrm>
            <a:off x="8511153" y="5463540"/>
            <a:ext cx="571957" cy="834106"/>
            <a:chOff x="0" y="0"/>
            <a:chExt cx="571956" cy="834105"/>
          </a:xfrm>
        </p:grpSpPr>
        <p:grpSp>
          <p:nvGrpSpPr>
            <p:cNvPr id="322" name="Group 322"/>
            <p:cNvGrpSpPr/>
            <p:nvPr/>
          </p:nvGrpSpPr>
          <p:grpSpPr>
            <a:xfrm>
              <a:off x="-1" y="0"/>
              <a:ext cx="571958" cy="526766"/>
              <a:chOff x="0" y="0"/>
              <a:chExt cx="571956" cy="526765"/>
            </a:xfrm>
          </p:grpSpPr>
          <p:sp>
            <p:nvSpPr>
              <p:cNvPr id="320" name="Shape 320"/>
              <p:cNvSpPr/>
              <p:nvPr/>
            </p:nvSpPr>
            <p:spPr>
              <a:xfrm>
                <a:off x="23246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-1" y="97012"/>
                <a:ext cx="571958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 dirty="0"/>
                  <a:t>D(1)</a:t>
                </a:r>
              </a:p>
            </p:txBody>
          </p:sp>
        </p:grpSp>
        <p:sp>
          <p:nvSpPr>
            <p:cNvPr id="323" name="Shape 323"/>
            <p:cNvSpPr/>
            <p:nvPr/>
          </p:nvSpPr>
          <p:spPr>
            <a:xfrm>
              <a:off x="80172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1</a:t>
              </a:r>
            </a:p>
          </p:txBody>
        </p:sp>
      </p:grpSp>
      <p:grpSp>
        <p:nvGrpSpPr>
          <p:cNvPr id="327" name="Group 327"/>
          <p:cNvGrpSpPr/>
          <p:nvPr/>
        </p:nvGrpSpPr>
        <p:grpSpPr>
          <a:xfrm>
            <a:off x="8077200" y="4916169"/>
            <a:ext cx="685800" cy="332741"/>
            <a:chOff x="0" y="0"/>
            <a:chExt cx="685800" cy="332740"/>
          </a:xfrm>
        </p:grpSpPr>
        <p:sp>
          <p:nvSpPr>
            <p:cNvPr id="325" name="Shape 325"/>
            <p:cNvSpPr/>
            <p:nvPr/>
          </p:nvSpPr>
          <p:spPr>
            <a:xfrm>
              <a:off x="0" y="13969"/>
              <a:ext cx="685800" cy="304801"/>
            </a:xfrm>
            <a:prstGeom prst="roundRect">
              <a:avLst>
                <a:gd name="adj" fmla="val 16667"/>
              </a:avLst>
            </a:prstGeom>
            <a:solidFill>
              <a:srgbClr val="99CCFF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6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26" name="Shape 326"/>
            <p:cNvSpPr/>
            <p:nvPr/>
          </p:nvSpPr>
          <p:spPr>
            <a:xfrm>
              <a:off x="130294" y="-1"/>
              <a:ext cx="425212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 algn="ctr"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 BD</a:t>
              </a:r>
            </a:p>
          </p:txBody>
        </p:sp>
      </p:grpSp>
      <p:sp>
        <p:nvSpPr>
          <p:cNvPr id="398" name="Shape 398"/>
          <p:cNvSpPr/>
          <p:nvPr/>
        </p:nvSpPr>
        <p:spPr>
          <a:xfrm>
            <a:off x="8054363" y="5240801"/>
            <a:ext cx="353484" cy="215468"/>
          </a:xfrm>
          <a:custGeom>
            <a:avLst/>
            <a:gdLst>
              <a:gd name="connsiteX0" fmla="*/ 7248 w 21600"/>
              <a:gd name="connsiteY0" fmla="*/ 0 h 21600"/>
              <a:gd name="connsiteX1" fmla="*/ 0 w 21600"/>
              <a:gd name="connsiteY1" fmla="*/ 7246 h 21600"/>
              <a:gd name="connsiteX2" fmla="*/ 21600 w 21600"/>
              <a:gd name="connsiteY2" fmla="*/ 7246 h 21600"/>
              <a:gd name="connsiteX3" fmla="*/ 21600 w 21600"/>
              <a:gd name="connsiteY3" fmla="*/ 21600 h 21600"/>
              <a:gd name="connsiteX4" fmla="*/ 14352 w 21600"/>
              <a:gd name="connsiteY4" fmla="*/ 21600 h 21600"/>
              <a:gd name="connsiteX0" fmla="*/ 0 w 14352"/>
              <a:gd name="connsiteY0" fmla="*/ 0 h 21600"/>
              <a:gd name="connsiteX1" fmla="*/ 14352 w 14352"/>
              <a:gd name="connsiteY1" fmla="*/ 7246 h 21600"/>
              <a:gd name="connsiteX2" fmla="*/ 14352 w 14352"/>
              <a:gd name="connsiteY2" fmla="*/ 21600 h 21600"/>
              <a:gd name="connsiteX3" fmla="*/ 7104 w 14352"/>
              <a:gd name="connsiteY3" fmla="*/ 21600 h 21600"/>
              <a:gd name="connsiteX0" fmla="*/ 0 w 14352"/>
              <a:gd name="connsiteY0" fmla="*/ 0 h 21600"/>
              <a:gd name="connsiteX1" fmla="*/ 14352 w 14352"/>
              <a:gd name="connsiteY1" fmla="*/ 21600 h 21600"/>
              <a:gd name="connsiteX2" fmla="*/ 7104 w 14352"/>
              <a:gd name="connsiteY2" fmla="*/ 21600 h 21600"/>
              <a:gd name="connsiteX0" fmla="*/ 0 w 7104"/>
              <a:gd name="connsiteY0" fmla="*/ 0 h 21600"/>
              <a:gd name="connsiteX1" fmla="*/ 7104 w 7104"/>
              <a:gd name="connsiteY1" fmla="*/ 21600 h 21600"/>
              <a:gd name="connsiteX0" fmla="*/ 3774 w 3774"/>
              <a:gd name="connsiteY0" fmla="*/ 0 h 4605"/>
              <a:gd name="connsiteX1" fmla="*/ 0 w 3774"/>
              <a:gd name="connsiteY1" fmla="*/ 4605 h 4605"/>
              <a:gd name="connsiteX0" fmla="*/ 46498 w 46498"/>
              <a:gd name="connsiteY0" fmla="*/ 0 h 5275"/>
              <a:gd name="connsiteX1" fmla="*/ 0 w 46498"/>
              <a:gd name="connsiteY1" fmla="*/ 5275 h 5275"/>
              <a:gd name="connsiteX0" fmla="*/ 9836 w 9836"/>
              <a:gd name="connsiteY0" fmla="*/ 0 h 10736"/>
              <a:gd name="connsiteX1" fmla="*/ 0 w 9836"/>
              <a:gd name="connsiteY1" fmla="*/ 10736 h 10736"/>
              <a:gd name="connsiteX0" fmla="*/ 8282 w 8282"/>
              <a:gd name="connsiteY0" fmla="*/ 0 h 9543"/>
              <a:gd name="connsiteX1" fmla="*/ 0 w 8282"/>
              <a:gd name="connsiteY1" fmla="*/ 9543 h 9543"/>
              <a:gd name="connsiteX0" fmla="*/ 9933 w 9933"/>
              <a:gd name="connsiteY0" fmla="*/ 0 h 10838"/>
              <a:gd name="connsiteX1" fmla="*/ 0 w 9933"/>
              <a:gd name="connsiteY1" fmla="*/ 10838 h 10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33" h="10838" extrusionOk="0">
                <a:moveTo>
                  <a:pt x="9933" y="0"/>
                </a:moveTo>
                <a:lnTo>
                  <a:pt x="0" y="10838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99" name="Shape 399"/>
          <p:cNvSpPr/>
          <p:nvPr/>
        </p:nvSpPr>
        <p:spPr>
          <a:xfrm>
            <a:off x="8412001" y="5240793"/>
            <a:ext cx="357805" cy="215447"/>
          </a:xfrm>
          <a:custGeom>
            <a:avLst/>
            <a:gdLst>
              <a:gd name="connsiteX0" fmla="*/ 14424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7246 h 21600"/>
              <a:gd name="connsiteX3" fmla="*/ 0 w 21600"/>
              <a:gd name="connsiteY3" fmla="*/ 21600 h 21600"/>
              <a:gd name="connsiteX4" fmla="*/ 7176 w 21600"/>
              <a:gd name="connsiteY4" fmla="*/ 21600 h 21600"/>
              <a:gd name="connsiteX0" fmla="*/ 7248 w 14424"/>
              <a:gd name="connsiteY0" fmla="*/ 0 h 21600"/>
              <a:gd name="connsiteX1" fmla="*/ 14424 w 14424"/>
              <a:gd name="connsiteY1" fmla="*/ 0 h 21600"/>
              <a:gd name="connsiteX2" fmla="*/ 14424 w 14424"/>
              <a:gd name="connsiteY2" fmla="*/ 7246 h 21600"/>
              <a:gd name="connsiteX3" fmla="*/ 0 w 14424"/>
              <a:gd name="connsiteY3" fmla="*/ 21600 h 21600"/>
              <a:gd name="connsiteX0" fmla="*/ 7248 w 14424"/>
              <a:gd name="connsiteY0" fmla="*/ 0 h 21600"/>
              <a:gd name="connsiteX1" fmla="*/ 14424 w 14424"/>
              <a:gd name="connsiteY1" fmla="*/ 0 h 21600"/>
              <a:gd name="connsiteX2" fmla="*/ 0 w 14424"/>
              <a:gd name="connsiteY2" fmla="*/ 21600 h 21600"/>
              <a:gd name="connsiteX0" fmla="*/ 7248 w 7248"/>
              <a:gd name="connsiteY0" fmla="*/ 0 h 21600"/>
              <a:gd name="connsiteX1" fmla="*/ 0 w 7248"/>
              <a:gd name="connsiteY1" fmla="*/ 21600 h 21600"/>
              <a:gd name="connsiteX0" fmla="*/ 0 w 860"/>
              <a:gd name="connsiteY0" fmla="*/ 0 h 6423"/>
              <a:gd name="connsiteX1" fmla="*/ 860 w 860"/>
              <a:gd name="connsiteY1" fmla="*/ 6423 h 6423"/>
              <a:gd name="connsiteX0" fmla="*/ 0 w 39141"/>
              <a:gd name="connsiteY0" fmla="*/ 0 h 12367"/>
              <a:gd name="connsiteX1" fmla="*/ 39141 w 39141"/>
              <a:gd name="connsiteY1" fmla="*/ 12367 h 12367"/>
              <a:gd name="connsiteX0" fmla="*/ 0 w 147070"/>
              <a:gd name="connsiteY0" fmla="*/ 0 h 3874"/>
              <a:gd name="connsiteX1" fmla="*/ 147070 w 147070"/>
              <a:gd name="connsiteY1" fmla="*/ 3874 h 3874"/>
              <a:gd name="connsiteX0" fmla="*/ 0 w 10660"/>
              <a:gd name="connsiteY0" fmla="*/ 0 h 10599"/>
              <a:gd name="connsiteX1" fmla="*/ 10660 w 10660"/>
              <a:gd name="connsiteY1" fmla="*/ 10599 h 10599"/>
              <a:gd name="connsiteX0" fmla="*/ 0 w 11027"/>
              <a:gd name="connsiteY0" fmla="*/ 0 h 10839"/>
              <a:gd name="connsiteX1" fmla="*/ 11027 w 11027"/>
              <a:gd name="connsiteY1" fmla="*/ 10839 h 1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027" h="10839" extrusionOk="0">
                <a:moveTo>
                  <a:pt x="0" y="0"/>
                </a:moveTo>
                <a:lnTo>
                  <a:pt x="11027" y="10839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34" name="Group 334"/>
          <p:cNvGrpSpPr/>
          <p:nvPr/>
        </p:nvGrpSpPr>
        <p:grpSpPr>
          <a:xfrm>
            <a:off x="1371600" y="5844540"/>
            <a:ext cx="381000" cy="713741"/>
            <a:chOff x="0" y="0"/>
            <a:chExt cx="381000" cy="713740"/>
          </a:xfrm>
        </p:grpSpPr>
        <p:grpSp>
          <p:nvGrpSpPr>
            <p:cNvPr id="332" name="Group 332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30" name="Shape 330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1" name="Shape 331"/>
              <p:cNvSpPr/>
              <p:nvPr/>
            </p:nvSpPr>
            <p:spPr>
              <a:xfrm>
                <a:off x="60183" y="5080"/>
                <a:ext cx="26063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</a:t>
                </a:r>
              </a:p>
            </p:txBody>
          </p:sp>
        </p:grpSp>
        <p:sp>
          <p:nvSpPr>
            <p:cNvPr id="333" name="Shape 333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3</a:t>
              </a:r>
            </a:p>
          </p:txBody>
        </p:sp>
      </p:grpSp>
      <p:grpSp>
        <p:nvGrpSpPr>
          <p:cNvPr id="339" name="Group 339"/>
          <p:cNvGrpSpPr/>
          <p:nvPr/>
        </p:nvGrpSpPr>
        <p:grpSpPr>
          <a:xfrm>
            <a:off x="1905000" y="5844540"/>
            <a:ext cx="381000" cy="713741"/>
            <a:chOff x="0" y="0"/>
            <a:chExt cx="381000" cy="713740"/>
          </a:xfrm>
        </p:grpSpPr>
        <p:grpSp>
          <p:nvGrpSpPr>
            <p:cNvPr id="337" name="Group 337"/>
            <p:cNvGrpSpPr/>
            <p:nvPr/>
          </p:nvGrpSpPr>
          <p:grpSpPr>
            <a:xfrm>
              <a:off x="0" y="0"/>
              <a:ext cx="381000" cy="381000"/>
              <a:chOff x="0" y="0"/>
              <a:chExt cx="381000" cy="381000"/>
            </a:xfrm>
          </p:grpSpPr>
          <p:sp>
            <p:nvSpPr>
              <p:cNvPr id="335" name="Shape 335"/>
              <p:cNvSpPr/>
              <p:nvPr/>
            </p:nvSpPr>
            <p:spPr>
              <a:xfrm>
                <a:off x="0" y="0"/>
                <a:ext cx="381000" cy="3810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36" name="Shape 336"/>
              <p:cNvSpPr/>
              <p:nvPr/>
            </p:nvSpPr>
            <p:spPr>
              <a:xfrm>
                <a:off x="62136" y="5080"/>
                <a:ext cx="25672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</a:t>
                </a:r>
              </a:p>
            </p:txBody>
          </p:sp>
        </p:grpSp>
        <p:sp>
          <p:nvSpPr>
            <p:cNvPr id="338" name="Shape 338"/>
            <p:cNvSpPr/>
            <p:nvPr/>
          </p:nvSpPr>
          <p:spPr>
            <a:xfrm>
              <a:off x="41275" y="381000"/>
              <a:ext cx="215067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44" name="Group 344"/>
          <p:cNvGrpSpPr/>
          <p:nvPr/>
        </p:nvGrpSpPr>
        <p:grpSpPr>
          <a:xfrm>
            <a:off x="2417762" y="5873432"/>
            <a:ext cx="685801" cy="705486"/>
            <a:chOff x="0" y="0"/>
            <a:chExt cx="685800" cy="705485"/>
          </a:xfrm>
        </p:grpSpPr>
        <p:grpSp>
          <p:nvGrpSpPr>
            <p:cNvPr id="342" name="Group 342"/>
            <p:cNvGrpSpPr/>
            <p:nvPr/>
          </p:nvGrpSpPr>
          <p:grpSpPr>
            <a:xfrm>
              <a:off x="0" y="-1"/>
              <a:ext cx="685800" cy="370842"/>
              <a:chOff x="0" y="0"/>
              <a:chExt cx="685800" cy="370840"/>
            </a:xfrm>
          </p:grpSpPr>
          <p:sp>
            <p:nvSpPr>
              <p:cNvPr id="340" name="Shape 340"/>
              <p:cNvSpPr/>
              <p:nvPr/>
            </p:nvSpPr>
            <p:spPr>
              <a:xfrm>
                <a:off x="0" y="3301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58881" y="-1"/>
                <a:ext cx="568038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 B D</a:t>
                </a:r>
              </a:p>
            </p:txBody>
          </p:sp>
        </p:grpSp>
        <p:sp>
          <p:nvSpPr>
            <p:cNvPr id="343" name="Shape 343"/>
            <p:cNvSpPr/>
            <p:nvPr/>
          </p:nvSpPr>
          <p:spPr>
            <a:xfrm>
              <a:off x="173037" y="372745"/>
              <a:ext cx="215068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49" name="Group 349"/>
          <p:cNvGrpSpPr/>
          <p:nvPr/>
        </p:nvGrpSpPr>
        <p:grpSpPr>
          <a:xfrm>
            <a:off x="7072481" y="4853940"/>
            <a:ext cx="553701" cy="834106"/>
            <a:chOff x="0" y="0"/>
            <a:chExt cx="553700" cy="834105"/>
          </a:xfrm>
        </p:grpSpPr>
        <p:grpSp>
          <p:nvGrpSpPr>
            <p:cNvPr id="347" name="Group 347"/>
            <p:cNvGrpSpPr/>
            <p:nvPr/>
          </p:nvGrpSpPr>
          <p:grpSpPr>
            <a:xfrm>
              <a:off x="-1" y="0"/>
              <a:ext cx="553702" cy="526766"/>
              <a:chOff x="0" y="0"/>
              <a:chExt cx="553700" cy="526765"/>
            </a:xfrm>
          </p:grpSpPr>
          <p:sp>
            <p:nvSpPr>
              <p:cNvPr id="345" name="Shape 345"/>
              <p:cNvSpPr/>
              <p:nvPr/>
            </p:nvSpPr>
            <p:spPr>
              <a:xfrm>
                <a:off x="14118" y="0"/>
                <a:ext cx="525464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46" name="Shape 346"/>
              <p:cNvSpPr/>
              <p:nvPr/>
            </p:nvSpPr>
            <p:spPr>
              <a:xfrm>
                <a:off x="-1" y="97012"/>
                <a:ext cx="55370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C(0)</a:t>
                </a:r>
              </a:p>
            </p:txBody>
          </p:sp>
        </p:grpSp>
        <p:sp>
          <p:nvSpPr>
            <p:cNvPr id="348" name="Shape 348"/>
            <p:cNvSpPr/>
            <p:nvPr/>
          </p:nvSpPr>
          <p:spPr>
            <a:xfrm>
              <a:off x="71043" y="526765"/>
              <a:ext cx="201202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2</a:t>
              </a:r>
            </a:p>
          </p:txBody>
        </p:sp>
      </p:grpSp>
      <p:sp>
        <p:nvSpPr>
          <p:cNvPr id="400" name="Shape 400"/>
          <p:cNvSpPr/>
          <p:nvPr/>
        </p:nvSpPr>
        <p:spPr>
          <a:xfrm>
            <a:off x="7501057" y="4625340"/>
            <a:ext cx="383580" cy="263664"/>
          </a:xfrm>
          <a:custGeom>
            <a:avLst/>
            <a:gdLst>
              <a:gd name="connsiteX0" fmla="*/ 9231 w 21600"/>
              <a:gd name="connsiteY0" fmla="*/ 0 h 21600"/>
              <a:gd name="connsiteX1" fmla="*/ 0 w 21600"/>
              <a:gd name="connsiteY1" fmla="*/ 0 h 21600"/>
              <a:gd name="connsiteX2" fmla="*/ 21600 w 21600"/>
              <a:gd name="connsiteY2" fmla="*/ 7246 h 21600"/>
              <a:gd name="connsiteX3" fmla="*/ 21600 w 21600"/>
              <a:gd name="connsiteY3" fmla="*/ 21600 h 21600"/>
              <a:gd name="connsiteX4" fmla="*/ 12369 w 21600"/>
              <a:gd name="connsiteY4" fmla="*/ 21600 h 21600"/>
              <a:gd name="connsiteX0" fmla="*/ 9231 w 21600"/>
              <a:gd name="connsiteY0" fmla="*/ 0 h 21600"/>
              <a:gd name="connsiteX1" fmla="*/ 0 w 21600"/>
              <a:gd name="connsiteY1" fmla="*/ 0 h 21600"/>
              <a:gd name="connsiteX2" fmla="*/ 21600 w 21600"/>
              <a:gd name="connsiteY2" fmla="*/ 21600 h 21600"/>
              <a:gd name="connsiteX3" fmla="*/ 12369 w 21600"/>
              <a:gd name="connsiteY3" fmla="*/ 21600 h 21600"/>
              <a:gd name="connsiteX0" fmla="*/ 0 w 12369"/>
              <a:gd name="connsiteY0" fmla="*/ 0 h 21600"/>
              <a:gd name="connsiteX1" fmla="*/ 12369 w 12369"/>
              <a:gd name="connsiteY1" fmla="*/ 21600 h 21600"/>
              <a:gd name="connsiteX2" fmla="*/ 3138 w 12369"/>
              <a:gd name="connsiteY2" fmla="*/ 21600 h 21600"/>
              <a:gd name="connsiteX0" fmla="*/ 0 w 3138"/>
              <a:gd name="connsiteY0" fmla="*/ 0 h 21600"/>
              <a:gd name="connsiteX1" fmla="*/ 3138 w 3138"/>
              <a:gd name="connsiteY1" fmla="*/ 21600 h 21600"/>
              <a:gd name="connsiteX0" fmla="*/ 30263 w 30263"/>
              <a:gd name="connsiteY0" fmla="*/ 0 h 7794"/>
              <a:gd name="connsiteX1" fmla="*/ 0 w 30263"/>
              <a:gd name="connsiteY1" fmla="*/ 7794 h 7794"/>
              <a:gd name="connsiteX0" fmla="*/ 14830 w 14830"/>
              <a:gd name="connsiteY0" fmla="*/ 0 h 3613"/>
              <a:gd name="connsiteX1" fmla="*/ 0 w 14830"/>
              <a:gd name="connsiteY1" fmla="*/ 3613 h 3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830" h="3613" extrusionOk="0">
                <a:moveTo>
                  <a:pt x="14830" y="0"/>
                </a:moveTo>
                <a:lnTo>
                  <a:pt x="0" y="3613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01" name="Shape 401"/>
          <p:cNvSpPr/>
          <p:nvPr/>
        </p:nvSpPr>
        <p:spPr>
          <a:xfrm>
            <a:off x="7884637" y="4616939"/>
            <a:ext cx="546165" cy="307341"/>
          </a:xfrm>
          <a:custGeom>
            <a:avLst/>
            <a:gdLst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11416 h 21600"/>
              <a:gd name="connsiteX3" fmla="*/ 0 w 21600"/>
              <a:gd name="connsiteY3" fmla="*/ 21600 h 21600"/>
              <a:gd name="connsiteX4" fmla="*/ 6334 w 21600"/>
              <a:gd name="connsiteY4" fmla="*/ 21600 h 21600"/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11416 h 21600"/>
              <a:gd name="connsiteX3" fmla="*/ 0 w 21600"/>
              <a:gd name="connsiteY3" fmla="*/ 21600 h 21600"/>
              <a:gd name="connsiteX4" fmla="*/ 6334 w 21600"/>
              <a:gd name="connsiteY4" fmla="*/ 21600 h 21600"/>
              <a:gd name="connsiteX0" fmla="*/ 15266 w 21600"/>
              <a:gd name="connsiteY0" fmla="*/ 0 h 21600"/>
              <a:gd name="connsiteX1" fmla="*/ 21600 w 21600"/>
              <a:gd name="connsiteY1" fmla="*/ 11416 h 21600"/>
              <a:gd name="connsiteX2" fmla="*/ 0 w 21600"/>
              <a:gd name="connsiteY2" fmla="*/ 21600 h 21600"/>
              <a:gd name="connsiteX3" fmla="*/ 6334 w 21600"/>
              <a:gd name="connsiteY3" fmla="*/ 21600 h 21600"/>
              <a:gd name="connsiteX0" fmla="*/ 15266 w 15266"/>
              <a:gd name="connsiteY0" fmla="*/ 0 h 21600"/>
              <a:gd name="connsiteX1" fmla="*/ 0 w 15266"/>
              <a:gd name="connsiteY1" fmla="*/ 21600 h 21600"/>
              <a:gd name="connsiteX2" fmla="*/ 6334 w 15266"/>
              <a:gd name="connsiteY2" fmla="*/ 21600 h 21600"/>
              <a:gd name="connsiteX0" fmla="*/ 8932 w 8932"/>
              <a:gd name="connsiteY0" fmla="*/ 0 h 21600"/>
              <a:gd name="connsiteX1" fmla="*/ 0 w 8932"/>
              <a:gd name="connsiteY1" fmla="*/ 21600 h 21600"/>
              <a:gd name="connsiteX0" fmla="*/ 0 w 106"/>
              <a:gd name="connsiteY0" fmla="*/ 0 h 7368"/>
              <a:gd name="connsiteX1" fmla="*/ 106 w 106"/>
              <a:gd name="connsiteY1" fmla="*/ 7368 h 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6" h="7368" extrusionOk="0">
                <a:moveTo>
                  <a:pt x="0" y="0"/>
                </a:moveTo>
                <a:cubicBezTo>
                  <a:pt x="35" y="2456"/>
                  <a:pt x="71" y="4912"/>
                  <a:pt x="106" y="7368"/>
                </a:cubicBez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grpSp>
        <p:nvGrpSpPr>
          <p:cNvPr id="356" name="Group 356"/>
          <p:cNvGrpSpPr/>
          <p:nvPr/>
        </p:nvGrpSpPr>
        <p:grpSpPr>
          <a:xfrm>
            <a:off x="8074243" y="4853939"/>
            <a:ext cx="903824" cy="394972"/>
            <a:chOff x="0" y="0"/>
            <a:chExt cx="903823" cy="394970"/>
          </a:xfrm>
        </p:grpSpPr>
        <p:grpSp>
          <p:nvGrpSpPr>
            <p:cNvPr id="354" name="Group 354"/>
            <p:cNvGrpSpPr/>
            <p:nvPr/>
          </p:nvGrpSpPr>
          <p:grpSpPr>
            <a:xfrm>
              <a:off x="-1" y="62229"/>
              <a:ext cx="691715" cy="332742"/>
              <a:chOff x="0" y="0"/>
              <a:chExt cx="691713" cy="332740"/>
            </a:xfrm>
          </p:grpSpPr>
          <p:sp>
            <p:nvSpPr>
              <p:cNvPr id="352" name="Shape 352"/>
              <p:cNvSpPr/>
              <p:nvPr/>
            </p:nvSpPr>
            <p:spPr>
              <a:xfrm>
                <a:off x="2956" y="13969"/>
                <a:ext cx="685801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3" name="Shape 353"/>
              <p:cNvSpPr/>
              <p:nvPr/>
            </p:nvSpPr>
            <p:spPr>
              <a:xfrm>
                <a:off x="-1" y="-1"/>
                <a:ext cx="691715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 dirty="0"/>
                  <a:t> BD(1)</a:t>
                </a:r>
              </a:p>
            </p:txBody>
          </p:sp>
        </p:grpSp>
        <p:sp>
          <p:nvSpPr>
            <p:cNvPr id="355" name="Shape 355"/>
            <p:cNvSpPr/>
            <p:nvPr/>
          </p:nvSpPr>
          <p:spPr>
            <a:xfrm>
              <a:off x="688756" y="0"/>
              <a:ext cx="215068" cy="3327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2</a:t>
              </a:r>
            </a:p>
          </p:txBody>
        </p:sp>
      </p:grpSp>
      <p:grpSp>
        <p:nvGrpSpPr>
          <p:cNvPr id="361" name="Group 361"/>
          <p:cNvGrpSpPr/>
          <p:nvPr/>
        </p:nvGrpSpPr>
        <p:grpSpPr>
          <a:xfrm>
            <a:off x="7543800" y="4306569"/>
            <a:ext cx="887001" cy="332741"/>
            <a:chOff x="0" y="0"/>
            <a:chExt cx="887000" cy="332740"/>
          </a:xfrm>
        </p:grpSpPr>
        <p:grpSp>
          <p:nvGrpSpPr>
            <p:cNvPr id="359" name="Group 359"/>
            <p:cNvGrpSpPr/>
            <p:nvPr/>
          </p:nvGrpSpPr>
          <p:grpSpPr>
            <a:xfrm>
              <a:off x="0" y="-1"/>
              <a:ext cx="685800" cy="332741"/>
              <a:chOff x="0" y="0"/>
              <a:chExt cx="685800" cy="332740"/>
            </a:xfrm>
          </p:grpSpPr>
          <p:sp>
            <p:nvSpPr>
              <p:cNvPr id="357" name="Shape 357"/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58" name="Shape 358"/>
              <p:cNvSpPr/>
              <p:nvPr/>
            </p:nvSpPr>
            <p:spPr>
              <a:xfrm>
                <a:off x="101024" y="-1"/>
                <a:ext cx="48375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CBD</a:t>
                </a:r>
              </a:p>
            </p:txBody>
          </p:sp>
        </p:grpSp>
        <p:sp>
          <p:nvSpPr>
            <p:cNvPr id="360" name="Shape 360"/>
            <p:cNvSpPr/>
            <p:nvPr/>
          </p:nvSpPr>
          <p:spPr>
            <a:xfrm>
              <a:off x="685800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</p:grpSp>
      <p:sp>
        <p:nvSpPr>
          <p:cNvPr id="362" name="Shape 362"/>
          <p:cNvSpPr/>
          <p:nvPr/>
        </p:nvSpPr>
        <p:spPr>
          <a:xfrm>
            <a:off x="1905000" y="5844540"/>
            <a:ext cx="12954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67" name="Group 367"/>
          <p:cNvGrpSpPr/>
          <p:nvPr/>
        </p:nvGrpSpPr>
        <p:grpSpPr>
          <a:xfrm>
            <a:off x="2057400" y="5811519"/>
            <a:ext cx="838200" cy="705486"/>
            <a:chOff x="0" y="0"/>
            <a:chExt cx="838200" cy="705485"/>
          </a:xfrm>
        </p:grpSpPr>
        <p:grpSp>
          <p:nvGrpSpPr>
            <p:cNvPr id="365" name="Group 365"/>
            <p:cNvGrpSpPr/>
            <p:nvPr/>
          </p:nvGrpSpPr>
          <p:grpSpPr>
            <a:xfrm>
              <a:off x="0" y="-1"/>
              <a:ext cx="838200" cy="370842"/>
              <a:chOff x="0" y="0"/>
              <a:chExt cx="838200" cy="370840"/>
            </a:xfrm>
          </p:grpSpPr>
          <p:sp>
            <p:nvSpPr>
              <p:cNvPr id="363" name="Shape 363"/>
              <p:cNvSpPr/>
              <p:nvPr/>
            </p:nvSpPr>
            <p:spPr>
              <a:xfrm>
                <a:off x="0" y="33019"/>
                <a:ext cx="8382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4" name="Shape 364"/>
              <p:cNvSpPr/>
              <p:nvPr/>
            </p:nvSpPr>
            <p:spPr>
              <a:xfrm>
                <a:off x="58788" y="-1"/>
                <a:ext cx="720624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C B D</a:t>
                </a:r>
              </a:p>
            </p:txBody>
          </p:sp>
        </p:grpSp>
        <p:sp>
          <p:nvSpPr>
            <p:cNvPr id="366" name="Shape 366"/>
            <p:cNvSpPr/>
            <p:nvPr/>
          </p:nvSpPr>
          <p:spPr>
            <a:xfrm>
              <a:off x="211490" y="372745"/>
              <a:ext cx="21506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/>
                <a:t>4</a:t>
              </a:r>
            </a:p>
          </p:txBody>
        </p:sp>
      </p:grpSp>
      <p:grpSp>
        <p:nvGrpSpPr>
          <p:cNvPr id="372" name="Group 372"/>
          <p:cNvGrpSpPr/>
          <p:nvPr/>
        </p:nvGrpSpPr>
        <p:grpSpPr>
          <a:xfrm>
            <a:off x="6537345" y="4174490"/>
            <a:ext cx="557173" cy="834106"/>
            <a:chOff x="0" y="0"/>
            <a:chExt cx="557172" cy="834105"/>
          </a:xfrm>
        </p:grpSpPr>
        <p:grpSp>
          <p:nvGrpSpPr>
            <p:cNvPr id="370" name="Group 370"/>
            <p:cNvGrpSpPr/>
            <p:nvPr/>
          </p:nvGrpSpPr>
          <p:grpSpPr>
            <a:xfrm>
              <a:off x="-1" y="0"/>
              <a:ext cx="557174" cy="526766"/>
              <a:chOff x="0" y="0"/>
              <a:chExt cx="557172" cy="526765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15855" y="0"/>
                <a:ext cx="525463" cy="52676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-1" y="97012"/>
                <a:ext cx="557174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 b="0"/>
                </a:pPr>
                <a:r>
                  <a:rPr sz="1600" b="1"/>
                  <a:t>A(0)</a:t>
                </a:r>
              </a:p>
            </p:txBody>
          </p:sp>
        </p:grpSp>
        <p:sp>
          <p:nvSpPr>
            <p:cNvPr id="371" name="Shape 371"/>
            <p:cNvSpPr/>
            <p:nvPr/>
          </p:nvSpPr>
          <p:spPr>
            <a:xfrm>
              <a:off x="72780" y="526765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3</a:t>
              </a:r>
            </a:p>
          </p:txBody>
        </p:sp>
      </p:grpSp>
      <p:grpSp>
        <p:nvGrpSpPr>
          <p:cNvPr id="377" name="Group 377"/>
          <p:cNvGrpSpPr/>
          <p:nvPr/>
        </p:nvGrpSpPr>
        <p:grpSpPr>
          <a:xfrm>
            <a:off x="7511574" y="4306569"/>
            <a:ext cx="919228" cy="332741"/>
            <a:chOff x="0" y="0"/>
            <a:chExt cx="919226" cy="332740"/>
          </a:xfrm>
        </p:grpSpPr>
        <p:grpSp>
          <p:nvGrpSpPr>
            <p:cNvPr id="375" name="Group 375"/>
            <p:cNvGrpSpPr/>
            <p:nvPr/>
          </p:nvGrpSpPr>
          <p:grpSpPr>
            <a:xfrm>
              <a:off x="-1" y="-1"/>
              <a:ext cx="750254" cy="332741"/>
              <a:chOff x="0" y="0"/>
              <a:chExt cx="750252" cy="332740"/>
            </a:xfrm>
          </p:grpSpPr>
          <p:sp>
            <p:nvSpPr>
              <p:cNvPr id="373" name="Shape 373"/>
              <p:cNvSpPr/>
              <p:nvPr/>
            </p:nvSpPr>
            <p:spPr>
              <a:xfrm>
                <a:off x="32226" y="13969"/>
                <a:ext cx="685801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4" name="Shape 374"/>
              <p:cNvSpPr/>
              <p:nvPr/>
            </p:nvSpPr>
            <p:spPr>
              <a:xfrm>
                <a:off x="-1" y="-1"/>
                <a:ext cx="750254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CBD(1)</a:t>
                </a:r>
              </a:p>
            </p:txBody>
          </p:sp>
        </p:grpSp>
        <p:sp>
          <p:nvSpPr>
            <p:cNvPr id="376" name="Shape 376"/>
            <p:cNvSpPr/>
            <p:nvPr/>
          </p:nvSpPr>
          <p:spPr>
            <a:xfrm>
              <a:off x="718026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4</a:t>
              </a:r>
            </a:p>
          </p:txBody>
        </p:sp>
      </p:grpSp>
      <p:grpSp>
        <p:nvGrpSpPr>
          <p:cNvPr id="382" name="Group 382"/>
          <p:cNvGrpSpPr/>
          <p:nvPr/>
        </p:nvGrpSpPr>
        <p:grpSpPr>
          <a:xfrm>
            <a:off x="7086600" y="3544569"/>
            <a:ext cx="887001" cy="332741"/>
            <a:chOff x="0" y="0"/>
            <a:chExt cx="887000" cy="332740"/>
          </a:xfrm>
        </p:grpSpPr>
        <p:grpSp>
          <p:nvGrpSpPr>
            <p:cNvPr id="380" name="Group 380"/>
            <p:cNvGrpSpPr/>
            <p:nvPr/>
          </p:nvGrpSpPr>
          <p:grpSpPr>
            <a:xfrm>
              <a:off x="0" y="-1"/>
              <a:ext cx="685800" cy="332741"/>
              <a:chOff x="0" y="0"/>
              <a:chExt cx="685800" cy="332740"/>
            </a:xfrm>
          </p:grpSpPr>
          <p:sp>
            <p:nvSpPr>
              <p:cNvPr id="378" name="Shape 378"/>
              <p:cNvSpPr/>
              <p:nvPr/>
            </p:nvSpPr>
            <p:spPr>
              <a:xfrm>
                <a:off x="0" y="13969"/>
                <a:ext cx="6858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40104" y="-1"/>
                <a:ext cx="60559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600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sz="1800"/>
                </a:pPr>
                <a:r>
                  <a:rPr sz="1600"/>
                  <a:t>ACBD</a:t>
                </a:r>
              </a:p>
            </p:txBody>
          </p:sp>
        </p:grpSp>
        <p:sp>
          <p:nvSpPr>
            <p:cNvPr id="381" name="Shape 381"/>
            <p:cNvSpPr/>
            <p:nvPr/>
          </p:nvSpPr>
          <p:spPr>
            <a:xfrm>
              <a:off x="685800" y="13969"/>
              <a:ext cx="201201" cy="307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800"/>
                </a:spcBef>
                <a:defRPr sz="14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400"/>
                <a:t>7</a:t>
              </a:r>
            </a:p>
          </p:txBody>
        </p:sp>
      </p:grpSp>
      <p:sp>
        <p:nvSpPr>
          <p:cNvPr id="402" name="Shape 402"/>
          <p:cNvSpPr/>
          <p:nvPr/>
        </p:nvSpPr>
        <p:spPr>
          <a:xfrm>
            <a:off x="6814820" y="3876040"/>
            <a:ext cx="715010" cy="293370"/>
          </a:xfrm>
          <a:custGeom>
            <a:avLst/>
            <a:gdLst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9285 w 21600"/>
              <a:gd name="connsiteY2" fmla="*/ 2899 h 21600"/>
              <a:gd name="connsiteX3" fmla="*/ 0 w 21600"/>
              <a:gd name="connsiteY3" fmla="*/ 2899 h 21600"/>
              <a:gd name="connsiteX4" fmla="*/ 0 w 21600"/>
              <a:gd name="connsiteY4" fmla="*/ 21600 h 21600"/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0 w 21600"/>
              <a:gd name="connsiteY2" fmla="*/ 2899 h 21600"/>
              <a:gd name="connsiteX3" fmla="*/ 0 w 21600"/>
              <a:gd name="connsiteY3" fmla="*/ 21600 h 21600"/>
              <a:gd name="connsiteX0" fmla="*/ 21600 w 21600"/>
              <a:gd name="connsiteY0" fmla="*/ 0 h 21600"/>
              <a:gd name="connsiteX1" fmla="*/ 21600 w 21600"/>
              <a:gd name="connsiteY1" fmla="*/ 18701 h 21600"/>
              <a:gd name="connsiteX2" fmla="*/ 0 w 21600"/>
              <a:gd name="connsiteY2" fmla="*/ 21600 h 21600"/>
              <a:gd name="connsiteX0" fmla="*/ 21600 w 21600"/>
              <a:gd name="connsiteY0" fmla="*/ 0 h 21600"/>
              <a:gd name="connsiteX1" fmla="*/ 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403" name="Shape 403"/>
          <p:cNvSpPr/>
          <p:nvPr/>
        </p:nvSpPr>
        <p:spPr>
          <a:xfrm>
            <a:off x="7529830" y="3876040"/>
            <a:ext cx="440691" cy="429260"/>
          </a:xfrm>
          <a:custGeom>
            <a:avLst/>
            <a:gdLst>
              <a:gd name="connsiteX0" fmla="*/ 0 w 21600"/>
              <a:gd name="connsiteY0" fmla="*/ 0 h 21600"/>
              <a:gd name="connsiteX1" fmla="*/ 6225 w 21600"/>
              <a:gd name="connsiteY1" fmla="*/ 12781 h 21600"/>
              <a:gd name="connsiteX2" fmla="*/ 6225 w 21600"/>
              <a:gd name="connsiteY2" fmla="*/ 8819 h 21600"/>
              <a:gd name="connsiteX3" fmla="*/ 21600 w 21600"/>
              <a:gd name="connsiteY3" fmla="*/ 8819 h 21600"/>
              <a:gd name="connsiteX4" fmla="*/ 21600 w 21600"/>
              <a:gd name="connsiteY4" fmla="*/ 21600 h 21600"/>
              <a:gd name="connsiteX0" fmla="*/ 0 w 21600"/>
              <a:gd name="connsiteY0" fmla="*/ 0 h 21600"/>
              <a:gd name="connsiteX1" fmla="*/ 6225 w 21600"/>
              <a:gd name="connsiteY1" fmla="*/ 8819 h 21600"/>
              <a:gd name="connsiteX2" fmla="*/ 21600 w 21600"/>
              <a:gd name="connsiteY2" fmla="*/ 8819 h 21600"/>
              <a:gd name="connsiteX3" fmla="*/ 21600 w 21600"/>
              <a:gd name="connsiteY3" fmla="*/ 21600 h 21600"/>
              <a:gd name="connsiteX0" fmla="*/ 0 w 21600"/>
              <a:gd name="connsiteY0" fmla="*/ 0 h 21600"/>
              <a:gd name="connsiteX1" fmla="*/ 21600 w 21600"/>
              <a:gd name="connsiteY1" fmla="*/ 8819 h 21600"/>
              <a:gd name="connsiteX2" fmla="*/ 21600 w 21600"/>
              <a:gd name="connsiteY2" fmla="*/ 21600 h 21600"/>
              <a:gd name="connsiteX0" fmla="*/ 0 w 21600"/>
              <a:gd name="connsiteY0" fmla="*/ 0 h 21600"/>
              <a:gd name="connsiteX1" fmla="*/ 21600 w 21600"/>
              <a:gd name="connsiteY1" fmla="*/ 2160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>
            <a:solidFill/>
            <a:round/>
            <a:tailEnd type="triangle"/>
          </a:ln>
        </p:spPr>
        <p:txBody>
          <a:bodyPr/>
          <a:lstStyle/>
          <a:p>
            <a:pPr lvl="0"/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1295400" y="5539740"/>
            <a:ext cx="1752600" cy="762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grpSp>
        <p:nvGrpSpPr>
          <p:cNvPr id="390" name="Group 390"/>
          <p:cNvGrpSpPr/>
          <p:nvPr/>
        </p:nvGrpSpPr>
        <p:grpSpPr>
          <a:xfrm>
            <a:off x="1600200" y="5887719"/>
            <a:ext cx="838200" cy="705486"/>
            <a:chOff x="0" y="0"/>
            <a:chExt cx="838200" cy="705485"/>
          </a:xfrm>
        </p:grpSpPr>
        <p:grpSp>
          <p:nvGrpSpPr>
            <p:cNvPr id="388" name="Group 388"/>
            <p:cNvGrpSpPr/>
            <p:nvPr/>
          </p:nvGrpSpPr>
          <p:grpSpPr>
            <a:xfrm>
              <a:off x="0" y="-1"/>
              <a:ext cx="838200" cy="370842"/>
              <a:chOff x="0" y="0"/>
              <a:chExt cx="838200" cy="370840"/>
            </a:xfrm>
          </p:grpSpPr>
          <p:sp>
            <p:nvSpPr>
              <p:cNvPr id="386" name="Shape 386"/>
              <p:cNvSpPr/>
              <p:nvPr/>
            </p:nvSpPr>
            <p:spPr>
              <a:xfrm>
                <a:off x="0" y="33019"/>
                <a:ext cx="838200" cy="304801"/>
              </a:xfrm>
              <a:prstGeom prst="roundRect">
                <a:avLst>
                  <a:gd name="adj" fmla="val 16667"/>
                </a:avLst>
              </a:prstGeom>
              <a:solidFill>
                <a:srgbClr val="99CCFF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pPr>
                <a:endParaRPr/>
              </a:p>
            </p:txBody>
          </p:sp>
          <p:sp>
            <p:nvSpPr>
              <p:cNvPr id="387" name="Shape 387"/>
              <p:cNvSpPr/>
              <p:nvPr/>
            </p:nvSpPr>
            <p:spPr>
              <a:xfrm>
                <a:off x="47514" y="-1"/>
                <a:ext cx="743172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none" lIns="0" tIns="0" rIns="0" bIns="0" numCol="1" anchor="ctr">
                <a:spAutoFit/>
              </a:bodyPr>
              <a:lstStyle>
                <a:lvl1pPr algn="ctr">
                  <a:defRPr sz="1800" b="1">
                    <a:latin typeface="Tahoma"/>
                    <a:ea typeface="Tahoma"/>
                    <a:cs typeface="Tahoma"/>
                    <a:sym typeface="Tahoma"/>
                  </a:defRPr>
                </a:lvl1pPr>
              </a:lstStyle>
              <a:p>
                <a:pPr lvl="0">
                  <a:defRPr b="0"/>
                </a:pPr>
                <a:r>
                  <a:rPr b="1"/>
                  <a:t>ABCD</a:t>
                </a:r>
              </a:p>
            </p:txBody>
          </p:sp>
        </p:grpSp>
        <p:sp>
          <p:nvSpPr>
            <p:cNvPr id="389" name="Shape 389"/>
            <p:cNvSpPr/>
            <p:nvPr/>
          </p:nvSpPr>
          <p:spPr>
            <a:xfrm>
              <a:off x="211490" y="372745"/>
              <a:ext cx="21506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spcBef>
                  <a:spcPts val="900"/>
                </a:spcBef>
                <a:defRPr sz="16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/>
              </a:pPr>
              <a:r>
                <a:rPr sz="1600" dirty="0"/>
                <a:t>7</a:t>
              </a:r>
            </a:p>
          </p:txBody>
        </p:sp>
      </p:grpSp>
      <p:grpSp>
        <p:nvGrpSpPr>
          <p:cNvPr id="397" name="Group 397"/>
          <p:cNvGrpSpPr/>
          <p:nvPr/>
        </p:nvGrpSpPr>
        <p:grpSpPr>
          <a:xfrm>
            <a:off x="3836923" y="-32"/>
            <a:ext cx="4392243" cy="1219090"/>
            <a:chOff x="0" y="0"/>
            <a:chExt cx="4392241" cy="1219089"/>
          </a:xfrm>
        </p:grpSpPr>
        <p:sp>
          <p:nvSpPr>
            <p:cNvPr id="391" name="Shape 391"/>
            <p:cNvSpPr/>
            <p:nvPr/>
          </p:nvSpPr>
          <p:spPr>
            <a:xfrm>
              <a:off x="735047" y="0"/>
              <a:ext cx="3657195" cy="1219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623" extrusionOk="0">
                  <a:moveTo>
                    <a:pt x="1919" y="6857"/>
                  </a:moveTo>
                  <a:cubicBezTo>
                    <a:pt x="744" y="7018"/>
                    <a:pt x="-110" y="8412"/>
                    <a:pt x="11" y="9971"/>
                  </a:cubicBezTo>
                  <a:cubicBezTo>
                    <a:pt x="81" y="10871"/>
                    <a:pt x="470" y="11672"/>
                    <a:pt x="1058" y="12130"/>
                  </a:cubicBezTo>
                  <a:lnTo>
                    <a:pt x="1047" y="12097"/>
                  </a:lnTo>
                  <a:cubicBezTo>
                    <a:pt x="237" y="13237"/>
                    <a:pt x="282" y="15025"/>
                    <a:pt x="1147" y="16091"/>
                  </a:cubicBezTo>
                  <a:cubicBezTo>
                    <a:pt x="1608" y="16659"/>
                    <a:pt x="2236" y="16931"/>
                    <a:pt x="2864" y="16834"/>
                  </a:cubicBezTo>
                  <a:lnTo>
                    <a:pt x="2853" y="16853"/>
                  </a:lnTo>
                  <a:cubicBezTo>
                    <a:pt x="3897" y="19265"/>
                    <a:pt x="6219" y="20100"/>
                    <a:pt x="8040" y="18718"/>
                  </a:cubicBezTo>
                  <a:cubicBezTo>
                    <a:pt x="8063" y="18700"/>
                    <a:pt x="8086" y="18683"/>
                    <a:pt x="8108" y="18665"/>
                  </a:cubicBezTo>
                  <a:lnTo>
                    <a:pt x="8102" y="18668"/>
                  </a:lnTo>
                  <a:cubicBezTo>
                    <a:pt x="9122" y="20688"/>
                    <a:pt x="11186" y="21231"/>
                    <a:pt x="12712" y="19881"/>
                  </a:cubicBezTo>
                  <a:cubicBezTo>
                    <a:pt x="13352" y="19315"/>
                    <a:pt x="13823" y="18473"/>
                    <a:pt x="14046" y="17498"/>
                  </a:cubicBezTo>
                  <a:lnTo>
                    <a:pt x="14050" y="17522"/>
                  </a:lnTo>
                  <a:cubicBezTo>
                    <a:pt x="15384" y="18621"/>
                    <a:pt x="17141" y="18085"/>
                    <a:pt x="17974" y="16325"/>
                  </a:cubicBezTo>
                  <a:cubicBezTo>
                    <a:pt x="18256" y="15729"/>
                    <a:pt x="18406" y="15039"/>
                    <a:pt x="18406" y="14336"/>
                  </a:cubicBezTo>
                  <a:lnTo>
                    <a:pt x="18400" y="14357"/>
                  </a:lnTo>
                  <a:cubicBezTo>
                    <a:pt x="20223" y="14013"/>
                    <a:pt x="21490" y="11783"/>
                    <a:pt x="21229" y="9377"/>
                  </a:cubicBezTo>
                  <a:cubicBezTo>
                    <a:pt x="21148" y="8627"/>
                    <a:pt x="20922" y="7918"/>
                    <a:pt x="20573" y="7318"/>
                  </a:cubicBezTo>
                  <a:lnTo>
                    <a:pt x="20566" y="7316"/>
                  </a:lnTo>
                  <a:cubicBezTo>
                    <a:pt x="21137" y="5554"/>
                    <a:pt x="20520" y="3512"/>
                    <a:pt x="19188" y="2756"/>
                  </a:cubicBezTo>
                  <a:cubicBezTo>
                    <a:pt x="19076" y="2693"/>
                    <a:pt x="18961" y="2640"/>
                    <a:pt x="18843" y="2597"/>
                  </a:cubicBezTo>
                  <a:lnTo>
                    <a:pt x="18852" y="2591"/>
                  </a:lnTo>
                  <a:cubicBezTo>
                    <a:pt x="18618" y="879"/>
                    <a:pt x="17375" y="-258"/>
                    <a:pt x="16075" y="50"/>
                  </a:cubicBezTo>
                  <a:cubicBezTo>
                    <a:pt x="15529" y="180"/>
                    <a:pt x="15034" y="555"/>
                    <a:pt x="14675" y="1113"/>
                  </a:cubicBezTo>
                  <a:lnTo>
                    <a:pt x="14679" y="1117"/>
                  </a:lnTo>
                  <a:cubicBezTo>
                    <a:pt x="13960" y="-129"/>
                    <a:pt x="12611" y="-369"/>
                    <a:pt x="11668" y="582"/>
                  </a:cubicBezTo>
                  <a:cubicBezTo>
                    <a:pt x="11406" y="845"/>
                    <a:pt x="11194" y="1183"/>
                    <a:pt x="11048" y="1572"/>
                  </a:cubicBezTo>
                  <a:lnTo>
                    <a:pt x="11055" y="1618"/>
                  </a:lnTo>
                  <a:cubicBezTo>
                    <a:pt x="10022" y="274"/>
                    <a:pt x="8360" y="291"/>
                    <a:pt x="7343" y="1657"/>
                  </a:cubicBezTo>
                  <a:cubicBezTo>
                    <a:pt x="7165" y="1895"/>
                    <a:pt x="7014" y="2167"/>
                    <a:pt x="6895" y="2463"/>
                  </a:cubicBezTo>
                  <a:lnTo>
                    <a:pt x="6887" y="2485"/>
                  </a:lnTo>
                  <a:cubicBezTo>
                    <a:pt x="5303" y="1260"/>
                    <a:pt x="3266" y="1962"/>
                    <a:pt x="2338" y="4053"/>
                  </a:cubicBezTo>
                  <a:cubicBezTo>
                    <a:pt x="1962" y="4900"/>
                    <a:pt x="1812" y="5889"/>
                    <a:pt x="1913" y="6862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2" name="Shape 392"/>
            <p:cNvSpPr/>
            <p:nvPr/>
          </p:nvSpPr>
          <p:spPr>
            <a:xfrm>
              <a:off x="491574" y="916012"/>
              <a:ext cx="609601" cy="203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0"/>
                  </a:ln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3" name="Shape 393"/>
            <p:cNvSpPr/>
            <p:nvPr/>
          </p:nvSpPr>
          <p:spPr>
            <a:xfrm>
              <a:off x="162221" y="1049334"/>
              <a:ext cx="406401" cy="135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4" name="Shape 394"/>
            <p:cNvSpPr/>
            <p:nvPr/>
          </p:nvSpPr>
          <p:spPr>
            <a:xfrm>
              <a:off x="0" y="1144104"/>
              <a:ext cx="203200" cy="677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</a:path>
              </a:pathLst>
            </a:custGeom>
            <a:solidFill>
              <a:srgbClr val="FFFF99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5" name="Shape 395"/>
            <p:cNvSpPr/>
            <p:nvPr/>
          </p:nvSpPr>
          <p:spPr>
            <a:xfrm>
              <a:off x="917048" y="65809"/>
              <a:ext cx="3355267" cy="1037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3555"/>
                  </a:moveTo>
                  <a:cubicBezTo>
                    <a:pt x="417" y="13915"/>
                    <a:pt x="899" y="14078"/>
                    <a:pt x="1381" y="14023"/>
                  </a:cubicBezTo>
                  <a:moveTo>
                    <a:pt x="2000" y="19344"/>
                  </a:moveTo>
                  <a:cubicBezTo>
                    <a:pt x="2207" y="19308"/>
                    <a:pt x="2410" y="19233"/>
                    <a:pt x="2604" y="19120"/>
                  </a:cubicBezTo>
                  <a:moveTo>
                    <a:pt x="7435" y="20578"/>
                  </a:moveTo>
                  <a:cubicBezTo>
                    <a:pt x="7532" y="20937"/>
                    <a:pt x="7654" y="21279"/>
                    <a:pt x="7799" y="21600"/>
                  </a:cubicBezTo>
                  <a:moveTo>
                    <a:pt x="14381" y="20160"/>
                  </a:moveTo>
                  <a:cubicBezTo>
                    <a:pt x="14456" y="19795"/>
                    <a:pt x="14505" y="19419"/>
                    <a:pt x="14527" y="19039"/>
                  </a:cubicBezTo>
                  <a:moveTo>
                    <a:pt x="19208" y="16270"/>
                  </a:moveTo>
                  <a:cubicBezTo>
                    <a:pt x="19208" y="14502"/>
                    <a:pt x="18520" y="12889"/>
                    <a:pt x="17436" y="12115"/>
                  </a:cubicBezTo>
                  <a:moveTo>
                    <a:pt x="20811" y="9204"/>
                  </a:moveTo>
                  <a:cubicBezTo>
                    <a:pt x="21153" y="8777"/>
                    <a:pt x="21423" y="8239"/>
                    <a:pt x="21600" y="7632"/>
                  </a:cubicBezTo>
                  <a:moveTo>
                    <a:pt x="19744" y="2561"/>
                  </a:moveTo>
                  <a:cubicBezTo>
                    <a:pt x="19747" y="2312"/>
                    <a:pt x="19733" y="2063"/>
                    <a:pt x="19702" y="1818"/>
                  </a:cubicBezTo>
                  <a:moveTo>
                    <a:pt x="15078" y="0"/>
                  </a:moveTo>
                  <a:cubicBezTo>
                    <a:pt x="14912" y="285"/>
                    <a:pt x="14776" y="604"/>
                    <a:pt x="14673" y="947"/>
                  </a:cubicBezTo>
                  <a:moveTo>
                    <a:pt x="11061" y="564"/>
                  </a:moveTo>
                  <a:cubicBezTo>
                    <a:pt x="10973" y="823"/>
                    <a:pt x="10907" y="1098"/>
                    <a:pt x="10865" y="1381"/>
                  </a:cubicBezTo>
                  <a:moveTo>
                    <a:pt x="7163" y="2480"/>
                  </a:moveTo>
                  <a:cubicBezTo>
                    <a:pt x="6949" y="2175"/>
                    <a:pt x="6711" y="1909"/>
                    <a:pt x="6454" y="1688"/>
                  </a:cubicBezTo>
                  <a:moveTo>
                    <a:pt x="946" y="7074"/>
                  </a:moveTo>
                  <a:cubicBezTo>
                    <a:pt x="973" y="7356"/>
                    <a:pt x="1014" y="7635"/>
                    <a:pt x="1070" y="7907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800"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1239181" y="116561"/>
              <a:ext cx="2389294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18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/>
              <a:r>
                <a:t>Una vez construido el arbol, obtendremos los codigos de c/letra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32" fill="hold" grpId="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32" fill="hold" grpId="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grpId="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32" fill="hold" grpId="1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32" fill="hold" grpId="1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1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8" presetClass="entr" presetSubtype="12" fill="hold" grpId="1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8" presetClass="entr" presetSubtype="6" fill="hold" grpId="1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3" presetClass="entr" presetSubtype="32" fill="hold" grpId="1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32" fill="hold" grpId="1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32" fill="hold" grpId="1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1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3" presetClass="entr" presetSubtype="32" fill="hold" grpId="19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32" fill="hold" grpId="2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2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grpId="2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7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8" presetClass="entr" presetSubtype="6" fill="hold" grpId="2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3" presetClass="entr" presetSubtype="32" fill="hold" grpId="2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5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3" presetClass="entr" presetSubtype="32" fill="hold" grpId="26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3" presetClass="entr" presetSubtype="32" fill="hold" grpId="27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2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28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12" fill="hold" grpId="29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18" presetClass="entr" presetSubtype="6" fill="hold" grpId="3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6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7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3" presetClass="entr" presetSubtype="32" fill="hold" grpId="3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1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8" presetClass="entr" presetSubtype="3" fill="hold" grpId="3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1" build="p" animBg="1" advAuto="0"/>
      <p:bldP spid="263" grpId="2" animBg="1" advAuto="0"/>
      <p:bldP spid="292" grpId="3" animBg="1" advAuto="0"/>
      <p:bldP spid="293" grpId="9" animBg="1" advAuto="0"/>
      <p:bldP spid="294" grpId="4" animBg="1" advAuto="0"/>
      <p:bldP spid="299" grpId="5" animBg="1" advAuto="0"/>
      <p:bldP spid="304" grpId="6" animBg="1" advAuto="0"/>
      <p:bldP spid="309" grpId="7" animBg="1" advAuto="0"/>
      <p:bldP spid="314" grpId="8" animBg="1" advAuto="0"/>
      <p:bldP spid="319" grpId="12" animBg="1" advAuto="0"/>
      <p:bldP spid="324" grpId="13" animBg="1" advAuto="0"/>
      <p:bldP spid="327" grpId="14" animBg="1" advAuto="0"/>
      <p:bldP spid="398" grpId="15" animBg="1" advAuto="0"/>
      <p:bldP spid="399" grpId="16" animBg="1" advAuto="0"/>
      <p:bldP spid="334" grpId="10" animBg="1" advAuto="0"/>
      <p:bldP spid="339" grpId="11" animBg="1" advAuto="0"/>
      <p:bldP spid="344" grpId="17" animBg="1" advAuto="0"/>
      <p:bldP spid="349" grpId="19" animBg="1" advAuto="0"/>
      <p:bldP spid="400" grpId="22" animBg="1" advAuto="0"/>
      <p:bldP spid="401" grpId="23" animBg="1" advAuto="0"/>
      <p:bldP spid="356" grpId="20" animBg="1" advAuto="0"/>
      <p:bldP spid="361" grpId="21" animBg="1" advAuto="0"/>
      <p:bldP spid="362" grpId="18" animBg="1" advAuto="0"/>
      <p:bldP spid="367" grpId="24" animBg="1" advAuto="0"/>
      <p:bldP spid="372" grpId="26" animBg="1" advAuto="0"/>
      <p:bldP spid="377" grpId="27" animBg="1" advAuto="0"/>
      <p:bldP spid="382" grpId="28" animBg="1" advAuto="0"/>
      <p:bldP spid="402" grpId="29" animBg="1" advAuto="0"/>
      <p:bldP spid="403" grpId="30" animBg="1" advAuto="0"/>
      <p:bldP spid="385" grpId="25" animBg="1" advAuto="0"/>
      <p:bldP spid="390" grpId="31" animBg="1" advAuto="0"/>
      <p:bldP spid="397" grpId="32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99CCFF"/>
      </a:accent1>
      <a:accent2>
        <a:srgbClr val="CCCCFF"/>
      </a:accent2>
      <a:accent3>
        <a:srgbClr val="8F8F8F"/>
      </a:accent3>
      <a:accent4>
        <a:srgbClr val="707070"/>
      </a:accent4>
      <a:accent5>
        <a:srgbClr val="C9E0FF"/>
      </a:accent5>
      <a:accent6>
        <a:srgbClr val="B9B9E7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9CCFF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99CCFF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 Narrow"/>
            <a:ea typeface="Arial Narrow"/>
            <a:cs typeface="Arial Narrow"/>
            <a:sym typeface="Arial Narrow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2132</TotalTime>
  <Words>902</Words>
  <Application>Microsoft Office PowerPoint</Application>
  <PresentationFormat>On-screen Show (4:3)</PresentationFormat>
  <Paragraphs>253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Arial</vt:lpstr>
      <vt:lpstr>Arial Narrow</vt:lpstr>
      <vt:lpstr>Calibri</vt:lpstr>
      <vt:lpstr>Calibri Light</vt:lpstr>
      <vt:lpstr>Century Gothic</vt:lpstr>
      <vt:lpstr>Consolas</vt:lpstr>
      <vt:lpstr>Gill Sans MT</vt:lpstr>
      <vt:lpstr>Helvetica</vt:lpstr>
      <vt:lpstr>Helvetica Neue</vt:lpstr>
      <vt:lpstr>Tahoma</vt:lpstr>
      <vt:lpstr>Wingdings</vt:lpstr>
      <vt:lpstr>Default</vt:lpstr>
      <vt:lpstr>Diseño personalizado</vt:lpstr>
      <vt:lpstr>PowerPoint Presentation</vt:lpstr>
      <vt:lpstr>CODIFICACION</vt:lpstr>
      <vt:lpstr>UNA FORMA</vt:lpstr>
      <vt:lpstr>ANALIZANDO</vt:lpstr>
      <vt:lpstr>MEJORAR LA CODIFICACION</vt:lpstr>
      <vt:lpstr>UN EJEMPLO</vt:lpstr>
      <vt:lpstr>DECODIFICANDO</vt:lpstr>
      <vt:lpstr>CONCLUSION</vt:lpstr>
      <vt:lpstr>CONSTRUIR EL ARBOL</vt:lpstr>
      <vt:lpstr>CONSEGUIR LOS CODIGOS</vt:lpstr>
      <vt:lpstr>EJERCICIO EN CLASE</vt:lpstr>
      <vt:lpstr>DECIDIENDO QUE USAR</vt:lpstr>
      <vt:lpstr>¿Qué TDAs necesita esta solución?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CODIGOS DE HUFFMAN</dc:title>
  <cp:lastModifiedBy>Gonzalo Gabriel Méndez Cobeña</cp:lastModifiedBy>
  <cp:revision>45</cp:revision>
  <dcterms:modified xsi:type="dcterms:W3CDTF">2022-12-15T14:47:03Z</dcterms:modified>
</cp:coreProperties>
</file>