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651" r:id="rId3"/>
    <p:sldId id="703" r:id="rId4"/>
    <p:sldId id="708" r:id="rId5"/>
    <p:sldId id="706" r:id="rId6"/>
    <p:sldId id="707" r:id="rId7"/>
    <p:sldId id="679" r:id="rId8"/>
    <p:sldId id="711" r:id="rId9"/>
    <p:sldId id="710" r:id="rId10"/>
    <p:sldId id="7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 autoAdjust="0"/>
    <p:restoredTop sz="95401" autoAdjust="0"/>
  </p:normalViewPr>
  <p:slideViewPr>
    <p:cSldViewPr snapToGrid="0" snapToObjects="1">
      <p:cViewPr>
        <p:scale>
          <a:sx n="75" d="100"/>
          <a:sy n="75" d="100"/>
        </p:scale>
        <p:origin x="163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4EFCF-7460-304C-A5A0-1B8F92A19CA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D353-A642-3846-B922-4C97C909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4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978-D975-DC4B-9464-A52C1865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9E85-31DC-6D48-8F7E-7941EEBE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DA65-275B-994E-B4A5-41B1349E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6D3F-B924-C442-B152-B54F74A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0AA8-92D2-194C-8900-4E42A2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60E-15E0-B347-8B6A-FAE6D4AD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D632-127A-614E-96F3-E7CDBF7A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0507-0F28-4C4B-88D8-0A78C2B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7BE0-AF9D-494B-A2E9-189A1769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A607-2EC8-DC4E-B95F-54669443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8133-B729-E343-A779-74B1E381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37CB-B51B-1A4C-AF79-DA78485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2A0-DE72-7A49-905B-6BB82C7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B65-8DAD-C04C-866D-B0F5160B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75B-8158-FE46-A8E5-2EAEA65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949-D63B-004E-A805-F08AA10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C768-B53E-4548-8321-B60BE80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4C8-B0FD-5D4B-906B-63B0A34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3353-0064-4940-ABD5-E7BDDF7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8FCD-7F0D-6746-9A00-8165B63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6A5-3C68-554E-A920-E9775B5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C367-C340-1F4E-BC46-F67E84FA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D1A0-6F54-1A49-9DFE-30B790F6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E52C9-5FF8-2249-B65A-C3016CA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BC41-2A92-A542-ABFB-3395621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93E-FA5F-CE4F-88BB-D02FD58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5A8-190C-5F4F-A648-9A5ED281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AACE-B739-5F4B-9B9D-6B5CCEC8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4EDC-DD77-944E-9F64-0CEA2A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F2BF7-45C4-4B43-85B1-9D2E627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4B22C-FE1E-DD48-A6B0-D75E874D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102C-E77D-5A44-B3C1-4ACB7F7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4538-7C5E-AE4B-B366-F9A3DEE2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3BADD-6B65-D749-A766-3858590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835-C76B-3448-B1CE-F4F5962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D0646-26CD-224B-82D3-5854A1A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C4689-C546-984C-AE4D-1BDDC4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4EFF-5D56-C849-83D0-3603170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E8BA-C4B7-064B-AFE3-804FD5FA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6AF9-E7B1-AA48-85FA-037855EF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6B9B-25C7-3D4F-85F9-B053C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7292-13BF-6549-A870-199B2D81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93E9-599E-3249-935B-B4A7348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D23C-22A1-C745-B1DE-B0B913C2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7007-8AD1-074C-A85B-EF51B80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1CE5-7887-2F47-9051-FA54920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543E-1B21-854E-A0A6-748BADE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BC08-C78D-1A43-B259-EF945402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29B8-2204-6942-B237-6CDA68AD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A941-CDEB-B74F-BF11-114E7D22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3637-74B2-7B4A-9D15-AC70616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2E1C-6714-7041-830F-2A18AFD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F7C8-99E3-F045-AC63-2D4205A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F4B51-AEE0-9148-B05D-04C2A1C6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65D-97B8-AF48-84B6-D2CA7940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24C-B0D2-8148-8333-E4BBCA322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3D3-9E58-7446-B859-C1143F1E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D89E-2CDD-104D-BD59-5B6B1262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278495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689619" y="2912659"/>
            <a:ext cx="6812762" cy="7478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2" name="Picture 11" descr="Image result for espol logo">
            <a:extLst>
              <a:ext uri="{FF2B5EF4-FFF2-40B4-BE49-F238E27FC236}">
                <a16:creationId xmlns:a16="http://schemas.microsoft.com/office/drawing/2014/main" id="{BD9CF4F4-8FE1-45CC-A9B1-21DDE6B7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63" y="6126480"/>
            <a:ext cx="327113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1AF99-0BD2-4452-91BF-4660ECE44BFB}"/>
              </a:ext>
            </a:extLst>
          </p:cNvPr>
          <p:cNvSpPr/>
          <p:nvPr/>
        </p:nvSpPr>
        <p:spPr>
          <a:xfrm>
            <a:off x="3768440" y="4420198"/>
            <a:ext cx="465512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</p:txBody>
      </p:sp>
    </p:spTree>
    <p:extLst>
      <p:ext uri="{BB962C8B-B14F-4D97-AF65-F5344CB8AC3E}">
        <p14:creationId xmlns:p14="http://schemas.microsoft.com/office/powerpoint/2010/main" val="266392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4879689" y="3055052"/>
            <a:ext cx="2432654" cy="7478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5400" b="1" dirty="0">
                <a:solidFill>
                  <a:schemeClr val="bg1"/>
                </a:solidFill>
              </a:rPr>
              <a:t>¡Gracias!</a:t>
            </a:r>
            <a:endParaRPr lang="en-US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0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4731696" y="3096602"/>
            <a:ext cx="2728632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Recuerde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Código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Ilícito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y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Errores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más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Comunes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Exámenes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28C94-194B-D945-ACBC-8B1286025931}"/>
              </a:ext>
            </a:extLst>
          </p:cNvPr>
          <p:cNvSpPr/>
          <p:nvPr/>
        </p:nvSpPr>
        <p:spPr>
          <a:xfrm>
            <a:off x="841248" y="1369744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Escribir algoritmos no genéricos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6620A7-4406-839E-EDED-2D3FFD5DEF15}"/>
              </a:ext>
            </a:extLst>
          </p:cNvPr>
          <p:cNvSpPr/>
          <p:nvPr/>
        </p:nvSpPr>
        <p:spPr>
          <a:xfrm>
            <a:off x="841248" y="2130557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Lógica innecesariamente larga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E219F-F810-5768-EA5D-BDC0B59C2396}"/>
              </a:ext>
            </a:extLst>
          </p:cNvPr>
          <p:cNvSpPr/>
          <p:nvPr/>
        </p:nvSpPr>
        <p:spPr>
          <a:xfrm>
            <a:off x="841248" y="2891370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>
                <a:latin typeface="+mj-lt"/>
                <a:cs typeface="Arial" pitchFamily="34" charset="0"/>
              </a:rPr>
              <a:t>Prescindir de estructuras de datos</a:t>
            </a:r>
            <a:endParaRPr lang="es-ES" sz="2800" dirty="0"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530AB-71F2-C812-36A9-3BF168920B55}"/>
              </a:ext>
            </a:extLst>
          </p:cNvPr>
          <p:cNvSpPr/>
          <p:nvPr/>
        </p:nvSpPr>
        <p:spPr>
          <a:xfrm>
            <a:off x="841248" y="3652183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Utilizar estructuras de datos inapropiadas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B6D10-29DD-CD19-E832-89C43BD50083}"/>
              </a:ext>
            </a:extLst>
          </p:cNvPr>
          <p:cNvSpPr/>
          <p:nvPr/>
        </p:nvSpPr>
        <p:spPr>
          <a:xfrm>
            <a:off x="841248" y="4412996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Utilizar datos primitivos como parámetros de tipo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6CA2D-2DFB-48D1-29D5-D20F0ADA9CD9}"/>
              </a:ext>
            </a:extLst>
          </p:cNvPr>
          <p:cNvSpPr/>
          <p:nvPr/>
        </p:nvSpPr>
        <p:spPr>
          <a:xfrm>
            <a:off x="841248" y="5173809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No usar comparadores cuando hay que comparar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61DF6-9144-522B-C093-D4500F16EE15}"/>
              </a:ext>
            </a:extLst>
          </p:cNvPr>
          <p:cNvSpPr/>
          <p:nvPr/>
        </p:nvSpPr>
        <p:spPr>
          <a:xfrm>
            <a:off x="841248" y="5934623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No diferenciar entre métodos dentro y fuera de la clase</a:t>
            </a:r>
          </a:p>
        </p:txBody>
      </p:sp>
    </p:spTree>
    <p:extLst>
      <p:ext uri="{BB962C8B-B14F-4D97-AF65-F5344CB8AC3E}">
        <p14:creationId xmlns:p14="http://schemas.microsoft.com/office/powerpoint/2010/main" val="131553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4460950" y="3096602"/>
            <a:ext cx="3270127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Finalmente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7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BFADAD-AED9-5929-8771-E13F0A61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175" y="1786"/>
            <a:ext cx="12185650" cy="685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CBECA7-B75C-00C0-743A-23212C9938C9}"/>
              </a:ext>
            </a:extLst>
          </p:cNvPr>
          <p:cNvSpPr/>
          <p:nvPr/>
        </p:nvSpPr>
        <p:spPr>
          <a:xfrm>
            <a:off x="443867" y="2960478"/>
            <a:ext cx="726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cs typeface="Calibri Light" panose="020F0302020204030204" pitchFamily="34" charset="0"/>
              </a:rPr>
              <a:t>Mayo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40BB65-3D5D-6D26-E108-1D34E4E9BDCD}"/>
              </a:ext>
            </a:extLst>
          </p:cNvPr>
          <p:cNvCxnSpPr>
            <a:cxnSpLocks/>
          </p:cNvCxnSpPr>
          <p:nvPr/>
        </p:nvCxnSpPr>
        <p:spPr>
          <a:xfrm>
            <a:off x="914400" y="2927165"/>
            <a:ext cx="10671048" cy="0"/>
          </a:xfrm>
          <a:prstGeom prst="line">
            <a:avLst/>
          </a:prstGeom>
          <a:ln w="3810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40DFDD-44A0-B778-6A67-757AFE0C1EEB}"/>
              </a:ext>
            </a:extLst>
          </p:cNvPr>
          <p:cNvSpPr/>
          <p:nvPr/>
        </p:nvSpPr>
        <p:spPr>
          <a:xfrm>
            <a:off x="11216404" y="2960478"/>
            <a:ext cx="84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cs typeface="Calibri Light" panose="020F0302020204030204" pitchFamily="34" charset="0"/>
              </a:rPr>
              <a:t>Agosto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7FF41-2E1A-22C9-8491-5B08A82F298B}"/>
              </a:ext>
            </a:extLst>
          </p:cNvPr>
          <p:cNvSpPr txBox="1"/>
          <p:nvPr/>
        </p:nvSpPr>
        <p:spPr>
          <a:xfrm>
            <a:off x="929479" y="2424172"/>
            <a:ext cx="6537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 err="1">
                <a:latin typeface="+mj-lt"/>
                <a:cs typeface="Arial" pitchFamily="34" charset="0"/>
              </a:rPr>
              <a:t>TDAs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45DD8-4731-0D35-3BF3-F4EF4FED56B7}"/>
              </a:ext>
            </a:extLst>
          </p:cNvPr>
          <p:cNvSpPr txBox="1"/>
          <p:nvPr/>
        </p:nvSpPr>
        <p:spPr>
          <a:xfrm>
            <a:off x="4245338" y="2424172"/>
            <a:ext cx="689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Listas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18DC0-99B3-AC38-E842-885F1640E3D2}"/>
              </a:ext>
            </a:extLst>
          </p:cNvPr>
          <p:cNvSpPr txBox="1"/>
          <p:nvPr/>
        </p:nvSpPr>
        <p:spPr>
          <a:xfrm>
            <a:off x="7178717" y="2971864"/>
            <a:ext cx="6030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Pilas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91926-CA72-18A1-3004-5DE30EE7883F}"/>
              </a:ext>
            </a:extLst>
          </p:cNvPr>
          <p:cNvSpPr txBox="1"/>
          <p:nvPr/>
        </p:nvSpPr>
        <p:spPr>
          <a:xfrm>
            <a:off x="7636667" y="2424172"/>
            <a:ext cx="6783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Colas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6A08B-F628-098F-F762-CF7801B733B0}"/>
              </a:ext>
            </a:extLst>
          </p:cNvPr>
          <p:cNvSpPr txBox="1"/>
          <p:nvPr/>
        </p:nvSpPr>
        <p:spPr>
          <a:xfrm>
            <a:off x="8169958" y="2971864"/>
            <a:ext cx="11227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Conjuntos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3AE2F5-F4E0-2AC4-047B-DF693FFC2A02}"/>
              </a:ext>
            </a:extLst>
          </p:cNvPr>
          <p:cNvSpPr txBox="1"/>
          <p:nvPr/>
        </p:nvSpPr>
        <p:spPr>
          <a:xfrm>
            <a:off x="9147601" y="2424172"/>
            <a:ext cx="8082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Mapas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C408DD-5A3E-8399-FDA2-26DB55E212F2}"/>
              </a:ext>
            </a:extLst>
          </p:cNvPr>
          <p:cNvSpPr txBox="1"/>
          <p:nvPr/>
        </p:nvSpPr>
        <p:spPr>
          <a:xfrm>
            <a:off x="9810736" y="2971864"/>
            <a:ext cx="8899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Á</a:t>
            </a:r>
            <a:r>
              <a:rPr lang="es-EC" sz="1800" dirty="0">
                <a:latin typeface="+mj-lt"/>
                <a:cs typeface="Arial" pitchFamily="34" charset="0"/>
              </a:rPr>
              <a:t>rboles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45620-E8F2-0454-A3BD-5C906677A6AB}"/>
              </a:ext>
            </a:extLst>
          </p:cNvPr>
          <p:cNvSpPr txBox="1"/>
          <p:nvPr/>
        </p:nvSpPr>
        <p:spPr>
          <a:xfrm>
            <a:off x="10555621" y="2424172"/>
            <a:ext cx="7857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Grafos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76DA6-C87D-1899-6A96-ADDC50A43B77}"/>
              </a:ext>
            </a:extLst>
          </p:cNvPr>
          <p:cNvSpPr txBox="1"/>
          <p:nvPr/>
        </p:nvSpPr>
        <p:spPr>
          <a:xfrm>
            <a:off x="5778073" y="2424172"/>
            <a:ext cx="15457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Comparadores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35CE9-46CC-E75D-686E-50B8C68F595D}"/>
              </a:ext>
            </a:extLst>
          </p:cNvPr>
          <p:cNvSpPr txBox="1"/>
          <p:nvPr/>
        </p:nvSpPr>
        <p:spPr>
          <a:xfrm>
            <a:off x="4790042" y="2971864"/>
            <a:ext cx="11331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Iteradores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119EB-9ECE-5A1A-4EE1-170F812E3E6F}"/>
              </a:ext>
            </a:extLst>
          </p:cNvPr>
          <p:cNvSpPr txBox="1"/>
          <p:nvPr/>
        </p:nvSpPr>
        <p:spPr>
          <a:xfrm>
            <a:off x="1438084" y="2971864"/>
            <a:ext cx="11137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Genéricos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BE07C1-40C7-75D5-523E-C21A36D2D3A9}"/>
              </a:ext>
            </a:extLst>
          </p:cNvPr>
          <p:cNvSpPr txBox="1"/>
          <p:nvPr/>
        </p:nvSpPr>
        <p:spPr>
          <a:xfrm>
            <a:off x="2406750" y="2424172"/>
            <a:ext cx="10361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O grande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9E2C2-DE9A-06E6-CE8F-46D3414E5312}"/>
              </a:ext>
            </a:extLst>
          </p:cNvPr>
          <p:cNvSpPr txBox="1"/>
          <p:nvPr/>
        </p:nvSpPr>
        <p:spPr>
          <a:xfrm>
            <a:off x="3297831" y="2971864"/>
            <a:ext cx="10926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Recursión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D96B4-43B1-669F-0658-B56D09070D17}"/>
              </a:ext>
            </a:extLst>
          </p:cNvPr>
          <p:cNvSpPr txBox="1"/>
          <p:nvPr/>
        </p:nvSpPr>
        <p:spPr>
          <a:xfrm>
            <a:off x="3202355" y="5471614"/>
            <a:ext cx="57872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s-EC" sz="2400" b="1" dirty="0">
                <a:cs typeface="Arial" pitchFamily="34" charset="0"/>
              </a:rPr>
              <a:t>Instrumentos para crear mejores programas</a:t>
            </a:r>
            <a:endParaRPr lang="en-US" sz="24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1BC8AA7-840A-EB27-77C2-1DC21725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5910" y="3386131"/>
            <a:ext cx="1616980" cy="9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B5010-15D7-C529-A848-E6E8B1D63C1D}"/>
              </a:ext>
            </a:extLst>
          </p:cNvPr>
          <p:cNvSpPr txBox="1"/>
          <p:nvPr/>
        </p:nvSpPr>
        <p:spPr>
          <a:xfrm>
            <a:off x="10487659" y="3468826"/>
            <a:ext cx="1447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Multicaminos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41779-CDB8-8DB9-37F5-2C500D520596}"/>
              </a:ext>
            </a:extLst>
          </p:cNvPr>
          <p:cNvSpPr txBox="1"/>
          <p:nvPr/>
        </p:nvSpPr>
        <p:spPr>
          <a:xfrm>
            <a:off x="10487659" y="3786730"/>
            <a:ext cx="8402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Binario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AE31A-D1C7-CF61-A5AE-AF4BA94AB284}"/>
              </a:ext>
            </a:extLst>
          </p:cNvPr>
          <p:cNvSpPr txBox="1"/>
          <p:nvPr/>
        </p:nvSpPr>
        <p:spPr>
          <a:xfrm>
            <a:off x="10487659" y="4104634"/>
            <a:ext cx="561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ABB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3F748-0615-F47A-B52E-40DCED171FFE}"/>
              </a:ext>
            </a:extLst>
          </p:cNvPr>
          <p:cNvSpPr txBox="1"/>
          <p:nvPr/>
        </p:nvSpPr>
        <p:spPr>
          <a:xfrm>
            <a:off x="10487659" y="4422538"/>
            <a:ext cx="5298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AVL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64D23-361E-5F29-C415-0899396693DC}"/>
              </a:ext>
            </a:extLst>
          </p:cNvPr>
          <p:cNvSpPr txBox="1"/>
          <p:nvPr/>
        </p:nvSpPr>
        <p:spPr>
          <a:xfrm>
            <a:off x="10487659" y="4740440"/>
            <a:ext cx="6703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Heap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4D36B15-4389-744A-2BFC-F56EFF088068}"/>
              </a:ext>
            </a:extLst>
          </p:cNvPr>
          <p:cNvSpPr/>
          <p:nvPr/>
        </p:nvSpPr>
        <p:spPr>
          <a:xfrm>
            <a:off x="10424556" y="3653492"/>
            <a:ext cx="104775" cy="1287493"/>
          </a:xfrm>
          <a:prstGeom prst="leftBrace">
            <a:avLst>
              <a:gd name="adj1" fmla="val 10492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DB53C16-B668-3B4F-BB11-05C146BC5870}"/>
              </a:ext>
            </a:extLst>
          </p:cNvPr>
          <p:cNvCxnSpPr/>
          <p:nvPr/>
        </p:nvCxnSpPr>
        <p:spPr>
          <a:xfrm rot="16200000" flipH="1">
            <a:off x="9829309" y="3736992"/>
            <a:ext cx="986668" cy="13382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EE283F-54D8-DF84-9726-1E7127D16056}"/>
              </a:ext>
            </a:extLst>
          </p:cNvPr>
          <p:cNvSpPr txBox="1"/>
          <p:nvPr/>
        </p:nvSpPr>
        <p:spPr>
          <a:xfrm>
            <a:off x="7023728" y="102282"/>
            <a:ext cx="32381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Matrices vs Listas de Adyacencia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7CC78-B182-921D-CE73-49E4908B5DA8}"/>
              </a:ext>
            </a:extLst>
          </p:cNvPr>
          <p:cNvSpPr txBox="1"/>
          <p:nvPr/>
        </p:nvSpPr>
        <p:spPr>
          <a:xfrm>
            <a:off x="9387900" y="416038"/>
            <a:ext cx="8740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Dijkstra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0DBBC8-964F-7755-E726-4C6113741E39}"/>
              </a:ext>
            </a:extLst>
          </p:cNvPr>
          <p:cNvSpPr txBox="1"/>
          <p:nvPr/>
        </p:nvSpPr>
        <p:spPr>
          <a:xfrm>
            <a:off x="8710214" y="729794"/>
            <a:ext cx="15517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Floyd-Warshall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A9F3BD-FEA4-EDBF-D40A-F0D6020FAF00}"/>
              </a:ext>
            </a:extLst>
          </p:cNvPr>
          <p:cNvSpPr txBox="1"/>
          <p:nvPr/>
        </p:nvSpPr>
        <p:spPr>
          <a:xfrm>
            <a:off x="9275305" y="1043550"/>
            <a:ext cx="9866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Warshall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1D8A8-E78D-C37A-BF0E-64B79164ED23}"/>
              </a:ext>
            </a:extLst>
          </p:cNvPr>
          <p:cNvSpPr txBox="1"/>
          <p:nvPr/>
        </p:nvSpPr>
        <p:spPr>
          <a:xfrm>
            <a:off x="9648292" y="1357306"/>
            <a:ext cx="613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Prim</a:t>
            </a:r>
            <a:endParaRPr lang="en-US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B97EC87D-1056-7E46-2A4B-BFFC46050EC2}"/>
              </a:ext>
            </a:extLst>
          </p:cNvPr>
          <p:cNvSpPr/>
          <p:nvPr/>
        </p:nvSpPr>
        <p:spPr>
          <a:xfrm rot="10800000">
            <a:off x="10261921" y="290757"/>
            <a:ext cx="104775" cy="1581637"/>
          </a:xfrm>
          <a:prstGeom prst="leftBrace">
            <a:avLst>
              <a:gd name="adj1" fmla="val 10492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39CCFF-5014-E6DF-6FA8-224AA58CB779}"/>
              </a:ext>
            </a:extLst>
          </p:cNvPr>
          <p:cNvSpPr txBox="1"/>
          <p:nvPr/>
        </p:nvSpPr>
        <p:spPr>
          <a:xfrm>
            <a:off x="9417780" y="1671061"/>
            <a:ext cx="844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Kruskal</a:t>
            </a:r>
            <a:endParaRPr lang="en-US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5FA7CCE-2BA0-C532-9317-9704140F6F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78673" y="1492459"/>
            <a:ext cx="1380697" cy="55892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2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4" grpId="0"/>
      <p:bldP spid="6" grpId="0"/>
      <p:bldP spid="8" grpId="0"/>
      <p:bldP spid="9" grpId="0"/>
      <p:bldP spid="10" grpId="0"/>
      <p:bldP spid="17" grpId="0" animBg="1"/>
      <p:bldP spid="29" grpId="0"/>
      <p:bldP spid="30" grpId="0"/>
      <p:bldP spid="31" grpId="0"/>
      <p:bldP spid="32" grpId="0"/>
      <p:bldP spid="33" grpId="0"/>
      <p:bldP spid="34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Student Outcomes (SO) ABET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DAA4A-76DF-CE4C-A80E-7B128C176C62}"/>
              </a:ext>
            </a:extLst>
          </p:cNvPr>
          <p:cNvSpPr/>
          <p:nvPr/>
        </p:nvSpPr>
        <p:spPr>
          <a:xfrm>
            <a:off x="444500" y="1366345"/>
            <a:ext cx="11328400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800" b="1" dirty="0">
                <a:latin typeface="+mj-lt"/>
              </a:rPr>
              <a:t>SO1: </a:t>
            </a:r>
            <a:r>
              <a:rPr lang="en-GB" sz="2800" dirty="0" err="1">
                <a:latin typeface="+mj-lt"/>
              </a:rPr>
              <a:t>Analyze</a:t>
            </a:r>
            <a:r>
              <a:rPr lang="en-GB" sz="2800" dirty="0">
                <a:latin typeface="+mj-lt"/>
              </a:rPr>
              <a:t> a complex computing problem and to apply principles of computing and other relevant disciplines to identify solutions.</a:t>
            </a:r>
          </a:p>
          <a:p>
            <a:pPr marL="342900" indent="-342900">
              <a:buFont typeface="Wingdings" pitchFamily="2" charset="2"/>
              <a:buChar char="§"/>
            </a:pPr>
            <a:endParaRPr lang="es-ES" sz="28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s-ES" sz="28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800" b="1" dirty="0">
                <a:latin typeface="+mj-lt"/>
              </a:rPr>
              <a:t>SO6: </a:t>
            </a:r>
            <a:r>
              <a:rPr lang="en-GB" sz="2800" dirty="0">
                <a:latin typeface="+mj-lt"/>
              </a:rPr>
              <a:t>Apply computer science theory and software development fundamentals to produce computing-based solutions.</a:t>
            </a:r>
          </a:p>
        </p:txBody>
      </p:sp>
    </p:spTree>
    <p:extLst>
      <p:ext uri="{BB962C8B-B14F-4D97-AF65-F5344CB8AC3E}">
        <p14:creationId xmlns:p14="http://schemas.microsoft.com/office/powerpoint/2010/main" val="9865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BFADAD-AED9-5929-8771-E13F0A61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175" y="1786"/>
            <a:ext cx="12185650" cy="685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0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group of people sitting at desks in a classroom&#10;&#10;Description automatically generated">
            <a:extLst>
              <a:ext uri="{FF2B5EF4-FFF2-40B4-BE49-F238E27FC236}">
                <a16:creationId xmlns:a16="http://schemas.microsoft.com/office/drawing/2014/main" id="{73BE90CC-D9E5-7E74-1177-F848F2C2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6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143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Gabriel Mendez Cobena</dc:creator>
  <cp:lastModifiedBy>Gonzalo Gabriel Mendez Cobena</cp:lastModifiedBy>
  <cp:revision>107</cp:revision>
  <dcterms:created xsi:type="dcterms:W3CDTF">2020-06-01T19:52:09Z</dcterms:created>
  <dcterms:modified xsi:type="dcterms:W3CDTF">2023-08-24T15:49:21Z</dcterms:modified>
</cp:coreProperties>
</file>