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01" r:id="rId1"/>
  </p:sldMasterIdLst>
  <p:notesMasterIdLst>
    <p:notesMasterId r:id="rId20"/>
  </p:notesMasterIdLst>
  <p:sldIdLst>
    <p:sldId id="256" r:id="rId2"/>
    <p:sldId id="342" r:id="rId3"/>
    <p:sldId id="343" r:id="rId4"/>
    <p:sldId id="344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8FBD02-B8A1-4968-82C4-54943A1A4A68}">
  <a:tblStyle styleId="{B28FBD02-B8A1-4968-82C4-54943A1A4A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180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5631c336f0_0_4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5631c336f0_0_4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699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5631c336f0_0_4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5631c336f0_0_4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9531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5631c336f0_0_4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5631c336f0_0_4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3882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5631c336f0_0_4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5631c336f0_0_4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804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5631c336f0_0_4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5631c336f0_0_4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831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5631c336f0_0_4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5631c336f0_0_4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283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5631c336f0_0_4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5631c336f0_0_4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5241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5631c336f0_0_4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5631c336f0_0_4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2223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5631c336f0_0_4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5631c336f0_0_4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882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5631c336f0_0_4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5631c336f0_0_4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0762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5631c336f0_0_4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5631c336f0_0_4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0725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5631c336f0_0_4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5631c336f0_0_4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771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5631c336f0_0_4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5631c336f0_0_4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23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5631c336f0_0_4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5631c336f0_0_4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663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5631c336f0_0_4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5631c336f0_0_4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640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5631c336f0_0_4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5631c336f0_0_4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531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5631c336f0_0_4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5631c336f0_0_4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85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-1515884" y="-1719378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2175913">
            <a:off x="6501213" y="3908853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1355650" y="744575"/>
            <a:ext cx="6261600" cy="23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1355650" y="3396875"/>
            <a:ext cx="4048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080000" y="2834125"/>
            <a:ext cx="68400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649875" y="3207913"/>
            <a:ext cx="38238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2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2152050" y="1196700"/>
            <a:ext cx="48399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2152050" y="1843200"/>
            <a:ext cx="4839900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-503925" y="-748725"/>
            <a:ext cx="1996800" cy="1996800"/>
          </a:xfrm>
          <a:prstGeom prst="donut">
            <a:avLst>
              <a:gd name="adj" fmla="val 1381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60" name="Google Shape;60;p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  <p:sp>
        <p:nvSpPr>
          <p:cNvPr id="61" name="Google Shape;61;p9"/>
          <p:cNvSpPr/>
          <p:nvPr/>
        </p:nvSpPr>
        <p:spPr>
          <a:xfrm rot="-900094">
            <a:off x="3798381" y="4368678"/>
            <a:ext cx="1783690" cy="1783980"/>
          </a:xfrm>
          <a:prstGeom prst="blockArc">
            <a:avLst>
              <a:gd name="adj1" fmla="val 12085351"/>
              <a:gd name="adj2" fmla="val 16819483"/>
              <a:gd name="adj3" fmla="val 1755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4572000" y="-73925"/>
            <a:ext cx="4572000" cy="53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/>
          <p:nvPr/>
        </p:nvSpPr>
        <p:spPr>
          <a:xfrm>
            <a:off x="5298300" y="2567075"/>
            <a:ext cx="31194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9"/>
          <p:cNvSpPr txBox="1"/>
          <p:nvPr/>
        </p:nvSpPr>
        <p:spPr>
          <a:xfrm>
            <a:off x="5298300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5208725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5387850" y="3299075"/>
            <a:ext cx="31194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5021275" y="810000"/>
            <a:ext cx="3549600" cy="38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602400" y="862850"/>
            <a:ext cx="3549600" cy="3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_1_1_1_1_2">
    <p:bg>
      <p:bgPr>
        <a:solidFill>
          <a:schemeClr val="accent2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97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7"/>
          <p:cNvSpPr txBox="1">
            <a:spLocks noGrp="1"/>
          </p:cNvSpPr>
          <p:nvPr>
            <p:ph type="subTitle" idx="1"/>
          </p:nvPr>
        </p:nvSpPr>
        <p:spPr>
          <a:xfrm>
            <a:off x="2660100" y="3142601"/>
            <a:ext cx="38238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Winata Nugraha Saputra</a:t>
            </a:r>
          </a:p>
        </p:txBody>
      </p:sp>
      <p:sp>
        <p:nvSpPr>
          <p:cNvPr id="473" name="Google Shape;473;p57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Project Pacmann – Business Analytics</a:t>
            </a:r>
            <a:br>
              <a:rPr lang="en" dirty="0"/>
            </a:br>
            <a:r>
              <a:rPr lang="en" sz="2400" dirty="0"/>
              <a:t>“</a:t>
            </a:r>
            <a:r>
              <a:rPr lang="en" sz="2400" dirty="0">
                <a:solidFill>
                  <a:schemeClr val="accent2">
                    <a:lumMod val="75000"/>
                  </a:schemeClr>
                </a:solidFill>
              </a:rPr>
              <a:t>Ads Campaign Performance</a:t>
            </a:r>
            <a:r>
              <a:rPr lang="en" sz="2400" dirty="0">
                <a:solidFill>
                  <a:srgbClr val="002060"/>
                </a:solidFill>
              </a:rPr>
              <a:t>”</a:t>
            </a:r>
            <a:endParaRPr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6"/>
          <p:cNvSpPr txBox="1">
            <a:spLocks noGrp="1"/>
          </p:cNvSpPr>
          <p:nvPr>
            <p:ph type="title"/>
          </p:nvPr>
        </p:nvSpPr>
        <p:spPr>
          <a:xfrm>
            <a:off x="1645863" y="834350"/>
            <a:ext cx="6322479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CLEANING DATA</a:t>
            </a:r>
            <a:endParaRPr sz="2400" dirty="0"/>
          </a:p>
        </p:txBody>
      </p:sp>
      <p:sp>
        <p:nvSpPr>
          <p:cNvPr id="642" name="Google Shape;642;p66"/>
          <p:cNvSpPr txBox="1">
            <a:spLocks noGrp="1"/>
          </p:cNvSpPr>
          <p:nvPr>
            <p:ph type="subTitle" idx="1"/>
          </p:nvPr>
        </p:nvSpPr>
        <p:spPr>
          <a:xfrm>
            <a:off x="1645863" y="1339687"/>
            <a:ext cx="3383337" cy="4400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Check Data Type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43" name="Google Shape;643;p66"/>
          <p:cNvSpPr/>
          <p:nvPr/>
        </p:nvSpPr>
        <p:spPr>
          <a:xfrm>
            <a:off x="7828675" y="1480850"/>
            <a:ext cx="1996800" cy="1996800"/>
          </a:xfrm>
          <a:prstGeom prst="donut">
            <a:avLst>
              <a:gd name="adj" fmla="val 138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66"/>
          <p:cNvSpPr/>
          <p:nvPr/>
        </p:nvSpPr>
        <p:spPr>
          <a:xfrm>
            <a:off x="4519650" y="4307325"/>
            <a:ext cx="1639800" cy="1639800"/>
          </a:xfrm>
          <a:prstGeom prst="donut">
            <a:avLst>
              <a:gd name="adj" fmla="val 1612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642;p66">
            <a:extLst>
              <a:ext uri="{FF2B5EF4-FFF2-40B4-BE49-F238E27FC236}">
                <a16:creationId xmlns:a16="http://schemas.microsoft.com/office/drawing/2014/main" id="{4B0D8A52-D3B3-0CFC-812D-EE128807B051}"/>
              </a:ext>
            </a:extLst>
          </p:cNvPr>
          <p:cNvSpPr txBox="1">
            <a:spLocks/>
          </p:cNvSpPr>
          <p:nvPr/>
        </p:nvSpPr>
        <p:spPr>
          <a:xfrm>
            <a:off x="4809574" y="1766175"/>
            <a:ext cx="2938333" cy="104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accent6">
                    <a:lumMod val="10000"/>
                  </a:schemeClr>
                </a:solidFill>
              </a:rPr>
              <a:t>Result: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Data Type </a:t>
            </a:r>
            <a:r>
              <a:rPr lang="en-US" dirty="0" err="1">
                <a:solidFill>
                  <a:schemeClr val="accent6">
                    <a:lumMod val="10000"/>
                  </a:schemeClr>
                </a:solidFill>
              </a:rPr>
              <a:t>untuk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10000"/>
                  </a:schemeClr>
                </a:solidFill>
              </a:rPr>
              <a:t>kolom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 Ad Group </a:t>
            </a:r>
            <a:r>
              <a:rPr lang="en-US" dirty="0" err="1">
                <a:solidFill>
                  <a:schemeClr val="accent6">
                    <a:lumMod val="10000"/>
                  </a:schemeClr>
                </a:solidFill>
              </a:rPr>
              <a:t>masih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 Object, </a:t>
            </a:r>
            <a:r>
              <a:rPr lang="en-US" dirty="0" err="1">
                <a:solidFill>
                  <a:schemeClr val="accent6">
                    <a:lumMod val="10000"/>
                  </a:schemeClr>
                </a:solidFill>
              </a:rPr>
              <a:t>sehingga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10000"/>
                  </a:schemeClr>
                </a:solidFill>
              </a:rPr>
              <a:t>harus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10000"/>
                  </a:schemeClr>
                </a:solidFill>
              </a:rPr>
              <a:t>diubah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10000"/>
                  </a:schemeClr>
                </a:solidFill>
              </a:rPr>
              <a:t>menjadi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 Strings.</a:t>
            </a: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1D28C0-5012-5D3D-F1D5-C4F94E5B5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127" y="1749767"/>
            <a:ext cx="3597873" cy="3057508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F42577-9AFD-E621-0E6A-A5408E4F6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768" y="2884781"/>
            <a:ext cx="4428000" cy="740329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34119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6"/>
          <p:cNvSpPr txBox="1">
            <a:spLocks noGrp="1"/>
          </p:cNvSpPr>
          <p:nvPr>
            <p:ph type="title"/>
          </p:nvPr>
        </p:nvSpPr>
        <p:spPr>
          <a:xfrm>
            <a:off x="1645863" y="834350"/>
            <a:ext cx="6322479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ADDING NEW COLUMN</a:t>
            </a:r>
            <a:endParaRPr sz="2400" dirty="0"/>
          </a:p>
        </p:txBody>
      </p:sp>
      <p:sp>
        <p:nvSpPr>
          <p:cNvPr id="642" name="Google Shape;642;p66"/>
          <p:cNvSpPr txBox="1">
            <a:spLocks noGrp="1"/>
          </p:cNvSpPr>
          <p:nvPr>
            <p:ph type="subTitle" idx="1"/>
          </p:nvPr>
        </p:nvSpPr>
        <p:spPr>
          <a:xfrm>
            <a:off x="1645863" y="1339687"/>
            <a:ext cx="5468169" cy="4400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Grouping Ad Group into 8 Ads Categories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43" name="Google Shape;643;p66"/>
          <p:cNvSpPr/>
          <p:nvPr/>
        </p:nvSpPr>
        <p:spPr>
          <a:xfrm>
            <a:off x="7828675" y="1480850"/>
            <a:ext cx="1996800" cy="1996800"/>
          </a:xfrm>
          <a:prstGeom prst="donut">
            <a:avLst>
              <a:gd name="adj" fmla="val 138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66"/>
          <p:cNvSpPr/>
          <p:nvPr/>
        </p:nvSpPr>
        <p:spPr>
          <a:xfrm>
            <a:off x="4519650" y="4307325"/>
            <a:ext cx="1639800" cy="1639800"/>
          </a:xfrm>
          <a:prstGeom prst="donut">
            <a:avLst>
              <a:gd name="adj" fmla="val 1612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642;p66">
            <a:extLst>
              <a:ext uri="{FF2B5EF4-FFF2-40B4-BE49-F238E27FC236}">
                <a16:creationId xmlns:a16="http://schemas.microsoft.com/office/drawing/2014/main" id="{4B0D8A52-D3B3-0CFC-812D-EE128807B051}"/>
              </a:ext>
            </a:extLst>
          </p:cNvPr>
          <p:cNvSpPr txBox="1">
            <a:spLocks/>
          </p:cNvSpPr>
          <p:nvPr/>
        </p:nvSpPr>
        <p:spPr>
          <a:xfrm>
            <a:off x="5697996" y="2058934"/>
            <a:ext cx="2130679" cy="267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accent6">
                    <a:lumMod val="10000"/>
                  </a:schemeClr>
                </a:solidFill>
              </a:rPr>
              <a:t>Result: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6">
                    <a:lumMod val="10000"/>
                  </a:schemeClr>
                </a:solidFill>
              </a:rPr>
              <a:t>Menambahkan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10000"/>
                  </a:schemeClr>
                </a:solidFill>
              </a:rPr>
              <a:t>kolom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 Type </a:t>
            </a:r>
            <a:r>
              <a:rPr lang="en-US" dirty="0" err="1">
                <a:solidFill>
                  <a:schemeClr val="accent6">
                    <a:lumMod val="10000"/>
                  </a:schemeClr>
                </a:solidFill>
              </a:rPr>
              <a:t>untuk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10000"/>
                  </a:schemeClr>
                </a:solidFill>
              </a:rPr>
              <a:t>mengelompokkan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 Ad Group </a:t>
            </a:r>
            <a:r>
              <a:rPr lang="en-US" dirty="0" err="1">
                <a:solidFill>
                  <a:schemeClr val="accent6">
                    <a:lumMod val="10000"/>
                  </a:schemeClr>
                </a:solidFill>
              </a:rPr>
              <a:t>menjadi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 8 </a:t>
            </a:r>
            <a:r>
              <a:rPr lang="en-US" dirty="0" err="1">
                <a:solidFill>
                  <a:schemeClr val="accent6">
                    <a:lumMod val="10000"/>
                  </a:schemeClr>
                </a:solidFill>
              </a:rPr>
              <a:t>kategori</a:t>
            </a: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CC41A-735E-F4DF-37A0-248AD94AB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42" y="1709732"/>
            <a:ext cx="4940554" cy="3302170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49321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6"/>
          <p:cNvSpPr txBox="1">
            <a:spLocks noGrp="1"/>
          </p:cNvSpPr>
          <p:nvPr>
            <p:ph type="subTitle" idx="1"/>
          </p:nvPr>
        </p:nvSpPr>
        <p:spPr>
          <a:xfrm>
            <a:off x="0" y="4454156"/>
            <a:ext cx="4407408" cy="593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accent6">
                    <a:lumMod val="10000"/>
                  </a:schemeClr>
                </a:solidFill>
              </a:rPr>
              <a:t>LINK: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200" dirty="0">
                <a:solidFill>
                  <a:schemeClr val="accent6">
                    <a:lumMod val="10000"/>
                  </a:schemeClr>
                </a:solidFill>
              </a:rPr>
              <a:t>https://public.tableau.com/app/profile/winata.saputra/viz/Winata_BA/Dashboard1?publish=yes</a:t>
            </a:r>
            <a:endParaRPr sz="12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643" name="Google Shape;643;p66"/>
          <p:cNvSpPr/>
          <p:nvPr/>
        </p:nvSpPr>
        <p:spPr>
          <a:xfrm>
            <a:off x="7828675" y="1480850"/>
            <a:ext cx="1996800" cy="1996800"/>
          </a:xfrm>
          <a:prstGeom prst="donut">
            <a:avLst>
              <a:gd name="adj" fmla="val 138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66"/>
          <p:cNvSpPr/>
          <p:nvPr/>
        </p:nvSpPr>
        <p:spPr>
          <a:xfrm>
            <a:off x="4519650" y="4307325"/>
            <a:ext cx="1639800" cy="1639800"/>
          </a:xfrm>
          <a:prstGeom prst="donut">
            <a:avLst>
              <a:gd name="adj" fmla="val 1612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6183A1-0F69-97EE-0F43-649FC00BE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890" y="311443"/>
            <a:ext cx="7182219" cy="442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7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6"/>
          <p:cNvSpPr txBox="1">
            <a:spLocks noGrp="1"/>
          </p:cNvSpPr>
          <p:nvPr>
            <p:ph type="title"/>
          </p:nvPr>
        </p:nvSpPr>
        <p:spPr>
          <a:xfrm>
            <a:off x="1645863" y="834350"/>
            <a:ext cx="6322479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#6 ANALISA</a:t>
            </a:r>
            <a:endParaRPr sz="2400" dirty="0"/>
          </a:p>
        </p:txBody>
      </p:sp>
      <p:sp>
        <p:nvSpPr>
          <p:cNvPr id="642" name="Google Shape;642;p66"/>
          <p:cNvSpPr txBox="1">
            <a:spLocks noGrp="1"/>
          </p:cNvSpPr>
          <p:nvPr>
            <p:ph type="subTitle" idx="1"/>
          </p:nvPr>
        </p:nvSpPr>
        <p:spPr>
          <a:xfrm>
            <a:off x="1545279" y="1312255"/>
            <a:ext cx="3913689" cy="2905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Apakah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 Ads Campaign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ini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menghasilkan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keuntungan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Ads Campaign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ini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tidak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menghasilkan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keuntugan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dapat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dilihat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dari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grafik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P&amp;L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untuk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masing-masing Type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seperti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gambar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disamping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7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dari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8 Type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mengalami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kerugian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(loss),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hanya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Black Friday yang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mengalami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keuntungan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namun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sangat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kecil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/>
          </a:p>
        </p:txBody>
      </p:sp>
      <p:sp>
        <p:nvSpPr>
          <p:cNvPr id="643" name="Google Shape;643;p66"/>
          <p:cNvSpPr/>
          <p:nvPr/>
        </p:nvSpPr>
        <p:spPr>
          <a:xfrm>
            <a:off x="7828675" y="1480850"/>
            <a:ext cx="1996800" cy="1996800"/>
          </a:xfrm>
          <a:prstGeom prst="donut">
            <a:avLst>
              <a:gd name="adj" fmla="val 138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66"/>
          <p:cNvSpPr/>
          <p:nvPr/>
        </p:nvSpPr>
        <p:spPr>
          <a:xfrm>
            <a:off x="4519650" y="4307325"/>
            <a:ext cx="1639800" cy="1639800"/>
          </a:xfrm>
          <a:prstGeom prst="donut">
            <a:avLst>
              <a:gd name="adj" fmla="val 1612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7622BE-2D6E-5E71-6F06-2D9334300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552" y="384298"/>
            <a:ext cx="2869021" cy="4484460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87832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6"/>
          <p:cNvSpPr txBox="1">
            <a:spLocks noGrp="1"/>
          </p:cNvSpPr>
          <p:nvPr>
            <p:ph type="title"/>
          </p:nvPr>
        </p:nvSpPr>
        <p:spPr>
          <a:xfrm>
            <a:off x="1645863" y="834350"/>
            <a:ext cx="6322479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#6 ANALISA</a:t>
            </a:r>
            <a:endParaRPr sz="2400" dirty="0"/>
          </a:p>
        </p:txBody>
      </p:sp>
      <p:sp>
        <p:nvSpPr>
          <p:cNvPr id="642" name="Google Shape;642;p66"/>
          <p:cNvSpPr txBox="1">
            <a:spLocks noGrp="1"/>
          </p:cNvSpPr>
          <p:nvPr>
            <p:ph type="subTitle" idx="1"/>
          </p:nvPr>
        </p:nvSpPr>
        <p:spPr>
          <a:xfrm>
            <a:off x="1545279" y="1312255"/>
            <a:ext cx="6283396" cy="17235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Di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bulan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 mana Perusahaan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mengalami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keuntungan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Perusahaan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mengalami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keuntungan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hanya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pada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bulan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Oktober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2021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/>
          </a:p>
        </p:txBody>
      </p:sp>
      <p:sp>
        <p:nvSpPr>
          <p:cNvPr id="643" name="Google Shape;643;p66"/>
          <p:cNvSpPr/>
          <p:nvPr/>
        </p:nvSpPr>
        <p:spPr>
          <a:xfrm>
            <a:off x="7828675" y="1480850"/>
            <a:ext cx="1996800" cy="1996800"/>
          </a:xfrm>
          <a:prstGeom prst="donut">
            <a:avLst>
              <a:gd name="adj" fmla="val 138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66"/>
          <p:cNvSpPr/>
          <p:nvPr/>
        </p:nvSpPr>
        <p:spPr>
          <a:xfrm>
            <a:off x="4519650" y="4307325"/>
            <a:ext cx="1639800" cy="1639800"/>
          </a:xfrm>
          <a:prstGeom prst="donut">
            <a:avLst>
              <a:gd name="adj" fmla="val 1612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F06BB-6FE7-C817-7617-5C2B0B7C4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350" y="2225118"/>
            <a:ext cx="9144000" cy="979285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C2807C8-58FC-83F1-7621-B08A4CCADC1A}"/>
              </a:ext>
            </a:extLst>
          </p:cNvPr>
          <p:cNvSpPr/>
          <p:nvPr/>
        </p:nvSpPr>
        <p:spPr>
          <a:xfrm>
            <a:off x="5605272" y="2322576"/>
            <a:ext cx="1719072" cy="979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0156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6"/>
          <p:cNvSpPr txBox="1">
            <a:spLocks noGrp="1"/>
          </p:cNvSpPr>
          <p:nvPr>
            <p:ph type="title"/>
          </p:nvPr>
        </p:nvSpPr>
        <p:spPr>
          <a:xfrm>
            <a:off x="1645863" y="834350"/>
            <a:ext cx="6322479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#6 ANALISA</a:t>
            </a:r>
            <a:endParaRPr sz="2400" dirty="0"/>
          </a:p>
        </p:txBody>
      </p:sp>
      <p:sp>
        <p:nvSpPr>
          <p:cNvPr id="642" name="Google Shape;642;p66"/>
          <p:cNvSpPr txBox="1">
            <a:spLocks noGrp="1"/>
          </p:cNvSpPr>
          <p:nvPr>
            <p:ph type="subTitle" idx="1"/>
          </p:nvPr>
        </p:nvSpPr>
        <p:spPr>
          <a:xfrm>
            <a:off x="1545279" y="1312255"/>
            <a:ext cx="3913689" cy="2905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Kategori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 Ads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apa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 yang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mengalami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keuntungan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kerugian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 paling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besar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Kategori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Ads yang paling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mengalami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keuntungan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adalah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Black Friday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Kategori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Ads yang paling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mengalami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kerugian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adalah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Coupon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/>
          </a:p>
        </p:txBody>
      </p:sp>
      <p:sp>
        <p:nvSpPr>
          <p:cNvPr id="643" name="Google Shape;643;p66"/>
          <p:cNvSpPr/>
          <p:nvPr/>
        </p:nvSpPr>
        <p:spPr>
          <a:xfrm>
            <a:off x="7828675" y="1480850"/>
            <a:ext cx="1996800" cy="1996800"/>
          </a:xfrm>
          <a:prstGeom prst="donut">
            <a:avLst>
              <a:gd name="adj" fmla="val 138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66"/>
          <p:cNvSpPr/>
          <p:nvPr/>
        </p:nvSpPr>
        <p:spPr>
          <a:xfrm>
            <a:off x="4519650" y="4307325"/>
            <a:ext cx="1639800" cy="1639800"/>
          </a:xfrm>
          <a:prstGeom prst="donut">
            <a:avLst>
              <a:gd name="adj" fmla="val 1612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7622BE-2D6E-5E71-6F06-2D9334300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552" y="384298"/>
            <a:ext cx="2869021" cy="4484460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87509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6"/>
          <p:cNvSpPr txBox="1">
            <a:spLocks noGrp="1"/>
          </p:cNvSpPr>
          <p:nvPr>
            <p:ph type="title"/>
          </p:nvPr>
        </p:nvSpPr>
        <p:spPr>
          <a:xfrm>
            <a:off x="1506196" y="427593"/>
            <a:ext cx="6322479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#6 ANALISA</a:t>
            </a:r>
            <a:endParaRPr sz="2400" dirty="0"/>
          </a:p>
        </p:txBody>
      </p:sp>
      <p:sp>
        <p:nvSpPr>
          <p:cNvPr id="642" name="Google Shape;642;p66"/>
          <p:cNvSpPr txBox="1">
            <a:spLocks noGrp="1"/>
          </p:cNvSpPr>
          <p:nvPr>
            <p:ph type="subTitle" idx="1"/>
          </p:nvPr>
        </p:nvSpPr>
        <p:spPr>
          <a:xfrm>
            <a:off x="756403" y="1284823"/>
            <a:ext cx="2828045" cy="2905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Alasan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Walaupun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total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iklan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Coupun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yang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ditampilkan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paling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banyak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namun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hanya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35.75%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pengguna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yang meng-click dan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dari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35.75%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pengguna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yang meng-click,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hanya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7.05%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pengguna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yang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melakukan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pembelian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1600" dirty="0">
              <a:solidFill>
                <a:schemeClr val="accent6">
                  <a:lumMod val="10000"/>
                </a:schemeClr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/>
          </a:p>
        </p:txBody>
      </p:sp>
      <p:sp>
        <p:nvSpPr>
          <p:cNvPr id="643" name="Google Shape;643;p66"/>
          <p:cNvSpPr/>
          <p:nvPr/>
        </p:nvSpPr>
        <p:spPr>
          <a:xfrm>
            <a:off x="7828675" y="1480850"/>
            <a:ext cx="1996800" cy="1996800"/>
          </a:xfrm>
          <a:prstGeom prst="donut">
            <a:avLst>
              <a:gd name="adj" fmla="val 138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66"/>
          <p:cNvSpPr/>
          <p:nvPr/>
        </p:nvSpPr>
        <p:spPr>
          <a:xfrm>
            <a:off x="4519650" y="4307325"/>
            <a:ext cx="1639800" cy="1639800"/>
          </a:xfrm>
          <a:prstGeom prst="donut">
            <a:avLst>
              <a:gd name="adj" fmla="val 1612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E58F10-F264-F7DD-7D9A-25AFE1032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411" y="1025487"/>
            <a:ext cx="4867186" cy="316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07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6"/>
          <p:cNvSpPr txBox="1">
            <a:spLocks noGrp="1"/>
          </p:cNvSpPr>
          <p:nvPr>
            <p:ph type="title"/>
          </p:nvPr>
        </p:nvSpPr>
        <p:spPr>
          <a:xfrm>
            <a:off x="1645863" y="834350"/>
            <a:ext cx="6322479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#7 KESIMPULAN</a:t>
            </a:r>
            <a:endParaRPr sz="2400" dirty="0"/>
          </a:p>
        </p:txBody>
      </p:sp>
      <p:sp>
        <p:nvSpPr>
          <p:cNvPr id="642" name="Google Shape;642;p66"/>
          <p:cNvSpPr txBox="1">
            <a:spLocks noGrp="1"/>
          </p:cNvSpPr>
          <p:nvPr>
            <p:ph type="subTitle" idx="1"/>
          </p:nvPr>
        </p:nvSpPr>
        <p:spPr>
          <a:xfrm>
            <a:off x="1645863" y="1339687"/>
            <a:ext cx="6044893" cy="2905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Ads Campaign yang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dilakukan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oleh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perusahaan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Shopping Mall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ini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tidak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menghasilkan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keuntungan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melainkan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mengalami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kerugian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Hal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tersebut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disebabkan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oleh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rendahnya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nilai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CTR dan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Convertion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Rate yang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dialami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oleh Ads Campaign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tersebut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Sehingga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walaupun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iklan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yang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diberikan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kepada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pengguna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banyak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namun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yang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melanjutkan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ke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proses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transaksi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hanya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sedikit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endParaRPr lang="en-US" sz="1600" dirty="0">
              <a:solidFill>
                <a:schemeClr val="accent6">
                  <a:lumMod val="10000"/>
                </a:schemeClr>
              </a:solidFill>
            </a:endParaRPr>
          </a:p>
          <a:p>
            <a:pPr marL="0" indent="0" algn="just">
              <a:buClr>
                <a:schemeClr val="dk1"/>
              </a:buClr>
              <a:buSzPts val="1100"/>
            </a:pP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>
              <a:solidFill>
                <a:schemeClr val="accent6">
                  <a:lumMod val="10000"/>
                </a:schemeClr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/>
          </a:p>
        </p:txBody>
      </p:sp>
      <p:sp>
        <p:nvSpPr>
          <p:cNvPr id="643" name="Google Shape;643;p66"/>
          <p:cNvSpPr/>
          <p:nvPr/>
        </p:nvSpPr>
        <p:spPr>
          <a:xfrm>
            <a:off x="7828675" y="1480850"/>
            <a:ext cx="1996800" cy="1996800"/>
          </a:xfrm>
          <a:prstGeom prst="donut">
            <a:avLst>
              <a:gd name="adj" fmla="val 138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66"/>
          <p:cNvSpPr/>
          <p:nvPr/>
        </p:nvSpPr>
        <p:spPr>
          <a:xfrm>
            <a:off x="4519650" y="4307325"/>
            <a:ext cx="1639800" cy="1639800"/>
          </a:xfrm>
          <a:prstGeom prst="donut">
            <a:avLst>
              <a:gd name="adj" fmla="val 1612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5369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6"/>
          <p:cNvSpPr txBox="1">
            <a:spLocks noGrp="1"/>
          </p:cNvSpPr>
          <p:nvPr>
            <p:ph type="title"/>
          </p:nvPr>
        </p:nvSpPr>
        <p:spPr>
          <a:xfrm>
            <a:off x="1645863" y="834350"/>
            <a:ext cx="6322479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#8 REFERENSI</a:t>
            </a:r>
            <a:endParaRPr sz="2400" dirty="0"/>
          </a:p>
        </p:txBody>
      </p:sp>
      <p:sp>
        <p:nvSpPr>
          <p:cNvPr id="642" name="Google Shape;642;p66"/>
          <p:cNvSpPr txBox="1">
            <a:spLocks noGrp="1"/>
          </p:cNvSpPr>
          <p:nvPr>
            <p:ph type="subTitle" idx="1"/>
          </p:nvPr>
        </p:nvSpPr>
        <p:spPr>
          <a:xfrm>
            <a:off x="1300052" y="1401584"/>
            <a:ext cx="7014100" cy="2905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600" kern="100" dirty="0">
                <a:solidFill>
                  <a:srgbClr val="222222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Farris, P.W., </a:t>
            </a:r>
            <a:r>
              <a:rPr lang="en-ID" sz="1600" kern="100" dirty="0" err="1">
                <a:solidFill>
                  <a:srgbClr val="222222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Bendle</a:t>
            </a:r>
            <a:r>
              <a:rPr lang="en-ID" sz="1600" kern="100" dirty="0">
                <a:solidFill>
                  <a:srgbClr val="222222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, N., Pfeifer, P. and </a:t>
            </a:r>
            <a:r>
              <a:rPr lang="en-ID" sz="1600" kern="100" dirty="0" err="1">
                <a:solidFill>
                  <a:srgbClr val="222222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Reibstein</a:t>
            </a:r>
            <a:r>
              <a:rPr lang="en-ID" sz="1600" kern="100" dirty="0">
                <a:solidFill>
                  <a:srgbClr val="222222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, D., 2010. </a:t>
            </a:r>
            <a:r>
              <a:rPr lang="en-ID" sz="1600" i="1" kern="100" dirty="0">
                <a:solidFill>
                  <a:srgbClr val="222222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Marketing metrics: The definitive guide to measuring marketing performance</a:t>
            </a:r>
            <a:r>
              <a:rPr lang="en-ID" sz="1600" kern="100" dirty="0">
                <a:solidFill>
                  <a:srgbClr val="222222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. Pearson Education.</a:t>
            </a:r>
            <a:endParaRPr lang="en-ID" sz="1600" kern="100" dirty="0"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600" kern="100" dirty="0">
                <a:solidFill>
                  <a:srgbClr val="222222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Ling-Yee, L., 2011. Marketing metrics' usage: Its predictors and implications for customer relationship management. </a:t>
            </a:r>
            <a:r>
              <a:rPr lang="en-ID" sz="1600" i="1" kern="100" dirty="0">
                <a:solidFill>
                  <a:srgbClr val="222222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Industrial Marketing Management</a:t>
            </a:r>
            <a:r>
              <a:rPr lang="en-ID" sz="1600" kern="100" dirty="0">
                <a:solidFill>
                  <a:srgbClr val="222222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, </a:t>
            </a:r>
            <a:r>
              <a:rPr lang="en-ID" sz="1600" i="1" kern="100" dirty="0">
                <a:solidFill>
                  <a:srgbClr val="222222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40</a:t>
            </a:r>
            <a:r>
              <a:rPr lang="en-ID" sz="1600" kern="100" dirty="0">
                <a:solidFill>
                  <a:srgbClr val="222222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(1), pp.139-148.</a:t>
            </a:r>
            <a:endParaRPr lang="en-ID" sz="1600" kern="100" dirty="0"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600" kern="100" dirty="0">
                <a:solidFill>
                  <a:srgbClr val="222222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Sampaio, C.H., </a:t>
            </a:r>
            <a:r>
              <a:rPr lang="en-ID" sz="1600" kern="100" dirty="0" err="1">
                <a:solidFill>
                  <a:srgbClr val="222222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Simões</a:t>
            </a:r>
            <a:r>
              <a:rPr lang="en-ID" sz="1600" kern="100" dirty="0">
                <a:solidFill>
                  <a:srgbClr val="222222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, C., </a:t>
            </a:r>
            <a:r>
              <a:rPr lang="en-ID" sz="1600" kern="100" dirty="0" err="1">
                <a:solidFill>
                  <a:srgbClr val="222222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Perin</a:t>
            </a:r>
            <a:r>
              <a:rPr lang="en-ID" sz="1600" kern="100" dirty="0">
                <a:solidFill>
                  <a:srgbClr val="222222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, M.G. and Almeida, A., 2011. Marketing metrics: Insights from Brazilian managers. </a:t>
            </a:r>
            <a:r>
              <a:rPr lang="en-ID" sz="1600" i="1" kern="100" dirty="0">
                <a:solidFill>
                  <a:srgbClr val="222222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Industrial Marketing Management</a:t>
            </a:r>
            <a:r>
              <a:rPr lang="en-ID" sz="1600" kern="100" dirty="0">
                <a:solidFill>
                  <a:srgbClr val="222222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, </a:t>
            </a:r>
            <a:r>
              <a:rPr lang="en-ID" sz="1600" i="1" kern="100" dirty="0">
                <a:solidFill>
                  <a:srgbClr val="222222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40</a:t>
            </a:r>
            <a:r>
              <a:rPr lang="en-ID" sz="1600" kern="100" dirty="0">
                <a:solidFill>
                  <a:srgbClr val="222222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(1), pp.8-16.</a:t>
            </a:r>
            <a:endParaRPr lang="en-ID" sz="1600" kern="100" dirty="0"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endParaRPr lang="en-US" sz="1600" dirty="0">
              <a:solidFill>
                <a:schemeClr val="accent6">
                  <a:lumMod val="10000"/>
                </a:schemeClr>
              </a:solidFill>
            </a:endParaRPr>
          </a:p>
          <a:p>
            <a:pPr marL="0" indent="0" algn="just">
              <a:buClr>
                <a:schemeClr val="dk1"/>
              </a:buClr>
              <a:buSzPts val="1100"/>
            </a:pP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>
              <a:solidFill>
                <a:schemeClr val="accent6">
                  <a:lumMod val="10000"/>
                </a:schemeClr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/>
          </a:p>
        </p:txBody>
      </p:sp>
      <p:sp>
        <p:nvSpPr>
          <p:cNvPr id="643" name="Google Shape;643;p66"/>
          <p:cNvSpPr/>
          <p:nvPr/>
        </p:nvSpPr>
        <p:spPr>
          <a:xfrm>
            <a:off x="7828675" y="1480850"/>
            <a:ext cx="1996800" cy="1996800"/>
          </a:xfrm>
          <a:prstGeom prst="donut">
            <a:avLst>
              <a:gd name="adj" fmla="val 138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66"/>
          <p:cNvSpPr/>
          <p:nvPr/>
        </p:nvSpPr>
        <p:spPr>
          <a:xfrm>
            <a:off x="4519650" y="4307325"/>
            <a:ext cx="1639800" cy="1639800"/>
          </a:xfrm>
          <a:prstGeom prst="donut">
            <a:avLst>
              <a:gd name="adj" fmla="val 1612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610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6"/>
          <p:cNvSpPr txBox="1">
            <a:spLocks noGrp="1"/>
          </p:cNvSpPr>
          <p:nvPr>
            <p:ph type="title"/>
          </p:nvPr>
        </p:nvSpPr>
        <p:spPr>
          <a:xfrm>
            <a:off x="1645863" y="834350"/>
            <a:ext cx="6322479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#1 BACKGROUND</a:t>
            </a:r>
            <a:endParaRPr sz="2400" dirty="0"/>
          </a:p>
        </p:txBody>
      </p:sp>
      <p:sp>
        <p:nvSpPr>
          <p:cNvPr id="642" name="Google Shape;642;p66"/>
          <p:cNvSpPr txBox="1">
            <a:spLocks noGrp="1"/>
          </p:cNvSpPr>
          <p:nvPr>
            <p:ph type="subTitle" idx="1"/>
          </p:nvPr>
        </p:nvSpPr>
        <p:spPr>
          <a:xfrm>
            <a:off x="1645863" y="1339687"/>
            <a:ext cx="6044893" cy="2905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Perusahaan Shopping Mall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melakukan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Ads Campaign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selama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bulan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Juli – November 2021. Ads Campaign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ini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dilakukan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dengan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tujuan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untuk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meningkatkan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penjualan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serta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keuntungan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yang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mereka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terima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Terdapat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beberapa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kategori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Ads yang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dijalankan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antara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lain: Black Friday, Free Shipping, Competitor, Offer, Discount, Sale, Promo, dan Coupon.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endParaRPr lang="en-US" sz="1600" dirty="0">
              <a:solidFill>
                <a:schemeClr val="accent6">
                  <a:lumMod val="10000"/>
                </a:schemeClr>
              </a:solidFill>
            </a:endParaRPr>
          </a:p>
          <a:p>
            <a:pPr marL="0" indent="0" algn="just">
              <a:buClr>
                <a:schemeClr val="dk1"/>
              </a:buClr>
              <a:buSzPts val="1100"/>
            </a:pP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>
              <a:solidFill>
                <a:schemeClr val="accent6">
                  <a:lumMod val="10000"/>
                </a:schemeClr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/>
          </a:p>
        </p:txBody>
      </p:sp>
      <p:sp>
        <p:nvSpPr>
          <p:cNvPr id="643" name="Google Shape;643;p66"/>
          <p:cNvSpPr/>
          <p:nvPr/>
        </p:nvSpPr>
        <p:spPr>
          <a:xfrm>
            <a:off x="7828675" y="1480850"/>
            <a:ext cx="1996800" cy="1996800"/>
          </a:xfrm>
          <a:prstGeom prst="donut">
            <a:avLst>
              <a:gd name="adj" fmla="val 138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66"/>
          <p:cNvSpPr/>
          <p:nvPr/>
        </p:nvSpPr>
        <p:spPr>
          <a:xfrm>
            <a:off x="4519650" y="4307325"/>
            <a:ext cx="1639800" cy="1639800"/>
          </a:xfrm>
          <a:prstGeom prst="donut">
            <a:avLst>
              <a:gd name="adj" fmla="val 1612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690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6"/>
          <p:cNvSpPr txBox="1">
            <a:spLocks noGrp="1"/>
          </p:cNvSpPr>
          <p:nvPr>
            <p:ph type="title"/>
          </p:nvPr>
        </p:nvSpPr>
        <p:spPr>
          <a:xfrm>
            <a:off x="1645863" y="693188"/>
            <a:ext cx="6322479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#2 TUJUAN</a:t>
            </a:r>
            <a:endParaRPr sz="2400" dirty="0"/>
          </a:p>
        </p:txBody>
      </p:sp>
      <p:sp>
        <p:nvSpPr>
          <p:cNvPr id="642" name="Google Shape;642;p66"/>
          <p:cNvSpPr txBox="1">
            <a:spLocks noGrp="1"/>
          </p:cNvSpPr>
          <p:nvPr>
            <p:ph type="subTitle" idx="1"/>
          </p:nvPr>
        </p:nvSpPr>
        <p:spPr>
          <a:xfrm>
            <a:off x="1175658" y="1339687"/>
            <a:ext cx="6653017" cy="2905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Apakah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 Ads Campaign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ini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menghasilkan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keuntungan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Di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bulan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 mana Perusahaan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mengalami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keuntungan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Kategori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 Ads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apa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 yang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mengalami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keuntungan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kerugian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 paling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besar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Apa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alasan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Kategori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 Ads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tersebut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mengalami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keuntungan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kerugian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>
              <a:solidFill>
                <a:schemeClr val="accent6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dirty="0"/>
          </a:p>
        </p:txBody>
      </p:sp>
      <p:sp>
        <p:nvSpPr>
          <p:cNvPr id="643" name="Google Shape;643;p66"/>
          <p:cNvSpPr/>
          <p:nvPr/>
        </p:nvSpPr>
        <p:spPr>
          <a:xfrm>
            <a:off x="7828675" y="1480850"/>
            <a:ext cx="1996800" cy="1996800"/>
          </a:xfrm>
          <a:prstGeom prst="donut">
            <a:avLst>
              <a:gd name="adj" fmla="val 138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66"/>
          <p:cNvSpPr/>
          <p:nvPr/>
        </p:nvSpPr>
        <p:spPr>
          <a:xfrm>
            <a:off x="4519650" y="4307325"/>
            <a:ext cx="1639800" cy="1639800"/>
          </a:xfrm>
          <a:prstGeom prst="donut">
            <a:avLst>
              <a:gd name="adj" fmla="val 1612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47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6"/>
          <p:cNvSpPr txBox="1">
            <a:spLocks noGrp="1"/>
          </p:cNvSpPr>
          <p:nvPr>
            <p:ph type="title"/>
          </p:nvPr>
        </p:nvSpPr>
        <p:spPr>
          <a:xfrm>
            <a:off x="1645863" y="693188"/>
            <a:ext cx="6322479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#3 User Story Line</a:t>
            </a:r>
            <a:endParaRPr sz="2400" dirty="0"/>
          </a:p>
        </p:txBody>
      </p:sp>
      <p:sp>
        <p:nvSpPr>
          <p:cNvPr id="643" name="Google Shape;643;p66"/>
          <p:cNvSpPr/>
          <p:nvPr/>
        </p:nvSpPr>
        <p:spPr>
          <a:xfrm>
            <a:off x="7828675" y="1480850"/>
            <a:ext cx="1996800" cy="1996800"/>
          </a:xfrm>
          <a:prstGeom prst="donut">
            <a:avLst>
              <a:gd name="adj" fmla="val 138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66"/>
          <p:cNvSpPr/>
          <p:nvPr/>
        </p:nvSpPr>
        <p:spPr>
          <a:xfrm>
            <a:off x="4519650" y="4307325"/>
            <a:ext cx="1639800" cy="1639800"/>
          </a:xfrm>
          <a:prstGeom prst="donut">
            <a:avLst>
              <a:gd name="adj" fmla="val 1612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958FBA-BBB8-EC5C-DA83-087813D45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536" y="1168544"/>
            <a:ext cx="5212927" cy="356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24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6"/>
          <p:cNvSpPr txBox="1">
            <a:spLocks noGrp="1"/>
          </p:cNvSpPr>
          <p:nvPr>
            <p:ph type="title"/>
          </p:nvPr>
        </p:nvSpPr>
        <p:spPr>
          <a:xfrm>
            <a:off x="1645863" y="693188"/>
            <a:ext cx="6322479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#4 User Flow</a:t>
            </a:r>
            <a:endParaRPr sz="2400" dirty="0"/>
          </a:p>
        </p:txBody>
      </p:sp>
      <p:sp>
        <p:nvSpPr>
          <p:cNvPr id="643" name="Google Shape;643;p66"/>
          <p:cNvSpPr/>
          <p:nvPr/>
        </p:nvSpPr>
        <p:spPr>
          <a:xfrm>
            <a:off x="7828675" y="1480850"/>
            <a:ext cx="1996800" cy="1996800"/>
          </a:xfrm>
          <a:prstGeom prst="donut">
            <a:avLst>
              <a:gd name="adj" fmla="val 138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66"/>
          <p:cNvSpPr/>
          <p:nvPr/>
        </p:nvSpPr>
        <p:spPr>
          <a:xfrm>
            <a:off x="4519650" y="4307325"/>
            <a:ext cx="1639800" cy="1639800"/>
          </a:xfrm>
          <a:prstGeom prst="donut">
            <a:avLst>
              <a:gd name="adj" fmla="val 1612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B1A42F-6546-41C9-E654-BD9F34235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345" y="419943"/>
            <a:ext cx="4361030" cy="433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31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6"/>
          <p:cNvSpPr txBox="1">
            <a:spLocks noGrp="1"/>
          </p:cNvSpPr>
          <p:nvPr>
            <p:ph type="title"/>
          </p:nvPr>
        </p:nvSpPr>
        <p:spPr>
          <a:xfrm>
            <a:off x="1645863" y="834350"/>
            <a:ext cx="6322479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#5 DATASET, TOOLS, METRICS</a:t>
            </a:r>
            <a:endParaRPr sz="2400" dirty="0"/>
          </a:p>
        </p:txBody>
      </p:sp>
      <p:sp>
        <p:nvSpPr>
          <p:cNvPr id="642" name="Google Shape;642;p66"/>
          <p:cNvSpPr txBox="1">
            <a:spLocks noGrp="1"/>
          </p:cNvSpPr>
          <p:nvPr>
            <p:ph type="subTitle" idx="1"/>
          </p:nvPr>
        </p:nvSpPr>
        <p:spPr>
          <a:xfrm>
            <a:off x="1645863" y="1339687"/>
            <a:ext cx="6044893" cy="2905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Dataset: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https://www.kaggle.com/datasets/marceaxl82/shopping-mall-paid-search-campaign-dataset?resource=download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endParaRPr lang="en-US" sz="1600" dirty="0">
              <a:solidFill>
                <a:schemeClr val="accent6">
                  <a:lumMod val="10000"/>
                </a:schemeClr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Cleaning Tool: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Jupyter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Notebook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Visualisation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 Tool: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Tableau</a:t>
            </a:r>
          </a:p>
          <a:p>
            <a:pPr marL="0" indent="0" algn="just">
              <a:buClr>
                <a:schemeClr val="dk1"/>
              </a:buClr>
              <a:buSzPts val="1100"/>
            </a:pP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>
              <a:solidFill>
                <a:schemeClr val="accent6">
                  <a:lumMod val="10000"/>
                </a:schemeClr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/>
          </a:p>
        </p:txBody>
      </p:sp>
      <p:sp>
        <p:nvSpPr>
          <p:cNvPr id="643" name="Google Shape;643;p66"/>
          <p:cNvSpPr/>
          <p:nvPr/>
        </p:nvSpPr>
        <p:spPr>
          <a:xfrm>
            <a:off x="7828675" y="1480850"/>
            <a:ext cx="1996800" cy="1996800"/>
          </a:xfrm>
          <a:prstGeom prst="donut">
            <a:avLst>
              <a:gd name="adj" fmla="val 138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66"/>
          <p:cNvSpPr/>
          <p:nvPr/>
        </p:nvSpPr>
        <p:spPr>
          <a:xfrm>
            <a:off x="4519650" y="4307325"/>
            <a:ext cx="1639800" cy="1639800"/>
          </a:xfrm>
          <a:prstGeom prst="donut">
            <a:avLst>
              <a:gd name="adj" fmla="val 1612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169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6"/>
          <p:cNvSpPr txBox="1">
            <a:spLocks noGrp="1"/>
          </p:cNvSpPr>
          <p:nvPr>
            <p:ph type="title"/>
          </p:nvPr>
        </p:nvSpPr>
        <p:spPr>
          <a:xfrm>
            <a:off x="1645863" y="834350"/>
            <a:ext cx="6322479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ABOUT DATASET</a:t>
            </a:r>
            <a:endParaRPr sz="2400" dirty="0"/>
          </a:p>
        </p:txBody>
      </p:sp>
      <p:sp>
        <p:nvSpPr>
          <p:cNvPr id="642" name="Google Shape;642;p66"/>
          <p:cNvSpPr txBox="1">
            <a:spLocks noGrp="1"/>
          </p:cNvSpPr>
          <p:nvPr>
            <p:ph type="subTitle" idx="1"/>
          </p:nvPr>
        </p:nvSpPr>
        <p:spPr>
          <a:xfrm>
            <a:off x="1645863" y="1339687"/>
            <a:ext cx="6044893" cy="2905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Dataset yang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digunakan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merupakan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data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hasil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performa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dari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Ads Campaign yang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dilakukan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oleh Perusahaan Shopping Mall. Dataset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terdiri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dari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190 baris dan 15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kolom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15 Kolom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tersebut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</a:rPr>
              <a:t>antara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lain: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Ad Group		CPC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Month			Revenue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Impressions		Sale Amount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Clicks			P&amp;L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CTR			Type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Conversions		CPM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Conv. Rate		Media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Cost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643" name="Google Shape;643;p66"/>
          <p:cNvSpPr/>
          <p:nvPr/>
        </p:nvSpPr>
        <p:spPr>
          <a:xfrm>
            <a:off x="7828675" y="1480850"/>
            <a:ext cx="1996800" cy="1996800"/>
          </a:xfrm>
          <a:prstGeom prst="donut">
            <a:avLst>
              <a:gd name="adj" fmla="val 138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66"/>
          <p:cNvSpPr/>
          <p:nvPr/>
        </p:nvSpPr>
        <p:spPr>
          <a:xfrm>
            <a:off x="4519650" y="4307325"/>
            <a:ext cx="1639800" cy="1639800"/>
          </a:xfrm>
          <a:prstGeom prst="donut">
            <a:avLst>
              <a:gd name="adj" fmla="val 1612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5816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6"/>
          <p:cNvSpPr txBox="1">
            <a:spLocks noGrp="1"/>
          </p:cNvSpPr>
          <p:nvPr>
            <p:ph type="title"/>
          </p:nvPr>
        </p:nvSpPr>
        <p:spPr>
          <a:xfrm>
            <a:off x="1645863" y="834350"/>
            <a:ext cx="6322479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CLEANING DATA</a:t>
            </a:r>
            <a:endParaRPr sz="2400" dirty="0"/>
          </a:p>
        </p:txBody>
      </p:sp>
      <p:sp>
        <p:nvSpPr>
          <p:cNvPr id="642" name="Google Shape;642;p66"/>
          <p:cNvSpPr txBox="1">
            <a:spLocks noGrp="1"/>
          </p:cNvSpPr>
          <p:nvPr>
            <p:ph type="subTitle" idx="1"/>
          </p:nvPr>
        </p:nvSpPr>
        <p:spPr>
          <a:xfrm>
            <a:off x="1645863" y="1339687"/>
            <a:ext cx="3383337" cy="4400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Check for Missing Data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43" name="Google Shape;643;p66"/>
          <p:cNvSpPr/>
          <p:nvPr/>
        </p:nvSpPr>
        <p:spPr>
          <a:xfrm>
            <a:off x="7828675" y="1480850"/>
            <a:ext cx="1996800" cy="1996800"/>
          </a:xfrm>
          <a:prstGeom prst="donut">
            <a:avLst>
              <a:gd name="adj" fmla="val 138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66"/>
          <p:cNvSpPr/>
          <p:nvPr/>
        </p:nvSpPr>
        <p:spPr>
          <a:xfrm>
            <a:off x="4519650" y="4307325"/>
            <a:ext cx="1639800" cy="1639800"/>
          </a:xfrm>
          <a:prstGeom prst="donut">
            <a:avLst>
              <a:gd name="adj" fmla="val 1612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2339DE-90F0-C6E0-385C-8E213A00C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297" y="1779710"/>
            <a:ext cx="3042805" cy="2905741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sp>
        <p:nvSpPr>
          <p:cNvPr id="4" name="Google Shape;642;p66">
            <a:extLst>
              <a:ext uri="{FF2B5EF4-FFF2-40B4-BE49-F238E27FC236}">
                <a16:creationId xmlns:a16="http://schemas.microsoft.com/office/drawing/2014/main" id="{4B0D8A52-D3B3-0CFC-812D-EE128807B051}"/>
              </a:ext>
            </a:extLst>
          </p:cNvPr>
          <p:cNvSpPr txBox="1">
            <a:spLocks/>
          </p:cNvSpPr>
          <p:nvPr/>
        </p:nvSpPr>
        <p:spPr>
          <a:xfrm>
            <a:off x="4809574" y="1766175"/>
            <a:ext cx="2938333" cy="104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accent6">
                    <a:lumMod val="10000"/>
                  </a:schemeClr>
                </a:solidFill>
              </a:rPr>
              <a:t>Result: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6">
                    <a:lumMod val="10000"/>
                  </a:schemeClr>
                </a:solidFill>
              </a:rPr>
              <a:t>Tidak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10000"/>
                  </a:schemeClr>
                </a:solidFill>
              </a:rPr>
              <a:t>ditemukan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 Missing Data</a:t>
            </a:r>
          </a:p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349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6"/>
          <p:cNvSpPr txBox="1">
            <a:spLocks noGrp="1"/>
          </p:cNvSpPr>
          <p:nvPr>
            <p:ph type="title"/>
          </p:nvPr>
        </p:nvSpPr>
        <p:spPr>
          <a:xfrm>
            <a:off x="1645863" y="834350"/>
            <a:ext cx="6322479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CLEANING DATA</a:t>
            </a:r>
            <a:endParaRPr sz="2400" dirty="0"/>
          </a:p>
        </p:txBody>
      </p:sp>
      <p:sp>
        <p:nvSpPr>
          <p:cNvPr id="642" name="Google Shape;642;p66"/>
          <p:cNvSpPr txBox="1">
            <a:spLocks noGrp="1"/>
          </p:cNvSpPr>
          <p:nvPr>
            <p:ph type="subTitle" idx="1"/>
          </p:nvPr>
        </p:nvSpPr>
        <p:spPr>
          <a:xfrm>
            <a:off x="1645863" y="1339687"/>
            <a:ext cx="3383337" cy="4400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Check for Duplicated Data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43" name="Google Shape;643;p66"/>
          <p:cNvSpPr/>
          <p:nvPr/>
        </p:nvSpPr>
        <p:spPr>
          <a:xfrm>
            <a:off x="7828675" y="1480850"/>
            <a:ext cx="1996800" cy="1996800"/>
          </a:xfrm>
          <a:prstGeom prst="donut">
            <a:avLst>
              <a:gd name="adj" fmla="val 138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66"/>
          <p:cNvSpPr/>
          <p:nvPr/>
        </p:nvSpPr>
        <p:spPr>
          <a:xfrm>
            <a:off x="4519650" y="4307325"/>
            <a:ext cx="1639800" cy="1639800"/>
          </a:xfrm>
          <a:prstGeom prst="donut">
            <a:avLst>
              <a:gd name="adj" fmla="val 1612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642;p66">
            <a:extLst>
              <a:ext uri="{FF2B5EF4-FFF2-40B4-BE49-F238E27FC236}">
                <a16:creationId xmlns:a16="http://schemas.microsoft.com/office/drawing/2014/main" id="{4B0D8A52-D3B3-0CFC-812D-EE128807B051}"/>
              </a:ext>
            </a:extLst>
          </p:cNvPr>
          <p:cNvSpPr txBox="1">
            <a:spLocks/>
          </p:cNvSpPr>
          <p:nvPr/>
        </p:nvSpPr>
        <p:spPr>
          <a:xfrm>
            <a:off x="4809574" y="1766175"/>
            <a:ext cx="2938333" cy="104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accent6">
                    <a:lumMod val="10000"/>
                  </a:schemeClr>
                </a:solidFill>
              </a:rPr>
              <a:t>Result: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6">
                    <a:lumMod val="10000"/>
                  </a:schemeClr>
                </a:solidFill>
              </a:rPr>
              <a:t>Tidak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10000"/>
                  </a:schemeClr>
                </a:solidFill>
              </a:rPr>
              <a:t>ditemukan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 Duplicated Data</a:t>
            </a: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76AF69-73BB-D9D4-D434-0C5CCC408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863" y="1823353"/>
            <a:ext cx="3082943" cy="762790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68656308"/>
      </p:ext>
    </p:extLst>
  </p:cSld>
  <p:clrMapOvr>
    <a:masterClrMapping/>
  </p:clrMapOvr>
</p:sld>
</file>

<file path=ppt/theme/theme1.xml><?xml version="1.0" encoding="utf-8"?>
<a:theme xmlns:a="http://schemas.openxmlformats.org/drawingml/2006/main" name="Livine Meeting XL by Slidesgo">
  <a:themeElements>
    <a:clrScheme name="Simple Light">
      <a:dk1>
        <a:srgbClr val="FFFFFF"/>
      </a:dk1>
      <a:lt1>
        <a:srgbClr val="FFFFFF"/>
      </a:lt1>
      <a:dk2>
        <a:srgbClr val="595959"/>
      </a:dk2>
      <a:lt2>
        <a:srgbClr val="EEEEEE"/>
      </a:lt2>
      <a:accent1>
        <a:srgbClr val="27316F"/>
      </a:accent1>
      <a:accent2>
        <a:srgbClr val="75C4C0"/>
      </a:accent2>
      <a:accent3>
        <a:srgbClr val="FFC800"/>
      </a:accent3>
      <a:accent4>
        <a:srgbClr val="FFFFFF"/>
      </a:accent4>
      <a:accent5>
        <a:srgbClr val="C2C2C2"/>
      </a:accent5>
      <a:accent6>
        <a:srgbClr val="F2F2F2"/>
      </a:accent6>
      <a:hlink>
        <a:srgbClr val="27316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2422</TotalTime>
  <Words>627</Words>
  <Application>Microsoft Office PowerPoint</Application>
  <PresentationFormat>On-screen Show (16:9)</PresentationFormat>
  <Paragraphs>82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Montserrat</vt:lpstr>
      <vt:lpstr>Arial</vt:lpstr>
      <vt:lpstr>Livine Meeting XL by Slidesgo</vt:lpstr>
      <vt:lpstr>Project Pacmann – Business Analytics “Ads Campaign Performance”</vt:lpstr>
      <vt:lpstr>#1 BACKGROUND</vt:lpstr>
      <vt:lpstr>#2 TUJUAN</vt:lpstr>
      <vt:lpstr>#3 User Story Line</vt:lpstr>
      <vt:lpstr>#4 User Flow</vt:lpstr>
      <vt:lpstr>#5 DATASET, TOOLS, METRICS</vt:lpstr>
      <vt:lpstr>ABOUT DATASET</vt:lpstr>
      <vt:lpstr>CLEANING DATA</vt:lpstr>
      <vt:lpstr>CLEANING DATA</vt:lpstr>
      <vt:lpstr>CLEANING DATA</vt:lpstr>
      <vt:lpstr>ADDING NEW COLUMN</vt:lpstr>
      <vt:lpstr>PowerPoint Presentation</vt:lpstr>
      <vt:lpstr>#6 ANALISA</vt:lpstr>
      <vt:lpstr>#6 ANALISA</vt:lpstr>
      <vt:lpstr>#6 ANALISA</vt:lpstr>
      <vt:lpstr>#6 ANALISA</vt:lpstr>
      <vt:lpstr>#7 KESIMPULAN</vt:lpstr>
      <vt:lpstr>#8 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Project “Insurance”</dc:title>
  <dc:creator>Winata Saputra</dc:creator>
  <cp:lastModifiedBy>Winata Saputra</cp:lastModifiedBy>
  <cp:revision>13</cp:revision>
  <dcterms:modified xsi:type="dcterms:W3CDTF">2023-09-09T08:07:40Z</dcterms:modified>
</cp:coreProperties>
</file>