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1" r:id="rId1"/>
  </p:sldMasterIdLst>
  <p:notesMasterIdLst>
    <p:notesMasterId r:id="rId18"/>
  </p:notesMasterIdLst>
  <p:sldIdLst>
    <p:sldId id="256" r:id="rId2"/>
    <p:sldId id="342" r:id="rId3"/>
    <p:sldId id="343" r:id="rId4"/>
    <p:sldId id="344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5" r:id="rId14"/>
    <p:sldId id="356" r:id="rId15"/>
    <p:sldId id="357" r:id="rId16"/>
    <p:sldId id="354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FBD02-B8A1-4968-82C4-54943A1A4A68}">
  <a:tblStyle styleId="{B28FBD02-B8A1-4968-82C4-54943A1A4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8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01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037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98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57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52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8090ae5fda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8090ae5fda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4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76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72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77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3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25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07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49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40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152050" y="1196700"/>
            <a:ext cx="4839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152050" y="1843200"/>
            <a:ext cx="4839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503925" y="-748725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9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subTitle" idx="1"/>
          </p:nvPr>
        </p:nvSpPr>
        <p:spPr>
          <a:xfrm>
            <a:off x="2660100" y="3142601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Winata Nugraha Saputra</a:t>
            </a:r>
          </a:p>
        </p:txBody>
      </p:sp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Probability Project</a:t>
            </a:r>
            <a:br>
              <a:rPr lang="en" dirty="0"/>
            </a:br>
            <a:r>
              <a:rPr lang="en" dirty="0"/>
              <a:t>“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Insurance</a:t>
            </a:r>
            <a:r>
              <a:rPr lang="en" dirty="0">
                <a:solidFill>
                  <a:srgbClr val="002060"/>
                </a:solidFill>
              </a:rPr>
              <a:t>”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#3 Continuous Variable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Peluang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Charges &gt; 16.700 dan BMI &lt; 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 (BMI&gt;25 ∩ Charges&gt;16.700)		: 283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 (Charges&gt;16.700)			: 334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 (BMI&gt;25 | Charges&gt;16.700)		: 0,85 (85%)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 (BMI&lt;25 | Charges&gt;16.700)		: 0,15 (15%)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Peluang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Charges &gt; 16.700 dan BMI &gt; 25 dan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Perokok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 (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∩ BMI&gt;25 ∩ Charges&gt;16.700)	: 215</a:t>
            </a:r>
            <a:endParaRPr lang="en-US" sz="16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 (BMI&gt;25 ∩ Charges&gt;16.700)		: 283</a:t>
            </a:r>
            <a:endParaRPr lang="en-US" sz="16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 (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| BMI&gt;25 &amp; Charges&gt;16.700)	: 0,76 (76%)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 (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| BMI&gt;25 &amp; Charges&gt;16.700)	: 0.24 (24%)</a:t>
            </a: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49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#3 Continuous Variable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Analysis 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Berdasarkan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hasil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perhitungan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peluang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ditemukan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bahwa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lebih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memungkinkan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terjadi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BMI &gt; 25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mendapatkan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tagihan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asuransi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&gt; 16.700,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yaitu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sebesar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85%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Berdasarkan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hasil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perhitungan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peluang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ditemukan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bahwa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lebih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memungkinkan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terjadi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BMI &gt; 25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mendapatkan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tagihan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asuransi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&gt; 16.700,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yaitu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sebesar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76%</a:t>
            </a: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37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#4 Variables Correlation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Korelasi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BMI dan Charges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Menggunakan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bantuan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tools excel,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ditemukan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korelasi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antara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BMI dan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adalah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0,20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Korelasi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Age dan Charges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Menggunakan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bantuan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tools excel,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ditemukan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korelasi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antara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BMI dan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adalah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0,30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Analysis Conclusion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Usia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dan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lebih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memiliki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korelasi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dibandingkan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BMI dan Charges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5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#5 Hypothesis Testing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2" name="Google Shape;642;p6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645863" y="1166437"/>
                <a:ext cx="6805118" cy="290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1.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Perokok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&gt;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Tidak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Perokok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(𝛼 = 0,05)</a:t>
                </a:r>
              </a:p>
              <a:p>
                <a:pPr marL="0" indent="0">
                  <a:buClr>
                    <a:schemeClr val="dk1"/>
                  </a:buClr>
                  <a:buSzPts val="1100"/>
                </a:pP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Uji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Kesamaan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Varians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Populasi</a:t>
                </a:r>
                <a:endParaRPr lang="en-US" sz="1600" b="1" u="sng" dirty="0">
                  <a:solidFill>
                    <a:schemeClr val="accent6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=3,71&gt;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=1,17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𝑇𝑜𝑙𝑎𝑘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&gt;1,17 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=3,71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Uji T,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untuk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Varians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Berbeda</a:t>
                </a:r>
                <a:endParaRPr lang="en-US" sz="1600" b="1" u="sng" dirty="0">
                  <a:solidFill>
                    <a:schemeClr val="accent6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1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600" b="0" i="1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=311,85</m:t>
                    </m:r>
                  </m:oMath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10000"/>
                      </a:schemeClr>
                    </a:solidFill>
                  </a:rPr>
                  <a:t>	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,7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𝑇𝑜𝑙𝑎𝑘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&gt;1,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,7</m:t>
                          </m:r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Kesimpulan: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Perokok</a:t>
                </a: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 &gt;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Tidak</a:t>
                </a: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Perokok</a:t>
                </a:r>
                <a:endParaRPr lang="en-US" sz="1600" b="1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2" name="Google Shape;642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5863" y="1166437"/>
                <a:ext cx="6805118" cy="2905741"/>
              </a:xfrm>
              <a:prstGeom prst="rect">
                <a:avLst/>
              </a:prstGeom>
              <a:blipFill>
                <a:blip r:embed="rId3"/>
                <a:stretch>
                  <a:fillRect l="-538" b="-8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57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#5 Hypothesis Testing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2" name="Google Shape;642;p6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645863" y="1166437"/>
                <a:ext cx="6805118" cy="290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2.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BMI (&gt;25) &gt;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BMI (&lt;25) (𝛼 = 0,05)</a:t>
                </a:r>
              </a:p>
              <a:p>
                <a:pPr marL="0" indent="0">
                  <a:buClr>
                    <a:schemeClr val="dk1"/>
                  </a:buClr>
                  <a:buSzPts val="1100"/>
                </a:pP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Uji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Kesamaan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Varians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Populasi</a:t>
                </a:r>
                <a:endParaRPr lang="en-US" sz="1600" b="1" u="sng" dirty="0">
                  <a:solidFill>
                    <a:schemeClr val="accent6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=2,91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=1,1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𝑇𝑜𝑙𝑎𝑘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&gt;1,179 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=2,91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Uji T,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untuk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Varians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Berbeda</a:t>
                </a:r>
                <a:endParaRPr lang="en-US" sz="1600" b="1" u="sng" dirty="0">
                  <a:solidFill>
                    <a:schemeClr val="accent6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1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600" b="0" i="1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=311,85</m:t>
                    </m:r>
                  </m:oMath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10000"/>
                      </a:schemeClr>
                    </a:solidFill>
                  </a:rPr>
                  <a:t>	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=4,31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=1,65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𝑇𝑜𝑙𝑎𝑘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&gt;1,65 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=4,31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Kesimpulan: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 BMI (&gt;25) &gt;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 BMI (&lt;25)</a:t>
                </a:r>
              </a:p>
              <a:p>
                <a:pPr marL="0" indent="0">
                  <a:buClr>
                    <a:schemeClr val="dk1"/>
                  </a:buClr>
                  <a:buSzPts val="1100"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2" name="Google Shape;642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5863" y="1166437"/>
                <a:ext cx="6805118" cy="2905741"/>
              </a:xfrm>
              <a:prstGeom prst="rect">
                <a:avLst/>
              </a:prstGeom>
              <a:blipFill>
                <a:blip r:embed="rId3"/>
                <a:stretch>
                  <a:fillRect l="-538" b="-8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79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#5 Hypothesis Testing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2" name="Google Shape;642;p6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645863" y="1166437"/>
                <a:ext cx="6805118" cy="290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3.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Laki-laki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&gt; </a:t>
                </a:r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Perempuan (𝛼 = 0,05)</a:t>
                </a:r>
              </a:p>
              <a:p>
                <a:pPr marL="0" indent="0">
                  <a:buClr>
                    <a:schemeClr val="dk1"/>
                  </a:buClr>
                  <a:buSzPts val="1100"/>
                </a:pP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Uji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Kesamaan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Varians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Populasi</a:t>
                </a:r>
                <a:endParaRPr lang="en-US" sz="1600" b="1" u="sng" dirty="0">
                  <a:solidFill>
                    <a:schemeClr val="accent6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=1,36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=1,1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𝑇𝑜𝑙𝑎𝑘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&gt;1,14 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=0,74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Uji T,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untuk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Varians</a:t>
                </a:r>
                <a:r>
                  <a:rPr lang="en-US" sz="1600" b="1" u="sng" dirty="0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u="sng" dirty="0" err="1">
                    <a:solidFill>
                      <a:schemeClr val="accent6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Berbeda</a:t>
                </a:r>
                <a:endParaRPr lang="en-US" sz="1600" b="1" u="sng" dirty="0">
                  <a:solidFill>
                    <a:schemeClr val="accent6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1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600" b="0" i="1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=1336</m:t>
                    </m:r>
                  </m:oMath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6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10000"/>
                      </a:schemeClr>
                    </a:solidFill>
                  </a:rPr>
                  <a:t>	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=2,1&gt;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=1,65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𝑇𝑜𝑙𝑎𝑘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&gt;1,65 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=2,1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Kesimpulan: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Laki-laki</a:t>
                </a: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 &gt; </a:t>
                </a:r>
                <a:r>
                  <a:rPr lang="en-US" sz="1600" b="1" dirty="0" err="1">
                    <a:solidFill>
                      <a:schemeClr val="accent6">
                        <a:lumMod val="10000"/>
                      </a:schemeClr>
                    </a:solidFill>
                  </a:rPr>
                  <a:t>Tagihan</a:t>
                </a:r>
                <a:r>
                  <a:rPr lang="en-US" sz="1600" b="1" dirty="0">
                    <a:solidFill>
                      <a:schemeClr val="accent6">
                        <a:lumMod val="10000"/>
                      </a:schemeClr>
                    </a:solidFill>
                  </a:rPr>
                  <a:t> Perempuan</a:t>
                </a:r>
              </a:p>
              <a:p>
                <a:pPr marL="0" indent="0">
                  <a:buClr>
                    <a:schemeClr val="dk1"/>
                  </a:buClr>
                  <a:buSzPts val="1100"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indent="0">
                  <a:buClr>
                    <a:schemeClr val="dk1"/>
                  </a:buClr>
                  <a:buSzPts val="1100"/>
                </a:pPr>
                <a:endParaRPr lang="en-US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600" dirty="0">
                  <a:solidFill>
                    <a:schemeClr val="accent6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2" name="Google Shape;642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5863" y="1166437"/>
                <a:ext cx="6805118" cy="2905741"/>
              </a:xfrm>
              <a:prstGeom prst="rect">
                <a:avLst/>
              </a:prstGeom>
              <a:blipFill>
                <a:blip r:embed="rId3"/>
                <a:stretch>
                  <a:fillRect l="-538" b="-8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27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96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22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#1 Descriptive Statistic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1. Rata-rata Age (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Usia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Menggunakan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bantuan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tools Excel,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ditemukan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rata-rata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usia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1338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asuransi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adalah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39.21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tahun</a:t>
            </a: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2. Rata-rata BMI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Rata-rata BMI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dikelompokkan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oleh dua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hal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yaitu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hasil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sebagai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berikut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Rata-rata BMI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	: 30.71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Rata-rata BMI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: 30.65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90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#1 Descriptive Statistic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3.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Varians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Standar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Deviasi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Varians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	: 133.207.311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Varians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: 35.925.420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STD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	: 11.545,55</a:t>
            </a:r>
            <a:br>
              <a:rPr lang="en-US" sz="16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STD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: 5.993,78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4. Rata-rata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Age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Perokok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Laki-laki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/ Perempuan)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Rata-rata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Laki-laki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: 38.45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tahun</a:t>
            </a: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Rata-rata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Perempuan	: 38.61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tahun</a:t>
            </a: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7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#1 Descriptive Statistic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5. Rata-rata Charges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Rata-rata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: 32.050,23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Rata-rata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: 8.434,27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#1 Descriptive Statistic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Analysis 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- Data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terdiri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1338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asuransi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rentang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umur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18-64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tahun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memiliki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rata-rata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usia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39.21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tahun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- Rata-rata BMI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antara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adalah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30.71 dan 30.65,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berbeda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secara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signifikan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mengindikasikan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bahwa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tingkat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obesitas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asuransi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ditentukan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oleh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pola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hidup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- Rata-rata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antara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adalah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32.050,23 dan 8.434,27,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mengindikasikan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bahwa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tagihan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jauh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lebih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besar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daripada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3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#2 Discrete Variable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1. Rata-rata Charges (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Laki-laki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/ Perempuan)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Rata-rata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Laki-laki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: 13.956,75</a:t>
            </a:r>
            <a:br>
              <a:rPr lang="en-US" sz="16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Rata-rata Charges Perempuan	: 12.569,58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Max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Laki-laki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	: 62.592,87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Max Charges Perempuan		: 63.770,43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3.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Proporsi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Region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Southwest	: 325 (24,29%)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Southeast	: 364 (27,20%)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Northwest	: 325 (24,29%)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Northeast	: 324 (24,22%)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13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#2 Discrete Variable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4.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Proporsi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Perokok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/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Tidak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Perokok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	: 274 (20,48%)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	: 1064 (79,52%)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5.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Peluang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Perempuan &amp;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Perokok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 (Perempuan ∩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) = 115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 (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) = 274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 (Perempuan |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) = 115/274 = 0,42 = 42%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1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#2 Discrete Variable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6.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Peluang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Laki-laki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&amp;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Perokok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 (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Laki-laki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∩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) = 159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 (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) = 274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 (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Laki-laki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|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) = 159/274 = 0,58 = 58%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6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#2 Discrete Variable Analysis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Analysis 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Berdasarkan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rata-rata charges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laki-laki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perempuan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memang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terdapat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perbedaan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namun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signifikan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mengindikasikan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bahwa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tagihan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dipengaruhi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oleh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jenis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kelamin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Proporsi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ternyata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mengindikasikan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bahwa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20,48%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asuransi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Diantara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20,48%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tersebut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ternyata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laki-laki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lebih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berpeluang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merokok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yaitu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sebesar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58%.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930177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1013</Words>
  <Application>Microsoft Office PowerPoint</Application>
  <PresentationFormat>On-screen Show (16:9)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Cambria Math</vt:lpstr>
      <vt:lpstr>Arial</vt:lpstr>
      <vt:lpstr>Livine Meeting XL by Slidesgo</vt:lpstr>
      <vt:lpstr>Probability Project “Insurance”</vt:lpstr>
      <vt:lpstr>#1 Descriptive Statistic Analysis</vt:lpstr>
      <vt:lpstr>#1 Descriptive Statistic Analysis</vt:lpstr>
      <vt:lpstr>#1 Descriptive Statistic Analysis</vt:lpstr>
      <vt:lpstr>#1 Descriptive Statistic Analysis</vt:lpstr>
      <vt:lpstr>#2 Discrete Variable Analysis</vt:lpstr>
      <vt:lpstr>#2 Discrete Variable Analysis</vt:lpstr>
      <vt:lpstr>#2 Discrete Variable Analysis</vt:lpstr>
      <vt:lpstr>#2 Discrete Variable Analysis</vt:lpstr>
      <vt:lpstr>#3 Continuous Variable Analysis</vt:lpstr>
      <vt:lpstr>#3 Continuous Variable Analysis</vt:lpstr>
      <vt:lpstr>#4 Variables Correlation</vt:lpstr>
      <vt:lpstr>#5 Hypothesis Testing</vt:lpstr>
      <vt:lpstr>#5 Hypothesis Testing</vt:lpstr>
      <vt:lpstr>#5 Hypothesis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Project “Insurance”</dc:title>
  <dc:creator>Winata Saputra</dc:creator>
  <cp:lastModifiedBy>Winata Saputra</cp:lastModifiedBy>
  <cp:revision>6</cp:revision>
  <dcterms:modified xsi:type="dcterms:W3CDTF">2023-07-07T16:55:47Z</dcterms:modified>
</cp:coreProperties>
</file>