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9" r:id="rId7"/>
    <p:sldId id="310" r:id="rId8"/>
    <p:sldId id="311" r:id="rId9"/>
    <p:sldId id="312" r:id="rId10"/>
    <p:sldId id="314" r:id="rId11"/>
    <p:sldId id="315" r:id="rId12"/>
    <p:sldId id="318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723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8000" dirty="0"/>
              <a:t>Proposal</a:t>
            </a:r>
            <a:br>
              <a:rPr lang="en-US" sz="8000" dirty="0"/>
            </a:br>
            <a:br>
              <a:rPr lang="en-US" dirty="0"/>
            </a:br>
            <a:r>
              <a:rPr lang="en-US" sz="4000" dirty="0"/>
              <a:t>By: Chan Man Tze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Chan Man </a:t>
            </a:r>
            <a:r>
              <a:rPr lang="en-US" dirty="0" err="1"/>
              <a:t>tze</a:t>
            </a:r>
            <a:endParaRPr lang="en-US" dirty="0"/>
          </a:p>
          <a:p>
            <a:pPr lvl="1"/>
            <a:r>
              <a:rPr lang="en-US" dirty="0"/>
              <a:t>wincci0721@gmail.com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60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679627"/>
              </p:ext>
            </p:extLst>
          </p:nvPr>
        </p:nvGraphicFramePr>
        <p:xfrm>
          <a:off x="6999534" y="320041"/>
          <a:ext cx="5024826" cy="6087044"/>
        </p:xfrm>
        <a:graphic>
          <a:graphicData uri="http://schemas.openxmlformats.org/drawingml/2006/table">
            <a:tbl>
              <a:tblPr firstRow="1" bandRow="1"/>
              <a:tblGrid>
                <a:gridCol w="502482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436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  <a:hlinkClick r:id="rId3" action="ppaction://hlinksldjump"/>
                        </a:rPr>
                        <a:t>Introduction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34395"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hlinkClick r:id="rId4" action="ppaction://hlinksldjump"/>
                        </a:rPr>
                        <a:t>Understanding Client Needs </a:t>
                      </a:r>
                      <a:endParaRPr lang="en-MY" sz="2400" dirty="0"/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52937"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hlinkClick r:id="rId5" action="ppaction://hlinksldjump"/>
                        </a:rPr>
                        <a:t>Proposed Solution</a:t>
                      </a:r>
                      <a:endParaRPr lang="en-MY" sz="2400" dirty="0"/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394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hlinkClick r:id="rId6" action="ppaction://hlinksldjump"/>
                        </a:rPr>
                        <a:t>Stakeholders &amp; Target Audience</a:t>
                      </a:r>
                      <a:endParaRPr lang="en-MY" sz="24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15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hlinkClick r:id="rId7" action="ppaction://hlinksldjump"/>
                        </a:rPr>
                        <a:t> Value Proposition</a:t>
                      </a:r>
                      <a:endParaRPr lang="en-US" sz="2400" b="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47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hlinkClick r:id="rId8" action="ppaction://hlinksldjump"/>
                        </a:rPr>
                        <a:t>Implementation Plan</a:t>
                      </a:r>
                      <a:endParaRPr lang="en-MY" sz="24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499292"/>
                  </a:ext>
                </a:extLst>
              </a:tr>
              <a:tr h="847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hlinkClick r:id="rId9" action="ppaction://hlinksldjump"/>
                        </a:rPr>
                        <a:t>Expected Outcomes &amp; ROI</a:t>
                      </a:r>
                      <a:endParaRPr lang="en-MY" sz="24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410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Understanding the Client’s Needs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b="1" dirty="0"/>
              <a:t>Questions: </a:t>
            </a:r>
            <a:endParaRPr lang="en-US" dirty="0"/>
          </a:p>
          <a:p>
            <a:pPr lvl="1"/>
            <a:r>
              <a:rPr lang="en-US" dirty="0"/>
              <a:t>What business challenges are you facing?</a:t>
            </a:r>
          </a:p>
          <a:p>
            <a:pPr lvl="1"/>
            <a:r>
              <a:rPr lang="en-US" dirty="0"/>
              <a:t>What are your key goals for data analytics?</a:t>
            </a:r>
          </a:p>
          <a:p>
            <a:pPr lvl="1"/>
            <a:r>
              <a:rPr lang="en-US" dirty="0"/>
              <a:t>What data sources do you currently use?</a:t>
            </a:r>
          </a:p>
          <a:p>
            <a:pPr lvl="1"/>
            <a:r>
              <a:rPr lang="en-US" dirty="0"/>
              <a:t>Are there any regulatory or compliance requirements?</a:t>
            </a:r>
          </a:p>
          <a:p>
            <a:pPr lvl="1"/>
            <a:r>
              <a:rPr lang="en-US" dirty="0"/>
              <a:t>How do you measure success?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MY" b="1" dirty="0"/>
              <a:t>Key Considerations:</a:t>
            </a:r>
            <a:endParaRPr lang="en-MY" dirty="0"/>
          </a:p>
          <a:p>
            <a:pPr lvl="1"/>
            <a:r>
              <a:rPr lang="en-US" dirty="0"/>
              <a:t>Data Security &amp; Compliance: </a:t>
            </a:r>
          </a:p>
          <a:p>
            <a:pPr lvl="2"/>
            <a:r>
              <a:rPr lang="en-US" dirty="0"/>
              <a:t>Ensuring regulatory adherence (GDPR, HIPAA, etc.)</a:t>
            </a:r>
          </a:p>
          <a:p>
            <a:pPr lvl="1"/>
            <a:r>
              <a:rPr lang="en-US" dirty="0"/>
              <a:t>Integration:</a:t>
            </a:r>
          </a:p>
          <a:p>
            <a:pPr lvl="2"/>
            <a:r>
              <a:rPr lang="en-US" dirty="0"/>
              <a:t> Compatibility with existing systems</a:t>
            </a:r>
          </a:p>
          <a:p>
            <a:pPr lvl="1"/>
            <a:r>
              <a:rPr lang="en-US" dirty="0"/>
              <a:t>Scalability: </a:t>
            </a:r>
          </a:p>
          <a:p>
            <a:pPr lvl="2"/>
            <a:r>
              <a:rPr lang="en-US" dirty="0"/>
              <a:t>Can the solution grow with the business?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8" y="356616"/>
            <a:ext cx="10360152" cy="676656"/>
          </a:xfrm>
        </p:spPr>
        <p:txBody>
          <a:bodyPr/>
          <a:lstStyle/>
          <a:p>
            <a:r>
              <a:rPr lang="en-MY" dirty="0"/>
              <a:t>Proposed Solution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679603"/>
            <a:ext cx="5294377" cy="448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Steps: </a:t>
            </a:r>
          </a:p>
          <a:p>
            <a:r>
              <a:rPr lang="en-US" dirty="0"/>
              <a:t>Data Collection: </a:t>
            </a:r>
          </a:p>
          <a:p>
            <a:pPr lvl="1"/>
            <a:r>
              <a:rPr lang="en-US" sz="1800" dirty="0"/>
              <a:t>Extract structured and unstructured data from various sources</a:t>
            </a:r>
          </a:p>
          <a:p>
            <a:r>
              <a:rPr lang="en-US" dirty="0"/>
              <a:t>Data Processing: </a:t>
            </a:r>
          </a:p>
          <a:p>
            <a:pPr lvl="1"/>
            <a:r>
              <a:rPr lang="en-US" sz="1800" dirty="0"/>
              <a:t>Clean, standardize, and transform data for analysis</a:t>
            </a:r>
          </a:p>
          <a:p>
            <a:r>
              <a:rPr lang="en-US" dirty="0"/>
              <a:t>Visualization &amp; Reporting: </a:t>
            </a:r>
          </a:p>
          <a:p>
            <a:pPr lvl="1"/>
            <a:r>
              <a:rPr lang="en-US" sz="1800" dirty="0"/>
              <a:t>Use Power BI/Tableau for real-time insights.</a:t>
            </a:r>
          </a:p>
          <a:p>
            <a:r>
              <a:rPr lang="en-US" dirty="0"/>
              <a:t>Predictive Analytics: </a:t>
            </a:r>
          </a:p>
          <a:p>
            <a:pPr lvl="1"/>
            <a:r>
              <a:rPr lang="en-US" sz="1800" dirty="0"/>
              <a:t>Apply machine learning models for forecasting and trend detection.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20256" y="1679603"/>
            <a:ext cx="4661154" cy="448345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MY" b="1" dirty="0"/>
              <a:t>Technology Stack:</a:t>
            </a:r>
            <a:endParaRPr lang="en-US" dirty="0"/>
          </a:p>
          <a:p>
            <a:pPr lvl="1"/>
            <a:r>
              <a:rPr lang="en-US" sz="2200" dirty="0"/>
              <a:t>Data Storage: </a:t>
            </a:r>
          </a:p>
          <a:p>
            <a:pPr lvl="2"/>
            <a:r>
              <a:rPr lang="en-US" sz="1900" dirty="0"/>
              <a:t>MySQL </a:t>
            </a:r>
          </a:p>
          <a:p>
            <a:pPr lvl="2"/>
            <a:r>
              <a:rPr lang="en-US" sz="1900" dirty="0"/>
              <a:t>PostgreSQL</a:t>
            </a:r>
          </a:p>
          <a:p>
            <a:pPr lvl="1"/>
            <a:r>
              <a:rPr lang="en-US" sz="2200" dirty="0"/>
              <a:t>Processing: </a:t>
            </a:r>
          </a:p>
          <a:p>
            <a:pPr lvl="2"/>
            <a:r>
              <a:rPr lang="en-US" sz="1900" dirty="0"/>
              <a:t>Python</a:t>
            </a:r>
          </a:p>
          <a:p>
            <a:pPr lvl="2"/>
            <a:r>
              <a:rPr lang="en-US" sz="1900" dirty="0"/>
              <a:t>SQL</a:t>
            </a:r>
          </a:p>
          <a:p>
            <a:pPr lvl="1"/>
            <a:r>
              <a:rPr lang="en-US" sz="2200" dirty="0"/>
              <a:t>Visualization: </a:t>
            </a:r>
          </a:p>
          <a:p>
            <a:pPr lvl="2"/>
            <a:r>
              <a:rPr lang="en-US" sz="1900" dirty="0"/>
              <a:t>Power BI</a:t>
            </a:r>
          </a:p>
          <a:p>
            <a:pPr lvl="2"/>
            <a:r>
              <a:rPr lang="en-US" sz="1900" dirty="0"/>
              <a:t>Tableau</a:t>
            </a:r>
          </a:p>
          <a:p>
            <a:pPr lvl="1"/>
            <a:r>
              <a:rPr lang="en-US" sz="2200" dirty="0"/>
              <a:t>Machine Learning:</a:t>
            </a:r>
          </a:p>
          <a:p>
            <a:pPr lvl="2"/>
            <a:r>
              <a:rPr lang="en-US" sz="1900" dirty="0"/>
              <a:t>Scikit-learn</a:t>
            </a:r>
          </a:p>
          <a:p>
            <a:pPr lvl="2"/>
            <a:r>
              <a:rPr lang="en-US" sz="1900" dirty="0"/>
              <a:t>TensorFlow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EBA74-4FF6-B53C-ED2B-BCB0AD20FE59}"/>
              </a:ext>
            </a:extLst>
          </p:cNvPr>
          <p:cNvSpPr txBox="1"/>
          <p:nvPr/>
        </p:nvSpPr>
        <p:spPr>
          <a:xfrm>
            <a:off x="910590" y="1033272"/>
            <a:ext cx="1036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a data analytics solution that integrates multiple data sources and provides actionable insights through interactive dashboards and predictive models.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Stakeholders &amp; Target Audience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Who is interested in this solution?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Executives and Decision Makers: 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Need strategic insights for business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Analysts and IT Teams: 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Require robust data infrastructure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Operations and Sales Teams: </a:t>
            </a:r>
          </a:p>
          <a:p>
            <a:pPr marL="571500" lvl="1" indent="-342900">
              <a:buFont typeface="Wingdings" panose="05000000000000000000" pitchFamily="2" charset="2"/>
              <a:buChar char="q"/>
            </a:pPr>
            <a:r>
              <a:rPr lang="en-US" dirty="0"/>
              <a:t>Benefit from real-time reports and trend analysis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C9F2ACA-7141-3761-46DC-D2E5865168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657" r="26657"/>
          <a:stretch>
            <a:fillRect/>
          </a:stretch>
        </p:blipFill>
        <p:spPr>
          <a:xfrm>
            <a:off x="7651257" y="0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6384"/>
            <a:ext cx="6519672" cy="914400"/>
          </a:xfrm>
        </p:spPr>
        <p:txBody>
          <a:bodyPr/>
          <a:lstStyle/>
          <a:p>
            <a:r>
              <a:rPr lang="en-US" sz="3200" dirty="0"/>
              <a:t> Value Proposition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039324"/>
            <a:ext cx="6903720" cy="3840480"/>
          </a:xfrm>
        </p:spPr>
        <p:txBody>
          <a:bodyPr>
            <a:normAutofit/>
          </a:bodyPr>
          <a:lstStyle/>
          <a:p>
            <a:r>
              <a:rPr lang="en-US" b="1" dirty="0"/>
              <a:t>How does this solution add value?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Improved Decision-Making: 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dirty="0"/>
              <a:t>Real-time insights for better business strategies.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Efficiency Gains: 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dirty="0"/>
              <a:t>Automation reduces manual efforts and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Cost Savings: 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dirty="0"/>
              <a:t>Optimized resource allocation through predictive analytics.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Customer Insights: 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dirty="0"/>
              <a:t>Better understanding of consumer behavior and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CF930-1564-041A-509C-84FAB044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68" y="1"/>
            <a:ext cx="4275232" cy="58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3" y="938247"/>
            <a:ext cx="10824973" cy="713232"/>
          </a:xfrm>
        </p:spPr>
        <p:txBody>
          <a:bodyPr/>
          <a:lstStyle/>
          <a:p>
            <a:r>
              <a:rPr lang="en-MY" sz="4000" dirty="0"/>
              <a:t>Implementation Plan</a:t>
            </a:r>
            <a:endParaRPr lang="en-US" sz="40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31208755"/>
              </p:ext>
            </p:extLst>
          </p:nvPr>
        </p:nvGraphicFramePr>
        <p:xfrm>
          <a:off x="914400" y="2038350"/>
          <a:ext cx="10826497" cy="34545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60968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0201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MY" sz="2400" b="1" dirty="0"/>
                        <a:t>Phase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2400" b="1" dirty="0"/>
                        <a:t>Activities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2400" b="1" dirty="0"/>
                        <a:t>Duration</a:t>
                      </a:r>
                      <a:endParaRPr lang="en-MY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Phase 1: Data Assessment &amp; Planning			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Identify data sources, define objectives, and assess current infrastructure.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2-4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Phase 2: Integration &amp; System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Set up databases, ETL pipelines, and security protocols.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4-6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Phase 3: Model Development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Build analytics models, validate data accuracy, and create dashboards.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6-8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Phase 4: Deployment &amp;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Roll out the solution and train teams for adoption.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4D59-BF8B-261E-F331-37D080E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Expected Outcomes &amp;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BDAA-AC22-F1BC-44D7-045371CEAD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404872"/>
            <a:ext cx="4576953" cy="351129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Faster data-driven decisions within the first 3 months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Reduced reporting time by 40%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Increased operational efficiency through automation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FAAC-594F-DF4B-726D-F96171A0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404872"/>
            <a:ext cx="4576953" cy="351129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Continuous improvement with machine learning-driven insights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Higher revenue growth through data-driven strategies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Enhanced data governance and compliance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D61FD-EC75-1481-9C15-7FD7E05E3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931-63BA-3233-5919-4E205E981AE2}"/>
              </a:ext>
            </a:extLst>
          </p:cNvPr>
          <p:cNvSpPr txBox="1"/>
          <p:nvPr/>
        </p:nvSpPr>
        <p:spPr>
          <a:xfrm>
            <a:off x="914400" y="2004762"/>
            <a:ext cx="457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Short Term 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FD8F1-BE74-1997-A292-32C17C13DDE3}"/>
              </a:ext>
            </a:extLst>
          </p:cNvPr>
          <p:cNvSpPr txBox="1"/>
          <p:nvPr/>
        </p:nvSpPr>
        <p:spPr>
          <a:xfrm>
            <a:off x="6357747" y="2004762"/>
            <a:ext cx="457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Long Term Benefits</a:t>
            </a:r>
          </a:p>
        </p:txBody>
      </p:sp>
    </p:spTree>
    <p:extLst>
      <p:ext uri="{BB962C8B-B14F-4D97-AF65-F5344CB8AC3E}">
        <p14:creationId xmlns:p14="http://schemas.microsoft.com/office/powerpoint/2010/main" val="8349927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{2C2E875A-9376-493C-9546-5FFE8572AFB4}tf11964407_win32</Template>
  <TotalTime>52</TotalTime>
  <Words>526</Words>
  <Application>Microsoft Office PowerPoint</Application>
  <PresentationFormat>Widescreen</PresentationFormat>
  <Paragraphs>121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Proposal  By: Chan Man Tze</vt:lpstr>
      <vt:lpstr>Agenda</vt:lpstr>
      <vt:lpstr>Introduction</vt:lpstr>
      <vt:lpstr>Understanding the Client’s Needs</vt:lpstr>
      <vt:lpstr>Proposed Solution</vt:lpstr>
      <vt:lpstr>Stakeholders &amp; Target Audience</vt:lpstr>
      <vt:lpstr> Value Proposition</vt:lpstr>
      <vt:lpstr>Implementation Plan</vt:lpstr>
      <vt:lpstr>Expected Outcomes &amp; ROI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Wincci Chan</dc:creator>
  <cp:lastModifiedBy>Wincci Chan</cp:lastModifiedBy>
  <cp:revision>1</cp:revision>
  <dcterms:created xsi:type="dcterms:W3CDTF">2025-03-11T15:17:24Z</dcterms:created>
  <dcterms:modified xsi:type="dcterms:W3CDTF">2025-03-11T16:09:27Z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