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98" r:id="rId5"/>
    <p:sldId id="303" r:id="rId6"/>
    <p:sldId id="301" r:id="rId7"/>
    <p:sldId id="300" r:id="rId8"/>
    <p:sldId id="302" r:id="rId9"/>
    <p:sldId id="305" r:id="rId10"/>
    <p:sldId id="306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723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32095-4BE5-4563-A73A-C38BA75D6E5C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5CE19-32D9-4F4A-84C3-A06113B9FD9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53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5CE19-32D9-4F4A-84C3-A06113B9FD92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986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Portfolio 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CHAN MAN TZE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CFF97-1A2D-7670-EABF-2EC9442D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4B436-E729-62A8-CA8A-860EBF09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Methodology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Key 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Conclusion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MY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8604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1C74-12DC-A691-2EB0-4C05D81E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E65EE-9A94-0AEA-9E66-FC454778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Assess the fair value of the loan portfolio as of 31 December 2020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Support audit colleagues in validating the client’s valuation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075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138"/>
            <a:ext cx="10058400" cy="750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MY" dirty="0"/>
              <a:t>Methodology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647120"/>
              </p:ext>
            </p:extLst>
          </p:nvPr>
        </p:nvGraphicFramePr>
        <p:xfrm>
          <a:off x="896112" y="1431980"/>
          <a:ext cx="10460736" cy="4516976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588652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6872084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56929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Steps</a:t>
                      </a:r>
                    </a:p>
                  </a:txBody>
                  <a:tcPr marL="151061" marR="151061" marT="151061" marB="151061"/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Valuation</a:t>
                      </a:r>
                    </a:p>
                  </a:txBody>
                  <a:tcPr marL="151061" marR="151061" marT="151061" marB="151061"/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716890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Inspect Historical Data</a:t>
                      </a:r>
                    </a:p>
                  </a:txBody>
                  <a:tcPr marL="151061" marR="151061" marT="151061" marB="151061"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Loan originations from June 2019 - December 2020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Monthly vintages with repayments over time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49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Compute Historical Repayment Percentages</a:t>
                      </a:r>
                    </a:p>
                  </a:txBody>
                  <a:tcPr marL="151061" marR="151061" marT="151061" marB="151061"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Calculate repayments as a percentage of the origination amount for each vintage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542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Forecast Expected Repayment Percentages</a:t>
                      </a:r>
                    </a:p>
                  </a:txBody>
                  <a:tcPr marL="151061" marR="151061" marT="151061" marB="151061"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Use historical data to estimate future repayments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93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Compute Forecasted Cash Flows</a:t>
                      </a:r>
                    </a:p>
                  </a:txBody>
                  <a:tcPr marL="151061" marR="151061" marT="151061" marB="151061"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Multiply expected repayment percentages by origination amounts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14240457"/>
                  </a:ext>
                </a:extLst>
              </a:tr>
              <a:tr h="716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Discount Cash Flows to Present Value</a:t>
                      </a:r>
                    </a:p>
                  </a:txBody>
                  <a:tcPr marL="151061" marR="151061" marT="151061" marB="151061"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Convert annual discount rate to monthly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Apply discounting formula to obtain portfolio value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2492300"/>
                  </a:ext>
                </a:extLst>
              </a:tr>
              <a:tr h="818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Compare with Client’s Estimate</a:t>
                      </a:r>
                    </a:p>
                  </a:txBody>
                  <a:tcPr marL="151061" marR="151061" marT="151061" marB="151061"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Compute absolute and relative differences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Verify if the difference is within CHF 500,000</a:t>
                      </a:r>
                    </a:p>
                  </a:txBody>
                  <a:tcPr marL="151061" marR="151061" marT="151061" marB="151061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55161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A71D11-1E7C-7381-D2B5-6F2DC04FC4C9}"/>
              </a:ext>
            </a:extLst>
          </p:cNvPr>
          <p:cNvCxnSpPr>
            <a:cxnSpLocks/>
          </p:cNvCxnSpPr>
          <p:nvPr/>
        </p:nvCxnSpPr>
        <p:spPr>
          <a:xfrm>
            <a:off x="1207008" y="1234440"/>
            <a:ext cx="99483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8535-3766-3861-08EB-A3302983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Key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FBCBF-830B-26AC-2E8B-C6AE69E4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126" y="2221798"/>
            <a:ext cx="2070945" cy="12024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MY" dirty="0"/>
              <a:t>Calculated Portfolio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A76D-674F-4F5F-49B3-699B9CD1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127" y="3547859"/>
            <a:ext cx="2070945" cy="484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MY" dirty="0"/>
              <a:t>3,106,942,715.70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FEBC6-94AC-DD1C-5E7B-26246B1BB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7721" y="5609363"/>
            <a:ext cx="1729577" cy="484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MY" dirty="0"/>
              <a:t>3555.5225%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977BC15-A6C3-A72D-B405-8BC82A6FAD47}"/>
              </a:ext>
            </a:extLst>
          </p:cNvPr>
          <p:cNvSpPr txBox="1">
            <a:spLocks/>
          </p:cNvSpPr>
          <p:nvPr/>
        </p:nvSpPr>
        <p:spPr>
          <a:xfrm>
            <a:off x="4096847" y="3547859"/>
            <a:ext cx="2115652" cy="484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3,021,949,593.03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39FD7C9-5118-2EF5-67E3-F3EF66BAF2B8}"/>
              </a:ext>
            </a:extLst>
          </p:cNvPr>
          <p:cNvSpPr txBox="1">
            <a:spLocks/>
          </p:cNvSpPr>
          <p:nvPr/>
        </p:nvSpPr>
        <p:spPr>
          <a:xfrm>
            <a:off x="7999642" y="3547858"/>
            <a:ext cx="1813230" cy="484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500,000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259613F-AF65-0321-5ACC-120B9EFADCE8}"/>
              </a:ext>
            </a:extLst>
          </p:cNvPr>
          <p:cNvSpPr txBox="1">
            <a:spLocks/>
          </p:cNvSpPr>
          <p:nvPr/>
        </p:nvSpPr>
        <p:spPr>
          <a:xfrm>
            <a:off x="4096846" y="2217131"/>
            <a:ext cx="2115651" cy="1211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Absolute Difference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B8F481B-6304-1512-50F2-D900B1E25388}"/>
              </a:ext>
            </a:extLst>
          </p:cNvPr>
          <p:cNvSpPr txBox="1">
            <a:spLocks/>
          </p:cNvSpPr>
          <p:nvPr/>
        </p:nvSpPr>
        <p:spPr>
          <a:xfrm>
            <a:off x="6247722" y="4278731"/>
            <a:ext cx="1729576" cy="12070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Relative Difference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B928CB8-BC5E-7A31-95E4-0A2561201EE3}"/>
              </a:ext>
            </a:extLst>
          </p:cNvPr>
          <p:cNvSpPr txBox="1">
            <a:spLocks/>
          </p:cNvSpPr>
          <p:nvPr/>
        </p:nvSpPr>
        <p:spPr>
          <a:xfrm>
            <a:off x="7999642" y="2219513"/>
            <a:ext cx="1813230" cy="12070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Acceptable Threshold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9288214-1A73-944D-6182-3401F62744F2}"/>
              </a:ext>
            </a:extLst>
          </p:cNvPr>
          <p:cNvSpPr txBox="1">
            <a:spLocks/>
          </p:cNvSpPr>
          <p:nvPr/>
        </p:nvSpPr>
        <p:spPr>
          <a:xfrm>
            <a:off x="2407071" y="4273967"/>
            <a:ext cx="1689775" cy="1211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Client’s estimate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FDE86209-1EA0-3CC7-29FC-957F63A641EA}"/>
              </a:ext>
            </a:extLst>
          </p:cNvPr>
          <p:cNvSpPr txBox="1">
            <a:spLocks/>
          </p:cNvSpPr>
          <p:nvPr/>
        </p:nvSpPr>
        <p:spPr>
          <a:xfrm>
            <a:off x="2407072" y="5609363"/>
            <a:ext cx="1711283" cy="484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84,993,122.67</a:t>
            </a:r>
          </a:p>
          <a:p>
            <a:endParaRPr lang="en-MY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FF9D65D-C274-2CF3-1E2F-9B546E9DDFFE}"/>
              </a:ext>
            </a:extLst>
          </p:cNvPr>
          <p:cNvSpPr txBox="1">
            <a:spLocks/>
          </p:cNvSpPr>
          <p:nvPr/>
        </p:nvSpPr>
        <p:spPr>
          <a:xfrm>
            <a:off x="9812872" y="4278731"/>
            <a:ext cx="1813230" cy="12070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Within Acceptable Range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ED7445BD-A5A3-1CF6-9F6C-45E7DE50B5A5}"/>
              </a:ext>
            </a:extLst>
          </p:cNvPr>
          <p:cNvSpPr txBox="1">
            <a:spLocks/>
          </p:cNvSpPr>
          <p:nvPr/>
        </p:nvSpPr>
        <p:spPr>
          <a:xfrm>
            <a:off x="9812872" y="5609363"/>
            <a:ext cx="1813230" cy="4844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5890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0BC3-840D-3334-9709-25871040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89DC-7D0A-81B7-E712-D10AB15B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Our valuation of CHF 3,106,942,715.70 significantly exceeds the client’s estimate of CHF 84,993,122.67.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absolute difference of CHF 3,021,949,593.03 and relative difference of 3555.52% are far beyond the acceptable threshold of CHF 500,000.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suggests a substantial discrepancy in the valuation model and assumptions, requiring further investigation.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4675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894E9B-0657-7C33-D422-DB3F58357795}"/>
              </a:ext>
            </a:extLst>
          </p:cNvPr>
          <p:cNvSpPr/>
          <p:nvPr/>
        </p:nvSpPr>
        <p:spPr>
          <a:xfrm>
            <a:off x="0" y="0"/>
            <a:ext cx="12192000" cy="6391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FAF71-8FB7-87E9-3194-3A3FEE150411}"/>
              </a:ext>
            </a:extLst>
          </p:cNvPr>
          <p:cNvSpPr txBox="1"/>
          <p:nvPr/>
        </p:nvSpPr>
        <p:spPr>
          <a:xfrm>
            <a:off x="512064" y="2898648"/>
            <a:ext cx="1103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3460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D9DB04-7453-2D7E-50F8-472E73A1035D}"/>
              </a:ext>
            </a:extLst>
          </p:cNvPr>
          <p:cNvSpPr txBox="1">
            <a:spLocks/>
          </p:cNvSpPr>
          <p:nvPr/>
        </p:nvSpPr>
        <p:spPr>
          <a:xfrm>
            <a:off x="0" y="850392"/>
            <a:ext cx="3617976" cy="555040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MY" sz="1050" dirty="0"/>
              <a:t>import pandas as pd</a:t>
            </a:r>
          </a:p>
          <a:p>
            <a:pPr>
              <a:lnSpc>
                <a:spcPct val="120000"/>
              </a:lnSpc>
            </a:pPr>
            <a:r>
              <a:rPr lang="en-MY" sz="1050" dirty="0"/>
              <a:t>import </a:t>
            </a:r>
            <a:r>
              <a:rPr lang="en-MY" sz="1050" dirty="0" err="1"/>
              <a:t>numpy</a:t>
            </a:r>
            <a:r>
              <a:rPr lang="en-MY" sz="1050" dirty="0"/>
              <a:t> as np</a:t>
            </a:r>
          </a:p>
          <a:p>
            <a:pPr>
              <a:lnSpc>
                <a:spcPct val="120000"/>
              </a:lnSpc>
            </a:pPr>
            <a:r>
              <a:rPr lang="en-MY" sz="1050" dirty="0" err="1"/>
              <a:t>df</a:t>
            </a:r>
            <a:r>
              <a:rPr lang="en-MY" sz="1050" dirty="0"/>
              <a:t> = </a:t>
            </a:r>
            <a:r>
              <a:rPr lang="en-MY" sz="1050" dirty="0" err="1"/>
              <a:t>pd.read_csv</a:t>
            </a:r>
            <a:r>
              <a:rPr lang="en-MY" sz="1050" dirty="0"/>
              <a:t>("data.csv", header=1)</a:t>
            </a:r>
          </a:p>
          <a:p>
            <a:pPr>
              <a:lnSpc>
                <a:spcPct val="120000"/>
              </a:lnSpc>
            </a:pPr>
            <a:r>
              <a:rPr lang="en-MY" sz="1050" dirty="0" err="1"/>
              <a:t>df.rename</a:t>
            </a:r>
            <a:r>
              <a:rPr lang="en-MY" sz="1050" dirty="0"/>
              <a:t>(columns={</a:t>
            </a:r>
            <a:r>
              <a:rPr lang="en-MY" sz="1050" dirty="0" err="1"/>
              <a:t>df.columns</a:t>
            </a:r>
            <a:r>
              <a:rPr lang="en-MY" sz="1050" dirty="0"/>
              <a:t>[0]: "Date"}, </a:t>
            </a:r>
            <a:r>
              <a:rPr lang="en-MY" sz="1050" dirty="0" err="1"/>
              <a:t>inplace</a:t>
            </a:r>
            <a:r>
              <a:rPr lang="en-MY" sz="1050" dirty="0"/>
              <a:t>=True)</a:t>
            </a:r>
          </a:p>
          <a:p>
            <a:pPr>
              <a:lnSpc>
                <a:spcPct val="120000"/>
              </a:lnSpc>
            </a:pPr>
            <a:r>
              <a:rPr lang="en-MY" sz="1050" dirty="0" err="1"/>
              <a:t>df</a:t>
            </a:r>
            <a:endParaRPr lang="en-MY" sz="1050" dirty="0"/>
          </a:p>
          <a:p>
            <a:pPr>
              <a:lnSpc>
                <a:spcPct val="120000"/>
              </a:lnSpc>
            </a:pPr>
            <a:r>
              <a:rPr lang="en-MY" sz="1050" dirty="0"/>
              <a:t># Compute Historical Repayment Percentages</a:t>
            </a:r>
          </a:p>
          <a:p>
            <a:pPr>
              <a:lnSpc>
                <a:spcPct val="120000"/>
              </a:lnSpc>
            </a:pPr>
            <a:r>
              <a:rPr lang="en-MY" sz="1050" dirty="0"/>
              <a:t>def </a:t>
            </a:r>
            <a:r>
              <a:rPr lang="en-MY" sz="1050" dirty="0" err="1"/>
              <a:t>compute_repayment_percentages</a:t>
            </a:r>
            <a:r>
              <a:rPr lang="en-MY" sz="1050" dirty="0"/>
              <a:t>(</a:t>
            </a:r>
            <a:r>
              <a:rPr lang="en-MY" sz="1050" dirty="0" err="1"/>
              <a:t>df</a:t>
            </a:r>
            <a:r>
              <a:rPr lang="en-MY" sz="1050" dirty="0"/>
              <a:t>):</a:t>
            </a:r>
          </a:p>
          <a:p>
            <a:pPr>
              <a:lnSpc>
                <a:spcPct val="120000"/>
              </a:lnSpc>
            </a:pPr>
            <a:r>
              <a:rPr lang="en-MY" sz="1050" dirty="0"/>
              <a:t>    </a:t>
            </a:r>
            <a:r>
              <a:rPr lang="en-MY" sz="1050" dirty="0" err="1"/>
              <a:t>origination_amounts</a:t>
            </a:r>
            <a:r>
              <a:rPr lang="en-MY" sz="1050" dirty="0"/>
              <a:t> = </a:t>
            </a:r>
            <a:r>
              <a:rPr lang="en-MY" sz="1050" dirty="0" err="1"/>
              <a:t>df</a:t>
            </a:r>
            <a:r>
              <a:rPr lang="en-MY" sz="1050" dirty="0"/>
              <a:t>["Origination Amount"]</a:t>
            </a:r>
          </a:p>
          <a:p>
            <a:pPr>
              <a:lnSpc>
                <a:spcPct val="120000"/>
              </a:lnSpc>
            </a:pPr>
            <a:r>
              <a:rPr lang="en-MY" sz="1050" dirty="0"/>
              <a:t>    </a:t>
            </a:r>
            <a:r>
              <a:rPr lang="en-MY" sz="1050" dirty="0" err="1"/>
              <a:t>repayment_matrix</a:t>
            </a:r>
            <a:r>
              <a:rPr lang="en-MY" sz="1050" dirty="0"/>
              <a:t> = </a:t>
            </a:r>
            <a:r>
              <a:rPr lang="en-MY" sz="1050" dirty="0" err="1"/>
              <a:t>df.iloc</a:t>
            </a:r>
            <a:r>
              <a:rPr lang="en-MY" sz="1050" dirty="0"/>
              <a:t>[:, 1:]  </a:t>
            </a:r>
          </a:p>
          <a:p>
            <a:pPr>
              <a:lnSpc>
                <a:spcPct val="120000"/>
              </a:lnSpc>
            </a:pPr>
            <a:r>
              <a:rPr lang="en-MY" sz="1050" dirty="0"/>
              <a:t>    </a:t>
            </a:r>
            <a:r>
              <a:rPr lang="en-MY" sz="1050" dirty="0" err="1"/>
              <a:t>repayment_percentages</a:t>
            </a:r>
            <a:r>
              <a:rPr lang="en-MY" sz="1050" dirty="0"/>
              <a:t> = </a:t>
            </a:r>
            <a:r>
              <a:rPr lang="en-MY" sz="1050" dirty="0" err="1"/>
              <a:t>repayment_matrix.div</a:t>
            </a:r>
            <a:r>
              <a:rPr lang="en-MY" sz="1050" dirty="0"/>
              <a:t>(</a:t>
            </a:r>
            <a:r>
              <a:rPr lang="en-MY" sz="1050" dirty="0" err="1"/>
              <a:t>origination_amounts</a:t>
            </a:r>
            <a:r>
              <a:rPr lang="en-MY" sz="1050" dirty="0"/>
              <a:t>, axis=0)</a:t>
            </a:r>
          </a:p>
          <a:p>
            <a:pPr>
              <a:lnSpc>
                <a:spcPct val="120000"/>
              </a:lnSpc>
            </a:pPr>
            <a:r>
              <a:rPr lang="en-MY" sz="1050" dirty="0"/>
              <a:t>    return </a:t>
            </a:r>
            <a:r>
              <a:rPr lang="en-MY" sz="1050" dirty="0" err="1"/>
              <a:t>repayment_percentages</a:t>
            </a:r>
            <a:endParaRPr lang="en-MY" sz="1050" dirty="0"/>
          </a:p>
          <a:p>
            <a:pPr>
              <a:lnSpc>
                <a:spcPct val="120000"/>
              </a:lnSpc>
            </a:pPr>
            <a:r>
              <a:rPr lang="en-MY" sz="1050" dirty="0" err="1"/>
              <a:t>repayment_percentages</a:t>
            </a:r>
            <a:r>
              <a:rPr lang="en-MY" sz="1050" dirty="0"/>
              <a:t> = </a:t>
            </a:r>
            <a:r>
              <a:rPr lang="en-MY" sz="1050" dirty="0" err="1"/>
              <a:t>compute_repayment_percentages</a:t>
            </a:r>
            <a:r>
              <a:rPr lang="en-MY" sz="1050" dirty="0"/>
              <a:t>(</a:t>
            </a:r>
            <a:r>
              <a:rPr lang="en-MY" sz="1050" dirty="0" err="1"/>
              <a:t>df</a:t>
            </a:r>
            <a:r>
              <a:rPr lang="en-MY" sz="1050" dirty="0"/>
              <a:t>)</a:t>
            </a:r>
          </a:p>
          <a:p>
            <a:pPr>
              <a:lnSpc>
                <a:spcPct val="120000"/>
              </a:lnSpc>
            </a:pPr>
            <a:endParaRPr lang="en-MY" sz="800" dirty="0"/>
          </a:p>
          <a:p>
            <a:pPr>
              <a:lnSpc>
                <a:spcPct val="120000"/>
              </a:lnSpc>
            </a:pPr>
            <a:endParaRPr lang="en-MY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05DA9C5-555F-9B3E-EDC8-0E85B9603E9E}"/>
              </a:ext>
            </a:extLst>
          </p:cNvPr>
          <p:cNvSpPr txBox="1">
            <a:spLocks/>
          </p:cNvSpPr>
          <p:nvPr/>
        </p:nvSpPr>
        <p:spPr>
          <a:xfrm>
            <a:off x="3617976" y="850392"/>
            <a:ext cx="4348816" cy="55504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MY" sz="1000" dirty="0"/>
              <a:t># Forecast Expected Repayment Percentages 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def </a:t>
            </a:r>
            <a:r>
              <a:rPr lang="en-MY" sz="900" dirty="0" err="1"/>
              <a:t>forecast_repayment_percentages</a:t>
            </a:r>
            <a:r>
              <a:rPr lang="en-MY" sz="900" dirty="0"/>
              <a:t>(</a:t>
            </a:r>
            <a:r>
              <a:rPr lang="en-MY" sz="900" dirty="0" err="1"/>
              <a:t>repayment_percentages</a:t>
            </a:r>
            <a:r>
              <a:rPr lang="en-MY" sz="900" dirty="0"/>
              <a:t>, </a:t>
            </a:r>
            <a:r>
              <a:rPr lang="en-MY" sz="900" dirty="0" err="1"/>
              <a:t>df</a:t>
            </a:r>
            <a:r>
              <a:rPr lang="en-MY" sz="900" dirty="0"/>
              <a:t>):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</a:t>
            </a:r>
            <a:r>
              <a:rPr lang="en-MY" sz="900" dirty="0" err="1"/>
              <a:t>expected_repayment</a:t>
            </a:r>
            <a:r>
              <a:rPr lang="en-MY" sz="900" dirty="0"/>
              <a:t> = </a:t>
            </a:r>
            <a:r>
              <a:rPr lang="en-MY" sz="900" dirty="0" err="1"/>
              <a:t>repayment_percentages.copy</a:t>
            </a:r>
            <a:r>
              <a:rPr lang="en-MY" sz="900" dirty="0"/>
              <a:t>()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for vintage in range(</a:t>
            </a:r>
            <a:r>
              <a:rPr lang="en-MY" sz="900" dirty="0" err="1"/>
              <a:t>len</a:t>
            </a:r>
            <a:r>
              <a:rPr lang="en-MY" sz="900" dirty="0"/>
              <a:t>(</a:t>
            </a:r>
            <a:r>
              <a:rPr lang="en-MY" sz="900" dirty="0" err="1"/>
              <a:t>df</a:t>
            </a:r>
            <a:r>
              <a:rPr lang="en-MY" sz="900" dirty="0"/>
              <a:t>)):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p1 = </a:t>
            </a:r>
            <a:r>
              <a:rPr lang="en-MY" sz="900" dirty="0" err="1"/>
              <a:t>expected_repayment.iloc</a:t>
            </a:r>
            <a:r>
              <a:rPr lang="en-MY" sz="900" dirty="0"/>
              <a:t>[vintage, 0]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if </a:t>
            </a:r>
            <a:r>
              <a:rPr lang="en-MY" sz="900" dirty="0" err="1"/>
              <a:t>len</a:t>
            </a:r>
            <a:r>
              <a:rPr lang="en-MY" sz="900" dirty="0"/>
              <a:t>(</a:t>
            </a:r>
            <a:r>
              <a:rPr lang="en-MY" sz="900" dirty="0" err="1"/>
              <a:t>expected_repayment.columns</a:t>
            </a:r>
            <a:r>
              <a:rPr lang="en-MY" sz="900" dirty="0"/>
              <a:t>) &gt; 1: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    </a:t>
            </a:r>
            <a:r>
              <a:rPr lang="en-MY" sz="900" dirty="0" err="1"/>
              <a:t>expected_repayment.iloc</a:t>
            </a:r>
            <a:r>
              <a:rPr lang="en-MY" sz="900" dirty="0"/>
              <a:t>[vintage, 1] = p1 * 2 if vintage == </a:t>
            </a:r>
            <a:r>
              <a:rPr lang="en-MY" sz="900" dirty="0" err="1"/>
              <a:t>len</a:t>
            </a:r>
            <a:r>
              <a:rPr lang="en-MY" sz="900" dirty="0"/>
              <a:t>(</a:t>
            </a:r>
            <a:r>
              <a:rPr lang="en-MY" sz="900" dirty="0" err="1"/>
              <a:t>df</a:t>
            </a:r>
            <a:r>
              <a:rPr lang="en-MY" sz="900" dirty="0"/>
              <a:t>) - 1 else </a:t>
            </a:r>
            <a:r>
              <a:rPr lang="en-MY" sz="900" dirty="0" err="1"/>
              <a:t>expected_repayment.iloc</a:t>
            </a:r>
            <a:r>
              <a:rPr lang="en-MY" sz="900" dirty="0"/>
              <a:t>[vintage, 1]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for </a:t>
            </a:r>
            <a:r>
              <a:rPr lang="en-MY" sz="900" dirty="0" err="1"/>
              <a:t>i</a:t>
            </a:r>
            <a:r>
              <a:rPr lang="en-MY" sz="900" dirty="0"/>
              <a:t> in range(2, 30):  # Forecast until 30 months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    if </a:t>
            </a:r>
            <a:r>
              <a:rPr lang="en-MY" sz="900" dirty="0" err="1"/>
              <a:t>i</a:t>
            </a:r>
            <a:r>
              <a:rPr lang="en-MY" sz="900" dirty="0"/>
              <a:t> &gt;= </a:t>
            </a:r>
            <a:r>
              <a:rPr lang="en-MY" sz="900" dirty="0" err="1"/>
              <a:t>len</a:t>
            </a:r>
            <a:r>
              <a:rPr lang="en-MY" sz="900" dirty="0"/>
              <a:t>(</a:t>
            </a:r>
            <a:r>
              <a:rPr lang="en-MY" sz="900" dirty="0" err="1"/>
              <a:t>expected_repayment.columns</a:t>
            </a:r>
            <a:r>
              <a:rPr lang="en-MY" sz="900" dirty="0"/>
              <a:t>):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        break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    </a:t>
            </a:r>
            <a:r>
              <a:rPr lang="en-MY" sz="900" dirty="0" err="1"/>
              <a:t>expected_repayment.iloc</a:t>
            </a:r>
            <a:r>
              <a:rPr lang="en-MY" sz="900" dirty="0"/>
              <a:t>[vintage, </a:t>
            </a:r>
            <a:r>
              <a:rPr lang="en-MY" sz="900" dirty="0" err="1"/>
              <a:t>i</a:t>
            </a:r>
            <a:r>
              <a:rPr lang="en-MY" sz="900" dirty="0"/>
              <a:t>] = max(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        </a:t>
            </a:r>
            <a:r>
              <a:rPr lang="en-MY" sz="900" dirty="0" err="1"/>
              <a:t>expected_repayment.iloc</a:t>
            </a:r>
            <a:r>
              <a:rPr lang="en-MY" sz="900" dirty="0"/>
              <a:t>[vintage, 1] * np.log(1 + 1 - (</a:t>
            </a:r>
            <a:r>
              <a:rPr lang="en-MY" sz="900" dirty="0" err="1"/>
              <a:t>i</a:t>
            </a:r>
            <a:r>
              <a:rPr lang="en-MY" sz="900" dirty="0"/>
              <a:t> - 1) / 30 * (1 - </a:t>
            </a:r>
            <a:r>
              <a:rPr lang="en-MY" sz="900" dirty="0" err="1"/>
              <a:t>expected_repayment.iloc</a:t>
            </a:r>
            <a:r>
              <a:rPr lang="en-MY" sz="900" dirty="0"/>
              <a:t>[vintage, :</a:t>
            </a:r>
            <a:r>
              <a:rPr lang="en-MY" sz="900" dirty="0" err="1"/>
              <a:t>i</a:t>
            </a:r>
            <a:r>
              <a:rPr lang="en-MY" sz="900" dirty="0"/>
              <a:t>].sum())),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        0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        )</a:t>
            </a:r>
          </a:p>
          <a:p>
            <a:pPr>
              <a:lnSpc>
                <a:spcPct val="100000"/>
              </a:lnSpc>
            </a:pPr>
            <a:r>
              <a:rPr lang="en-MY" sz="900" dirty="0"/>
              <a:t>    return </a:t>
            </a:r>
            <a:r>
              <a:rPr lang="en-MY" sz="900" dirty="0" err="1"/>
              <a:t>expected_repayment</a:t>
            </a:r>
            <a:endParaRPr lang="en-MY" sz="900" dirty="0"/>
          </a:p>
          <a:p>
            <a:pPr>
              <a:lnSpc>
                <a:spcPct val="100000"/>
              </a:lnSpc>
            </a:pPr>
            <a:r>
              <a:rPr lang="en-MY" sz="900" dirty="0" err="1"/>
              <a:t>expected_repayment_percentages</a:t>
            </a:r>
            <a:r>
              <a:rPr lang="en-MY" sz="900" dirty="0"/>
              <a:t> = </a:t>
            </a:r>
            <a:r>
              <a:rPr lang="en-MY" sz="900" dirty="0" err="1"/>
              <a:t>forecast_repayment_percentages</a:t>
            </a:r>
            <a:r>
              <a:rPr lang="en-MY" sz="900" dirty="0"/>
              <a:t>(</a:t>
            </a:r>
            <a:r>
              <a:rPr lang="en-MY" sz="900" dirty="0" err="1"/>
              <a:t>repayment_percentages</a:t>
            </a:r>
            <a:r>
              <a:rPr lang="en-MY" sz="900" dirty="0"/>
              <a:t>, </a:t>
            </a:r>
            <a:r>
              <a:rPr lang="en-MY" sz="900" dirty="0" err="1"/>
              <a:t>df</a:t>
            </a:r>
            <a:r>
              <a:rPr lang="en-MY" sz="900" dirty="0"/>
              <a:t>)</a:t>
            </a:r>
          </a:p>
          <a:p>
            <a:endParaRPr lang="en-MY" sz="7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1D62F8-090D-41E6-65F6-34B924A29BAB}"/>
              </a:ext>
            </a:extLst>
          </p:cNvPr>
          <p:cNvSpPr txBox="1">
            <a:spLocks/>
          </p:cNvSpPr>
          <p:nvPr/>
        </p:nvSpPr>
        <p:spPr>
          <a:xfrm>
            <a:off x="2112604" y="0"/>
            <a:ext cx="7966792" cy="649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500" dirty="0"/>
              <a:t>Appendix (Python Code)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7E50E-D22E-AD3E-D7B6-434696EAD770}"/>
              </a:ext>
            </a:extLst>
          </p:cNvPr>
          <p:cNvSpPr txBox="1">
            <a:spLocks/>
          </p:cNvSpPr>
          <p:nvPr/>
        </p:nvSpPr>
        <p:spPr>
          <a:xfrm>
            <a:off x="7966792" y="850392"/>
            <a:ext cx="4225208" cy="555040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000" dirty="0" err="1"/>
              <a:t>forecasted_cash_flows</a:t>
            </a:r>
            <a:r>
              <a:rPr lang="en-US" sz="1000" dirty="0"/>
              <a:t> = </a:t>
            </a:r>
            <a:r>
              <a:rPr lang="en-US" sz="1000" dirty="0" err="1"/>
              <a:t>expected_repayment_percentages.multiply</a:t>
            </a:r>
            <a:r>
              <a:rPr lang="en-US" sz="1000" dirty="0"/>
              <a:t>(</a:t>
            </a:r>
            <a:r>
              <a:rPr lang="en-US" sz="1000" dirty="0" err="1"/>
              <a:t>df</a:t>
            </a:r>
            <a:r>
              <a:rPr lang="en-US" sz="1000" dirty="0"/>
              <a:t>["Origination Amount"], axis=0).sum()</a:t>
            </a:r>
          </a:p>
          <a:p>
            <a:r>
              <a:rPr lang="en-US" sz="1000" dirty="0" err="1"/>
              <a:t>annual_discount_rate</a:t>
            </a:r>
            <a:r>
              <a:rPr lang="en-US" sz="1000" dirty="0"/>
              <a:t> = 0.025  # 2.5% discount rate</a:t>
            </a:r>
          </a:p>
          <a:p>
            <a:r>
              <a:rPr lang="en-US" sz="1000" dirty="0" err="1"/>
              <a:t>monthly_discount_rate</a:t>
            </a:r>
            <a:r>
              <a:rPr lang="en-US" sz="1000" dirty="0"/>
              <a:t> = (1 + </a:t>
            </a:r>
            <a:r>
              <a:rPr lang="en-US" sz="1000" dirty="0" err="1"/>
              <a:t>annual_discount_rate</a:t>
            </a:r>
            <a:r>
              <a:rPr lang="en-US" sz="1000" dirty="0"/>
              <a:t>) ** (1/12) - 1</a:t>
            </a:r>
          </a:p>
          <a:p>
            <a:r>
              <a:rPr lang="en-US" sz="1000" dirty="0" err="1"/>
              <a:t>discounted_cash_flows</a:t>
            </a:r>
            <a:r>
              <a:rPr lang="en-US" sz="1000" dirty="0"/>
              <a:t> = </a:t>
            </a:r>
            <a:r>
              <a:rPr lang="en-US" sz="1000" dirty="0" err="1"/>
              <a:t>forecasted_cash_flows</a:t>
            </a:r>
            <a:r>
              <a:rPr lang="en-US" sz="1000" dirty="0"/>
              <a:t> / ((1 + </a:t>
            </a:r>
            <a:r>
              <a:rPr lang="en-US" sz="1000" dirty="0" err="1"/>
              <a:t>monthly_discount_rate</a:t>
            </a:r>
            <a:r>
              <a:rPr lang="en-US" sz="1000" dirty="0"/>
              <a:t>) ** </a:t>
            </a:r>
            <a:r>
              <a:rPr lang="en-US" sz="1000" dirty="0" err="1"/>
              <a:t>np.arange</a:t>
            </a:r>
            <a:r>
              <a:rPr lang="en-US" sz="1000" dirty="0"/>
              <a:t>(1,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 err="1"/>
              <a:t>forecasted_cash_flows</a:t>
            </a:r>
            <a:r>
              <a:rPr lang="en-US" sz="1000" dirty="0"/>
              <a:t>) + 1))</a:t>
            </a:r>
          </a:p>
          <a:p>
            <a:r>
              <a:rPr lang="en-US" sz="1000" dirty="0" err="1"/>
              <a:t>portfolio_value</a:t>
            </a:r>
            <a:r>
              <a:rPr lang="en-US" sz="1000" dirty="0"/>
              <a:t> = </a:t>
            </a:r>
            <a:r>
              <a:rPr lang="en-US" sz="1000" dirty="0" err="1"/>
              <a:t>discounted_cash_flows.sum</a:t>
            </a:r>
            <a:r>
              <a:rPr lang="en-US" sz="1000" dirty="0"/>
              <a:t>()</a:t>
            </a:r>
          </a:p>
          <a:p>
            <a:r>
              <a:rPr lang="en-MY" sz="1000" dirty="0" err="1"/>
              <a:t>client_estimate</a:t>
            </a:r>
            <a:r>
              <a:rPr lang="en-MY" sz="1000" dirty="0"/>
              <a:t> = 84993122.67</a:t>
            </a:r>
          </a:p>
          <a:p>
            <a:r>
              <a:rPr lang="en-MY" sz="1000" dirty="0" err="1"/>
              <a:t>absolute_difference</a:t>
            </a:r>
            <a:r>
              <a:rPr lang="en-MY" sz="1000" dirty="0"/>
              <a:t> = abs(</a:t>
            </a:r>
            <a:r>
              <a:rPr lang="en-MY" sz="1000" dirty="0" err="1"/>
              <a:t>portfolio_value</a:t>
            </a:r>
            <a:r>
              <a:rPr lang="en-MY" sz="1000" dirty="0"/>
              <a:t> - </a:t>
            </a:r>
            <a:r>
              <a:rPr lang="en-MY" sz="1000" dirty="0" err="1"/>
              <a:t>client_estimate</a:t>
            </a:r>
            <a:r>
              <a:rPr lang="en-MY" sz="1000" dirty="0"/>
              <a:t>)</a:t>
            </a:r>
          </a:p>
          <a:p>
            <a:r>
              <a:rPr lang="en-MY" sz="1000" dirty="0" err="1"/>
              <a:t>relative_difference</a:t>
            </a:r>
            <a:r>
              <a:rPr lang="en-MY" sz="1000" dirty="0"/>
              <a:t> = (</a:t>
            </a:r>
            <a:r>
              <a:rPr lang="en-MY" sz="1000" dirty="0" err="1"/>
              <a:t>absolute_difference</a:t>
            </a:r>
            <a:r>
              <a:rPr lang="en-MY" sz="1000" dirty="0"/>
              <a:t> / </a:t>
            </a:r>
            <a:r>
              <a:rPr lang="en-MY" sz="1000" dirty="0" err="1"/>
              <a:t>client_estimate</a:t>
            </a:r>
            <a:r>
              <a:rPr lang="en-MY" sz="1000" dirty="0"/>
              <a:t>) * 100</a:t>
            </a:r>
          </a:p>
          <a:p>
            <a:r>
              <a:rPr lang="en-MY" sz="1000" dirty="0" err="1"/>
              <a:t>acceptable_difference</a:t>
            </a:r>
            <a:r>
              <a:rPr lang="en-MY" sz="1000" dirty="0"/>
              <a:t> = 500000</a:t>
            </a:r>
          </a:p>
          <a:p>
            <a:r>
              <a:rPr lang="en-MY" sz="1000" dirty="0" err="1"/>
              <a:t>is_within_threshold</a:t>
            </a:r>
            <a:r>
              <a:rPr lang="en-MY" sz="1000" dirty="0"/>
              <a:t> = </a:t>
            </a:r>
            <a:r>
              <a:rPr lang="en-MY" sz="1000" dirty="0" err="1"/>
              <a:t>absolute_difference</a:t>
            </a:r>
            <a:r>
              <a:rPr lang="en-MY" sz="1000" dirty="0"/>
              <a:t> &lt; </a:t>
            </a:r>
            <a:r>
              <a:rPr lang="en-MY" sz="1000" dirty="0" err="1"/>
              <a:t>acceptable_difference</a:t>
            </a:r>
            <a:endParaRPr lang="en-MY" sz="1000" dirty="0"/>
          </a:p>
          <a:p>
            <a:r>
              <a:rPr lang="en-MY" sz="1000" dirty="0"/>
              <a:t># Results</a:t>
            </a:r>
          </a:p>
          <a:p>
            <a:r>
              <a:rPr lang="en-MY" sz="1000" dirty="0"/>
              <a:t>print(</a:t>
            </a:r>
            <a:r>
              <a:rPr lang="en-MY" sz="1000" dirty="0" err="1"/>
              <a:t>f"Calculated</a:t>
            </a:r>
            <a:r>
              <a:rPr lang="en-MY" sz="1000" dirty="0"/>
              <a:t> Portfolio Value: CHF {portfolio_value:.2f}")</a:t>
            </a:r>
          </a:p>
          <a:p>
            <a:r>
              <a:rPr lang="en-MY" sz="1000" dirty="0"/>
              <a:t>print(</a:t>
            </a:r>
            <a:r>
              <a:rPr lang="en-MY" sz="1000" dirty="0" err="1"/>
              <a:t>f"Absolute</a:t>
            </a:r>
            <a:r>
              <a:rPr lang="en-MY" sz="1000" dirty="0"/>
              <a:t> Difference: CHF {absolute_difference:.2f}")</a:t>
            </a:r>
          </a:p>
          <a:p>
            <a:r>
              <a:rPr lang="en-MY" sz="1000" dirty="0"/>
              <a:t>print(</a:t>
            </a:r>
            <a:r>
              <a:rPr lang="en-MY" sz="1000" dirty="0" err="1"/>
              <a:t>f"Relative</a:t>
            </a:r>
            <a:r>
              <a:rPr lang="en-MY" sz="1000" dirty="0"/>
              <a:t> Difference: {relative_difference:.4f}%")</a:t>
            </a:r>
          </a:p>
          <a:p>
            <a:r>
              <a:rPr lang="en-MY" sz="1000" dirty="0"/>
              <a:t>print(</a:t>
            </a:r>
            <a:r>
              <a:rPr lang="en-MY" sz="1000" dirty="0" err="1"/>
              <a:t>f"Within</a:t>
            </a:r>
            <a:r>
              <a:rPr lang="en-MY" sz="1000" dirty="0"/>
              <a:t> Acceptable Threshold: {</a:t>
            </a:r>
            <a:r>
              <a:rPr lang="en-MY" sz="1000" dirty="0" err="1"/>
              <a:t>is_within_threshold</a:t>
            </a:r>
            <a:r>
              <a:rPr lang="en-MY" sz="1000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5670442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{B8E49625-CE0F-40C3-9AEA-4B07EFDAD877}tf22712842_win32</Template>
  <TotalTime>82</TotalTime>
  <Words>765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Franklin Gothic Book</vt:lpstr>
      <vt:lpstr>Wingdings</vt:lpstr>
      <vt:lpstr>Custom</vt:lpstr>
      <vt:lpstr>Portfolio Valuation </vt:lpstr>
      <vt:lpstr>Content</vt:lpstr>
      <vt:lpstr>Objectives</vt:lpstr>
      <vt:lpstr>Methodology </vt:lpstr>
      <vt:lpstr>Key Findings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Wincci Chan</dc:creator>
  <cp:lastModifiedBy>Wincci Chan</cp:lastModifiedBy>
  <cp:revision>1</cp:revision>
  <dcterms:created xsi:type="dcterms:W3CDTF">2025-03-11T07:14:30Z</dcterms:created>
  <dcterms:modified xsi:type="dcterms:W3CDTF">2025-03-11T08:37:29Z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