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3C9C-D828-661B-50BF-A2251EFC1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2807210"/>
            <a:ext cx="5518066" cy="32552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Analysis of Adverse Effects of Tramal and Lyrica</a:t>
            </a:r>
            <a:endParaRPr lang="en-MY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C539A-5451-F4AD-5857-AFC353CB5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2268787"/>
            <a:ext cx="5357600" cy="538422"/>
          </a:xfrm>
        </p:spPr>
        <p:txBody>
          <a:bodyPr/>
          <a:lstStyle/>
          <a:p>
            <a:r>
              <a:rPr lang="en-MY" dirty="0">
                <a:latin typeface="Bahnschrift SemiBold" panose="020B0502040204020203" pitchFamily="34" charset="0"/>
              </a:rPr>
              <a:t>FAERS Oct - Dec 2024 Dataset Insights</a:t>
            </a:r>
          </a:p>
        </p:txBody>
      </p:sp>
    </p:spTree>
    <p:extLst>
      <p:ext uri="{BB962C8B-B14F-4D97-AF65-F5344CB8AC3E}">
        <p14:creationId xmlns:p14="http://schemas.microsoft.com/office/powerpoint/2010/main" val="421307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2732-8D5A-6D9A-FB8F-4B4D4CD79B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10712" y="2441448"/>
            <a:ext cx="7854696" cy="1975104"/>
          </a:xfrm>
        </p:spPr>
        <p:txBody>
          <a:bodyPr>
            <a:normAutofit/>
          </a:bodyPr>
          <a:lstStyle/>
          <a:p>
            <a:r>
              <a:rPr lang="en-MY" sz="9600" dirty="0">
                <a:latin typeface="Bahnschrift SemiBold SemiConden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587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6727E6-EFDA-7170-16C9-F7AC27F89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036425"/>
              </p:ext>
            </p:extLst>
          </p:nvPr>
        </p:nvGraphicFramePr>
        <p:xfrm>
          <a:off x="3502152" y="233170"/>
          <a:ext cx="7854696" cy="6391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4696">
                  <a:extLst>
                    <a:ext uri="{9D8B030D-6E8A-4147-A177-3AD203B41FA5}">
                      <a16:colId xmlns:a16="http://schemas.microsoft.com/office/drawing/2014/main" val="1203335178"/>
                    </a:ext>
                  </a:extLst>
                </a:gridCol>
              </a:tblGrid>
              <a:tr h="913094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Bahnschrift SemiBold SemiConden" panose="020B0502040204020203" pitchFamily="34" charset="0"/>
                          <a:hlinkClick r:id="rId2" action="ppaction://hlinksldjump"/>
                        </a:rPr>
                        <a:t>Introduction</a:t>
                      </a:r>
                      <a:endParaRPr lang="en-MY" sz="2400" dirty="0">
                        <a:latin typeface="Bahnschrift SemiBold SemiConden" panose="020B0502040204020203" pitchFamily="34" charset="0"/>
                      </a:endParaRPr>
                    </a:p>
                    <a:p>
                      <a:r>
                        <a:rPr lang="en-MY" sz="2400" dirty="0">
                          <a:latin typeface="Bahnschrift SemiBold SemiConden" panose="020B0502040204020203" pitchFamily="34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461051"/>
                  </a:ext>
                </a:extLst>
              </a:tr>
              <a:tr h="913094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Bahnschrift SemiBold SemiConden" panose="020B0502040204020203" pitchFamily="34" charset="0"/>
                          <a:hlinkClick r:id="rId3" action="ppaction://hlinksldjump"/>
                        </a:rPr>
                        <a:t>Methodology</a:t>
                      </a:r>
                      <a:endParaRPr lang="en-MY" sz="2400" dirty="0">
                        <a:latin typeface="Bahnschrift SemiBold SemiConden" panose="020B0502040204020203" pitchFamily="34" charset="0"/>
                      </a:endParaRPr>
                    </a:p>
                    <a:p>
                      <a:r>
                        <a:rPr lang="en-MY" sz="2400" dirty="0">
                          <a:latin typeface="Bahnschrift SemiBold SemiConden" panose="020B0502040204020203" pitchFamily="34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892051"/>
                  </a:ext>
                </a:extLst>
              </a:tr>
              <a:tr h="91309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 SemiBold SemiConden" panose="020B0502040204020203" pitchFamily="34" charset="0"/>
                          <a:hlinkClick r:id="rId4" action="ppaction://hlinksldjump"/>
                        </a:rPr>
                        <a:t>Most Common Adverse Effects of Tramal</a:t>
                      </a:r>
                      <a:endParaRPr lang="en-US" sz="2400" dirty="0">
                        <a:latin typeface="Bahnschrift SemiBold SemiConden" panose="020B0502040204020203" pitchFamily="34" charset="0"/>
                      </a:endParaRPr>
                    </a:p>
                    <a:p>
                      <a:r>
                        <a:rPr lang="en-MY" sz="2400" dirty="0">
                          <a:latin typeface="Bahnschrift SemiBold SemiConden" panose="020B0502040204020203" pitchFamily="34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604338"/>
                  </a:ext>
                </a:extLst>
              </a:tr>
              <a:tr h="91309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ahnschrift SemiBold SemiConden" panose="020B0502040204020203" pitchFamily="34" charset="0"/>
                          <a:hlinkClick r:id="rId5" action="ppaction://hlinksldjump"/>
                        </a:rPr>
                        <a:t>Comparing Tramal &amp; Lyrica Adverse Effects</a:t>
                      </a:r>
                      <a:endParaRPr lang="en-US" sz="2400" dirty="0">
                        <a:latin typeface="Bahnschrift SemiBold SemiConden" panose="020B0502040204020203" pitchFamily="34" charset="0"/>
                      </a:endParaRPr>
                    </a:p>
                    <a:p>
                      <a:r>
                        <a:rPr lang="en-US" sz="2400" dirty="0">
                          <a:latin typeface="Bahnschrift SemiBold SemiConden" panose="020B0502040204020203" pitchFamily="34" charset="0"/>
                        </a:rPr>
                        <a:t>6</a:t>
                      </a:r>
                      <a:endParaRPr lang="en-MY" sz="240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342883"/>
                  </a:ext>
                </a:extLst>
              </a:tr>
              <a:tr h="913094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Bahnschrift SemiBold SemiConden" panose="020B0502040204020203" pitchFamily="34" charset="0"/>
                          <a:hlinkClick r:id="rId6" action="ppaction://hlinksldjump"/>
                        </a:rPr>
                        <a:t>Key Observations</a:t>
                      </a:r>
                      <a:endParaRPr lang="en-MY" sz="2400" dirty="0">
                        <a:latin typeface="Bahnschrift SemiBold SemiConden" panose="020B0502040204020203" pitchFamily="34" charset="0"/>
                      </a:endParaRPr>
                    </a:p>
                    <a:p>
                      <a:r>
                        <a:rPr lang="en-MY" sz="2400" dirty="0">
                          <a:latin typeface="Bahnschrift SemiBold SemiConden" panose="020B0502040204020203" pitchFamily="34" charset="0"/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060055"/>
                  </a:ext>
                </a:extLst>
              </a:tr>
              <a:tr h="913094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Bahnschrift SemiBold SemiConden" panose="020B0502040204020203" pitchFamily="34" charset="0"/>
                          <a:hlinkClick r:id="rId7" action="ppaction://hlinksldjump"/>
                        </a:rPr>
                        <a:t>Further Investigation </a:t>
                      </a:r>
                      <a:endParaRPr lang="en-MY" sz="2400" dirty="0">
                        <a:latin typeface="Bahnschrift SemiBold SemiConden" panose="020B0502040204020203" pitchFamily="34" charset="0"/>
                      </a:endParaRPr>
                    </a:p>
                    <a:p>
                      <a:r>
                        <a:rPr lang="en-MY" sz="2400" dirty="0">
                          <a:latin typeface="Bahnschrift SemiBold SemiConden" panose="020B0502040204020203" pitchFamily="34" charset="0"/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003321"/>
                  </a:ext>
                </a:extLst>
              </a:tr>
              <a:tr h="913094">
                <a:tc>
                  <a:txBody>
                    <a:bodyPr/>
                    <a:lstStyle/>
                    <a:p>
                      <a:r>
                        <a:rPr lang="en-MY" sz="2400" dirty="0">
                          <a:latin typeface="Bahnschrift SemiBold SemiConden" panose="020B0502040204020203" pitchFamily="34" charset="0"/>
                          <a:hlinkClick r:id="rId8" action="ppaction://hlinksldjump"/>
                        </a:rPr>
                        <a:t>Conclusion </a:t>
                      </a:r>
                      <a:endParaRPr lang="en-MY" sz="2400" dirty="0">
                        <a:latin typeface="Bahnschrift SemiBold SemiConden" panose="020B0502040204020203" pitchFamily="34" charset="0"/>
                      </a:endParaRPr>
                    </a:p>
                    <a:p>
                      <a:r>
                        <a:rPr lang="en-MY" sz="2400" dirty="0">
                          <a:latin typeface="Bahnschrift SemiBold SemiConden" panose="020B0502040204020203" pitchFamily="34" charset="0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4513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72C449-D9F9-19CC-AB6A-3BBF953E796D}"/>
              </a:ext>
            </a:extLst>
          </p:cNvPr>
          <p:cNvSpPr txBox="1"/>
          <p:nvPr/>
        </p:nvSpPr>
        <p:spPr>
          <a:xfrm>
            <a:off x="2336398" y="1074509"/>
            <a:ext cx="626258" cy="470898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MY" sz="5000" dirty="0">
                <a:latin typeface="Bahnschrift SemiBold SemiConden" panose="020B0502040204020203" pitchFamily="34" charset="0"/>
              </a:rPr>
              <a:t>A</a:t>
            </a:r>
          </a:p>
          <a:p>
            <a:r>
              <a:rPr lang="en-MY" sz="5000" dirty="0">
                <a:latin typeface="Bahnschrift SemiBold SemiConden" panose="020B0502040204020203" pitchFamily="34" charset="0"/>
              </a:rPr>
              <a:t>G</a:t>
            </a:r>
          </a:p>
          <a:p>
            <a:r>
              <a:rPr lang="en-MY" sz="5000" dirty="0">
                <a:latin typeface="Bahnschrift SemiBold SemiConden" panose="020B0502040204020203" pitchFamily="34" charset="0"/>
              </a:rPr>
              <a:t>E</a:t>
            </a:r>
          </a:p>
          <a:p>
            <a:r>
              <a:rPr lang="en-MY" sz="5000" dirty="0">
                <a:latin typeface="Bahnschrift SemiBold SemiConden" panose="020B0502040204020203" pitchFamily="34" charset="0"/>
              </a:rPr>
              <a:t>N</a:t>
            </a:r>
          </a:p>
          <a:p>
            <a:r>
              <a:rPr lang="en-MY" sz="5000" dirty="0">
                <a:latin typeface="Bahnschrift SemiBold SemiConden" panose="020B0502040204020203" pitchFamily="34" charset="0"/>
              </a:rPr>
              <a:t>D</a:t>
            </a:r>
          </a:p>
          <a:p>
            <a:r>
              <a:rPr lang="en-MY" sz="5000" dirty="0">
                <a:latin typeface="Bahnschrift SemiBold SemiConden" panose="020B0502040204020203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102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5952-AE1E-938F-E9C2-45022FC1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>
                <a:latin typeface="Bahnschrift SemiBold SemiConden" panose="020B050204020402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20BC-85C8-82C7-B8E2-B81C2EC5F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52116"/>
            <a:ext cx="7958331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Objective: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Investigate the most common adverse effects of Tramal using FAERS 2024 data.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Compare Tramal’s adverse effects to Lyrica (another neurological pain medication).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Provide insights on further investigations needed for drug comparison.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3108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FF5F3A-37F6-AAA2-4261-455AAB8F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73856"/>
          </a:xfrm>
        </p:spPr>
        <p:txBody>
          <a:bodyPr>
            <a:normAutofit/>
          </a:bodyPr>
          <a:lstStyle/>
          <a:p>
            <a:r>
              <a:rPr lang="en-MY" sz="4000" dirty="0">
                <a:latin typeface="Bahnschrift SemiBold SemiConden" panose="020B0502040204020203" pitchFamily="34" charset="0"/>
              </a:rPr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BE15E5-6B35-6D85-4B74-D8204ED3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83080"/>
            <a:ext cx="7796540" cy="4700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1600" dirty="0">
                <a:latin typeface="Bahnschrift SemiBold" panose="020B0502040204020203" pitchFamily="34" charset="0"/>
              </a:rPr>
              <a:t>FAERS Dataset Overview:</a:t>
            </a:r>
          </a:p>
          <a:p>
            <a:r>
              <a:rPr lang="en-MY" sz="1600" dirty="0">
                <a:latin typeface="Bahnschrift SemiBold" panose="020B0502040204020203" pitchFamily="34" charset="0"/>
              </a:rPr>
              <a:t>FAERS (FDA Adverse Event Reporting System) collects drug safety data.</a:t>
            </a:r>
          </a:p>
          <a:p>
            <a:r>
              <a:rPr lang="en-MY" sz="1600" dirty="0">
                <a:latin typeface="Bahnschrift SemiBold" panose="020B0502040204020203" pitchFamily="34" charset="0"/>
              </a:rPr>
              <a:t>Data is quarterly, so we combined all four 2019 datasets.</a:t>
            </a:r>
          </a:p>
          <a:p>
            <a:r>
              <a:rPr lang="en-MY" sz="1600" dirty="0">
                <a:latin typeface="Bahnschrift SemiBold" panose="020B0502040204020203" pitchFamily="34" charset="0"/>
              </a:rPr>
              <a:t>Merged datasets to extract adverse reactions for Tramal and Lyrica.</a:t>
            </a:r>
          </a:p>
          <a:p>
            <a:pPr marL="0" indent="0">
              <a:buNone/>
            </a:pPr>
            <a:r>
              <a:rPr lang="en-MY" sz="1600" dirty="0">
                <a:latin typeface="Bahnschrift SemiBold" panose="020B0502040204020203" pitchFamily="34" charset="0"/>
              </a:rPr>
              <a:t>Data Processing Steps:</a:t>
            </a:r>
          </a:p>
          <a:p>
            <a:r>
              <a:rPr lang="en-MY" sz="1600" dirty="0">
                <a:latin typeface="Bahnschrift SemiBold" panose="020B0502040204020203" pitchFamily="34" charset="0"/>
              </a:rPr>
              <a:t>Downloaded FAERS 2019 data (Q1–Q4).</a:t>
            </a:r>
          </a:p>
          <a:p>
            <a:r>
              <a:rPr lang="en-MY" sz="1600" dirty="0">
                <a:latin typeface="Bahnschrift SemiBold" panose="020B0502040204020203" pitchFamily="34" charset="0"/>
              </a:rPr>
              <a:t>Merged the quarterly datasets into one.</a:t>
            </a:r>
          </a:p>
          <a:p>
            <a:r>
              <a:rPr lang="en-MY" sz="1600" dirty="0">
                <a:latin typeface="Bahnschrift SemiBold" panose="020B0502040204020203" pitchFamily="34" charset="0"/>
              </a:rPr>
              <a:t>Filtered reports mentioning Tramal and Lyrica.</a:t>
            </a:r>
          </a:p>
          <a:p>
            <a:r>
              <a:rPr lang="en-MY" sz="1600" dirty="0">
                <a:latin typeface="Bahnschrift SemiBold" panose="020B0502040204020203" pitchFamily="34" charset="0"/>
              </a:rPr>
              <a:t>Extracted reaction terms to identify common adverse effects.</a:t>
            </a:r>
          </a:p>
          <a:p>
            <a:r>
              <a:rPr lang="en-MY" sz="1600" dirty="0">
                <a:latin typeface="Bahnschrift SemiBold" panose="020B0502040204020203" pitchFamily="34" charset="0"/>
              </a:rPr>
              <a:t>Used R to clean and visualize data.</a:t>
            </a:r>
          </a:p>
        </p:txBody>
      </p:sp>
    </p:spTree>
    <p:extLst>
      <p:ext uri="{BB962C8B-B14F-4D97-AF65-F5344CB8AC3E}">
        <p14:creationId xmlns:p14="http://schemas.microsoft.com/office/powerpoint/2010/main" val="25157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A9B5-DFE1-A091-B3B9-FA67572C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0012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Most Common Adverse Effects of Tramal</a:t>
            </a:r>
            <a:endParaRPr lang="en-MY" dirty="0">
              <a:latin typeface="Bahnschrift SemiBold SemiConden" panose="020B0502040204020203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DA2CB1-311B-E2FC-134F-F5B34211E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684" y="1472185"/>
            <a:ext cx="6030632" cy="5292010"/>
          </a:xfrm>
        </p:spPr>
      </p:pic>
    </p:spTree>
    <p:extLst>
      <p:ext uri="{BB962C8B-B14F-4D97-AF65-F5344CB8AC3E}">
        <p14:creationId xmlns:p14="http://schemas.microsoft.com/office/powerpoint/2010/main" val="140276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F8B8-EC80-A71C-DD95-D3BEC2FB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67" y="811440"/>
            <a:ext cx="8174411" cy="107722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Bahnschrift SemiBold SemiConden" panose="020B0502040204020203" pitchFamily="34" charset="0"/>
              </a:rPr>
              <a:t>Comparing Tramal &amp; Lyrica Adverse  Effects</a:t>
            </a:r>
            <a:endParaRPr lang="en-MY" sz="3600" dirty="0">
              <a:latin typeface="Bahnschrift SemiBold SemiConden" panose="020B0502040204020203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A439F8-F323-61AE-65B1-5B5533B74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5759" y="1503998"/>
            <a:ext cx="5890425" cy="5168975"/>
          </a:xfrm>
        </p:spPr>
      </p:pic>
    </p:spTree>
    <p:extLst>
      <p:ext uri="{BB962C8B-B14F-4D97-AF65-F5344CB8AC3E}">
        <p14:creationId xmlns:p14="http://schemas.microsoft.com/office/powerpoint/2010/main" val="17412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FF7B7-32F9-194D-4015-F9C1CD3A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600" dirty="0">
                <a:latin typeface="Bahnschrift SemiBold SemiConden" panose="020B0502040204020203" pitchFamily="34" charset="0"/>
              </a:rPr>
              <a:t>Key Observations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41986F3-40DA-479C-EA9F-14585FF2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430086"/>
            <a:ext cx="7796540" cy="475125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Bahnschrift SemiBold" panose="020B0502040204020203" pitchFamily="34" charset="0"/>
              </a:rPr>
              <a:t>Lyrica has significantly more reported adverse effects compared to Tramal.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The top reported for Lyrica effects, are </a:t>
            </a:r>
            <a:r>
              <a:rPr lang="en-US" b="1" dirty="0">
                <a:latin typeface="Bahnschrift SemiBold" panose="020B0502040204020203" pitchFamily="34" charset="0"/>
              </a:rPr>
              <a:t>Pain, Drug Ineffective, and Malaise. </a:t>
            </a:r>
            <a:endParaRPr lang="en-US" dirty="0"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Bahnschrift SemiBold" panose="020B0502040204020203" pitchFamily="34" charset="0"/>
              </a:rPr>
              <a:t>Tramal has fewer reported adverse effects in FAERS.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Bahnschrift SemiBold" panose="020B0502040204020203" pitchFamily="34" charset="0"/>
              </a:rPr>
              <a:t>The only noticeable adverse effects for Tramal include </a:t>
            </a:r>
            <a:r>
              <a:rPr lang="en-US" b="1" dirty="0">
                <a:latin typeface="Bahnschrift SemiBold" panose="020B0502040204020203" pitchFamily="34" charset="0"/>
              </a:rPr>
              <a:t>Nausea, Pyrexia, </a:t>
            </a:r>
            <a:r>
              <a:rPr lang="en-US" b="1" dirty="0" err="1">
                <a:latin typeface="Bahnschrift SemiBold" panose="020B0502040204020203" pitchFamily="34" charset="0"/>
              </a:rPr>
              <a:t>Dyspnoea</a:t>
            </a:r>
            <a:r>
              <a:rPr lang="en-US" b="1" dirty="0">
                <a:latin typeface="Bahnschrift SemiBold" panose="020B0502040204020203" pitchFamily="34" charset="0"/>
              </a:rPr>
              <a:t>, and Abdominal Pain, </a:t>
            </a:r>
            <a:r>
              <a:rPr lang="en-US" dirty="0">
                <a:latin typeface="Bahnschrift SemiBold" panose="020B0502040204020203" pitchFamily="34" charset="0"/>
              </a:rPr>
              <a:t>all with much lower counts.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Bahnschrift SemiBold" panose="020B0502040204020203" pitchFamily="34" charset="0"/>
              </a:rPr>
              <a:t>Overlapping adverse effects include: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latin typeface="Bahnschrift SemiBold" panose="020B0502040204020203" pitchFamily="34" charset="0"/>
              </a:rPr>
              <a:t>Nausea </a:t>
            </a:r>
            <a:r>
              <a:rPr lang="en-US" dirty="0">
                <a:latin typeface="Bahnschrift SemiBold" panose="020B0502040204020203" pitchFamily="34" charset="0"/>
              </a:rPr>
              <a:t>appears in both drugs, though more frequently in Lyrica cases.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Bahnschrift SemiBold" panose="020B0502040204020203" pitchFamily="34" charset="0"/>
              </a:rPr>
              <a:t>Lyrica is associated with serious and unique effects.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latin typeface="Bahnschrift SemiBold" panose="020B0502040204020203" pitchFamily="34" charset="0"/>
              </a:rPr>
              <a:t>Malignant neoplasm progression (cancer worsening)</a:t>
            </a:r>
            <a:r>
              <a:rPr lang="en-US" dirty="0">
                <a:latin typeface="Bahnschrift SemiBold" panose="020B0502040204020203" pitchFamily="34" charset="0"/>
              </a:rPr>
              <a:t> and </a:t>
            </a:r>
            <a:r>
              <a:rPr lang="en-US" b="1" dirty="0">
                <a:latin typeface="Bahnschrift SemiBold" panose="020B0502040204020203" pitchFamily="34" charset="0"/>
              </a:rPr>
              <a:t>ileus (intestinal blockage)</a:t>
            </a:r>
            <a:r>
              <a:rPr lang="en-US" dirty="0">
                <a:latin typeface="Bahnschrift SemiBold" panose="020B0502040204020203" pitchFamily="34" charset="0"/>
              </a:rPr>
              <a:t> are reported for Lyrica but not for Tramal.</a:t>
            </a:r>
          </a:p>
        </p:txBody>
      </p:sp>
    </p:spTree>
    <p:extLst>
      <p:ext uri="{BB962C8B-B14F-4D97-AF65-F5344CB8AC3E}">
        <p14:creationId xmlns:p14="http://schemas.microsoft.com/office/powerpoint/2010/main" val="275230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6D51-2EA2-B674-F137-71939C8C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000" dirty="0">
                <a:latin typeface="Bahnschrift SemiBold SemiConden" panose="020B0502040204020203" pitchFamily="34" charset="0"/>
              </a:rPr>
              <a:t>Further 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C1CA-01FB-FC14-E4B4-A25DCCFB4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52116"/>
            <a:ext cx="7958331" cy="42481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latin typeface="Bahnschrift SemiBold SemiConden" panose="020B0502040204020203" pitchFamily="34" charset="0"/>
              </a:rPr>
              <a:t>What else should we analyze?</a:t>
            </a:r>
            <a:endParaRPr lang="en-US" dirty="0">
              <a:latin typeface="Bahnschrift SemiBold SemiConden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Bold SemiConden" panose="020B0502040204020203" pitchFamily="34" charset="0"/>
              </a:rPr>
              <a:t>Effect Severity: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 SemiConden" panose="020B0502040204020203" pitchFamily="34" charset="0"/>
              </a:rPr>
              <a:t>Do these effects require hospitalization?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Bold SemiConden" panose="020B0502040204020203" pitchFamily="34" charset="0"/>
              </a:rPr>
              <a:t>Demographic Influence: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 SemiConden" panose="020B0502040204020203" pitchFamily="34" charset="0"/>
              </a:rPr>
              <a:t>Do certain age groups experience more severe reactions?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Bold SemiConden" panose="020B0502040204020203" pitchFamily="34" charset="0"/>
              </a:rPr>
              <a:t>Drug Interactions: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 SemiConden" panose="020B0502040204020203" pitchFamily="34" charset="0"/>
              </a:rPr>
              <a:t>Are side effects amplified by other medications?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Bold SemiConden" panose="020B0502040204020203" pitchFamily="34" charset="0"/>
              </a:rPr>
              <a:t>Long-Term Safety:</a:t>
            </a:r>
            <a:r>
              <a:rPr lang="en-US" dirty="0">
                <a:latin typeface="Bahnschrift SemiBold SemiConden" panose="020B0502040204020203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 SemiConden" panose="020B0502040204020203" pitchFamily="34" charset="0"/>
              </a:rPr>
              <a:t>How do these drugs impact patients over </a:t>
            </a:r>
            <a:r>
              <a:rPr lang="en-US" b="1" dirty="0">
                <a:latin typeface="Bahnschrift SemiBold SemiConden" panose="020B0502040204020203" pitchFamily="34" charset="0"/>
              </a:rPr>
              <a:t>several years</a:t>
            </a:r>
            <a:r>
              <a:rPr lang="en-US" dirty="0">
                <a:latin typeface="Bahnschrift SemiBold SemiConden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353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00E6-3A2A-6952-EA0C-253F46A9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64127"/>
          </a:xfrm>
        </p:spPr>
        <p:txBody>
          <a:bodyPr>
            <a:normAutofit/>
          </a:bodyPr>
          <a:lstStyle/>
          <a:p>
            <a:r>
              <a:rPr lang="en-MY" sz="4000" dirty="0">
                <a:latin typeface="Bahnschrift SemiBold SemiConden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28B2-011E-D93F-E74C-D24E41FB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72183"/>
            <a:ext cx="7796540" cy="469087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600" b="1" dirty="0">
                <a:latin typeface="Bahnschrift SemiBold SemiConden" panose="020B0502040204020203" pitchFamily="34" charset="0"/>
              </a:rPr>
              <a:t>Summary of Findings:</a:t>
            </a:r>
            <a:endParaRPr lang="en-US" sz="2600" dirty="0">
              <a:latin typeface="Bahnschrift SemiBold SemiConden" panose="020B0502040204020203" pitchFamily="34" charset="0"/>
            </a:endParaRPr>
          </a:p>
          <a:p>
            <a:r>
              <a:rPr lang="en-US" b="1" dirty="0">
                <a:latin typeface="Bahnschrift SemiBold SemiConden" panose="020B0502040204020203" pitchFamily="34" charset="0"/>
              </a:rPr>
              <a:t>Lyrica shows a broader range of adverse effects compared to Tramal, with higher case reports in FAERS.</a:t>
            </a:r>
          </a:p>
          <a:p>
            <a:r>
              <a:rPr lang="en-US" b="1" dirty="0">
                <a:latin typeface="Bahnschrift SemiBold SemiConden" panose="020B0502040204020203" pitchFamily="34" charset="0"/>
              </a:rPr>
              <a:t>Shared effects like nausea, insomnia, and fatigue suggest some common neurological side effects.</a:t>
            </a:r>
          </a:p>
          <a:p>
            <a:r>
              <a:rPr lang="en-US" b="1" dirty="0">
                <a:latin typeface="Bahnschrift SemiBold SemiConden" panose="020B0502040204020203" pitchFamily="34" charset="0"/>
              </a:rPr>
              <a:t>Tramal appears to have fewer recorded cases, but both medications require careful monitoring, especially for withdrawal risks.</a:t>
            </a:r>
            <a:endParaRPr lang="en-US" dirty="0">
              <a:latin typeface="Bahnschrift SemiBold SemiConden" panose="020B0502040204020203" pitchFamily="34" charset="0"/>
            </a:endParaRPr>
          </a:p>
          <a:p>
            <a:pPr>
              <a:buNone/>
            </a:pPr>
            <a:r>
              <a:rPr lang="en-US" sz="2600" b="1" dirty="0">
                <a:latin typeface="Bahnschrift SemiBold SemiConden" panose="020B0502040204020203" pitchFamily="34" charset="0"/>
              </a:rPr>
              <a:t>Recommendations:</a:t>
            </a:r>
            <a:endParaRPr lang="en-US" sz="2600" dirty="0">
              <a:latin typeface="Bahnschrift SemiBold SemiConden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 SemiConden" panose="020B0502040204020203" pitchFamily="34" charset="0"/>
              </a:rPr>
              <a:t>Recommend </a:t>
            </a:r>
            <a:r>
              <a:rPr lang="en-US" b="1" dirty="0">
                <a:latin typeface="Bahnschrift SemiBold SemiConden" panose="020B0502040204020203" pitchFamily="34" charset="0"/>
              </a:rPr>
              <a:t>further clinical studies</a:t>
            </a:r>
            <a:r>
              <a:rPr lang="en-US" dirty="0">
                <a:latin typeface="Bahnschrift SemiBold SemiConden" panose="020B0502040204020203" pitchFamily="34" charset="0"/>
              </a:rPr>
              <a:t> for long-term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 SemiConden" panose="020B0502040204020203" pitchFamily="34" charset="0"/>
              </a:rPr>
              <a:t>Suggest </a:t>
            </a:r>
            <a:r>
              <a:rPr lang="en-US" b="1" dirty="0">
                <a:latin typeface="Bahnschrift SemiBold SemiConden" panose="020B0502040204020203" pitchFamily="34" charset="0"/>
              </a:rPr>
              <a:t>patient profiling</a:t>
            </a:r>
            <a:r>
              <a:rPr lang="en-US" dirty="0">
                <a:latin typeface="Bahnschrift SemiBold SemiConden" panose="020B0502040204020203" pitchFamily="34" charset="0"/>
              </a:rPr>
              <a:t> for better drug prescription.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 SemiConden" panose="020B0502040204020203" pitchFamily="34" charset="0"/>
              </a:rPr>
              <a:t>Encourage </a:t>
            </a:r>
            <a:r>
              <a:rPr lang="en-US" b="1" dirty="0">
                <a:latin typeface="Bahnschrift SemiBold SemiConden" panose="020B0502040204020203" pitchFamily="34" charset="0"/>
              </a:rPr>
              <a:t>data-driven monitoring</a:t>
            </a:r>
            <a:r>
              <a:rPr lang="en-US" dirty="0">
                <a:latin typeface="Bahnschrift SemiBold SemiConden" panose="020B0502040204020203" pitchFamily="34" charset="0"/>
              </a:rPr>
              <a:t> for ongoing safety assessments.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70212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747</TotalTime>
  <Words>434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SemiBold</vt:lpstr>
      <vt:lpstr>Bahnschrift SemiBold SemiConden</vt:lpstr>
      <vt:lpstr>MS Shell Dlg 2</vt:lpstr>
      <vt:lpstr>Wingdings</vt:lpstr>
      <vt:lpstr>Wingdings 3</vt:lpstr>
      <vt:lpstr>Madison</vt:lpstr>
      <vt:lpstr>Analysis of Adverse Effects of Tramal and Lyrica</vt:lpstr>
      <vt:lpstr>PowerPoint Presentation</vt:lpstr>
      <vt:lpstr>Introduction</vt:lpstr>
      <vt:lpstr>Methodology</vt:lpstr>
      <vt:lpstr>Most Common Adverse Effects of Tramal</vt:lpstr>
      <vt:lpstr>Comparing Tramal &amp; Lyrica Adverse  Effects</vt:lpstr>
      <vt:lpstr>Key Observations</vt:lpstr>
      <vt:lpstr>Further Investigations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Wincci Chan</dc:creator>
  <cp:lastModifiedBy>Wincci Chan</cp:lastModifiedBy>
  <cp:revision>5</cp:revision>
  <dcterms:created xsi:type="dcterms:W3CDTF">2025-03-12T06:30:52Z</dcterms:created>
  <dcterms:modified xsi:type="dcterms:W3CDTF">2025-03-13T11:24:22Z</dcterms:modified>
</cp:coreProperties>
</file>