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7" r:id="rId7"/>
    <p:sldId id="4782" r:id="rId8"/>
    <p:sldId id="4784" r:id="rId9"/>
    <p:sldId id="4785" r:id="rId10"/>
    <p:sldId id="4786" r:id="rId11"/>
    <p:sldId id="275" r:id="rId12"/>
  </p:sldIdLst>
  <p:sldSz cx="12192000" cy="6858000"/>
  <p:notesSz cx="6858000" cy="9144000"/>
  <p:embeddedFontLst>
    <p:embeddedFont>
      <p:font typeface="Roboto" panose="02000000000000000000" pitchFamily="2" charset="0"/>
      <p:regular r:id="rId14"/>
      <p:bold r:id="rId15"/>
      <p:italic r:id="rId16"/>
      <p:boldItalic r:id="rId17"/>
    </p:embeddedFont>
    <p:embeddedFont>
      <p:font typeface="Roboto Light" panose="02000000000000000000" pitchFamily="2" charset="0"/>
      <p:regular r:id="rId18"/>
      <p:italic r:id="rId19"/>
    </p:embeddedFont>
    <p:embeddedFont>
      <p:font typeface="Roboto Medium" panose="02000000000000000000" pitchFamily="2" charset="0"/>
      <p:regular r:id="rId20"/>
      <p: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7"/>
            <p14:sldId id="4782"/>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87" d="100"/>
          <a:sy n="87" d="100"/>
        </p:scale>
        <p:origin x="1210" y="89"/>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19/03/2025</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March 2025</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653534"/>
          </a:xfrm>
        </p:spPr>
        <p:txBody>
          <a:bodyPr/>
          <a:lstStyle/>
          <a:p>
            <a:r>
              <a:rPr lang="en-AU" sz="4000" b="1" dirty="0">
                <a:latin typeface="Roboto Medium" panose="02000000000000000000" pitchFamily="2" charset="0"/>
                <a:ea typeface="Roboto Medium" panose="02000000000000000000" pitchFamily="2" charset="0"/>
                <a:cs typeface="Roboto Medium" panose="02000000000000000000" pitchFamily="2" charset="0"/>
              </a:rPr>
              <a:t>Example of Output</a:t>
            </a:r>
          </a:p>
          <a:p>
            <a:endParaRPr lang="en-AU" dirty="0"/>
          </a:p>
          <a:p>
            <a:endParaRPr lang="en-AU" dirty="0"/>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5" name="Picture 4">
            <a:extLst>
              <a:ext uri="{FF2B5EF4-FFF2-40B4-BE49-F238E27FC236}">
                <a16:creationId xmlns:a16="http://schemas.microsoft.com/office/drawing/2014/main" id="{DBCAF535-33EE-9185-A25B-57500F36DE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1562" y="1106905"/>
            <a:ext cx="8690426" cy="5005137"/>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33272F-8EBF-C423-5F50-4732CDB8981A}"/>
              </a:ext>
            </a:extLst>
          </p:cNvPr>
          <p:cNvSpPr txBox="1"/>
          <p:nvPr/>
        </p:nvSpPr>
        <p:spPr>
          <a:xfrm>
            <a:off x="1694046" y="731520"/>
            <a:ext cx="9269129" cy="3465095"/>
          </a:xfrm>
          <a:prstGeom prst="rect">
            <a:avLst/>
          </a:prstGeom>
          <a:noFill/>
        </p:spPr>
        <p:txBody>
          <a:bodyPr wrap="square" lIns="0" tIns="0" rIns="0" bIns="0" rtlCol="0" anchor="t">
            <a:noAutofit/>
          </a:bodyPr>
          <a:lstStyle/>
          <a:p>
            <a:pPr algn="l"/>
            <a:endParaRPr lang="en-MY" sz="8000" b="1" dirty="0">
              <a:latin typeface="Roboto Medium" panose="02000000000000000000" pitchFamily="2" charset="0"/>
              <a:ea typeface="Roboto Medium" panose="02000000000000000000" pitchFamily="2" charset="0"/>
              <a:cs typeface="Roboto Medium" panose="02000000000000000000" pitchFamily="2" charset="0"/>
            </a:endParaRPr>
          </a:p>
          <a:p>
            <a:pPr algn="l"/>
            <a:r>
              <a:rPr lang="en-MY" sz="8000" b="1" dirty="0">
                <a:latin typeface="Roboto Medium" panose="02000000000000000000" pitchFamily="2" charset="0"/>
                <a:ea typeface="Roboto Medium" panose="02000000000000000000" pitchFamily="2" charset="0"/>
                <a:cs typeface="Roboto Medium" panose="02000000000000000000" pitchFamily="2" charset="0"/>
              </a:rPr>
              <a:t>THANK YOU</a:t>
            </a:r>
          </a:p>
        </p:txBody>
      </p:sp>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algn="l"/>
            <a:r>
              <a:rPr lang="en-US" sz="1200" dirty="0">
                <a:latin typeface="Roboto Light" panose="02000000000000000000" pitchFamily="2" charset="0"/>
                <a:ea typeface="Roboto Light" panose="02000000000000000000" pitchFamily="2" charset="0"/>
              </a:rPr>
              <a:t>Performed high level data checking, including data cleaning, outlier removal, and feature engineering to derive insights on customer spending behavior.</a:t>
            </a:r>
            <a:endParaRPr lang="en-AU"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r>
              <a:rPr lang="en-US" sz="1200" dirty="0">
                <a:latin typeface="Roboto Light" panose="02000000000000000000" pitchFamily="2" charset="0"/>
                <a:ea typeface="Roboto Light" panose="02000000000000000000" pitchFamily="2" charset="0"/>
              </a:rPr>
              <a:t>Focused on evaluating the store trial performance by selecting control stores using statistical methods and comparing sales trends between trial and control groups.</a:t>
            </a:r>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10479600" cy="5658671"/>
          </a:xfrm>
        </p:spPr>
        <p:txBody>
          <a:bodyPr/>
          <a:lstStyle/>
          <a:p>
            <a:r>
              <a:rPr lang="en-US" b="1" dirty="0"/>
              <a:t>High-Level Data Analysis &amp; Key Findings</a:t>
            </a:r>
          </a:p>
          <a:p>
            <a:endParaRPr lang="en-US" b="1" dirty="0"/>
          </a:p>
          <a:p>
            <a:pPr marL="342900" indent="-342900">
              <a:buFont typeface="Arial" panose="020B0604020202020204" pitchFamily="34" charset="0"/>
              <a:buChar char="•"/>
            </a:pPr>
            <a:r>
              <a:rPr lang="en-US" sz="1800" b="1" dirty="0"/>
              <a:t>Dataset Cleaning &amp; Processing:</a:t>
            </a:r>
          </a:p>
          <a:p>
            <a:pPr marL="800100" lvl="1" indent="-342900">
              <a:lnSpc>
                <a:spcPct val="150000"/>
              </a:lnSpc>
              <a:buFont typeface="Arial" panose="020B0604020202020204" pitchFamily="34" charset="0"/>
              <a:buChar char="•"/>
            </a:pPr>
            <a:r>
              <a:rPr lang="en-US" sz="1800" dirty="0">
                <a:latin typeface="Roboto" panose="02000000000000000000" pitchFamily="2" charset="0"/>
                <a:cs typeface="Roboto" panose="02000000000000000000" pitchFamily="2" charset="0"/>
              </a:rPr>
              <a:t>Checked data formats and corrected inconsistencies.  </a:t>
            </a:r>
          </a:p>
          <a:p>
            <a:pPr marL="800100" lvl="1" indent="-342900">
              <a:lnSpc>
                <a:spcPct val="150000"/>
              </a:lnSpc>
              <a:buFont typeface="Arial" panose="020B0604020202020204" pitchFamily="34" charset="0"/>
              <a:buChar char="•"/>
            </a:pPr>
            <a:r>
              <a:rPr lang="en-US" sz="1800" dirty="0">
                <a:latin typeface="Roboto" panose="02000000000000000000" pitchFamily="2" charset="0"/>
                <a:cs typeface="Roboto" panose="02000000000000000000" pitchFamily="2" charset="0"/>
              </a:rPr>
              <a:t>Identified and removed outliers to improve data reliability.  </a:t>
            </a:r>
          </a:p>
          <a:p>
            <a:pPr marL="800100" lvl="1" indent="-342900">
              <a:lnSpc>
                <a:spcPct val="150000"/>
              </a:lnSpc>
              <a:buFont typeface="Arial" panose="020B0604020202020204" pitchFamily="34" charset="0"/>
              <a:buChar char="•"/>
            </a:pPr>
            <a:r>
              <a:rPr lang="en-US" sz="1800" dirty="0">
                <a:latin typeface="Roboto" panose="02000000000000000000" pitchFamily="2" charset="0"/>
                <a:cs typeface="Roboto" panose="02000000000000000000" pitchFamily="2" charset="0"/>
              </a:rPr>
              <a:t>Derived additional features such as pack size and brand name for deeper insights.  </a:t>
            </a:r>
          </a:p>
          <a:p>
            <a:endParaRPr lang="en-US" sz="1800" dirty="0"/>
          </a:p>
          <a:p>
            <a:pPr marL="342900" indent="-342900">
              <a:buFont typeface="Arial" panose="020B0604020202020204" pitchFamily="34" charset="0"/>
              <a:buChar char="•"/>
            </a:pPr>
            <a:r>
              <a:rPr lang="en-US" sz="2000" b="1" dirty="0"/>
              <a:t>Customer Segmentation Insights: </a:t>
            </a:r>
          </a:p>
          <a:p>
            <a:pPr marL="800100" lvl="1" indent="-342900">
              <a:lnSpc>
                <a:spcPct val="150000"/>
              </a:lnSpc>
              <a:buFont typeface="Arial" panose="020B0604020202020204" pitchFamily="34" charset="0"/>
              <a:buChar char="•"/>
            </a:pPr>
            <a:r>
              <a:rPr lang="en-US" sz="1800" dirty="0">
                <a:latin typeface="Roboto" panose="02000000000000000000" pitchFamily="2" charset="0"/>
                <a:cs typeface="Roboto" panose="02000000000000000000" pitchFamily="2" charset="0"/>
              </a:rPr>
              <a:t>LIFESTAGE: Customers categorized based on their life stage (e.g., young singles/couples, families, retirees).  </a:t>
            </a:r>
          </a:p>
          <a:p>
            <a:pPr marL="800100" lvl="1" indent="-342900">
              <a:lnSpc>
                <a:spcPct val="150000"/>
              </a:lnSpc>
              <a:buFont typeface="Arial" panose="020B0604020202020204" pitchFamily="34" charset="0"/>
              <a:buChar char="•"/>
            </a:pPr>
            <a:r>
              <a:rPr lang="en-US" sz="1800" dirty="0">
                <a:latin typeface="Roboto" panose="02000000000000000000" pitchFamily="2" charset="0"/>
                <a:cs typeface="Roboto" panose="02000000000000000000" pitchFamily="2" charset="0"/>
              </a:rPr>
              <a:t>PREMIUM_CUSTOMER: Segmentation based on spending behavior (e.g., premium vs. budget shoppers).  </a:t>
            </a:r>
          </a:p>
          <a:p>
            <a:endParaRPr lang="en-US" dirty="0"/>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CE7518-E53F-49CB-B89C-5EAD679D339B}"/>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AE31B5D0-880D-3F93-0D98-95B553B8BE15}"/>
              </a:ext>
            </a:extLst>
          </p:cNvPr>
          <p:cNvSpPr>
            <a:spLocks noGrp="1"/>
          </p:cNvSpPr>
          <p:nvPr>
            <p:ph type="body" sz="quarter" idx="10"/>
          </p:nvPr>
        </p:nvSpPr>
        <p:spPr>
          <a:xfrm>
            <a:off x="1196975" y="453370"/>
            <a:ext cx="10479600" cy="5658671"/>
          </a:xfrm>
        </p:spPr>
        <p:txBody>
          <a:bodyPr/>
          <a:lstStyle/>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a:t>Spending Patterns &amp; Drivers: </a:t>
            </a:r>
          </a:p>
          <a:p>
            <a:pPr marL="800100" lvl="1" indent="-342900">
              <a:lnSpc>
                <a:spcPct val="150000"/>
              </a:lnSpc>
              <a:buFont typeface="Arial" panose="020B0604020202020204" pitchFamily="34" charset="0"/>
              <a:buChar char="•"/>
            </a:pPr>
            <a:r>
              <a:rPr lang="en-US" sz="1800" dirty="0">
                <a:latin typeface="Roboto" panose="02000000000000000000" pitchFamily="2" charset="0"/>
                <a:cs typeface="Roboto" panose="02000000000000000000" pitchFamily="2" charset="0"/>
              </a:rPr>
              <a:t>Higher spending correlated with premium customers and older families.  </a:t>
            </a:r>
          </a:p>
          <a:p>
            <a:pPr marL="800100" lvl="1" indent="-342900">
              <a:lnSpc>
                <a:spcPct val="150000"/>
              </a:lnSpc>
              <a:buFont typeface="Arial" panose="020B0604020202020204" pitchFamily="34" charset="0"/>
              <a:buChar char="•"/>
            </a:pPr>
            <a:r>
              <a:rPr lang="en-US" sz="1800" dirty="0">
                <a:latin typeface="Roboto" panose="02000000000000000000" pitchFamily="2" charset="0"/>
                <a:cs typeface="Roboto" panose="02000000000000000000" pitchFamily="2" charset="0"/>
              </a:rPr>
              <a:t>Budget-conscious shoppers primarily purchase larger pack sizes for better value.  </a:t>
            </a:r>
          </a:p>
          <a:p>
            <a:pPr marL="800100" lvl="1" indent="-342900">
              <a:lnSpc>
                <a:spcPct val="150000"/>
              </a:lnSpc>
              <a:buFont typeface="Arial" panose="020B0604020202020204" pitchFamily="34" charset="0"/>
              <a:buChar char="•"/>
            </a:pPr>
            <a:r>
              <a:rPr lang="en-US" sz="1800" dirty="0">
                <a:latin typeface="Roboto" panose="02000000000000000000" pitchFamily="2" charset="0"/>
                <a:cs typeface="Roboto" panose="02000000000000000000" pitchFamily="2" charset="0"/>
              </a:rPr>
              <a:t>Brand loyalty observed, with some segments consistently choosing premium brands over cheaper alternatives.  </a:t>
            </a:r>
          </a:p>
          <a:p>
            <a:endParaRPr lang="en-US" sz="2000" dirty="0"/>
          </a:p>
          <a:p>
            <a:pPr marL="342900" indent="-342900">
              <a:buFont typeface="Arial" panose="020B0604020202020204" pitchFamily="34" charset="0"/>
              <a:buChar char="•"/>
            </a:pPr>
            <a:r>
              <a:rPr lang="en-US" sz="2000" b="1" dirty="0"/>
              <a:t>Key Callout: </a:t>
            </a:r>
          </a:p>
          <a:p>
            <a:pPr marL="800100" lvl="1" indent="-342900">
              <a:lnSpc>
                <a:spcPct val="150000"/>
              </a:lnSpc>
              <a:buFont typeface="Arial" panose="020B0604020202020204" pitchFamily="34" charset="0"/>
              <a:buChar char="•"/>
            </a:pPr>
            <a:r>
              <a:rPr lang="en-US" sz="1800" dirty="0">
                <a:latin typeface="Roboto" panose="02000000000000000000" pitchFamily="2" charset="0"/>
                <a:cs typeface="Roboto" panose="02000000000000000000" pitchFamily="2" charset="0"/>
              </a:rPr>
              <a:t>Premium and older family segments drive higher spending in the chips category.  </a:t>
            </a:r>
          </a:p>
          <a:p>
            <a:pPr marL="800100" lvl="1" indent="-342900">
              <a:lnSpc>
                <a:spcPct val="150000"/>
              </a:lnSpc>
              <a:buFont typeface="Arial" panose="020B0604020202020204" pitchFamily="34" charset="0"/>
              <a:buChar char="•"/>
            </a:pPr>
            <a:r>
              <a:rPr lang="en-US" sz="1800" dirty="0">
                <a:latin typeface="Roboto" panose="02000000000000000000" pitchFamily="2" charset="0"/>
                <a:cs typeface="Roboto" panose="02000000000000000000" pitchFamily="2" charset="0"/>
              </a:rPr>
              <a:t>Understanding purchase behavior by customer segment is crucial for targeted promotions and category growth.  </a:t>
            </a:r>
          </a:p>
        </p:txBody>
      </p:sp>
      <p:pic>
        <p:nvPicPr>
          <p:cNvPr id="10" name="Picture 9">
            <a:extLst>
              <a:ext uri="{FF2B5EF4-FFF2-40B4-BE49-F238E27FC236}">
                <a16:creationId xmlns:a16="http://schemas.microsoft.com/office/drawing/2014/main" id="{8925BB73-0D8F-C3C3-1845-FA9C880F79AD}"/>
              </a:ext>
            </a:extLst>
          </p:cNvPr>
          <p:cNvPicPr>
            <a:picLocks noChangeAspect="1"/>
          </p:cNvPicPr>
          <p:nvPr/>
        </p:nvPicPr>
        <p:blipFill>
          <a:blip r:embed="rId2"/>
          <a:stretch>
            <a:fillRect/>
          </a:stretch>
        </p:blipFill>
        <p:spPr>
          <a:xfrm>
            <a:off x="12316275" y="0"/>
            <a:ext cx="1993565" cy="1639966"/>
          </a:xfrm>
          <a:prstGeom prst="rect">
            <a:avLst/>
          </a:prstGeom>
        </p:spPr>
      </p:pic>
    </p:spTree>
    <p:extLst>
      <p:ext uri="{BB962C8B-B14F-4D97-AF65-F5344CB8AC3E}">
        <p14:creationId xmlns:p14="http://schemas.microsoft.com/office/powerpoint/2010/main" val="889068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576532"/>
          </a:xfrm>
        </p:spPr>
        <p:txBody>
          <a:bodyPr/>
          <a:lstStyle/>
          <a:p>
            <a:r>
              <a:rPr lang="en-AU" sz="4000" b="1" dirty="0">
                <a:latin typeface="Roboto Medium" panose="02000000000000000000" pitchFamily="2" charset="0"/>
                <a:ea typeface="Roboto Medium" panose="02000000000000000000" pitchFamily="2" charset="0"/>
                <a:cs typeface="Roboto Medium" panose="02000000000000000000" pitchFamily="2" charset="0"/>
              </a:rPr>
              <a:t>Customer Segments</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5" name="Picture 4">
            <a:extLst>
              <a:ext uri="{FF2B5EF4-FFF2-40B4-BE49-F238E27FC236}">
                <a16:creationId xmlns:a16="http://schemas.microsoft.com/office/drawing/2014/main" id="{20E73EAB-34B6-E00D-9E09-3A0EC88468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2793" y="1029903"/>
            <a:ext cx="7967963" cy="5209229"/>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Explanation of the control store vs other stores</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sp>
        <p:nvSpPr>
          <p:cNvPr id="3" name="TextBox 2">
            <a:extLst>
              <a:ext uri="{FF2B5EF4-FFF2-40B4-BE49-F238E27FC236}">
                <a16:creationId xmlns:a16="http://schemas.microsoft.com/office/drawing/2014/main" id="{9E4AF6E7-F56C-5FB2-94B6-15446EA8C0B6}"/>
              </a:ext>
            </a:extLst>
          </p:cNvPr>
          <p:cNvSpPr txBox="1"/>
          <p:nvPr/>
        </p:nvSpPr>
        <p:spPr>
          <a:xfrm>
            <a:off x="1196975" y="1164657"/>
            <a:ext cx="10479600" cy="4860758"/>
          </a:xfrm>
          <a:prstGeom prst="rect">
            <a:avLst/>
          </a:prstGeom>
          <a:noFill/>
        </p:spPr>
        <p:txBody>
          <a:bodyPr wrap="square" lIns="0" tIns="0" rIns="0" bIns="0" rtlCol="0" anchor="t">
            <a:noAutofit/>
          </a:bodyPr>
          <a:lstStyle/>
          <a:p>
            <a:pPr algn="l"/>
            <a:r>
              <a:rPr lang="en-US" sz="2000" b="1" dirty="0">
                <a:latin typeface="Roboto" panose="02000000000000000000" pitchFamily="2" charset="0"/>
                <a:ea typeface="Roboto" panose="02000000000000000000" pitchFamily="2" charset="0"/>
                <a:cs typeface="Roboto" panose="02000000000000000000" pitchFamily="2" charset="0"/>
              </a:rPr>
              <a:t>Objective: </a:t>
            </a:r>
            <a:endParaRPr lang="en-US" sz="1200" dirty="0">
              <a:latin typeface="Roboto Light" panose="02000000000000000000" pitchFamily="2" charset="0"/>
              <a:ea typeface="Roboto Light" panose="02000000000000000000" pitchFamily="2" charset="0"/>
            </a:endParaRPr>
          </a:p>
          <a:p>
            <a:pPr marL="171450" indent="-171450" algn="l">
              <a:buFont typeface="Wingdings" panose="05000000000000000000" pitchFamily="2" charset="2"/>
              <a:buChar char="q"/>
            </a:pPr>
            <a:r>
              <a:rPr lang="en-US" dirty="0">
                <a:latin typeface="Roboto" panose="02000000000000000000" pitchFamily="2" charset="0"/>
                <a:ea typeface="Roboto" panose="02000000000000000000" pitchFamily="2" charset="0"/>
                <a:cs typeface="Roboto" panose="02000000000000000000" pitchFamily="2" charset="0"/>
              </a:rPr>
              <a:t>To analyze the performance of the control store against other stores and assess the impact of the trial period.</a:t>
            </a:r>
            <a:endParaRPr lang="en-US" sz="1200"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r>
              <a:rPr lang="en-US" sz="2000" b="1" dirty="0">
                <a:latin typeface="Roboto" panose="02000000000000000000" pitchFamily="2" charset="0"/>
                <a:ea typeface="Roboto" panose="02000000000000000000" pitchFamily="2" charset="0"/>
                <a:cs typeface="Roboto" panose="02000000000000000000" pitchFamily="2" charset="0"/>
              </a:rPr>
              <a:t>Control Store Selection Criteria:</a:t>
            </a:r>
          </a:p>
          <a:p>
            <a:pPr marL="171450" indent="-171450" algn="l">
              <a:lnSpc>
                <a:spcPct val="150000"/>
              </a:lnSpc>
              <a:buFont typeface="Wingdings" panose="05000000000000000000" pitchFamily="2" charset="2"/>
              <a:buChar char="q"/>
            </a:pPr>
            <a:r>
              <a:rPr lang="en-US" dirty="0">
                <a:latin typeface="Roboto" panose="02000000000000000000" pitchFamily="2" charset="0"/>
                <a:ea typeface="Roboto" panose="02000000000000000000" pitchFamily="2" charset="0"/>
                <a:cs typeface="Roboto" panose="02000000000000000000" pitchFamily="2" charset="0"/>
              </a:rPr>
              <a:t>Matched based on historical sales performance, customer demographics, and seasonality trends.</a:t>
            </a:r>
          </a:p>
          <a:p>
            <a:pPr marL="171450" indent="-171450" algn="l">
              <a:lnSpc>
                <a:spcPct val="150000"/>
              </a:lnSpc>
              <a:buFont typeface="Wingdings" panose="05000000000000000000" pitchFamily="2" charset="2"/>
              <a:buChar char="q"/>
            </a:pPr>
            <a:r>
              <a:rPr lang="en-US" dirty="0">
                <a:latin typeface="Roboto" panose="02000000000000000000" pitchFamily="2" charset="0"/>
                <a:ea typeface="Roboto" panose="02000000000000000000" pitchFamily="2" charset="0"/>
                <a:cs typeface="Roboto" panose="02000000000000000000" pitchFamily="2" charset="0"/>
              </a:rPr>
              <a:t>Used Pearson correlation and magnitude distance to find the best matching store.</a:t>
            </a:r>
          </a:p>
          <a:p>
            <a:pPr algn="l"/>
            <a:endParaRPr lang="en-US" dirty="0">
              <a:latin typeface="Roboto Light" panose="02000000000000000000" pitchFamily="2" charset="0"/>
              <a:ea typeface="Roboto Light" panose="02000000000000000000" pitchFamily="2" charset="0"/>
            </a:endParaRPr>
          </a:p>
          <a:p>
            <a:pPr algn="l"/>
            <a:r>
              <a:rPr lang="en-US" sz="2000" b="1" dirty="0">
                <a:latin typeface="Roboto" panose="02000000000000000000" pitchFamily="2" charset="0"/>
                <a:ea typeface="Roboto" panose="02000000000000000000" pitchFamily="2" charset="0"/>
                <a:cs typeface="Roboto" panose="02000000000000000000" pitchFamily="2" charset="0"/>
              </a:rPr>
              <a:t>Performance Comparison:		 						</a:t>
            </a:r>
            <a:endParaRPr lang="en-MY" sz="2000" b="1" dirty="0" err="1">
              <a:latin typeface="Roboto" panose="02000000000000000000" pitchFamily="2" charset="0"/>
              <a:ea typeface="Roboto" panose="02000000000000000000" pitchFamily="2" charset="0"/>
              <a:cs typeface="Roboto" panose="02000000000000000000" pitchFamily="2" charset="0"/>
            </a:endParaRPr>
          </a:p>
        </p:txBody>
      </p:sp>
      <p:graphicFrame>
        <p:nvGraphicFramePr>
          <p:cNvPr id="5" name="Table 4">
            <a:extLst>
              <a:ext uri="{FF2B5EF4-FFF2-40B4-BE49-F238E27FC236}">
                <a16:creationId xmlns:a16="http://schemas.microsoft.com/office/drawing/2014/main" id="{855802D5-0F7C-6E78-EEA2-1AF4CABC35F2}"/>
              </a:ext>
            </a:extLst>
          </p:cNvPr>
          <p:cNvGraphicFramePr>
            <a:graphicFrameLocks noGrp="1"/>
          </p:cNvGraphicFramePr>
          <p:nvPr>
            <p:extLst>
              <p:ext uri="{D42A27DB-BD31-4B8C-83A1-F6EECF244321}">
                <p14:modId xmlns:p14="http://schemas.microsoft.com/office/powerpoint/2010/main" val="3372137841"/>
              </p:ext>
            </p:extLst>
          </p:nvPr>
        </p:nvGraphicFramePr>
        <p:xfrm>
          <a:off x="1386038" y="4188504"/>
          <a:ext cx="10096902" cy="1508760"/>
        </p:xfrm>
        <a:graphic>
          <a:graphicData uri="http://schemas.openxmlformats.org/drawingml/2006/table">
            <a:tbl>
              <a:tblPr firstRow="1" bandRow="1">
                <a:tableStyleId>{5C22544A-7EE6-4342-B048-85BDC9FD1C3A}</a:tableStyleId>
              </a:tblPr>
              <a:tblGrid>
                <a:gridCol w="3513221">
                  <a:extLst>
                    <a:ext uri="{9D8B030D-6E8A-4147-A177-3AD203B41FA5}">
                      <a16:colId xmlns:a16="http://schemas.microsoft.com/office/drawing/2014/main" val="3495610840"/>
                    </a:ext>
                  </a:extLst>
                </a:gridCol>
                <a:gridCol w="3218047">
                  <a:extLst>
                    <a:ext uri="{9D8B030D-6E8A-4147-A177-3AD203B41FA5}">
                      <a16:colId xmlns:a16="http://schemas.microsoft.com/office/drawing/2014/main" val="3991377119"/>
                    </a:ext>
                  </a:extLst>
                </a:gridCol>
                <a:gridCol w="3365634">
                  <a:extLst>
                    <a:ext uri="{9D8B030D-6E8A-4147-A177-3AD203B41FA5}">
                      <a16:colId xmlns:a16="http://schemas.microsoft.com/office/drawing/2014/main" val="3463045527"/>
                    </a:ext>
                  </a:extLst>
                </a:gridCol>
              </a:tblGrid>
              <a:tr h="370840">
                <a:tc>
                  <a:txBody>
                    <a:bodyPr/>
                    <a:lstStyle/>
                    <a:p>
                      <a:r>
                        <a:rPr lang="en-US" sz="2000" dirty="0">
                          <a:latin typeface="Roboto" panose="02000000000000000000" pitchFamily="2" charset="0"/>
                          <a:ea typeface="Roboto" panose="02000000000000000000" pitchFamily="2" charset="0"/>
                          <a:cs typeface="Roboto" panose="02000000000000000000" pitchFamily="2" charset="0"/>
                        </a:rPr>
                        <a:t>Metric</a:t>
                      </a:r>
                      <a:endParaRPr lang="en-MY" sz="2000" dirty="0">
                        <a:latin typeface="Roboto" panose="02000000000000000000" pitchFamily="2" charset="0"/>
                        <a:ea typeface="Roboto" panose="02000000000000000000" pitchFamily="2" charset="0"/>
                        <a:cs typeface="Roboto" panose="02000000000000000000" pitchFamily="2" charset="0"/>
                      </a:endParaRPr>
                    </a:p>
                  </a:txBody>
                  <a:tcPr/>
                </a:tc>
                <a:tc>
                  <a:txBody>
                    <a:bodyPr/>
                    <a:lstStyle/>
                    <a:p>
                      <a:r>
                        <a:rPr lang="en-US" sz="2000" dirty="0">
                          <a:latin typeface="Roboto" panose="02000000000000000000" pitchFamily="2" charset="0"/>
                          <a:ea typeface="Roboto" panose="02000000000000000000" pitchFamily="2" charset="0"/>
                          <a:cs typeface="Roboto" panose="02000000000000000000" pitchFamily="2" charset="0"/>
                        </a:rPr>
                        <a:t>Control Store</a:t>
                      </a:r>
                      <a:endParaRPr lang="en-MY" sz="2000" dirty="0">
                        <a:latin typeface="Roboto" panose="02000000000000000000" pitchFamily="2" charset="0"/>
                        <a:ea typeface="Roboto" panose="02000000000000000000" pitchFamily="2" charset="0"/>
                        <a:cs typeface="Roboto" panose="02000000000000000000" pitchFamily="2" charset="0"/>
                      </a:endParaRPr>
                    </a:p>
                  </a:txBody>
                  <a:tcPr/>
                </a:tc>
                <a:tc>
                  <a:txBody>
                    <a:bodyPr/>
                    <a:lstStyle/>
                    <a:p>
                      <a:r>
                        <a:rPr lang="en-US" sz="2000" dirty="0">
                          <a:latin typeface="Roboto" panose="02000000000000000000" pitchFamily="2" charset="0"/>
                          <a:ea typeface="Roboto" panose="02000000000000000000" pitchFamily="2" charset="0"/>
                          <a:cs typeface="Roboto" panose="02000000000000000000" pitchFamily="2" charset="0"/>
                        </a:rPr>
                        <a:t>Other Stores  (Trial Stores) </a:t>
                      </a:r>
                      <a:endParaRPr lang="en-MY" sz="2000" dirty="0">
                        <a:latin typeface="Roboto" panose="02000000000000000000" pitchFamily="2" charset="0"/>
                        <a:ea typeface="Roboto" panose="02000000000000000000" pitchFamily="2" charset="0"/>
                        <a:cs typeface="Roboto" panose="02000000000000000000" pitchFamily="2" charset="0"/>
                      </a:endParaRPr>
                    </a:p>
                  </a:txBody>
                  <a:tcPr/>
                </a:tc>
                <a:extLst>
                  <a:ext uri="{0D108BD9-81ED-4DB2-BD59-A6C34878D82A}">
                    <a16:rowId xmlns:a16="http://schemas.microsoft.com/office/drawing/2014/main" val="2204311823"/>
                  </a:ext>
                </a:extLst>
              </a:tr>
              <a:tr h="370840">
                <a:tc>
                  <a:txBody>
                    <a:bodyPr/>
                    <a:lstStyle/>
                    <a:p>
                      <a:r>
                        <a:rPr lang="en-US" sz="1800" dirty="0">
                          <a:latin typeface="Roboto" panose="02000000000000000000" pitchFamily="2" charset="0"/>
                          <a:ea typeface="Roboto" panose="02000000000000000000" pitchFamily="2" charset="0"/>
                          <a:cs typeface="Roboto" panose="02000000000000000000" pitchFamily="2" charset="0"/>
                        </a:rPr>
                        <a:t>Total Sales Revenue</a:t>
                      </a:r>
                      <a:endParaRPr lang="en-MY" dirty="0">
                        <a:latin typeface="Roboto" panose="02000000000000000000" pitchFamily="2" charset="0"/>
                        <a:ea typeface="Roboto" panose="02000000000000000000" pitchFamily="2" charset="0"/>
                        <a:cs typeface="Roboto" panose="02000000000000000000" pitchFamily="2" charset="0"/>
                      </a:endParaRPr>
                    </a:p>
                  </a:txBody>
                  <a:tcPr/>
                </a:tc>
                <a:tc>
                  <a:txBody>
                    <a:bodyPr/>
                    <a:lstStyle/>
                    <a:p>
                      <a:r>
                        <a:rPr lang="en-US" sz="1800" dirty="0">
                          <a:latin typeface="Roboto" panose="02000000000000000000" pitchFamily="2" charset="0"/>
                          <a:ea typeface="Roboto" panose="02000000000000000000" pitchFamily="2" charset="0"/>
                          <a:cs typeface="Roboto" panose="02000000000000000000" pitchFamily="2" charset="0"/>
                        </a:rPr>
                        <a:t>Baseline growth</a:t>
                      </a:r>
                      <a:endParaRPr lang="en-MY" dirty="0">
                        <a:latin typeface="Roboto" panose="02000000000000000000" pitchFamily="2" charset="0"/>
                        <a:ea typeface="Roboto" panose="02000000000000000000" pitchFamily="2" charset="0"/>
                        <a:cs typeface="Roboto" panose="02000000000000000000" pitchFamily="2" charset="0"/>
                      </a:endParaRPr>
                    </a:p>
                  </a:txBody>
                  <a:tcPr/>
                </a:tc>
                <a:tc>
                  <a:txBody>
                    <a:bodyPr/>
                    <a:lstStyle/>
                    <a:p>
                      <a:r>
                        <a:rPr lang="en-US" sz="1800" dirty="0">
                          <a:latin typeface="Roboto" panose="02000000000000000000" pitchFamily="2" charset="0"/>
                          <a:ea typeface="Roboto" panose="02000000000000000000" pitchFamily="2" charset="0"/>
                          <a:cs typeface="Roboto" panose="02000000000000000000" pitchFamily="2" charset="0"/>
                        </a:rPr>
                        <a:t>Significant increase/decrease</a:t>
                      </a:r>
                      <a:endParaRPr lang="en-MY" dirty="0">
                        <a:latin typeface="Roboto" panose="02000000000000000000" pitchFamily="2" charset="0"/>
                        <a:ea typeface="Roboto" panose="02000000000000000000" pitchFamily="2" charset="0"/>
                        <a:cs typeface="Roboto" panose="02000000000000000000" pitchFamily="2" charset="0"/>
                      </a:endParaRPr>
                    </a:p>
                  </a:txBody>
                  <a:tcPr/>
                </a:tc>
                <a:extLst>
                  <a:ext uri="{0D108BD9-81ED-4DB2-BD59-A6C34878D82A}">
                    <a16:rowId xmlns:a16="http://schemas.microsoft.com/office/drawing/2014/main" val="2866293106"/>
                  </a:ext>
                </a:extLst>
              </a:tr>
              <a:tr h="370840">
                <a:tc>
                  <a:txBody>
                    <a:bodyPr/>
                    <a:lstStyle/>
                    <a:p>
                      <a:r>
                        <a:rPr lang="en-US" sz="1800" dirty="0">
                          <a:latin typeface="Roboto" panose="02000000000000000000" pitchFamily="2" charset="0"/>
                          <a:ea typeface="Roboto" panose="02000000000000000000" pitchFamily="2" charset="0"/>
                          <a:cs typeface="Roboto" panose="02000000000000000000" pitchFamily="2" charset="0"/>
                        </a:rPr>
                        <a:t>Customer Count</a:t>
                      </a:r>
                      <a:endParaRPr lang="en-MY" dirty="0">
                        <a:latin typeface="Roboto" panose="02000000000000000000" pitchFamily="2" charset="0"/>
                        <a:ea typeface="Roboto" panose="02000000000000000000" pitchFamily="2" charset="0"/>
                        <a:cs typeface="Roboto" panose="02000000000000000000" pitchFamily="2" charset="0"/>
                      </a:endParaRPr>
                    </a:p>
                  </a:txBody>
                  <a:tcPr/>
                </a:tc>
                <a:tc>
                  <a:txBody>
                    <a:bodyPr/>
                    <a:lstStyle/>
                    <a:p>
                      <a:r>
                        <a:rPr lang="en-US" sz="1800" dirty="0">
                          <a:latin typeface="Roboto" panose="02000000000000000000" pitchFamily="2" charset="0"/>
                          <a:ea typeface="Roboto" panose="02000000000000000000" pitchFamily="2" charset="0"/>
                          <a:cs typeface="Roboto" panose="02000000000000000000" pitchFamily="2" charset="0"/>
                        </a:rPr>
                        <a:t>Stable trend</a:t>
                      </a:r>
                      <a:endParaRPr lang="en-MY" dirty="0">
                        <a:latin typeface="Roboto" panose="02000000000000000000" pitchFamily="2" charset="0"/>
                        <a:ea typeface="Roboto" panose="02000000000000000000" pitchFamily="2" charset="0"/>
                        <a:cs typeface="Roboto" panose="02000000000000000000" pitchFamily="2" charset="0"/>
                      </a:endParaRPr>
                    </a:p>
                  </a:txBody>
                  <a:tcPr/>
                </a:tc>
                <a:tc>
                  <a:txBody>
                    <a:bodyPr/>
                    <a:lstStyle/>
                    <a:p>
                      <a:r>
                        <a:rPr lang="en-US" sz="1800" dirty="0">
                          <a:latin typeface="Roboto" panose="02000000000000000000" pitchFamily="2" charset="0"/>
                          <a:ea typeface="Roboto" panose="02000000000000000000" pitchFamily="2" charset="0"/>
                          <a:cs typeface="Roboto" panose="02000000000000000000" pitchFamily="2" charset="0"/>
                        </a:rPr>
                        <a:t>Increased or fluctuating</a:t>
                      </a:r>
                      <a:endParaRPr lang="en-MY" dirty="0">
                        <a:latin typeface="Roboto" panose="02000000000000000000" pitchFamily="2" charset="0"/>
                        <a:ea typeface="Roboto" panose="02000000000000000000" pitchFamily="2" charset="0"/>
                        <a:cs typeface="Roboto" panose="02000000000000000000" pitchFamily="2" charset="0"/>
                      </a:endParaRPr>
                    </a:p>
                  </a:txBody>
                  <a:tcPr/>
                </a:tc>
                <a:extLst>
                  <a:ext uri="{0D108BD9-81ED-4DB2-BD59-A6C34878D82A}">
                    <a16:rowId xmlns:a16="http://schemas.microsoft.com/office/drawing/2014/main" val="3398178462"/>
                  </a:ext>
                </a:extLst>
              </a:tr>
              <a:tr h="370840">
                <a:tc>
                  <a:txBody>
                    <a:bodyPr/>
                    <a:lstStyle/>
                    <a:p>
                      <a:r>
                        <a:rPr lang="en-US" sz="1800" dirty="0">
                          <a:latin typeface="Roboto" panose="02000000000000000000" pitchFamily="2" charset="0"/>
                          <a:ea typeface="Roboto" panose="02000000000000000000" pitchFamily="2" charset="0"/>
                          <a:cs typeface="Roboto" panose="02000000000000000000" pitchFamily="2" charset="0"/>
                        </a:rPr>
                        <a:t>Transactions per Customer</a:t>
                      </a:r>
                      <a:endParaRPr lang="en-MY" dirty="0">
                        <a:latin typeface="Roboto" panose="02000000000000000000" pitchFamily="2" charset="0"/>
                        <a:ea typeface="Roboto" panose="02000000000000000000" pitchFamily="2" charset="0"/>
                        <a:cs typeface="Roboto" panose="02000000000000000000" pitchFamily="2" charset="0"/>
                      </a:endParaRPr>
                    </a:p>
                  </a:txBody>
                  <a:tcPr/>
                </a:tc>
                <a:tc>
                  <a:txBody>
                    <a:bodyPr/>
                    <a:lstStyle/>
                    <a:p>
                      <a:r>
                        <a:rPr lang="en-US" sz="1800" dirty="0">
                          <a:latin typeface="Roboto" panose="02000000000000000000" pitchFamily="2" charset="0"/>
                          <a:ea typeface="Roboto" panose="02000000000000000000" pitchFamily="2" charset="0"/>
                          <a:cs typeface="Roboto" panose="02000000000000000000" pitchFamily="2" charset="0"/>
                        </a:rPr>
                        <a:t>Consistent</a:t>
                      </a:r>
                      <a:endParaRPr lang="en-MY" dirty="0">
                        <a:latin typeface="Roboto" panose="02000000000000000000" pitchFamily="2" charset="0"/>
                        <a:ea typeface="Roboto" panose="02000000000000000000" pitchFamily="2" charset="0"/>
                        <a:cs typeface="Roboto" panose="02000000000000000000" pitchFamily="2" charset="0"/>
                      </a:endParaRPr>
                    </a:p>
                  </a:txBody>
                  <a:tcPr/>
                </a:tc>
                <a:tc>
                  <a:txBody>
                    <a:bodyPr/>
                    <a:lstStyle/>
                    <a:p>
                      <a:r>
                        <a:rPr lang="en-US" sz="1800" dirty="0">
                          <a:latin typeface="Roboto" panose="02000000000000000000" pitchFamily="2" charset="0"/>
                          <a:ea typeface="Roboto" panose="02000000000000000000" pitchFamily="2" charset="0"/>
                          <a:cs typeface="Roboto" panose="02000000000000000000" pitchFamily="2" charset="0"/>
                        </a:rPr>
                        <a:t>Higher/lower engagement</a:t>
                      </a:r>
                      <a:endParaRPr lang="en-MY" dirty="0">
                        <a:latin typeface="Roboto" panose="02000000000000000000" pitchFamily="2" charset="0"/>
                        <a:ea typeface="Roboto" panose="02000000000000000000" pitchFamily="2" charset="0"/>
                        <a:cs typeface="Roboto" panose="02000000000000000000" pitchFamily="2" charset="0"/>
                      </a:endParaRPr>
                    </a:p>
                  </a:txBody>
                  <a:tcPr/>
                </a:tc>
                <a:extLst>
                  <a:ext uri="{0D108BD9-81ED-4DB2-BD59-A6C34878D82A}">
                    <a16:rowId xmlns:a16="http://schemas.microsoft.com/office/drawing/2014/main" val="2164381052"/>
                  </a:ext>
                </a:extLst>
              </a:tr>
            </a:tbl>
          </a:graphicData>
        </a:graphic>
      </p:graphicFrame>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6380</TotalTime>
  <Words>592</Words>
  <Application>Microsoft Office PowerPoint</Application>
  <PresentationFormat>Widescreen</PresentationFormat>
  <Paragraphs>74</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Roboto Light</vt:lpstr>
      <vt:lpstr>Calibri</vt:lpstr>
      <vt:lpstr>Roboto</vt:lpstr>
      <vt:lpstr>Wingdings</vt:lpstr>
      <vt:lpstr>Arial</vt:lpstr>
      <vt:lpstr>Roboto Medium</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Wincci Chan</cp:lastModifiedBy>
  <cp:revision>465</cp:revision>
  <dcterms:created xsi:type="dcterms:W3CDTF">2018-02-07T23:23:24Z</dcterms:created>
  <dcterms:modified xsi:type="dcterms:W3CDTF">2025-03-18T18:07:23Z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