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E67A2-857A-4F8C-B680-D0F39BBC248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A2C2AB3-3675-4645-9D29-DE7BE9003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240A3F9-FA20-4D2B-8D41-0A3AFFCBBF9C}"/>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7F46CA9F-9721-455B-80EE-E5A5B71FDF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F990C8-D5CC-4C45-BA8D-A05F370A1A63}"/>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421659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DE3D33-1EE2-4092-94E9-8D93315FFBD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F67E669-B99B-4DAB-A05B-C9BD81535BF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E266DE2-40FB-4CF5-8763-FE058C2E6447}"/>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862524D3-8035-4833-96C6-C56B00CB75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E9BA072-E027-4AB3-9B68-73AD47ED68FB}"/>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300020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BD04ECF-10ED-429A-B0E9-F5968C058CB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852AAF0-8825-4B70-8700-03A77DB2213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D8B7E2-F2F9-45FC-8ECD-5C5D67FF69A0}"/>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C142ECA2-2551-495E-85E4-355A76B982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31058A-D6C2-439B-8554-0C8F026A9B94}"/>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122385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4940C9-AF6D-44AB-9FA3-61A2A9D0283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0931EC5-B523-4AA3-8000-C8EA3BBAA81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973A55-B128-4558-95FC-9049133DD90D}"/>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ACB77B6D-6674-43EC-AE9A-E0C1BAF417A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BFC548-A9A5-4323-806B-F04CC72B150F}"/>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232977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98649A-5102-4249-A806-E0A88565848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37DBCB2-B607-4342-A934-0E0FC5292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3EB702B-1245-42DD-A60C-BAEE69514BEA}"/>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BC4012AC-E32B-41E4-B915-D6A526D11DB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E502A1-DF4A-498C-A855-86F8C9BFEBC9}"/>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38812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7DFF57-3FD5-4CE9-87AC-60FF6694839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10F722C-64ED-46F2-8C7F-C78C20ABBC5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56E76C7-B949-44AD-898A-D555AFB6D24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8088317-C902-4A23-8B59-9D4DA95506B6}"/>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6" name="Нижний колонтитул 5">
            <a:extLst>
              <a:ext uri="{FF2B5EF4-FFF2-40B4-BE49-F238E27FC236}">
                <a16:creationId xmlns:a16="http://schemas.microsoft.com/office/drawing/2014/main" id="{3F49C59C-AF41-4EDC-A0DA-647C9BFFEBB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F4F1B4D-D673-4E52-92F6-4D602A1CC3E6}"/>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59497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EB208C-27F4-4BCB-9DF8-0962D931277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60CBB66-A04A-48C3-9409-3585EF09D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DA24484-8072-4A75-BEDC-A6B79ED192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61E5A7D-7CF3-4ECD-92E7-8FDBFF7A6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611C47-5BB3-4397-9545-074506AD887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938463E-5CAD-4925-89F5-492629C4CE9D}"/>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8" name="Нижний колонтитул 7">
            <a:extLst>
              <a:ext uri="{FF2B5EF4-FFF2-40B4-BE49-F238E27FC236}">
                <a16:creationId xmlns:a16="http://schemas.microsoft.com/office/drawing/2014/main" id="{48E66741-E609-4209-93EE-49A0BE1B176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6AE4164-A47E-460B-88F8-55C9B4308B91}"/>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60362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49FE82-9DCB-46EA-AE19-B89D94AEE77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6C5861C-1D3A-479A-82CC-BE4A8B66479C}"/>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4" name="Нижний колонтитул 3">
            <a:extLst>
              <a:ext uri="{FF2B5EF4-FFF2-40B4-BE49-F238E27FC236}">
                <a16:creationId xmlns:a16="http://schemas.microsoft.com/office/drawing/2014/main" id="{1F7DC83D-E43F-40C7-BE28-1B8BB8490A6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494CB6A-3009-41D7-B7AA-E1166F8D1C57}"/>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120804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71B968-BF26-48C1-9D03-DF713504AAE5}"/>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3" name="Нижний колонтитул 2">
            <a:extLst>
              <a:ext uri="{FF2B5EF4-FFF2-40B4-BE49-F238E27FC236}">
                <a16:creationId xmlns:a16="http://schemas.microsoft.com/office/drawing/2014/main" id="{36638299-7862-4C70-B892-8D72868AC6F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C1CDBEA-BA6E-4013-B3BB-C395CACEDB86}"/>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79006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9782A-D965-491A-BDD5-D8953618565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812DD33-0285-4E4C-A1B8-1E001513F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9867F32-0286-4AAB-AD1C-AA28C40AF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8BD9669-96A1-45C1-9397-72FF1D23C93F}"/>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6" name="Нижний колонтитул 5">
            <a:extLst>
              <a:ext uri="{FF2B5EF4-FFF2-40B4-BE49-F238E27FC236}">
                <a16:creationId xmlns:a16="http://schemas.microsoft.com/office/drawing/2014/main" id="{03163693-2DBB-43F3-91D2-B0531158E14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9D28CB-1980-4CC4-9C09-E5511FE130EB}"/>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2448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A920D6-789B-4C92-930F-E0A7952DAC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F8DA428-3BE9-406B-A5AC-86FC7A3C7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B0EF28D-810B-4520-8A32-CB9AA6A47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0803FA4-8925-48B3-BB43-9632C629E9B4}"/>
              </a:ext>
            </a:extLst>
          </p:cNvPr>
          <p:cNvSpPr>
            <a:spLocks noGrp="1"/>
          </p:cNvSpPr>
          <p:nvPr>
            <p:ph type="dt" sz="half" idx="10"/>
          </p:nvPr>
        </p:nvSpPr>
        <p:spPr/>
        <p:txBody>
          <a:bodyPr/>
          <a:lstStyle/>
          <a:p>
            <a:fld id="{252158BF-C1C7-455F-8978-F913B75D6CAC}" type="datetimeFigureOut">
              <a:rPr lang="ru-RU" smtClean="0"/>
              <a:t>12.08.2020</a:t>
            </a:fld>
            <a:endParaRPr lang="ru-RU"/>
          </a:p>
        </p:txBody>
      </p:sp>
      <p:sp>
        <p:nvSpPr>
          <p:cNvPr id="6" name="Нижний колонтитул 5">
            <a:extLst>
              <a:ext uri="{FF2B5EF4-FFF2-40B4-BE49-F238E27FC236}">
                <a16:creationId xmlns:a16="http://schemas.microsoft.com/office/drawing/2014/main" id="{7B647C6B-D17B-47D1-8A51-8F7AED8A37E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15722DF-8F4F-4847-BD90-5F1DEC525E26}"/>
              </a:ext>
            </a:extLst>
          </p:cNvPr>
          <p:cNvSpPr>
            <a:spLocks noGrp="1"/>
          </p:cNvSpPr>
          <p:nvPr>
            <p:ph type="sldNum" sz="quarter" idx="12"/>
          </p:nvPr>
        </p:nvSpPr>
        <p:spPr/>
        <p:txBody>
          <a:bodyPr/>
          <a:lstStyle/>
          <a:p>
            <a:fld id="{22601780-38B3-49CA-A6EA-095232702431}" type="slidenum">
              <a:rPr lang="ru-RU" smtClean="0"/>
              <a:t>‹#›</a:t>
            </a:fld>
            <a:endParaRPr lang="ru-RU"/>
          </a:p>
        </p:txBody>
      </p:sp>
    </p:spTree>
    <p:extLst>
      <p:ext uri="{BB962C8B-B14F-4D97-AF65-F5344CB8AC3E}">
        <p14:creationId xmlns:p14="http://schemas.microsoft.com/office/powerpoint/2010/main" val="319017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0DAEF1-A9CF-4C1E-8CD4-2F991401D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25F40E2-FBC8-439F-A73B-791DFAE00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292FD2-71B4-4F48-92D2-A97E66C20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158BF-C1C7-455F-8978-F913B75D6CAC}" type="datetimeFigureOut">
              <a:rPr lang="ru-RU" smtClean="0"/>
              <a:t>12.08.2020</a:t>
            </a:fld>
            <a:endParaRPr lang="ru-RU"/>
          </a:p>
        </p:txBody>
      </p:sp>
      <p:sp>
        <p:nvSpPr>
          <p:cNvPr id="5" name="Нижний колонтитул 4">
            <a:extLst>
              <a:ext uri="{FF2B5EF4-FFF2-40B4-BE49-F238E27FC236}">
                <a16:creationId xmlns:a16="http://schemas.microsoft.com/office/drawing/2014/main" id="{ED4C38D7-94D9-43EC-937D-C4AA8F81C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81F914C-836B-41E4-91EB-CB2681EF7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01780-38B3-49CA-A6EA-095232702431}" type="slidenum">
              <a:rPr lang="ru-RU" smtClean="0"/>
              <a:t>‹#›</a:t>
            </a:fld>
            <a:endParaRPr lang="ru-RU"/>
          </a:p>
        </p:txBody>
      </p:sp>
    </p:spTree>
    <p:extLst>
      <p:ext uri="{BB962C8B-B14F-4D97-AF65-F5344CB8AC3E}">
        <p14:creationId xmlns:p14="http://schemas.microsoft.com/office/powerpoint/2010/main" val="1743883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96362E-B6FC-47CF-AF40-56F8AC30C51D}"/>
              </a:ext>
            </a:extLst>
          </p:cNvPr>
          <p:cNvSpPr>
            <a:spLocks noGrp="1"/>
          </p:cNvSpPr>
          <p:nvPr>
            <p:ph type="title"/>
          </p:nvPr>
        </p:nvSpPr>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2-dars: Dastur </a:t>
            </a:r>
            <a:r>
              <a:rPr lang="en-US" sz="4800" dirty="0" err="1">
                <a:latin typeface="Times New Roman" panose="02020603050405020304" pitchFamily="18" charset="0"/>
                <a:cs typeface="Times New Roman" panose="02020603050405020304" pitchFamily="18" charset="0"/>
              </a:rPr>
              <a:t>tuzilishi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Izoxlar</a:t>
            </a:r>
            <a:r>
              <a:rPr lang="en-US" sz="4800" dirty="0">
                <a:latin typeface="Times New Roman" panose="02020603050405020304" pitchFamily="18" charset="0"/>
                <a:cs typeface="Times New Roman" panose="02020603050405020304" pitchFamily="18" charset="0"/>
              </a:rPr>
              <a:t>. Dastur </a:t>
            </a:r>
            <a:r>
              <a:rPr lang="en-US" sz="4800" dirty="0" err="1">
                <a:latin typeface="Times New Roman" panose="02020603050405020304" pitchFamily="18" charset="0"/>
                <a:cs typeface="Times New Roman" panose="02020603050405020304" pitchFamily="18" charset="0"/>
              </a:rPr>
              <a:t>natijasini</a:t>
            </a:r>
            <a:r>
              <a:rPr lang="en-US" sz="4800" dirty="0">
                <a:latin typeface="Times New Roman" panose="02020603050405020304" pitchFamily="18" charset="0"/>
                <a:cs typeface="Times New Roman" panose="02020603050405020304" pitchFamily="18" charset="0"/>
              </a:rPr>
              <a:t> chop </a:t>
            </a:r>
            <a:r>
              <a:rPr lang="en-US" sz="4800" dirty="0" err="1">
                <a:latin typeface="Times New Roman" panose="02020603050405020304" pitchFamily="18" charset="0"/>
                <a:cs typeface="Times New Roman" panose="02020603050405020304" pitchFamily="18" charset="0"/>
              </a:rPr>
              <a:t>etish</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Ma’lumotlarni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kiritish</a:t>
            </a:r>
            <a:endParaRPr lang="ru-RU" sz="4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7160C3A-D2D9-46FE-B6FE-E162B67255A9}"/>
              </a:ext>
            </a:extLst>
          </p:cNvPr>
          <p:cNvSpPr>
            <a:spLocks noGrp="1"/>
          </p:cNvSpPr>
          <p:nvPr>
            <p:ph idx="1"/>
          </p:nvPr>
        </p:nvSpPr>
        <p:spPr>
          <a:xfrm>
            <a:off x="838200" y="2713007"/>
            <a:ext cx="10515600" cy="2747962"/>
          </a:xfrm>
        </p:spPr>
        <p:txBody>
          <a:bodyPr/>
          <a:lstStyle/>
          <a:p>
            <a:pPr marL="0" indent="0" algn="ctr">
              <a:buNone/>
            </a:pPr>
            <a:r>
              <a:rPr lang="en-US" b="1" dirty="0" err="1">
                <a:latin typeface="Times New Roman" panose="02020603050405020304" pitchFamily="18" charset="0"/>
                <a:cs typeface="Times New Roman" panose="02020603050405020304" pitchFamily="18" charset="0"/>
              </a:rPr>
              <a:t>Reja</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Dastur </a:t>
            </a:r>
            <a:r>
              <a:rPr lang="en-US" dirty="0" err="1">
                <a:latin typeface="Times New Roman" panose="02020603050405020304" pitchFamily="18" charset="0"/>
                <a:cs typeface="Times New Roman" panose="02020603050405020304" pitchFamily="18" charset="0"/>
              </a:rPr>
              <a:t>tuzilishi</a:t>
            </a:r>
            <a:endParaRPr lang="ru-RU"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Izoxlar</a:t>
            </a:r>
            <a:endParaRPr lang="ru-RU"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Dastur </a:t>
            </a:r>
            <a:r>
              <a:rPr lang="en-US" dirty="0" err="1">
                <a:latin typeface="Times New Roman" panose="02020603050405020304" pitchFamily="18" charset="0"/>
                <a:cs typeface="Times New Roman" panose="02020603050405020304" pitchFamily="18" charset="0"/>
              </a:rPr>
              <a:t>natijasini</a:t>
            </a:r>
            <a:r>
              <a:rPr lang="en-US" dirty="0">
                <a:latin typeface="Times New Roman" panose="02020603050405020304" pitchFamily="18" charset="0"/>
                <a:cs typeface="Times New Roman" panose="02020603050405020304" pitchFamily="18" charset="0"/>
              </a:rPr>
              <a:t> chop </a:t>
            </a:r>
            <a:r>
              <a:rPr lang="en-US" dirty="0" err="1">
                <a:latin typeface="Times New Roman" panose="02020603050405020304" pitchFamily="18" charset="0"/>
                <a:cs typeface="Times New Roman" panose="02020603050405020304" pitchFamily="18" charset="0"/>
              </a:rPr>
              <a:t>etish</a:t>
            </a:r>
            <a:endParaRPr lang="ru-RU"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Ma’lumotlarni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kiritish</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18235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177D43-FDE8-4E7F-82FA-870BA8C20198}"/>
              </a:ext>
            </a:extLst>
          </p:cNvPr>
          <p:cNvSpPr>
            <a:spLocks noGrp="1"/>
          </p:cNvSpPr>
          <p:nvPr>
            <p:ph type="title"/>
          </p:nvPr>
        </p:nvSpPr>
        <p:spPr>
          <a:xfrm>
            <a:off x="838200" y="365126"/>
            <a:ext cx="10515600" cy="989222"/>
          </a:xfrm>
        </p:spPr>
        <p:txBody>
          <a:bodyPr/>
          <a:lstStyle/>
          <a:p>
            <a:pPr algn="ctr"/>
            <a:r>
              <a:rPr lang="en-US" dirty="0" err="1">
                <a:latin typeface="Times New Roman" panose="02020603050405020304" pitchFamily="18" charset="0"/>
                <a:cs typeface="Times New Roman" panose="02020603050405020304" pitchFamily="18" charset="0"/>
              </a:rPr>
              <a:t>Ma’lumotlarni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kiritish</a:t>
            </a:r>
            <a:endParaRPr lang="ru-RU" dirty="0"/>
          </a:p>
        </p:txBody>
      </p:sp>
      <p:sp>
        <p:nvSpPr>
          <p:cNvPr id="3" name="Объект 2">
            <a:extLst>
              <a:ext uri="{FF2B5EF4-FFF2-40B4-BE49-F238E27FC236}">
                <a16:creationId xmlns:a16="http://schemas.microsoft.com/office/drawing/2014/main" id="{5F615DF5-B8EC-47C6-ADE5-0B895E760FEA}"/>
              </a:ext>
            </a:extLst>
          </p:cNvPr>
          <p:cNvSpPr>
            <a:spLocks noGrp="1"/>
          </p:cNvSpPr>
          <p:nvPr>
            <p:ph idx="1"/>
          </p:nvPr>
        </p:nvSpPr>
        <p:spPr>
          <a:xfrm>
            <a:off x="776377" y="1354349"/>
            <a:ext cx="11033185" cy="3959524"/>
          </a:xfrm>
        </p:spPr>
        <p:txBody>
          <a:bodyPr>
            <a:noAutofit/>
          </a:bodyPr>
          <a:lstStyle/>
          <a:p>
            <a:pPr marL="0" indent="0">
              <a:buNone/>
            </a:pPr>
            <a:r>
              <a:rPr lang="en-US" sz="2000" b="1" dirty="0" err="1">
                <a:latin typeface="Times New Roman" panose="02020603050405020304" pitchFamily="18" charset="0"/>
                <a:cs typeface="Times New Roman" panose="02020603050405020304" pitchFamily="18" charset="0"/>
              </a:rPr>
              <a:t>Misol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sifatida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foydalanuvhci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bilan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salomlashish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dasturini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ko’rib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chiqamiz</a:t>
            </a:r>
            <a:r>
              <a:rPr lang="en-US" sz="2000" b="1" dirty="0">
                <a:latin typeface="Times New Roman" panose="02020603050405020304" pitchFamily="18" charset="0"/>
                <a:cs typeface="Times New Roman" panose="02020603050405020304" pitchFamily="18" charset="0"/>
              </a:rPr>
              <a:t>.</a:t>
            </a:r>
            <a:endParaRPr lang="ru-RU"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2-misol:</a:t>
            </a:r>
            <a:endParaRPr lang="ru-RU" sz="2000" b="1" dirty="0">
              <a:latin typeface="Times New Roman" panose="02020603050405020304" pitchFamily="18" charset="0"/>
              <a:cs typeface="Times New Roman" panose="02020603050405020304" pitchFamily="18" charset="0"/>
            </a:endParaRPr>
          </a:p>
          <a:p>
            <a:pPr marL="0" indent="0">
              <a:buNone/>
            </a:pPr>
            <a:endParaRPr lang="ru-RU" sz="2000" dirty="0">
              <a:latin typeface="Times New Roman" panose="02020603050405020304" pitchFamily="18" charset="0"/>
              <a:cs typeface="Times New Roman" panose="02020603050405020304" pitchFamily="18" charset="0"/>
            </a:endParaRPr>
          </a:p>
          <a:p>
            <a:pPr marL="0" indent="0">
              <a:lnSpc>
                <a:spcPct val="125000"/>
              </a:lnSpc>
              <a:buNone/>
            </a:pPr>
            <a:r>
              <a:rPr lang="en-US" sz="2000" dirty="0">
                <a:latin typeface="Times New Roman" panose="02020603050405020304" pitchFamily="18" charset="0"/>
                <a:cs typeface="Times New Roman" panose="02020603050405020304" pitchFamily="18" charset="0"/>
              </a:rPr>
              <a:t># -*- coding: utf-8 -*-</a:t>
            </a:r>
            <a:endParaRPr lang="ru-RU" sz="2000" dirty="0">
              <a:latin typeface="Times New Roman" panose="02020603050405020304" pitchFamily="18" charset="0"/>
              <a:cs typeface="Times New Roman" panose="02020603050405020304" pitchFamily="18" charset="0"/>
            </a:endParaRPr>
          </a:p>
          <a:p>
            <a:pPr marL="0" indent="0">
              <a:lnSpc>
                <a:spcPct val="125000"/>
              </a:lnSpc>
              <a:buNone/>
            </a:pPr>
            <a:r>
              <a:rPr lang="en-US" sz="2000" dirty="0">
                <a:latin typeface="Times New Roman" panose="02020603050405020304" pitchFamily="18" charset="0"/>
                <a:cs typeface="Times New Roman" panose="02020603050405020304" pitchFamily="18" charset="0"/>
              </a:rPr>
              <a:t>name = input("</a:t>
            </a:r>
            <a:r>
              <a:rPr lang="en-US" sz="2000" dirty="0" err="1">
                <a:latin typeface="Times New Roman" panose="02020603050405020304" pitchFamily="18" charset="0"/>
                <a:cs typeface="Times New Roman" panose="02020603050405020304" pitchFamily="18" charset="0"/>
              </a:rPr>
              <a:t>Ismingizni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kiriting</a:t>
            </a:r>
            <a:r>
              <a:rPr lang="en-US"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a:p>
            <a:pPr marL="0" indent="0">
              <a:lnSpc>
                <a:spcPct val="125000"/>
              </a:lnSpc>
              <a:buNone/>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Salom</a:t>
            </a:r>
            <a:r>
              <a:rPr lang="en-US" sz="2000" dirty="0">
                <a:latin typeface="Times New Roman" panose="02020603050405020304" pitchFamily="18" charset="0"/>
                <a:cs typeface="Times New Roman" panose="02020603050405020304" pitchFamily="18" charset="0"/>
              </a:rPr>
              <a:t>,", name)</a:t>
            </a:r>
            <a:endParaRPr lang="ru-RU" sz="2000" dirty="0">
              <a:latin typeface="Times New Roman" panose="02020603050405020304" pitchFamily="18" charset="0"/>
              <a:cs typeface="Times New Roman" panose="02020603050405020304" pitchFamily="18" charset="0"/>
            </a:endParaRPr>
          </a:p>
          <a:p>
            <a:pPr marL="0" indent="0">
              <a:lnSpc>
                <a:spcPct val="125000"/>
              </a:lnSpc>
              <a:buNone/>
            </a:pPr>
            <a:r>
              <a:rPr lang="en-US" sz="2000" dirty="0">
                <a:latin typeface="Times New Roman" panose="02020603050405020304" pitchFamily="18" charset="0"/>
                <a:cs typeface="Times New Roman" panose="02020603050405020304" pitchFamily="18" charset="0"/>
              </a:rPr>
              <a:t>input("</a:t>
            </a:r>
            <a:r>
              <a:rPr lang="en-US" sz="2000" dirty="0" err="1">
                <a:latin typeface="Times New Roman" panose="02020603050405020304" pitchFamily="18" charset="0"/>
                <a:cs typeface="Times New Roman" panose="02020603050405020304" pitchFamily="18" charset="0"/>
              </a:rPr>
              <a:t>Dasturdan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chiqish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uchin</a:t>
            </a:r>
            <a:r>
              <a:rPr lang="en-US" sz="2000" dirty="0">
                <a:latin typeface="Times New Roman" panose="02020603050405020304" pitchFamily="18" charset="0"/>
                <a:cs typeface="Times New Roman" panose="02020603050405020304" pitchFamily="18" charset="0"/>
              </a:rPr>
              <a:t> &lt;Enter&gt; </a:t>
            </a:r>
            <a:r>
              <a:rPr lang="en-US" sz="2000" dirty="0" err="1">
                <a:latin typeface="Times New Roman" panose="02020603050405020304" pitchFamily="18" charset="0"/>
                <a:cs typeface="Times New Roman" panose="02020603050405020304" pitchFamily="18" charset="0"/>
              </a:rPr>
              <a:t>tugmasini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bosing</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Dastur </a:t>
            </a:r>
            <a:r>
              <a:rPr lang="en-US" sz="2000" b="1" dirty="0" err="1">
                <a:latin typeface="Times New Roman" panose="02020603050405020304" pitchFamily="18" charset="0"/>
                <a:cs typeface="Times New Roman" panose="02020603050405020304" pitchFamily="18" charset="0"/>
              </a:rPr>
              <a:t>natijasi</a:t>
            </a:r>
            <a:r>
              <a:rPr lang="en-US" sz="2000" b="1" dirty="0">
                <a:latin typeface="Times New Roman" panose="02020603050405020304" pitchFamily="18" charset="0"/>
                <a:cs typeface="Times New Roman" panose="02020603050405020304" pitchFamily="18" charset="0"/>
              </a:rPr>
              <a:t>:</a:t>
            </a:r>
            <a:endParaRPr lang="ru-RU" sz="2000" b="1"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B148A1D4-8F32-4F06-8C80-36A0A0FBC289}"/>
              </a:ext>
            </a:extLst>
          </p:cNvPr>
          <p:cNvPicPr>
            <a:picLocks noChangeAspect="1"/>
          </p:cNvPicPr>
          <p:nvPr/>
        </p:nvPicPr>
        <p:blipFill>
          <a:blip r:embed="rId2"/>
          <a:stretch>
            <a:fillRect/>
          </a:stretch>
        </p:blipFill>
        <p:spPr>
          <a:xfrm>
            <a:off x="975724" y="5753818"/>
            <a:ext cx="10240551" cy="987725"/>
          </a:xfrm>
          <a:prstGeom prst="rect">
            <a:avLst/>
          </a:prstGeom>
        </p:spPr>
      </p:pic>
    </p:spTree>
    <p:extLst>
      <p:ext uri="{BB962C8B-B14F-4D97-AF65-F5344CB8AC3E}">
        <p14:creationId xmlns:p14="http://schemas.microsoft.com/office/powerpoint/2010/main" val="26708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17C212-EF3B-428B-BBD8-9B3418D37899}"/>
              </a:ext>
            </a:extLst>
          </p:cNvPr>
          <p:cNvSpPr>
            <a:spLocks noGrp="1"/>
          </p:cNvSpPr>
          <p:nvPr>
            <p:ph idx="1"/>
          </p:nvPr>
        </p:nvSpPr>
        <p:spPr>
          <a:xfrm>
            <a:off x="838200" y="525492"/>
            <a:ext cx="10515600" cy="5694333"/>
          </a:xfrm>
        </p:spPr>
        <p:txBody>
          <a:bodyPr>
            <a:noAutofit/>
          </a:bodyPr>
          <a:lstStyle/>
          <a:p>
            <a:pPr marL="0" indent="0" algn="just">
              <a:lnSpc>
                <a:spcPct val="100000"/>
              </a:lnSpc>
              <a:spcBef>
                <a:spcPts val="0"/>
              </a:spcBef>
              <a:buNone/>
            </a:pPr>
            <a:r>
              <a:rPr lang="es-MX" dirty="0">
                <a:latin typeface="Times New Roman" panose="02020603050405020304" pitchFamily="18" charset="0"/>
                <a:cs typeface="Times New Roman" panose="02020603050405020304" pitchFamily="18" charset="0"/>
              </a:rPr>
              <a:t>Har bir qator boshidagi</a:t>
            </a:r>
            <a:r>
              <a:rPr lang="ru-RU" dirty="0">
                <a:latin typeface="Times New Roman" panose="02020603050405020304" pitchFamily="18" charset="0"/>
                <a:cs typeface="Times New Roman" panose="02020603050405020304" pitchFamily="18" charset="0"/>
              </a:rPr>
              <a:t> </a:t>
            </a:r>
            <a:r>
              <a:rPr lang="es-MX" b="1" dirty="0">
                <a:solidFill>
                  <a:srgbClr val="FF0000"/>
                </a:solidFill>
                <a:latin typeface="Times New Roman" panose="02020603050405020304" pitchFamily="18" charset="0"/>
                <a:cs typeface="Times New Roman" panose="02020603050405020304" pitchFamily="18" charset="0"/>
              </a:rPr>
              <a:t>bo`sh joy</a:t>
            </a:r>
            <a:r>
              <a:rPr lang="ru-RU" b="1" dirty="0">
                <a:solidFill>
                  <a:srgbClr val="FF0000"/>
                </a:solidFill>
                <a:latin typeface="Times New Roman" panose="02020603050405020304" pitchFamily="18" charset="0"/>
                <a:cs typeface="Times New Roman" panose="02020603050405020304" pitchFamily="18" charset="0"/>
              </a:rPr>
              <a:t> </a:t>
            </a:r>
            <a:r>
              <a:rPr lang="es-MX" b="1" dirty="0">
                <a:solidFill>
                  <a:srgbClr val="FF0000"/>
                </a:solidFill>
                <a:latin typeface="Times New Roman" panose="02020603050405020304" pitchFamily="18" charset="0"/>
                <a:cs typeface="Times New Roman" panose="02020603050405020304" pitchFamily="18" charset="0"/>
              </a:rPr>
              <a:t>(</a:t>
            </a:r>
            <a:r>
              <a:rPr lang="ru-RU" b="1" dirty="0">
                <a:solidFill>
                  <a:srgbClr val="FF0000"/>
                </a:solidFill>
                <a:latin typeface="Times New Roman" panose="02020603050405020304" pitchFamily="18" charset="0"/>
                <a:cs typeface="Times New Roman" panose="02020603050405020304" pitchFamily="18" charset="0"/>
              </a:rPr>
              <a:t>отступ</a:t>
            </a:r>
            <a:r>
              <a:rPr lang="es-MX" b="1" dirty="0">
                <a:solidFill>
                  <a:srgbClr val="FF0000"/>
                </a:solidFill>
                <a:latin typeface="Times New Roman" panose="02020603050405020304" pitchFamily="18" charset="0"/>
                <a:cs typeface="Times New Roman" panose="02020603050405020304" pitchFamily="18" charset="0"/>
              </a:rPr>
              <a:t>)</a:t>
            </a:r>
            <a:r>
              <a:rPr lang="es-MX" dirty="0">
                <a:latin typeface="Times New Roman" panose="02020603050405020304" pitchFamily="18" charset="0"/>
                <a:cs typeface="Times New Roman" panose="02020603050405020304" pitchFamily="18" charset="0"/>
              </a:rPr>
              <a:t> muhim ahamiyatga ega. </a:t>
            </a: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s-MX" dirty="0">
                <a:latin typeface="Times New Roman" panose="02020603050405020304" pitchFamily="18" charset="0"/>
                <a:cs typeface="Times New Roman" panose="02020603050405020304" pitchFamily="18" charset="0"/>
              </a:rPr>
              <a:t>Kiritilgan amallar bo`sh joylarning kattaligiga qarab </a:t>
            </a:r>
            <a:r>
              <a:rPr lang="es-MX" b="1" dirty="0">
                <a:solidFill>
                  <a:srgbClr val="FF0000"/>
                </a:solidFill>
                <a:latin typeface="Times New Roman" panose="02020603050405020304" pitchFamily="18" charset="0"/>
                <a:cs typeface="Times New Roman" panose="02020603050405020304" pitchFamily="18" charset="0"/>
              </a:rPr>
              <a:t>blok</a:t>
            </a:r>
            <a:r>
              <a:rPr lang="es-MX" dirty="0">
                <a:latin typeface="Times New Roman" panose="02020603050405020304" pitchFamily="18" charset="0"/>
                <a:cs typeface="Times New Roman" panose="02020603050405020304" pitchFamily="18" charset="0"/>
              </a:rPr>
              <a:t>larga birlashadi. </a:t>
            </a: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s-MX" dirty="0">
                <a:latin typeface="Times New Roman" panose="02020603050405020304" pitchFamily="18" charset="0"/>
                <a:cs typeface="Times New Roman" panose="02020603050405020304" pitchFamily="18" charset="0"/>
              </a:rPr>
              <a:t>Bo`sh joy istalgancha bo`lishi mumkin asosiysi bitta kiritilgan blok chegarasida bo`sh joy bir xil bo`lishi kerak. </a:t>
            </a: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s-MX" b="1" dirty="0">
                <a:solidFill>
                  <a:srgbClr val="FF0000"/>
                </a:solidFill>
                <a:latin typeface="Times New Roman" panose="02020603050405020304" pitchFamily="18" charset="0"/>
                <a:cs typeface="Times New Roman" panose="02020603050405020304" pitchFamily="18" charset="0"/>
              </a:rPr>
              <a:t>Noto`g`ri qo`yilgan bo`sh joylar xatolik yuz berishiga olib kelishi mumkin. </a:t>
            </a:r>
            <a:endParaRPr lang="ru-RU" b="1"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ru-RU"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s-MX" dirty="0">
                <a:latin typeface="Times New Roman" panose="02020603050405020304" pitchFamily="18" charset="0"/>
                <a:cs typeface="Times New Roman" panose="02020603050405020304" pitchFamily="18" charset="0"/>
              </a:rPr>
              <a:t>Bitta probel bilan bo`sh joy hosil qilish yaxshi qaror emas uni o`rniga to`rtta probel yoki </a:t>
            </a:r>
            <a:r>
              <a:rPr lang="es-MX" b="1" i="1" u="sng" dirty="0">
                <a:latin typeface="Times New Roman" panose="02020603050405020304" pitchFamily="18" charset="0"/>
                <a:cs typeface="Times New Roman" panose="02020603050405020304" pitchFamily="18" charset="0"/>
              </a:rPr>
              <a:t>Tab</a:t>
            </a:r>
            <a:r>
              <a:rPr lang="es-MX" i="1" u="sng" dirty="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belgisini ishlatish kerak.</a:t>
            </a:r>
            <a:endParaRPr lang="ru-RU" dirty="0"/>
          </a:p>
        </p:txBody>
      </p:sp>
    </p:spTree>
    <p:extLst>
      <p:ext uri="{BB962C8B-B14F-4D97-AF65-F5344CB8AC3E}">
        <p14:creationId xmlns:p14="http://schemas.microsoft.com/office/powerpoint/2010/main" val="193922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F931F7F-3216-4838-8C22-BB2C47E6FF11}"/>
              </a:ext>
            </a:extLst>
          </p:cNvPr>
          <p:cNvSpPr>
            <a:spLocks noGrp="1"/>
          </p:cNvSpPr>
          <p:nvPr>
            <p:ph idx="1"/>
          </p:nvPr>
        </p:nvSpPr>
        <p:spPr>
          <a:xfrm>
            <a:off x="523875" y="409575"/>
            <a:ext cx="11306175" cy="3486149"/>
          </a:xfrm>
        </p:spPr>
        <p:txBody>
          <a:bodyPr>
            <a:normAutofit fontScale="92500" lnSpcReduction="20000"/>
          </a:bodyPr>
          <a:lstStyle/>
          <a:p>
            <a:pPr algn="just">
              <a:lnSpc>
                <a:spcPct val="150000"/>
              </a:lnSpc>
              <a:buFont typeface="Wingdings" panose="05000000000000000000" pitchFamily="2" charset="2"/>
              <a:buChar char="ü"/>
            </a:pPr>
            <a:r>
              <a:rPr lang="en-US" sz="3200" dirty="0" err="1">
                <a:latin typeface="Times New Roman" panose="02020603050405020304" pitchFamily="18" charset="0"/>
                <a:cs typeface="Times New Roman" panose="02020603050405020304" pitchFamily="18" charset="0"/>
              </a:rPr>
              <a:t>Pythonda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nuqtali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vergul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quyish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tavsiya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etilmaydi</a:t>
            </a:r>
            <a:r>
              <a:rPr lang="en-US" sz="3200" dirty="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3200" dirty="0" err="1">
                <a:latin typeface="Times New Roman" panose="02020603050405020304" pitchFamily="18" charset="0"/>
                <a:cs typeface="Times New Roman" panose="02020603050405020304" pitchFamily="18" charset="0"/>
              </a:rPr>
              <a:t>Qator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yakuni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instruksiya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yakuni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hisoblanadi</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Shunga </a:t>
            </a:r>
            <a:r>
              <a:rPr lang="en-US" sz="3200" dirty="0" err="1">
                <a:latin typeface="Times New Roman" panose="02020603050405020304" pitchFamily="18" charset="0"/>
                <a:cs typeface="Times New Roman" panose="02020603050405020304" pitchFamily="18" charset="0"/>
              </a:rPr>
              <a:t>qaramay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necha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instruksiyani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qatorga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yozish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kerak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bo’lsa</a:t>
            </a:r>
            <a:r>
              <a:rPr lang="en-US" sz="3200" dirty="0">
                <a:latin typeface="Times New Roman" panose="02020603050405020304" pitchFamily="18" charset="0"/>
                <a:cs typeface="Times New Roman" panose="02020603050405020304" pitchFamily="18" charset="0"/>
              </a:rPr>
              <a:t> nuqta </a:t>
            </a:r>
            <a:r>
              <a:rPr lang="en-US" sz="3200" dirty="0" err="1">
                <a:latin typeface="Times New Roman" panose="02020603050405020304" pitchFamily="18" charset="0"/>
                <a:cs typeface="Times New Roman" panose="02020603050405020304" pitchFamily="18" charset="0"/>
              </a:rPr>
              <a:t>verguldan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foyadalanish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mumkin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quyidagi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misolda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keltiriladi</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marL="0" indent="0" algn="just">
              <a:lnSpc>
                <a:spcPct val="150000"/>
              </a:lnSpc>
              <a:buNone/>
            </a:pPr>
            <a:endParaRPr lang="ru-RU" sz="3200" dirty="0">
              <a:latin typeface="Times New Roman" panose="02020603050405020304" pitchFamily="18" charset="0"/>
              <a:cs typeface="Times New Roman" panose="02020603050405020304" pitchFamily="18" charset="0"/>
            </a:endParaRPr>
          </a:p>
        </p:txBody>
      </p:sp>
      <p:sp>
        <p:nvSpPr>
          <p:cNvPr id="4" name="Объект 2">
            <a:extLst>
              <a:ext uri="{FF2B5EF4-FFF2-40B4-BE49-F238E27FC236}">
                <a16:creationId xmlns:a16="http://schemas.microsoft.com/office/drawing/2014/main" id="{1485C30F-A799-4D37-86E7-C4B8A5384992}"/>
              </a:ext>
            </a:extLst>
          </p:cNvPr>
          <p:cNvSpPr txBox="1">
            <a:spLocks/>
          </p:cNvSpPr>
          <p:nvPr/>
        </p:nvSpPr>
        <p:spPr>
          <a:xfrm>
            <a:off x="838200" y="4210049"/>
            <a:ext cx="10515600" cy="21621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3200" dirty="0">
                <a:latin typeface="Arial Narrow" panose="020B0606020202030204" pitchFamily="34" charset="0"/>
                <a:cs typeface="Times New Roman" panose="02020603050405020304" pitchFamily="18" charset="0"/>
              </a:rPr>
              <a:t>1-misol. Bir </a:t>
            </a:r>
            <a:r>
              <a:rPr lang="en-US" sz="3200" dirty="0" err="1">
                <a:latin typeface="Arial Narrow" panose="020B0606020202030204" pitchFamily="34" charset="0"/>
                <a:cs typeface="Times New Roman" panose="02020603050405020304" pitchFamily="18" charset="0"/>
              </a:rPr>
              <a:t>nechta</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instrukisyani</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bir</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qatorda</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qo’llash</a:t>
            </a:r>
            <a:endParaRPr lang="ru-RU" sz="3200" dirty="0">
              <a:latin typeface="Arial Narrow" panose="020B0606020202030204" pitchFamily="34" charset="0"/>
              <a:cs typeface="Times New Roman" panose="02020603050405020304" pitchFamily="18" charset="0"/>
            </a:endParaRPr>
          </a:p>
          <a:p>
            <a:pPr marL="0" indent="0" algn="just">
              <a:lnSpc>
                <a:spcPct val="150000"/>
              </a:lnSpc>
              <a:buFont typeface="Arial" panose="020B0604020202020204" pitchFamily="34" charset="0"/>
              <a:buNone/>
            </a:pPr>
            <a:r>
              <a:rPr lang="en-US" sz="3200" dirty="0">
                <a:latin typeface="Arial Narrow" panose="020B0606020202030204" pitchFamily="34" charset="0"/>
                <a:cs typeface="Times New Roman" panose="02020603050405020304" pitchFamily="18" charset="0"/>
              </a:rPr>
              <a:t>&gt;&gt;&gt; </a:t>
            </a:r>
            <a:r>
              <a:rPr lang="ru-RU" sz="3200" dirty="0">
                <a:latin typeface="Arial Narrow" panose="020B0606020202030204" pitchFamily="34" charset="0"/>
                <a:cs typeface="Times New Roman" panose="02020603050405020304" pitchFamily="18" charset="0"/>
              </a:rPr>
              <a:t>х</a:t>
            </a:r>
            <a:r>
              <a:rPr lang="en-US" sz="3200" dirty="0">
                <a:latin typeface="Arial Narrow" panose="020B0606020202030204" pitchFamily="34" charset="0"/>
                <a:cs typeface="Times New Roman" panose="02020603050405020304" pitchFamily="18" charset="0"/>
              </a:rPr>
              <a:t> = 5;  </a:t>
            </a:r>
            <a:r>
              <a:rPr lang="ru-RU" sz="3200" dirty="0">
                <a:latin typeface="Arial Narrow" panose="020B0606020202030204" pitchFamily="34" charset="0"/>
                <a:cs typeface="Times New Roman" panose="02020603050405020304" pitchFamily="18" charset="0"/>
              </a:rPr>
              <a:t>у</a:t>
            </a:r>
            <a:r>
              <a:rPr lang="en-US" sz="3200" dirty="0">
                <a:latin typeface="Arial Narrow" panose="020B0606020202030204" pitchFamily="34" charset="0"/>
                <a:cs typeface="Times New Roman" panose="02020603050405020304" pitchFamily="18" charset="0"/>
              </a:rPr>
              <a:t>  =  10;  z  =  </a:t>
            </a:r>
            <a:r>
              <a:rPr lang="ru-RU" sz="3200" dirty="0">
                <a:latin typeface="Arial Narrow" panose="020B0606020202030204" pitchFamily="34" charset="0"/>
                <a:cs typeface="Times New Roman" panose="02020603050405020304" pitchFamily="18" charset="0"/>
              </a:rPr>
              <a:t>х</a:t>
            </a:r>
            <a:r>
              <a:rPr lang="en-US" sz="3200" dirty="0">
                <a:latin typeface="Arial Narrow" panose="020B0606020202030204" pitchFamily="34" charset="0"/>
                <a:cs typeface="Times New Roman" panose="02020603050405020304" pitchFamily="18" charset="0"/>
              </a:rPr>
              <a:t>  +  </a:t>
            </a:r>
            <a:r>
              <a:rPr lang="ru-RU" sz="3200" dirty="0">
                <a:latin typeface="Arial Narrow" panose="020B0606020202030204" pitchFamily="34" charset="0"/>
                <a:cs typeface="Times New Roman" panose="02020603050405020304" pitchFamily="18" charset="0"/>
              </a:rPr>
              <a:t>у</a:t>
            </a:r>
            <a:r>
              <a:rPr lang="en-US" sz="3200" dirty="0">
                <a:latin typeface="Arial Narrow" panose="020B0606020202030204" pitchFamily="34" charset="0"/>
                <a:cs typeface="Times New Roman" panose="02020603050405020304" pitchFamily="18" charset="0"/>
              </a:rPr>
              <a:t>  #  </a:t>
            </a:r>
            <a:r>
              <a:rPr lang="en-US" sz="3200" dirty="0" err="1">
                <a:latin typeface="Arial Narrow" panose="020B0606020202030204" pitchFamily="34" charset="0"/>
                <a:cs typeface="Times New Roman" panose="02020603050405020304" pitchFamily="18" charset="0"/>
              </a:rPr>
              <a:t>uch</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instruksiya</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bir</a:t>
            </a:r>
            <a:r>
              <a:rPr lang="en-US" sz="3200" dirty="0">
                <a:latin typeface="Arial Narrow" panose="020B0606020202030204" pitchFamily="34" charset="0"/>
                <a:cs typeface="Times New Roman" panose="02020603050405020304" pitchFamily="18" charset="0"/>
              </a:rPr>
              <a:t> </a:t>
            </a:r>
            <a:r>
              <a:rPr lang="en-US" sz="3200" dirty="0" err="1">
                <a:latin typeface="Arial Narrow" panose="020B0606020202030204" pitchFamily="34" charset="0"/>
                <a:cs typeface="Times New Roman" panose="02020603050405020304" pitchFamily="18" charset="0"/>
              </a:rPr>
              <a:t>qatorda</a:t>
            </a:r>
            <a:endParaRPr lang="ru-RU" sz="3200" dirty="0">
              <a:latin typeface="Arial Narrow" panose="020B0606020202030204" pitchFamily="34" charset="0"/>
              <a:cs typeface="Times New Roman" panose="02020603050405020304" pitchFamily="18" charset="0"/>
            </a:endParaRPr>
          </a:p>
          <a:p>
            <a:pPr marL="0" indent="0" algn="just">
              <a:lnSpc>
                <a:spcPct val="150000"/>
              </a:lnSpc>
              <a:buFont typeface="Arial" panose="020B0604020202020204" pitchFamily="34" charset="0"/>
              <a:buNone/>
            </a:pPr>
            <a:r>
              <a:rPr lang="en-US" sz="3200" dirty="0">
                <a:latin typeface="Arial Narrow" panose="020B0606020202030204" pitchFamily="34" charset="0"/>
                <a:cs typeface="Times New Roman" panose="02020603050405020304" pitchFamily="18" charset="0"/>
              </a:rPr>
              <a:t>&gt;&gt;&gt; print (z)</a:t>
            </a:r>
            <a:endParaRPr lang="ru-RU" sz="3200" dirty="0">
              <a:latin typeface="Arial Narrow" panose="020B0606020202030204" pitchFamily="34" charset="0"/>
              <a:cs typeface="Times New Roman" panose="02020603050405020304" pitchFamily="18" charset="0"/>
            </a:endParaRPr>
          </a:p>
          <a:p>
            <a:pPr marL="0" indent="0" algn="just">
              <a:lnSpc>
                <a:spcPct val="150000"/>
              </a:lnSpc>
              <a:buFont typeface="Arial" panose="020B0604020202020204" pitchFamily="34" charset="0"/>
              <a:buNone/>
            </a:pPr>
            <a:endParaRPr lang="ru-RU" sz="32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10945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F81124-4735-43A0-943B-BCB71D8269C9}"/>
              </a:ext>
            </a:extLst>
          </p:cNvPr>
          <p:cNvSpPr>
            <a:spLocks noGrp="1"/>
          </p:cNvSpPr>
          <p:nvPr>
            <p:ph idx="1"/>
          </p:nvPr>
        </p:nvSpPr>
        <p:spPr>
          <a:xfrm>
            <a:off x="698740" y="2311879"/>
            <a:ext cx="11153954" cy="4382219"/>
          </a:xfrm>
        </p:spPr>
        <p:txBody>
          <a:bodyPr numCol="2">
            <a:normAutofit/>
          </a:bodyPr>
          <a:lstStyle/>
          <a:p>
            <a:pPr marL="0" indent="0">
              <a:buNone/>
            </a:pPr>
            <a:r>
              <a:rPr lang="en-US" dirty="0" err="1">
                <a:latin typeface="Times New Roman" panose="02020603050405020304" pitchFamily="18" charset="0"/>
                <a:cs typeface="Times New Roman" panose="02020603050405020304" pitchFamily="18" charset="0"/>
              </a:rPr>
              <a:t>Masalan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PHPda</a:t>
            </a:r>
            <a:r>
              <a:rPr lang="en-US" dirty="0">
                <a:latin typeface="Times New Roman" panose="02020603050405020304" pitchFamily="18" charset="0"/>
                <a:cs typeface="Times New Roman" panose="02020603050405020304" pitchFamily="18" charset="0"/>
              </a:rPr>
              <a:t> while </a:t>
            </a:r>
            <a:r>
              <a:rPr lang="en-US" dirty="0" err="1">
                <a:latin typeface="Times New Roman" panose="02020603050405020304" pitchFamily="18" charset="0"/>
                <a:cs typeface="Times New Roman" panose="02020603050405020304" pitchFamily="18" charset="0"/>
              </a:rPr>
              <a:t>sikli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figurali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qavs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yordamida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yoziladi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while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11) { </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echo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n" ; </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 </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echo " Dastur </a:t>
            </a:r>
            <a:r>
              <a:rPr lang="en-US" dirty="0" err="1">
                <a:latin typeface="Times New Roman" panose="02020603050405020304" pitchFamily="18" charset="0"/>
                <a:cs typeface="Times New Roman" panose="02020603050405020304" pitchFamily="18" charset="0"/>
              </a:rPr>
              <a:t>tamom</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896938" indent="-95250">
              <a:buNone/>
            </a:pPr>
            <a:r>
              <a:rPr lang="en-US" dirty="0">
                <a:solidFill>
                  <a:srgbClr val="FF0000"/>
                </a:solidFill>
                <a:latin typeface="Times New Roman" panose="02020603050405020304" pitchFamily="18" charset="0"/>
                <a:cs typeface="Times New Roman" panose="02020603050405020304" pitchFamily="18" charset="0"/>
              </a:rPr>
              <a:t> Python </a:t>
            </a:r>
            <a:r>
              <a:rPr lang="en-US" dirty="0" err="1">
                <a:solidFill>
                  <a:srgbClr val="FF0000"/>
                </a:solidFill>
                <a:latin typeface="Times New Roman" panose="02020603050405020304" pitchFamily="18" charset="0"/>
                <a:cs typeface="Times New Roman" panose="02020603050405020304" pitchFamily="18" charset="0"/>
              </a:rPr>
              <a:t>tilida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esa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boshqacha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yoziladi</a:t>
            </a:r>
            <a:r>
              <a:rPr lang="en-US" dirty="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a:p>
            <a:pPr marL="896938" indent="-95250">
              <a:buNone/>
            </a:pPr>
            <a:endParaRPr lang="en-US" dirty="0">
              <a:solidFill>
                <a:srgbClr val="FF0000"/>
              </a:solidFill>
              <a:latin typeface="Times New Roman" panose="02020603050405020304" pitchFamily="18" charset="0"/>
              <a:cs typeface="Times New Roman" panose="02020603050405020304" pitchFamily="18" charset="0"/>
            </a:endParaRPr>
          </a:p>
          <a:p>
            <a:pPr marL="896938" indent="-95250">
              <a:buNone/>
            </a:pP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 1</a:t>
            </a:r>
            <a:endParaRPr lang="ru-RU" dirty="0">
              <a:solidFill>
                <a:srgbClr val="FF0000"/>
              </a:solidFill>
              <a:latin typeface="Times New Roman" panose="02020603050405020304" pitchFamily="18" charset="0"/>
              <a:cs typeface="Times New Roman" panose="02020603050405020304" pitchFamily="18" charset="0"/>
            </a:endParaRPr>
          </a:p>
          <a:p>
            <a:pPr marL="896938" indent="-95250">
              <a:buNone/>
            </a:pPr>
            <a:r>
              <a:rPr lang="en-US" dirty="0">
                <a:solidFill>
                  <a:srgbClr val="FF0000"/>
                </a:solidFill>
                <a:latin typeface="Times New Roman" panose="02020603050405020304" pitchFamily="18" charset="0"/>
                <a:cs typeface="Times New Roman" panose="02020603050405020304" pitchFamily="18" charset="0"/>
              </a:rPr>
              <a:t>while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&lt; 11:</a:t>
            </a:r>
            <a:endParaRPr lang="ru-RU" dirty="0">
              <a:solidFill>
                <a:srgbClr val="FF0000"/>
              </a:solidFill>
              <a:latin typeface="Times New Roman" panose="02020603050405020304" pitchFamily="18" charset="0"/>
              <a:cs typeface="Times New Roman" panose="02020603050405020304" pitchFamily="18" charset="0"/>
            </a:endParaRPr>
          </a:p>
          <a:p>
            <a:pPr marL="896938" indent="-95250">
              <a:buNone/>
            </a:pPr>
            <a:r>
              <a:rPr lang="en-US" dirty="0">
                <a:solidFill>
                  <a:srgbClr val="FF0000"/>
                </a:solidFill>
                <a:latin typeface="Times New Roman" panose="02020603050405020304" pitchFamily="18" charset="0"/>
                <a:cs typeface="Times New Roman" panose="02020603050405020304" pitchFamily="18" charset="0"/>
              </a:rPr>
              <a:t>        print(</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a:p>
            <a:pPr marL="896938" indent="-95250">
              <a:buNone/>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 1</a:t>
            </a:r>
            <a:endParaRPr lang="ru-RU" dirty="0">
              <a:solidFill>
                <a:srgbClr val="FF0000"/>
              </a:solidFill>
              <a:latin typeface="Times New Roman" panose="02020603050405020304" pitchFamily="18" charset="0"/>
              <a:cs typeface="Times New Roman" panose="02020603050405020304" pitchFamily="18" charset="0"/>
            </a:endParaRPr>
          </a:p>
          <a:p>
            <a:pPr marL="896938" indent="-95250">
              <a:buNone/>
            </a:pPr>
            <a:r>
              <a:rPr lang="en-US" dirty="0">
                <a:solidFill>
                  <a:srgbClr val="FF0000"/>
                </a:solidFill>
                <a:latin typeface="Times New Roman" panose="02020603050405020304" pitchFamily="18" charset="0"/>
                <a:cs typeface="Times New Roman" panose="02020603050405020304" pitchFamily="18" charset="0"/>
              </a:rPr>
              <a:t>print("Dastur </a:t>
            </a:r>
            <a:r>
              <a:rPr lang="en-US" dirty="0" err="1">
                <a:solidFill>
                  <a:srgbClr val="FF0000"/>
                </a:solidFill>
                <a:latin typeface="Times New Roman" panose="02020603050405020304" pitchFamily="18" charset="0"/>
                <a:cs typeface="Times New Roman" panose="02020603050405020304" pitchFamily="18" charset="0"/>
              </a:rPr>
              <a:t>tamom</a:t>
            </a:r>
            <a:r>
              <a:rPr lang="en-US" dirty="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4" name="Объект 2">
            <a:extLst>
              <a:ext uri="{FF2B5EF4-FFF2-40B4-BE49-F238E27FC236}">
                <a16:creationId xmlns:a16="http://schemas.microsoft.com/office/drawing/2014/main" id="{42D6E5DC-1560-4897-A11C-C510334C5716}"/>
              </a:ext>
            </a:extLst>
          </p:cNvPr>
          <p:cNvSpPr txBox="1">
            <a:spLocks/>
          </p:cNvSpPr>
          <p:nvPr/>
        </p:nvSpPr>
        <p:spPr>
          <a:xfrm>
            <a:off x="769189" y="543464"/>
            <a:ext cx="10919603" cy="154412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err="1">
                <a:latin typeface="Times New Roman" panose="02020603050405020304" pitchFamily="18" charset="0"/>
                <a:cs typeface="Times New Roman" panose="02020603050405020304" pitchFamily="18" charset="0"/>
              </a:rPr>
              <a:t>Pythonda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yozilishinig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muhim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husisiyati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shundaki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blokini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ajratsih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alohiada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ishlatilmaydi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Faqat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tekislanishi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ajratiladi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47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93C292-B3E4-4277-9C78-EA495C5FCD45}"/>
              </a:ext>
            </a:extLst>
          </p:cNvPr>
          <p:cNvSpPr>
            <a:spLocks noGrp="1"/>
          </p:cNvSpPr>
          <p:nvPr>
            <p:ph type="title"/>
          </p:nvPr>
        </p:nvSpPr>
        <p:spPr>
          <a:xfrm>
            <a:off x="838200" y="365126"/>
            <a:ext cx="10515600" cy="816694"/>
          </a:xfrm>
        </p:spPr>
        <p:txBody>
          <a:bodyPr/>
          <a:lstStyle/>
          <a:p>
            <a:pPr algn="ctr"/>
            <a:r>
              <a:rPr lang="en-US" sz="3600" b="1" dirty="0" err="1">
                <a:latin typeface="Times New Roman" panose="02020603050405020304" pitchFamily="18" charset="0"/>
                <a:cs typeface="Times New Roman" panose="02020603050405020304" pitchFamily="18" charset="0"/>
              </a:rPr>
              <a:t>Izohlar</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C76694A-FD8D-4E24-A1FC-BEA75C0A35AF}"/>
              </a:ext>
            </a:extLst>
          </p:cNvPr>
          <p:cNvSpPr>
            <a:spLocks noGrp="1"/>
          </p:cNvSpPr>
          <p:nvPr>
            <p:ph idx="1"/>
          </p:nvPr>
        </p:nvSpPr>
        <p:spPr>
          <a:xfrm>
            <a:off x="1026543" y="1371600"/>
            <a:ext cx="10327257" cy="1923692"/>
          </a:xfrm>
        </p:spPr>
        <p:txBody>
          <a:bodyPr>
            <a:normAutofit fontScale="92500"/>
          </a:bodyPr>
          <a:lstStyle/>
          <a:p>
            <a:pPr marL="0" indent="0" algn="just" fontAlgn="base">
              <a:lnSpc>
                <a:spcPct val="110000"/>
              </a:lnSpc>
              <a:buNone/>
            </a:pPr>
            <a:r>
              <a:rPr lang="es-MX" b="1" i="1" dirty="0">
                <a:latin typeface="Times New Roman" panose="02020603050405020304" pitchFamily="18" charset="0"/>
                <a:cs typeface="Times New Roman" panose="02020603050405020304" pitchFamily="18" charset="0"/>
              </a:rPr>
              <a:t>Izohlar</a:t>
            </a:r>
            <a:r>
              <a:rPr lang="es-MX" i="1" dirty="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dastur matnini tushintirish uchun foydalaniladi va dasturni izohlaydi. Izohlar ihtiyoriy matn, ko’rsatalardan iborat bo’lishi mumkin va ular bajarilmaydi. Ular dastur kodini o'qiyotganlar uchun foydali bo'ladi va dastur nima qilishini oson tushunishga yordam beradi.</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C4622C95-C70B-4CB7-8FF2-C3F33AE9853A}"/>
              </a:ext>
            </a:extLst>
          </p:cNvPr>
          <p:cNvSpPr/>
          <p:nvPr/>
        </p:nvSpPr>
        <p:spPr>
          <a:xfrm>
            <a:off x="966158" y="3672902"/>
            <a:ext cx="10636370" cy="2308324"/>
          </a:xfrm>
          <a:prstGeom prst="rect">
            <a:avLst/>
          </a:prstGeom>
        </p:spPr>
        <p:txBody>
          <a:bodyPr wrap="square">
            <a:spAutoFit/>
          </a:bodyPr>
          <a:lstStyle/>
          <a:p>
            <a:pPr algn="just" fontAlgn="base"/>
            <a:r>
              <a:rPr lang="es-MX" sz="2400" dirty="0">
                <a:latin typeface="Times New Roman" panose="02020603050405020304" pitchFamily="18" charset="0"/>
                <a:cs typeface="Times New Roman" panose="02020603050405020304" pitchFamily="18" charset="0"/>
              </a:rPr>
              <a:t>Izohlarga yechimdagi muhim joylarni, muhim bo'lgan qismlarni yozish mumkin. Pythonda bir qatorli izoh ishlatiladi va u </a:t>
            </a:r>
            <a:r>
              <a:rPr lang="es-MX" sz="2400" b="1"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belgisidan boshlanadi. </a:t>
            </a:r>
            <a:endParaRPr lang="ru-RU" sz="2400" dirty="0">
              <a:latin typeface="Times New Roman" panose="02020603050405020304" pitchFamily="18" charset="0"/>
              <a:cs typeface="Times New Roman" panose="02020603050405020304" pitchFamily="18" charset="0"/>
            </a:endParaRPr>
          </a:p>
          <a:p>
            <a:pPr algn="just" fontAlgn="base"/>
            <a:r>
              <a:rPr lang="es-MX" sz="2400" dirty="0">
                <a:latin typeface="Times New Roman" panose="02020603050405020304" pitchFamily="18" charset="0"/>
                <a:cs typeface="Times New Roman" panose="02020603050405020304" pitchFamily="18" charset="0"/>
              </a:rPr>
              <a:t>M</a:t>
            </a:r>
            <a:r>
              <a:rPr lang="en-US" sz="2400" dirty="0" err="1">
                <a:latin typeface="Times New Roman" panose="02020603050405020304" pitchFamily="18" charset="0"/>
                <a:cs typeface="Times New Roman" panose="02020603050405020304" pitchFamily="18" charset="0"/>
              </a:rPr>
              <a:t>asalan</a:t>
            </a:r>
            <a:r>
              <a:rPr lang="en-US" sz="2400" dirty="0">
                <a:latin typeface="Times New Roman" panose="02020603050405020304" pitchFamily="18" charset="0"/>
                <a:cs typeface="Times New Roman" panose="02020603050405020304" pitchFamily="18" charset="0"/>
              </a:rPr>
              <a:t>: </a:t>
            </a:r>
          </a:p>
          <a:p>
            <a:pPr algn="just" fontAlgn="base"/>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bu</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izoh</a:t>
            </a:r>
            <a:endParaRPr lang="ru-RU" sz="2400" dirty="0">
              <a:latin typeface="Arial" panose="020B0604020202020204" pitchFamily="34" charset="0"/>
              <a:cs typeface="Arial" panose="020B0604020202020204" pitchFamily="34" charset="0"/>
            </a:endParaRPr>
          </a:p>
          <a:p>
            <a:pPr algn="just" fontAlgn="base"/>
            <a:r>
              <a:rPr lang="en-US" sz="2400" i="1" dirty="0">
                <a:latin typeface="Arial" panose="020B0604020202020204" pitchFamily="34" charset="0"/>
                <a:cs typeface="Arial" panose="020B0604020202020204" pitchFamily="34" charset="0"/>
              </a:rPr>
              <a:t># print — </a:t>
            </a:r>
            <a:r>
              <a:rPr lang="en-US" sz="2400" i="1" dirty="0" err="1">
                <a:latin typeface="Arial" panose="020B0604020202020204" pitchFamily="34" charset="0"/>
                <a:cs typeface="Arial" panose="020B0604020202020204" pitchFamily="34" charset="0"/>
              </a:rPr>
              <a:t>bu</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funksiya</a:t>
            </a:r>
            <a:endParaRPr lang="ru-RU" sz="2400" dirty="0">
              <a:latin typeface="Arial" panose="020B0604020202020204" pitchFamily="34" charset="0"/>
              <a:cs typeface="Arial" panose="020B0604020202020204" pitchFamily="34" charset="0"/>
            </a:endParaRPr>
          </a:p>
          <a:p>
            <a:pPr algn="just" fontAlgn="base"/>
            <a:r>
              <a:rPr lang="en-US" sz="2400" b="1" dirty="0">
                <a:latin typeface="Arial" panose="020B0604020202020204" pitchFamily="34" charset="0"/>
                <a:cs typeface="Arial" panose="020B0604020202020204" pitchFamily="34" charset="0"/>
              </a:rPr>
              <a:t>print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salom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dunyo</a:t>
            </a:r>
            <a:r>
              <a:rPr lang="en-US" sz="2400" dirty="0">
                <a:latin typeface="Arial" panose="020B0604020202020204" pitchFamily="34" charset="0"/>
                <a:cs typeface="Arial" panose="020B0604020202020204" pitchFamily="34" charset="0"/>
              </a:rPr>
              <a:t>! ')</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08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EE2C11-D822-4759-9913-1005E071105D}"/>
              </a:ext>
            </a:extLst>
          </p:cNvPr>
          <p:cNvSpPr>
            <a:spLocks noGrp="1"/>
          </p:cNvSpPr>
          <p:nvPr>
            <p:ph idx="1"/>
          </p:nvPr>
        </p:nvSpPr>
        <p:spPr>
          <a:xfrm>
            <a:off x="838200" y="1337094"/>
            <a:ext cx="10755702" cy="5279365"/>
          </a:xfrm>
        </p:spPr>
        <p:txBody>
          <a:bodyPr>
            <a:normAutofit fontScale="92500" lnSpcReduction="20000"/>
          </a:bodyPr>
          <a:lstStyle/>
          <a:p>
            <a:pPr marL="0" indent="0" algn="just" fontAlgn="base">
              <a:buNone/>
            </a:pPr>
            <a:r>
              <a:rPr lang="en-US" dirty="0">
                <a:latin typeface="Times New Roman" panose="02020603050405020304" pitchFamily="18" charset="0"/>
                <a:cs typeface="Times New Roman" panose="02020603050405020304" pitchFamily="18" charset="0"/>
              </a:rPr>
              <a:t>Bir </a:t>
            </a:r>
            <a:r>
              <a:rPr lang="en-US" dirty="0" err="1">
                <a:latin typeface="Times New Roman" panose="02020603050405020304" pitchFamily="18" charset="0"/>
                <a:cs typeface="Times New Roman" panose="02020603050405020304" pitchFamily="18" charset="0"/>
              </a:rPr>
              <a:t>qatorli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balki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instruksiyaning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ihtiyoriy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boshlanishi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unadan</a:t>
            </a:r>
            <a:r>
              <a:rPr lang="en-US" dirty="0">
                <a:latin typeface="Times New Roman" panose="02020603050405020304" pitchFamily="18" charset="0"/>
                <a:cs typeface="Times New Roman" panose="02020603050405020304" pitchFamily="18" charset="0"/>
              </a:rPr>
              <a:t> keying </a:t>
            </a:r>
            <a:r>
              <a:rPr lang="en-US" dirty="0" err="1">
                <a:latin typeface="Times New Roman" panose="02020603050405020304" pitchFamily="18" charset="0"/>
                <a:cs typeface="Times New Roman" panose="02020603050405020304" pitchFamily="18" charset="0"/>
              </a:rPr>
              <a:t>belgilar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sifatida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qilinadi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Maslan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buNone/>
            </a:pPr>
            <a:r>
              <a:rPr lang="en-US" b="1" i="1" dirty="0">
                <a:solidFill>
                  <a:srgbClr val="FF0000"/>
                </a:solidFill>
                <a:latin typeface="Times New Roman" panose="02020603050405020304" pitchFamily="18" charset="0"/>
                <a:cs typeface="Times New Roman" panose="02020603050405020304" pitchFamily="18" charset="0"/>
              </a:rPr>
              <a:t>print ('</a:t>
            </a:r>
            <a:r>
              <a:rPr lang="en-US" b="1" i="1" dirty="0" err="1">
                <a:solidFill>
                  <a:srgbClr val="FF0000"/>
                </a:solidFill>
                <a:latin typeface="Times New Roman" panose="02020603050405020304" pitchFamily="18" charset="0"/>
                <a:cs typeface="Times New Roman" panose="02020603050405020304" pitchFamily="18" charset="0"/>
              </a:rPr>
              <a:t>salom</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dunyo</a:t>
            </a:r>
            <a:r>
              <a:rPr lang="en-US" b="1" i="1" dirty="0">
                <a:solidFill>
                  <a:srgbClr val="FF0000"/>
                </a:solidFill>
                <a:latin typeface="Times New Roman" panose="02020603050405020304" pitchFamily="18" charset="0"/>
                <a:cs typeface="Times New Roman" panose="02020603050405020304" pitchFamily="18" charset="0"/>
              </a:rPr>
              <a:t>!')   #  print — </a:t>
            </a:r>
            <a:r>
              <a:rPr lang="en-US" b="1" i="1" dirty="0" err="1">
                <a:solidFill>
                  <a:srgbClr val="FF0000"/>
                </a:solidFill>
                <a:latin typeface="Times New Roman" panose="02020603050405020304" pitchFamily="18" charset="0"/>
                <a:cs typeface="Times New Roman" panose="02020603050405020304" pitchFamily="18" charset="0"/>
              </a:rPr>
              <a:t>bu</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funksiya</a:t>
            </a:r>
            <a:endParaRPr lang="ru-RU" b="1" dirty="0">
              <a:solidFill>
                <a:srgbClr val="FF0000"/>
              </a:solidFill>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Agar # </a:t>
            </a:r>
            <a:r>
              <a:rPr lang="en-US" dirty="0" err="1">
                <a:latin typeface="Times New Roman" panose="02020603050405020304" pitchFamily="18" charset="0"/>
                <a:cs typeface="Times New Roman" panose="02020603050405020304" pitchFamily="18" charset="0"/>
              </a:rPr>
              <a:t>belgisi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aylanma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qavs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apastrof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ichida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joylashgan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bo’lsa</a:t>
            </a:r>
            <a:r>
              <a:rPr lang="en-US" dirty="0">
                <a:latin typeface="Times New Roman" panose="02020603050405020304" pitchFamily="18" charset="0"/>
                <a:cs typeface="Times New Roman" panose="02020603050405020304" pitchFamily="18" charset="0"/>
              </a:rPr>
              <a:t>, u </a:t>
            </a:r>
            <a:r>
              <a:rPr lang="en-US" dirty="0" err="1">
                <a:latin typeface="Times New Roman" panose="02020603050405020304" pitchFamily="18" charset="0"/>
                <a:cs typeface="Times New Roman" panose="02020603050405020304" pitchFamily="18" charset="0"/>
              </a:rPr>
              <a:t>izoh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hisoblanmaydi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b="1" i="1" dirty="0">
                <a:solidFill>
                  <a:srgbClr val="FF0000"/>
                </a:solidFill>
                <a:latin typeface="Times New Roman" panose="02020603050405020304" pitchFamily="18" charset="0"/>
                <a:cs typeface="Times New Roman" panose="02020603050405020304" pitchFamily="18" charset="0"/>
              </a:rPr>
              <a:t>print ("# Bu </a:t>
            </a:r>
            <a:r>
              <a:rPr lang="en-US" b="1" i="1" dirty="0" err="1">
                <a:solidFill>
                  <a:srgbClr val="FF0000"/>
                </a:solidFill>
                <a:latin typeface="Times New Roman" panose="02020603050405020304" pitchFamily="18" charset="0"/>
                <a:cs typeface="Times New Roman" panose="02020603050405020304" pitchFamily="18" charset="0"/>
              </a:rPr>
              <a:t>izoh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emas</a:t>
            </a:r>
            <a:r>
              <a:rPr lang="en-US" b="1" i="1" dirty="0">
                <a:solidFill>
                  <a:srgbClr val="FF0000"/>
                </a:solidFill>
                <a:latin typeface="Times New Roman" panose="02020603050405020304" pitchFamily="18" charset="0"/>
                <a:cs typeface="Times New Roman" panose="02020603050405020304" pitchFamily="18" charset="0"/>
              </a:rPr>
              <a:t>")</a:t>
            </a:r>
            <a:endParaRPr lang="ru-RU" b="1" dirty="0">
              <a:solidFill>
                <a:srgbClr val="FF0000"/>
              </a:solidFill>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Python da </a:t>
            </a:r>
            <a:r>
              <a:rPr lang="en-US" dirty="0" err="1">
                <a:latin typeface="Times New Roman" panose="02020603050405020304" pitchFamily="18" charset="0"/>
                <a:cs typeface="Times New Roman" panose="02020603050405020304" pitchFamily="18" charset="0"/>
              </a:rPr>
              <a:t>ko’p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mavjud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bo’lmagani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uchtalik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qo’shtirnoq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uchtalik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apostrof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orqali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instruksiya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bajarilmaydi</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err="1">
                <a:latin typeface="Times New Roman" panose="02020603050405020304" pitchFamily="18" charset="0"/>
                <a:cs typeface="Times New Roman" panose="02020603050405020304" pitchFamily="18" charset="0"/>
              </a:rPr>
              <a:t>Faqat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sifatida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foydalanish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endParaRPr lang="ru-RU" dirty="0">
              <a:latin typeface="Times New Roman" panose="02020603050405020304" pitchFamily="18" charset="0"/>
              <a:cs typeface="Times New Roman" panose="02020603050405020304" pitchFamily="18" charset="0"/>
            </a:endParaRPr>
          </a:p>
          <a:p>
            <a:pPr marL="0" indent="0" algn="just" fontAlgn="base">
              <a:buNone/>
            </a:pPr>
            <a:r>
              <a:rPr lang="ru-RU" dirty="0">
                <a:latin typeface="Times New Roman" panose="02020603050405020304" pitchFamily="18" charset="0"/>
                <a:cs typeface="Times New Roman" panose="02020603050405020304" pitchFamily="18" charset="0"/>
              </a:rPr>
              <a:t>р</a:t>
            </a:r>
            <a:r>
              <a:rPr lang="en-US" dirty="0" err="1">
                <a:latin typeface="Times New Roman" panose="02020603050405020304" pitchFamily="18" charset="0"/>
                <a:cs typeface="Times New Roman" panose="02020603050405020304" pitchFamily="18" charset="0"/>
              </a:rPr>
              <a:t>rint</a:t>
            </a:r>
            <a:r>
              <a:rPr lang="en-US" dirty="0">
                <a:latin typeface="Times New Roman" panose="02020603050405020304" pitchFamily="18" charset="0"/>
                <a:cs typeface="Times New Roman" panose="02020603050405020304" pitchFamily="18" charset="0"/>
              </a:rPr>
              <a:t> ("Bu ham </a:t>
            </a:r>
            <a:r>
              <a:rPr lang="en-US" dirty="0" err="1">
                <a:latin typeface="Times New Roman" panose="02020603050405020304" pitchFamily="18" charset="0"/>
                <a:cs typeface="Times New Roman" panose="02020603050405020304" pitchFamily="18" charset="0"/>
              </a:rPr>
              <a:t>izohning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uchinchi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qatori</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4EF8BBB8-B20F-4132-8EB0-917D8A5B7315}"/>
              </a:ext>
            </a:extLst>
          </p:cNvPr>
          <p:cNvSpPr>
            <a:spLocks noGrp="1"/>
          </p:cNvSpPr>
          <p:nvPr>
            <p:ph type="title"/>
          </p:nvPr>
        </p:nvSpPr>
        <p:spPr>
          <a:xfrm>
            <a:off x="838200" y="365126"/>
            <a:ext cx="10515600" cy="816694"/>
          </a:xfrm>
        </p:spPr>
        <p:txBody>
          <a:bodyPr/>
          <a:lstStyle/>
          <a:p>
            <a:pPr algn="ctr"/>
            <a:r>
              <a:rPr lang="en-US" sz="3600" b="1" dirty="0" err="1">
                <a:latin typeface="Times New Roman" panose="02020603050405020304" pitchFamily="18" charset="0"/>
                <a:cs typeface="Times New Roman" panose="02020603050405020304" pitchFamily="18" charset="0"/>
              </a:rPr>
              <a:t>Izohlar</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26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C8207E-FA1C-449F-AD2E-DE169AE8A6C8}"/>
              </a:ext>
            </a:extLst>
          </p:cNvPr>
          <p:cNvSpPr>
            <a:spLocks noGrp="1"/>
          </p:cNvSpPr>
          <p:nvPr>
            <p:ph type="title"/>
          </p:nvPr>
        </p:nvSpPr>
        <p:spPr>
          <a:xfrm>
            <a:off x="838200" y="356500"/>
            <a:ext cx="10515600" cy="911584"/>
          </a:xfrm>
        </p:spPr>
        <p:txBody>
          <a:bodyPr>
            <a:normAutofit/>
          </a:bodyPr>
          <a:lstStyle/>
          <a:p>
            <a:r>
              <a:rPr lang="en-US" sz="4000" b="1" dirty="0">
                <a:latin typeface="Times New Roman" panose="02020603050405020304" pitchFamily="18" charset="0"/>
                <a:cs typeface="Times New Roman" panose="02020603050405020304" pitchFamily="18" charset="0"/>
              </a:rPr>
              <a:t>Dastur </a:t>
            </a:r>
            <a:r>
              <a:rPr lang="en-US" sz="4000" b="1" dirty="0" err="1">
                <a:latin typeface="Times New Roman" panose="02020603050405020304" pitchFamily="18" charset="0"/>
                <a:cs typeface="Times New Roman" panose="02020603050405020304" pitchFamily="18" charset="0"/>
              </a:rPr>
              <a:t>natijasini</a:t>
            </a:r>
            <a:r>
              <a:rPr lang="en-US" sz="4000" b="1" dirty="0">
                <a:latin typeface="Times New Roman" panose="02020603050405020304" pitchFamily="18" charset="0"/>
                <a:cs typeface="Times New Roman" panose="02020603050405020304" pitchFamily="18" charset="0"/>
              </a:rPr>
              <a:t> chop </a:t>
            </a:r>
            <a:r>
              <a:rPr lang="en-US" sz="4000" b="1" dirty="0" err="1">
                <a:latin typeface="Times New Roman" panose="02020603050405020304" pitchFamily="18" charset="0"/>
                <a:cs typeface="Times New Roman" panose="02020603050405020304" pitchFamily="18" charset="0"/>
              </a:rPr>
              <a:t>etish</a:t>
            </a:r>
            <a:endParaRPr lang="ru-RU" sz="40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E5690886-EA9E-4EA5-9D3C-3F0210C97B66}"/>
              </a:ext>
            </a:extLst>
          </p:cNvPr>
          <p:cNvSpPr>
            <a:spLocks noGrp="1"/>
          </p:cNvSpPr>
          <p:nvPr>
            <p:ph idx="1"/>
          </p:nvPr>
        </p:nvSpPr>
        <p:spPr>
          <a:xfrm>
            <a:off x="838200" y="1406106"/>
            <a:ext cx="10643558" cy="4537493"/>
          </a:xfrm>
        </p:spPr>
        <p:txBody>
          <a:bodyPr/>
          <a:lstStyle/>
          <a:p>
            <a:pPr marL="0" indent="0" algn="just" fontAlgn="base">
              <a:buNone/>
            </a:pPr>
            <a:r>
              <a:rPr lang="en-US" dirty="0">
                <a:latin typeface="Times New Roman" panose="02020603050405020304" pitchFamily="18" charset="0"/>
                <a:cs typeface="Times New Roman" panose="02020603050405020304" pitchFamily="18" charset="0"/>
              </a:rPr>
              <a:t>Dastur </a:t>
            </a:r>
            <a:r>
              <a:rPr lang="en-US" dirty="0" err="1">
                <a:latin typeface="Times New Roman" panose="02020603050405020304" pitchFamily="18" charset="0"/>
                <a:cs typeface="Times New Roman" panose="02020603050405020304" pitchFamily="18" charset="0"/>
              </a:rPr>
              <a:t>natijasini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funksiyasidan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foydalaniladi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Funksiya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formatda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beriladi</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b="1" i="1" dirty="0" err="1">
                <a:solidFill>
                  <a:srgbClr val="FF0000"/>
                </a:solidFill>
                <a:latin typeface="Times New Roman" panose="02020603050405020304" pitchFamily="18" charset="0"/>
                <a:cs typeface="Times New Roman" panose="02020603050405020304" pitchFamily="18" charset="0"/>
              </a:rPr>
              <a:t>рrint</a:t>
            </a:r>
            <a:r>
              <a:rPr lang="en-US" b="1" i="1" dirty="0">
                <a:solidFill>
                  <a:srgbClr val="FF0000"/>
                </a:solidFill>
                <a:latin typeface="Times New Roman" panose="02020603050405020304" pitchFamily="18" charset="0"/>
                <a:cs typeface="Times New Roman" panose="02020603050405020304" pitchFamily="18" charset="0"/>
              </a:rPr>
              <a:t> ([&lt;</a:t>
            </a:r>
            <a:r>
              <a:rPr lang="en-US" b="1" i="1" dirty="0" err="1">
                <a:solidFill>
                  <a:srgbClr val="FF0000"/>
                </a:solidFill>
                <a:latin typeface="Times New Roman" panose="02020603050405020304" pitchFamily="18" charset="0"/>
                <a:cs typeface="Times New Roman" panose="02020603050405020304" pitchFamily="18" charset="0"/>
              </a:rPr>
              <a:t>Obyektlar</a:t>
            </a:r>
            <a:r>
              <a:rPr lang="en-US" b="1" i="1" dirty="0">
                <a:solidFill>
                  <a:srgbClr val="FF0000"/>
                </a:solidFill>
                <a:latin typeface="Times New Roman" panose="02020603050405020304" pitchFamily="18" charset="0"/>
                <a:cs typeface="Times New Roman" panose="02020603050405020304" pitchFamily="18" charset="0"/>
              </a:rPr>
              <a:t>&gt;] [, </a:t>
            </a:r>
            <a:r>
              <a:rPr lang="en-US" b="1" i="1" dirty="0" err="1">
                <a:solidFill>
                  <a:srgbClr val="FF0000"/>
                </a:solidFill>
                <a:latin typeface="Times New Roman" panose="02020603050405020304" pitchFamily="18" charset="0"/>
                <a:cs typeface="Times New Roman" panose="02020603050405020304" pitchFamily="18" charset="0"/>
              </a:rPr>
              <a:t>sep</a:t>
            </a:r>
            <a:r>
              <a:rPr lang="ru-RU" b="1" i="1" dirty="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a:t>
            </a:r>
            <a:r>
              <a:rPr lang="ru-RU" b="1" i="1" dirty="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 '] [, end='\n'] [, file=</a:t>
            </a:r>
            <a:r>
              <a:rPr lang="en-US" b="1" i="1" dirty="0" err="1">
                <a:solidFill>
                  <a:srgbClr val="FF0000"/>
                </a:solidFill>
                <a:latin typeface="Times New Roman" panose="02020603050405020304" pitchFamily="18" charset="0"/>
                <a:cs typeface="Times New Roman" panose="02020603050405020304" pitchFamily="18" charset="0"/>
              </a:rPr>
              <a:t>sys.stdout</a:t>
            </a:r>
            <a:r>
              <a:rPr lang="en-US" b="1" i="1" dirty="0">
                <a:solidFill>
                  <a:srgbClr val="FF0000"/>
                </a:solidFill>
                <a:latin typeface="Times New Roman" panose="02020603050405020304" pitchFamily="18" charset="0"/>
                <a:cs typeface="Times New Roman" panose="02020603050405020304" pitchFamily="18" charset="0"/>
              </a:rPr>
              <a:t>] [,</a:t>
            </a:r>
            <a:r>
              <a:rPr lang="ru-RU" b="1" i="1" dirty="0">
                <a:solidFill>
                  <a:srgbClr val="FF0000"/>
                </a:solidFill>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flush=False])</a:t>
            </a:r>
            <a:endParaRPr lang="ru-RU" b="1" dirty="0">
              <a:solidFill>
                <a:srgbClr val="FF0000"/>
              </a:solidFill>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print() </a:t>
            </a:r>
            <a:r>
              <a:rPr lang="en-US" dirty="0" err="1">
                <a:latin typeface="Times New Roman" panose="02020603050405020304" pitchFamily="18" charset="0"/>
                <a:cs typeface="Times New Roman" panose="02020603050405020304" pitchFamily="18" charset="0"/>
              </a:rPr>
              <a:t>funksiyasi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obyektni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o’tkazadi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uzatadi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parametri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yordamida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faylga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yo’naltirilishi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Bunda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flush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paramtri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qiymati</a:t>
            </a:r>
            <a:r>
              <a:rPr lang="en-US" dirty="0">
                <a:latin typeface="Times New Roman" panose="02020603050405020304" pitchFamily="18" charset="0"/>
                <a:cs typeface="Times New Roman" panose="02020603050405020304" pitchFamily="18" charset="0"/>
              </a:rPr>
              <a:t> False </a:t>
            </a:r>
            <a:r>
              <a:rPr lang="en-US" dirty="0" err="1">
                <a:latin typeface="Times New Roman" panose="02020603050405020304" pitchFamily="18" charset="0"/>
                <a:cs typeface="Times New Roman" panose="02020603050405020304" pitchFamily="18" charset="0"/>
              </a:rPr>
              <a:t>bo’lsa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chiqariladigan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qiymat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faylga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yozilishi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majburiy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bo’ladi</a:t>
            </a:r>
            <a:r>
              <a:rPr lang="en-US" dirty="0">
                <a:latin typeface="Times New Roman" panose="02020603050405020304" pitchFamily="18" charset="0"/>
                <a:cs typeface="Times New Roman" panose="02020603050405020304" pitchFamily="18" charset="0"/>
              </a:rPr>
              <a:t>. Chop </a:t>
            </a:r>
            <a:r>
              <a:rPr lang="en-US" dirty="0" err="1">
                <a:latin typeface="Times New Roman" panose="02020603050405020304" pitchFamily="18" charset="0"/>
                <a:cs typeface="Times New Roman" panose="02020603050405020304" pitchFamily="18" charset="0"/>
              </a:rPr>
              <a:t>etishlarni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yo’nsltirish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bo’yicha</a:t>
            </a:r>
            <a:r>
              <a:rPr lang="en-US" dirty="0">
                <a:latin typeface="Times New Roman" panose="02020603050405020304" pitchFamily="18" charset="0"/>
                <a:cs typeface="Times New Roman" panose="02020603050405020304" pitchFamily="18" charset="0"/>
              </a:rPr>
              <a:t> biz </a:t>
            </a:r>
            <a:r>
              <a:rPr lang="en-US" dirty="0" err="1">
                <a:latin typeface="Times New Roman" panose="02020603050405020304" pitchFamily="18" charset="0"/>
                <a:cs typeface="Times New Roman" panose="02020603050405020304" pitchFamily="18" charset="0"/>
              </a:rPr>
              <a:t>fayllar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mavzusida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batafsil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tanishib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chiqamiz</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46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8AF78E-0EEF-4D36-B7C2-022A6CBB7BAC}"/>
              </a:ext>
            </a:extLst>
          </p:cNvPr>
          <p:cNvSpPr>
            <a:spLocks noGrp="1"/>
          </p:cNvSpPr>
          <p:nvPr>
            <p:ph type="title"/>
          </p:nvPr>
        </p:nvSpPr>
        <p:spPr>
          <a:xfrm>
            <a:off x="838200" y="292849"/>
            <a:ext cx="10515600" cy="1009651"/>
          </a:xfrm>
        </p:spPr>
        <p:txBody>
          <a:bodyPr/>
          <a:lstStyle/>
          <a:p>
            <a:r>
              <a:rPr lang="en-US" b="1" dirty="0">
                <a:latin typeface="Times New Roman" panose="02020603050405020304" pitchFamily="18" charset="0"/>
                <a:cs typeface="Times New Roman" panose="02020603050405020304" pitchFamily="18" charset="0"/>
              </a:rPr>
              <a:t>Dastur </a:t>
            </a:r>
            <a:r>
              <a:rPr lang="en-US" b="1" dirty="0" err="1">
                <a:latin typeface="Times New Roman" panose="02020603050405020304" pitchFamily="18" charset="0"/>
                <a:cs typeface="Times New Roman" panose="02020603050405020304" pitchFamily="18" charset="0"/>
              </a:rPr>
              <a:t>natijasini</a:t>
            </a:r>
            <a:r>
              <a:rPr lang="en-US" b="1" dirty="0">
                <a:latin typeface="Times New Roman" panose="02020603050405020304" pitchFamily="18" charset="0"/>
                <a:cs typeface="Times New Roman" panose="02020603050405020304" pitchFamily="18" charset="0"/>
              </a:rPr>
              <a:t> chop </a:t>
            </a:r>
            <a:r>
              <a:rPr lang="en-US" b="1" dirty="0" err="1">
                <a:latin typeface="Times New Roman" panose="02020603050405020304" pitchFamily="18" charset="0"/>
                <a:cs typeface="Times New Roman" panose="02020603050405020304" pitchFamily="18" charset="0"/>
              </a:rPr>
              <a:t>etish</a:t>
            </a:r>
            <a:endParaRPr lang="ru-RU" dirty="0"/>
          </a:p>
        </p:txBody>
      </p:sp>
      <p:sp>
        <p:nvSpPr>
          <p:cNvPr id="3" name="Объект 2">
            <a:extLst>
              <a:ext uri="{FF2B5EF4-FFF2-40B4-BE49-F238E27FC236}">
                <a16:creationId xmlns:a16="http://schemas.microsoft.com/office/drawing/2014/main" id="{2F13D1F0-6C01-4C3A-B68F-58AB63210DD8}"/>
              </a:ext>
            </a:extLst>
          </p:cNvPr>
          <p:cNvSpPr>
            <a:spLocks noGrp="1"/>
          </p:cNvSpPr>
          <p:nvPr>
            <p:ph idx="1"/>
          </p:nvPr>
        </p:nvSpPr>
        <p:spPr>
          <a:xfrm>
            <a:off x="838200" y="1552754"/>
            <a:ext cx="10515600" cy="4882551"/>
          </a:xfrm>
        </p:spPr>
        <p:txBody>
          <a:bodyPr>
            <a:normAutofit fontScale="92500" lnSpcReduction="20000"/>
          </a:bodyPr>
          <a:lstStyle/>
          <a:p>
            <a:pPr marL="0" indent="0" algn="just" fontAlgn="base">
              <a:buNone/>
            </a:pPr>
            <a:r>
              <a:rPr lang="en-US" dirty="0" err="1">
                <a:latin typeface="Times New Roman" panose="02020603050405020304" pitchFamily="18" charset="0"/>
                <a:cs typeface="Times New Roman" panose="02020603050405020304" pitchFamily="18" charset="0"/>
              </a:rPr>
              <a:t>Qator</a:t>
            </a:r>
            <a:r>
              <a:rPr lang="en-US" dirty="0">
                <a:latin typeface="Times New Roman" panose="02020603050405020304" pitchFamily="18" charset="0"/>
                <a:cs typeface="Times New Roman" panose="02020603050405020304" pitchFamily="18" charset="0"/>
              </a:rPr>
              <a:t> chop </a:t>
            </a:r>
            <a:r>
              <a:rPr lang="en-US" dirty="0" err="1">
                <a:latin typeface="Times New Roman" panose="02020603050405020304" pitchFamily="18" charset="0"/>
                <a:cs typeface="Times New Roman" panose="02020603050405020304" pitchFamily="18" charset="0"/>
              </a:rPr>
              <a:t>etilgach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avtomatik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a:t>
            </a:r>
            <a:r>
              <a:rPr lang="en-US" dirty="0">
                <a:latin typeface="Times New Roman" panose="02020603050405020304" pitchFamily="18" charset="0"/>
                <a:cs typeface="Times New Roman" panose="02020603050405020304" pitchFamily="18" charset="0"/>
              </a:rPr>
              <a:t> keying </a:t>
            </a:r>
            <a:r>
              <a:rPr lang="en-US" dirty="0" err="1">
                <a:latin typeface="Times New Roman" panose="02020603050405020304" pitchFamily="18" charset="0"/>
                <a:cs typeface="Times New Roman" panose="02020603050405020304" pitchFamily="18" charset="0"/>
              </a:rPr>
              <a:t>qatorga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o’tkaziladi</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print ("1-qator")</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print ("2-qator ")</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err="1">
                <a:latin typeface="Times New Roman" panose="02020603050405020304" pitchFamily="18" charset="0"/>
                <a:cs typeface="Times New Roman" panose="02020603050405020304" pitchFamily="18" charset="0"/>
              </a:rPr>
              <a:t>Natija</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1-qator </a:t>
            </a:r>
            <a:endParaRPr lang="ru-RU"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2-qator</a:t>
            </a:r>
            <a:endParaRPr lang="ru-RU"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Agar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nechta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qiymatni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bitta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qatorda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chiqarish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zarur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bo’lsa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qiymatlar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vergul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yordamida</a:t>
            </a:r>
            <a:r>
              <a:rPr lang="en-US" dirty="0">
                <a:latin typeface="Times New Roman" panose="02020603050405020304" pitchFamily="18" charset="0"/>
                <a:cs typeface="Times New Roman" panose="02020603050405020304" pitchFamily="18" charset="0"/>
              </a:rPr>
              <a:t> print() </a:t>
            </a:r>
            <a:r>
              <a:rPr lang="en-US" dirty="0" err="1">
                <a:latin typeface="Times New Roman" panose="02020603050405020304" pitchFamily="18" charset="0"/>
                <a:cs typeface="Times New Roman" panose="02020603050405020304" pitchFamily="18" charset="0"/>
              </a:rPr>
              <a:t>funksiyasidagi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birinchi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parametrda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beriladi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print ("1-qator", "2-qator”)</a:t>
            </a:r>
            <a:endParaRPr lang="ru-RU" dirty="0">
              <a:latin typeface="Times New Roman" panose="02020603050405020304" pitchFamily="18" charset="0"/>
              <a:cs typeface="Times New Roman" panose="02020603050405020304" pitchFamily="18" charset="0"/>
            </a:endParaRPr>
          </a:p>
          <a:p>
            <a:pPr marL="0" indent="0" algn="just">
              <a:buNone/>
            </a:pPr>
            <a:r>
              <a:rPr lang="en-US" dirty="0" err="1">
                <a:latin typeface="Times New Roman" panose="02020603050405020304" pitchFamily="18" charset="0"/>
                <a:cs typeface="Times New Roman" panose="02020603050405020304" pitchFamily="18" charset="0"/>
              </a:rPr>
              <a:t>Natija</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1-qator 2-qator </a:t>
            </a:r>
            <a:endParaRPr lang="ru-RU"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81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B9519C-E2F1-4532-8A9A-421B896650A6}"/>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Ma’lumotlarni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kiritish</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930537C-EE26-4593-A2D2-7BC07592A739}"/>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Python 3   da </a:t>
            </a:r>
            <a:r>
              <a:rPr lang="en-US" dirty="0" err="1">
                <a:latin typeface="Times New Roman" panose="02020603050405020304" pitchFamily="18" charset="0"/>
                <a:cs typeface="Times New Roman" panose="02020603050405020304" pitchFamily="18" charset="0"/>
              </a:rPr>
              <a:t>ma’lumotlarni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kiritish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stdin </a:t>
            </a:r>
            <a:r>
              <a:rPr lang="en-US" dirty="0" err="1">
                <a:latin typeface="Times New Roman" panose="02020603050405020304" pitchFamily="18" charset="0"/>
                <a:cs typeface="Times New Roman" panose="02020603050405020304" pitchFamily="18" charset="0"/>
              </a:rPr>
              <a:t>standartidan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ma’lumot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oluvchi</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funksiyasi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foydalaniladi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Funksiya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umumiy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ko’rinishga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[&lt;</a:t>
            </a:r>
            <a:r>
              <a:rPr lang="en-US" sz="3200" i="1" dirty="0" err="1">
                <a:latin typeface="Times New Roman" panose="02020603050405020304" pitchFamily="18" charset="0"/>
                <a:cs typeface="Times New Roman" panose="02020603050405020304" pitchFamily="18" charset="0"/>
              </a:rPr>
              <a:t>Qiymat</a:t>
            </a:r>
            <a:r>
              <a:rPr lang="en-US" sz="3200" i="1" dirty="0">
                <a:latin typeface="Times New Roman" panose="02020603050405020304" pitchFamily="18" charset="0"/>
                <a:cs typeface="Times New Roman" panose="02020603050405020304" pitchFamily="18" charset="0"/>
              </a:rPr>
              <a:t>&gt;=] input ([ &lt;</a:t>
            </a:r>
            <a:r>
              <a:rPr lang="en-US" sz="3200" i="1" dirty="0" err="1">
                <a:latin typeface="Times New Roman" panose="02020603050405020304" pitchFamily="18" charset="0"/>
                <a:cs typeface="Times New Roman" panose="02020603050405020304" pitchFamily="18" charset="0"/>
              </a:rPr>
              <a:t>habar</a:t>
            </a:r>
            <a:r>
              <a:rPr lang="en-US" sz="3200" i="1" dirty="0">
                <a:latin typeface="Times New Roman" panose="02020603050405020304" pitchFamily="18" charset="0"/>
                <a:cs typeface="Times New Roman" panose="02020603050405020304" pitchFamily="18" charset="0"/>
              </a:rPr>
              <a:t>&gt;]) </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4580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654</Words>
  <Application>Microsoft Office PowerPoint</Application>
  <PresentationFormat>Широкоэкранный</PresentationFormat>
  <Paragraphs>84</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Arial Narrow</vt:lpstr>
      <vt:lpstr>Calibri</vt:lpstr>
      <vt:lpstr>Calibri Light</vt:lpstr>
      <vt:lpstr>Times New Roman</vt:lpstr>
      <vt:lpstr>Wingdings</vt:lpstr>
      <vt:lpstr>Тема Office</vt:lpstr>
      <vt:lpstr>2-dars: Dastur tuzilishi. Izoxlar. Dastur natijasini chop etish. Ma’lumotlarni kiritish</vt:lpstr>
      <vt:lpstr>Презентация PowerPoint</vt:lpstr>
      <vt:lpstr>Презентация PowerPoint</vt:lpstr>
      <vt:lpstr>Презентация PowerPoint</vt:lpstr>
      <vt:lpstr>Izohlar</vt:lpstr>
      <vt:lpstr>Izohlar</vt:lpstr>
      <vt:lpstr>Dastur natijasini chop etish</vt:lpstr>
      <vt:lpstr>Dastur natijasini chop etish</vt:lpstr>
      <vt:lpstr>Ma’lumotlarni kiritish</vt:lpstr>
      <vt:lpstr>Ma’lumotlarni kiritish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18</cp:revision>
  <dcterms:created xsi:type="dcterms:W3CDTF">2020-08-08T09:01:01Z</dcterms:created>
  <dcterms:modified xsi:type="dcterms:W3CDTF">2020-08-12T05:04:19Z</dcterms:modified>
</cp:coreProperties>
</file>