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3" r:id="rId4"/>
    <p:sldId id="259" r:id="rId5"/>
    <p:sldId id="265" r:id="rId6"/>
    <p:sldId id="258" r:id="rId7"/>
    <p:sldId id="264" r:id="rId8"/>
    <p:sldId id="266" r:id="rId9"/>
    <p:sldId id="261" r:id="rId10"/>
    <p:sldId id="26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FF92467-7D5E-4DEB-9AB9-90AA87B6ACDF}">
          <p14:sldIdLst>
            <p14:sldId id="256"/>
            <p14:sldId id="257"/>
            <p14:sldId id="263"/>
            <p14:sldId id="259"/>
            <p14:sldId id="265"/>
            <p14:sldId id="258"/>
            <p14:sldId id="264"/>
            <p14:sldId id="266"/>
            <p14:sldId id="261"/>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140" autoAdjust="0"/>
  </p:normalViewPr>
  <p:slideViewPr>
    <p:cSldViewPr snapToGrid="0">
      <p:cViewPr varScale="1">
        <p:scale>
          <a:sx n="88" d="100"/>
          <a:sy n="88" d="100"/>
        </p:scale>
        <p:origin x="3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C6F1A-B725-4C66-AFAC-D5A0F8A35E8E}" type="datetimeFigureOut">
              <a:rPr lang="zh-CN" altLang="en-US" smtClean="0"/>
              <a:t>2021/1/10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FB57C-1939-4AE2-9631-3854704D351B}" type="slidenum">
              <a:rPr lang="zh-CN" altLang="en-US" smtClean="0"/>
              <a:t>‹#›</a:t>
            </a:fld>
            <a:endParaRPr lang="zh-CN" altLang="en-US"/>
          </a:p>
        </p:txBody>
      </p:sp>
    </p:spTree>
    <p:extLst>
      <p:ext uri="{BB962C8B-B14F-4D97-AF65-F5344CB8AC3E}">
        <p14:creationId xmlns:p14="http://schemas.microsoft.com/office/powerpoint/2010/main" val="679238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对于用户，该系统主要包含以下功能：</a:t>
            </a:r>
            <a:br>
              <a:rPr lang="en-US" altLang="zh-CN" dirty="0"/>
            </a:br>
            <a:r>
              <a:rPr lang="en-US" altLang="zh-CN" dirty="0"/>
              <a:t>1. </a:t>
            </a:r>
            <a:r>
              <a:rPr lang="zh-CN" altLang="en-US" dirty="0"/>
              <a:t>下单，包括填写配送物品信息、选择或填写取件地址、选择或填写收件地址以及支付功能</a:t>
            </a:r>
            <a:endParaRPr lang="en-US" altLang="zh-CN" dirty="0"/>
          </a:p>
          <a:p>
            <a:r>
              <a:rPr lang="en-US" altLang="zh-CN" dirty="0"/>
              <a:t>2. </a:t>
            </a:r>
            <a:r>
              <a:rPr lang="zh-CN" altLang="en-US" dirty="0"/>
              <a:t>查看未完成订单，包括修改收件信息、取消订单、查询配送状态</a:t>
            </a:r>
            <a:endParaRPr lang="en-US" altLang="zh-CN" dirty="0"/>
          </a:p>
          <a:p>
            <a:r>
              <a:rPr lang="en-US" altLang="zh-CN" dirty="0"/>
              <a:t>3. </a:t>
            </a:r>
            <a:r>
              <a:rPr lang="zh-CN" altLang="en-US" dirty="0"/>
              <a:t>查看已完成订单以及对订单进行评价</a:t>
            </a:r>
            <a:endParaRPr lang="en-US" altLang="zh-CN" dirty="0"/>
          </a:p>
          <a:p>
            <a:r>
              <a:rPr lang="en-US" altLang="zh-CN" dirty="0"/>
              <a:t>4. </a:t>
            </a:r>
            <a:r>
              <a:rPr lang="zh-CN" altLang="en-US" dirty="0"/>
              <a:t>用户信息管理，包括常用取件和收件信息管理</a:t>
            </a:r>
            <a:endParaRPr lang="en-US" altLang="zh-CN" dirty="0"/>
          </a:p>
          <a:p>
            <a:r>
              <a:rPr lang="zh-CN" altLang="en-US" dirty="0"/>
              <a:t>对于快递员，该系统需要包含以下功能：</a:t>
            </a:r>
            <a:endParaRPr lang="en-US" altLang="zh-CN" dirty="0"/>
          </a:p>
          <a:p>
            <a:pPr marL="228600" indent="-228600">
              <a:buAutoNum type="arabicPeriod"/>
            </a:pPr>
            <a:r>
              <a:rPr lang="zh-CN" altLang="en-US" dirty="0"/>
              <a:t>抢单，包括刷新抢单列表以及提交抢单请求</a:t>
            </a:r>
            <a:endParaRPr lang="en-US" altLang="zh-CN" dirty="0"/>
          </a:p>
          <a:p>
            <a:pPr marL="228600" indent="-228600">
              <a:buAutoNum type="arabicPeriod"/>
            </a:pPr>
            <a:r>
              <a:rPr lang="zh-CN" altLang="en-US" dirty="0"/>
              <a:t>配送订单，包括查看取件、收件信息以及修改订单状态</a:t>
            </a:r>
            <a:endParaRPr lang="en-US" altLang="zh-CN" dirty="0"/>
          </a:p>
          <a:p>
            <a:pPr marL="228600" indent="-228600">
              <a:buAutoNum type="arabicPeriod"/>
            </a:pPr>
            <a:r>
              <a:rPr lang="zh-CN" altLang="en-US" dirty="0"/>
              <a:t>查看历史订单列表及详情</a:t>
            </a:r>
            <a:endParaRPr lang="en-US" altLang="zh-CN" dirty="0"/>
          </a:p>
          <a:p>
            <a:pPr marL="0" indent="0">
              <a:buNone/>
            </a:pPr>
            <a:r>
              <a:rPr lang="en-US" altLang="zh-CN" dirty="0"/>
              <a:t>4.  </a:t>
            </a:r>
            <a:r>
              <a:rPr lang="zh-CN" altLang="en-US" dirty="0"/>
              <a:t>上报位置（后台自动完成，间隔为</a:t>
            </a:r>
            <a:r>
              <a:rPr lang="en-US" altLang="zh-CN" dirty="0"/>
              <a:t>30</a:t>
            </a:r>
            <a:r>
              <a:rPr lang="zh-CN" altLang="en-US" dirty="0"/>
              <a:t>秒）</a:t>
            </a:r>
          </a:p>
        </p:txBody>
      </p:sp>
      <p:sp>
        <p:nvSpPr>
          <p:cNvPr id="4" name="灯片编号占位符 3"/>
          <p:cNvSpPr>
            <a:spLocks noGrp="1"/>
          </p:cNvSpPr>
          <p:nvPr>
            <p:ph type="sldNum" sz="quarter" idx="5"/>
          </p:nvPr>
        </p:nvSpPr>
        <p:spPr/>
        <p:txBody>
          <a:bodyPr/>
          <a:lstStyle/>
          <a:p>
            <a:fld id="{B15FB57C-1939-4AE2-9631-3854704D351B}" type="slidenum">
              <a:rPr lang="zh-CN" altLang="en-US" smtClean="0"/>
              <a:t>4</a:t>
            </a:fld>
            <a:endParaRPr lang="zh-CN" altLang="en-US"/>
          </a:p>
        </p:txBody>
      </p:sp>
    </p:spTree>
    <p:extLst>
      <p:ext uri="{BB962C8B-B14F-4D97-AF65-F5344CB8AC3E}">
        <p14:creationId xmlns:p14="http://schemas.microsoft.com/office/powerpoint/2010/main" val="2999672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该系统主要包含以下组成部分：</a:t>
            </a:r>
            <a:endParaRPr lang="en-US" altLang="zh-CN" dirty="0"/>
          </a:p>
          <a:p>
            <a:pPr marL="228600" indent="-228600">
              <a:buAutoNum type="arabicPeriod"/>
            </a:pPr>
            <a:r>
              <a:rPr lang="zh-CN" altLang="en-US" dirty="0"/>
              <a:t>负载均衡服务器，分发客户端请求</a:t>
            </a:r>
            <a:endParaRPr lang="en-US" altLang="zh-CN" dirty="0"/>
          </a:p>
          <a:p>
            <a:pPr marL="228600" indent="-228600">
              <a:buAutoNum type="arabicPeriod"/>
            </a:pPr>
            <a:r>
              <a:rPr lang="zh-CN" altLang="en-US" dirty="0"/>
              <a:t>应用服务器集群，主要包含以下组件：</a:t>
            </a:r>
            <a:endParaRPr lang="en-US" altLang="zh-CN" dirty="0"/>
          </a:p>
          <a:p>
            <a:pPr marL="685800" lvl="1" indent="-228600">
              <a:buFont typeface="+mj-lt"/>
              <a:buAutoNum type="alphaLcParenR"/>
            </a:pPr>
            <a:r>
              <a:rPr lang="zh-CN" altLang="en-US" dirty="0"/>
              <a:t>用户服务，处理用户请求及向用户发送消息</a:t>
            </a:r>
            <a:endParaRPr lang="en-US" altLang="zh-CN" dirty="0"/>
          </a:p>
          <a:p>
            <a:pPr marL="685800" lvl="1" indent="-228600">
              <a:buFont typeface="+mj-lt"/>
              <a:buAutoNum type="alphaLcParenR"/>
            </a:pPr>
            <a:r>
              <a:rPr lang="zh-CN" altLang="en-US" dirty="0"/>
              <a:t>快递员服务，处理快递员客户端请求及向快递员客户端发送消息</a:t>
            </a:r>
            <a:endParaRPr lang="en-US" altLang="zh-CN" dirty="0"/>
          </a:p>
          <a:p>
            <a:pPr marL="685800" lvl="1" indent="-228600">
              <a:buFont typeface="+mj-lt"/>
              <a:buAutoNum type="alphaLcParenR"/>
            </a:pPr>
            <a:r>
              <a:rPr lang="zh-CN" altLang="en-US" dirty="0"/>
              <a:t>订单系统，负责订单的持久化及状态变更</a:t>
            </a:r>
            <a:endParaRPr lang="en-US" altLang="zh-CN" dirty="0"/>
          </a:p>
          <a:p>
            <a:pPr marL="685800" lvl="1" indent="-228600">
              <a:buFont typeface="+mj-lt"/>
              <a:buAutoNum type="alphaLcParenR"/>
            </a:pPr>
            <a:r>
              <a:rPr lang="zh-CN" altLang="en-US" dirty="0"/>
              <a:t>消息队列，订单系统消费用户服务和快递员服务生产的订单创建和变更请求消息，用户服务和快递员服务消费订单系统生产的抢单和订单状态变更结果消息</a:t>
            </a:r>
            <a:endParaRPr lang="en-US" altLang="zh-CN" dirty="0"/>
          </a:p>
          <a:p>
            <a:pPr marL="228600" indent="-228600">
              <a:buAutoNum type="arabicPeriod"/>
            </a:pPr>
            <a:r>
              <a:rPr lang="zh-CN" altLang="en-US" dirty="0"/>
              <a:t>数据库集群，实现主从复制</a:t>
            </a:r>
            <a:endParaRPr lang="en-US" altLang="zh-CN" dirty="0"/>
          </a:p>
          <a:p>
            <a:pPr marL="228600" indent="-228600">
              <a:buAutoNum type="arabicPeriod"/>
            </a:pPr>
            <a:r>
              <a:rPr lang="en-US" altLang="zh-CN" dirty="0"/>
              <a:t>Redis</a:t>
            </a:r>
            <a:r>
              <a:rPr lang="zh-CN" altLang="en-US" dirty="0"/>
              <a:t>缓存集群，缓存快递员位置</a:t>
            </a:r>
          </a:p>
        </p:txBody>
      </p:sp>
      <p:sp>
        <p:nvSpPr>
          <p:cNvPr id="4" name="灯片编号占位符 3"/>
          <p:cNvSpPr>
            <a:spLocks noGrp="1"/>
          </p:cNvSpPr>
          <p:nvPr>
            <p:ph type="sldNum" sz="quarter" idx="5"/>
          </p:nvPr>
        </p:nvSpPr>
        <p:spPr/>
        <p:txBody>
          <a:bodyPr/>
          <a:lstStyle/>
          <a:p>
            <a:fld id="{B15FB57C-1939-4AE2-9631-3854704D351B}" type="slidenum">
              <a:rPr lang="zh-CN" altLang="en-US" smtClean="0"/>
              <a:t>6</a:t>
            </a:fld>
            <a:endParaRPr lang="zh-CN" altLang="en-US"/>
          </a:p>
        </p:txBody>
      </p:sp>
    </p:spTree>
    <p:extLst>
      <p:ext uri="{BB962C8B-B14F-4D97-AF65-F5344CB8AC3E}">
        <p14:creationId xmlns:p14="http://schemas.microsoft.com/office/powerpoint/2010/main" val="411298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用户提交下单请求后，订单系统创建新订单，并将新订单加入抢单队列</a:t>
            </a:r>
            <a:endParaRPr lang="en-US" altLang="zh-CN" dirty="0"/>
          </a:p>
          <a:p>
            <a:r>
              <a:rPr lang="zh-CN" altLang="en-US" dirty="0"/>
              <a:t>抢单队列定时（间隔</a:t>
            </a:r>
            <a:r>
              <a:rPr lang="en-US" altLang="zh-CN" dirty="0"/>
              <a:t>100ms</a:t>
            </a:r>
            <a:r>
              <a:rPr lang="zh-CN" altLang="en-US" dirty="0"/>
              <a:t>）轮询，轮询包含以下操作</a:t>
            </a:r>
            <a:endParaRPr lang="en-US" altLang="zh-CN" dirty="0"/>
          </a:p>
          <a:p>
            <a:pPr marL="228600" indent="-228600">
              <a:buFont typeface="+mj-lt"/>
              <a:buAutoNum type="arabicPeriod"/>
            </a:pPr>
            <a:r>
              <a:rPr lang="zh-CN" altLang="en-US" dirty="0"/>
              <a:t>筛选将超时或已分配快递员的抢单，更新订单状态，将订单状态发送给用户客户端，并将抢单从抢单列表中移除</a:t>
            </a:r>
            <a:endParaRPr lang="en-US" altLang="zh-CN" dirty="0"/>
          </a:p>
          <a:p>
            <a:pPr marL="228600" indent="-228600">
              <a:buFont typeface="+mj-lt"/>
              <a:buAutoNum type="arabicPeriod"/>
            </a:pPr>
            <a:r>
              <a:rPr lang="zh-CN" altLang="en-US" dirty="0"/>
              <a:t>将经过筛选的抢单，即可抢订单发送给快递员</a:t>
            </a:r>
            <a:endParaRPr lang="en-US" altLang="zh-CN" dirty="0"/>
          </a:p>
          <a:p>
            <a:pPr marL="228600" indent="-228600">
              <a:buFont typeface="+mj-lt"/>
              <a:buAutoNum type="arabicPeriod"/>
            </a:pPr>
            <a:endParaRPr lang="en-US" altLang="zh-CN" dirty="0"/>
          </a:p>
          <a:p>
            <a:pPr marL="0" indent="0">
              <a:buFont typeface="+mj-lt"/>
              <a:buNone/>
            </a:pPr>
            <a:r>
              <a:rPr lang="zh-CN" altLang="en-US" dirty="0"/>
              <a:t>快递员收到抢单列表后发起抢单请求，服务器收到抢单请求后查询抢单状态，如果抢单已分配或不存在（已从队列中删除）则抢单失败，否则抢单成功并更新抢单状态，该抢单就会在下一次轮询过程中完成订单更新和用户结果通知</a:t>
            </a:r>
            <a:endParaRPr lang="en-US" altLang="zh-CN" dirty="0"/>
          </a:p>
        </p:txBody>
      </p:sp>
      <p:sp>
        <p:nvSpPr>
          <p:cNvPr id="4" name="灯片编号占位符 3"/>
          <p:cNvSpPr>
            <a:spLocks noGrp="1"/>
          </p:cNvSpPr>
          <p:nvPr>
            <p:ph type="sldNum" sz="quarter" idx="5"/>
          </p:nvPr>
        </p:nvSpPr>
        <p:spPr/>
        <p:txBody>
          <a:bodyPr/>
          <a:lstStyle/>
          <a:p>
            <a:fld id="{B15FB57C-1939-4AE2-9631-3854704D351B}" type="slidenum">
              <a:rPr lang="zh-CN" altLang="en-US" smtClean="0"/>
              <a:t>7</a:t>
            </a:fld>
            <a:endParaRPr lang="zh-CN" altLang="en-US"/>
          </a:p>
        </p:txBody>
      </p:sp>
    </p:spTree>
    <p:extLst>
      <p:ext uri="{BB962C8B-B14F-4D97-AF65-F5344CB8AC3E}">
        <p14:creationId xmlns:p14="http://schemas.microsoft.com/office/powerpoint/2010/main" val="3351555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5FB57C-1939-4AE2-9631-3854704D351B}" type="slidenum">
              <a:rPr lang="zh-CN" altLang="en-US" smtClean="0"/>
              <a:t>8</a:t>
            </a:fld>
            <a:endParaRPr lang="zh-CN" altLang="en-US"/>
          </a:p>
        </p:txBody>
      </p:sp>
    </p:spTree>
    <p:extLst>
      <p:ext uri="{BB962C8B-B14F-4D97-AF65-F5344CB8AC3E}">
        <p14:creationId xmlns:p14="http://schemas.microsoft.com/office/powerpoint/2010/main" val="209097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fld id="{B15FB57C-1939-4AE2-9631-3854704D351B}" type="slidenum">
              <a:rPr lang="zh-CN" altLang="en-US" smtClean="0"/>
              <a:t>9</a:t>
            </a:fld>
            <a:endParaRPr lang="zh-CN" altLang="en-US"/>
          </a:p>
        </p:txBody>
      </p:sp>
    </p:spTree>
    <p:extLst>
      <p:ext uri="{BB962C8B-B14F-4D97-AF65-F5344CB8AC3E}">
        <p14:creationId xmlns:p14="http://schemas.microsoft.com/office/powerpoint/2010/main" val="3731669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BAE5FD-3BFE-4AC7-99C6-652A4BE366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22113F5-475D-4E0D-A514-446A102D09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8C8B862-D900-475C-BF66-5E7FACF85DDB}"/>
              </a:ext>
            </a:extLst>
          </p:cNvPr>
          <p:cNvSpPr>
            <a:spLocks noGrp="1"/>
          </p:cNvSpPr>
          <p:nvPr>
            <p:ph type="dt" sz="half" idx="10"/>
          </p:nvPr>
        </p:nvSpPr>
        <p:spPr/>
        <p:txBody>
          <a:bodyPr/>
          <a:lstStyle/>
          <a:p>
            <a:fld id="{EB6AB5A9-D022-4343-86E8-AD4A3F5BA5B1}" type="datetimeFigureOut">
              <a:rPr lang="zh-CN" altLang="en-US" smtClean="0"/>
              <a:t>2021/1/9</a:t>
            </a:fld>
            <a:endParaRPr lang="zh-CN" altLang="en-US"/>
          </a:p>
        </p:txBody>
      </p:sp>
      <p:sp>
        <p:nvSpPr>
          <p:cNvPr id="5" name="页脚占位符 4">
            <a:extLst>
              <a:ext uri="{FF2B5EF4-FFF2-40B4-BE49-F238E27FC236}">
                <a16:creationId xmlns:a16="http://schemas.microsoft.com/office/drawing/2014/main" id="{DDBD7692-86C4-455B-89FF-9120246388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4EB000-645B-48A2-AC40-DBD8A2C98AA9}"/>
              </a:ext>
            </a:extLst>
          </p:cNvPr>
          <p:cNvSpPr>
            <a:spLocks noGrp="1"/>
          </p:cNvSpPr>
          <p:nvPr>
            <p:ph type="sldNum" sz="quarter" idx="12"/>
          </p:nvPr>
        </p:nvSpPr>
        <p:spPr/>
        <p:txBody>
          <a:bodyPr/>
          <a:lstStyle/>
          <a:p>
            <a:fld id="{25B9E6E9-4129-42FD-B544-80CB6FDD8122}" type="slidenum">
              <a:rPr lang="zh-CN" altLang="en-US" smtClean="0"/>
              <a:t>‹#›</a:t>
            </a:fld>
            <a:endParaRPr lang="zh-CN" altLang="en-US"/>
          </a:p>
        </p:txBody>
      </p:sp>
    </p:spTree>
    <p:extLst>
      <p:ext uri="{BB962C8B-B14F-4D97-AF65-F5344CB8AC3E}">
        <p14:creationId xmlns:p14="http://schemas.microsoft.com/office/powerpoint/2010/main" val="257729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2F7A9-E456-4B36-9C8A-27FD72529F3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2D14DCE-FD32-4574-AD60-432278B55D3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B101CD-2977-4732-A91D-2D45F1E28C4D}"/>
              </a:ext>
            </a:extLst>
          </p:cNvPr>
          <p:cNvSpPr>
            <a:spLocks noGrp="1"/>
          </p:cNvSpPr>
          <p:nvPr>
            <p:ph type="dt" sz="half" idx="10"/>
          </p:nvPr>
        </p:nvSpPr>
        <p:spPr/>
        <p:txBody>
          <a:bodyPr/>
          <a:lstStyle/>
          <a:p>
            <a:fld id="{EB6AB5A9-D022-4343-86E8-AD4A3F5BA5B1}" type="datetimeFigureOut">
              <a:rPr lang="zh-CN" altLang="en-US" smtClean="0"/>
              <a:t>2021/1/9</a:t>
            </a:fld>
            <a:endParaRPr lang="zh-CN" altLang="en-US"/>
          </a:p>
        </p:txBody>
      </p:sp>
      <p:sp>
        <p:nvSpPr>
          <p:cNvPr id="5" name="页脚占位符 4">
            <a:extLst>
              <a:ext uri="{FF2B5EF4-FFF2-40B4-BE49-F238E27FC236}">
                <a16:creationId xmlns:a16="http://schemas.microsoft.com/office/drawing/2014/main" id="{8C2B4A21-7445-4530-8CE2-250D3FA6C4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866D08-179A-4EFA-A55E-A8490FC724DB}"/>
              </a:ext>
            </a:extLst>
          </p:cNvPr>
          <p:cNvSpPr>
            <a:spLocks noGrp="1"/>
          </p:cNvSpPr>
          <p:nvPr>
            <p:ph type="sldNum" sz="quarter" idx="12"/>
          </p:nvPr>
        </p:nvSpPr>
        <p:spPr/>
        <p:txBody>
          <a:bodyPr/>
          <a:lstStyle/>
          <a:p>
            <a:fld id="{25B9E6E9-4129-42FD-B544-80CB6FDD8122}" type="slidenum">
              <a:rPr lang="zh-CN" altLang="en-US" smtClean="0"/>
              <a:t>‹#›</a:t>
            </a:fld>
            <a:endParaRPr lang="zh-CN" altLang="en-US"/>
          </a:p>
        </p:txBody>
      </p:sp>
    </p:spTree>
    <p:extLst>
      <p:ext uri="{BB962C8B-B14F-4D97-AF65-F5344CB8AC3E}">
        <p14:creationId xmlns:p14="http://schemas.microsoft.com/office/powerpoint/2010/main" val="1109148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845657-C9FD-4DC2-BB3F-4C72074A57A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F28470D-B8C8-41AC-B43F-92DAC28964B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DCBADE-17D2-4CE1-AA22-5CD59929513C}"/>
              </a:ext>
            </a:extLst>
          </p:cNvPr>
          <p:cNvSpPr>
            <a:spLocks noGrp="1"/>
          </p:cNvSpPr>
          <p:nvPr>
            <p:ph type="dt" sz="half" idx="10"/>
          </p:nvPr>
        </p:nvSpPr>
        <p:spPr/>
        <p:txBody>
          <a:bodyPr/>
          <a:lstStyle/>
          <a:p>
            <a:fld id="{EB6AB5A9-D022-4343-86E8-AD4A3F5BA5B1}" type="datetimeFigureOut">
              <a:rPr lang="zh-CN" altLang="en-US" smtClean="0"/>
              <a:t>2021/1/9</a:t>
            </a:fld>
            <a:endParaRPr lang="zh-CN" altLang="en-US"/>
          </a:p>
        </p:txBody>
      </p:sp>
      <p:sp>
        <p:nvSpPr>
          <p:cNvPr id="5" name="页脚占位符 4">
            <a:extLst>
              <a:ext uri="{FF2B5EF4-FFF2-40B4-BE49-F238E27FC236}">
                <a16:creationId xmlns:a16="http://schemas.microsoft.com/office/drawing/2014/main" id="{8DDFAB6E-F94B-4CF4-A378-198A2C743C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77977D-9266-42A6-93F7-0E5D9D6DCA1B}"/>
              </a:ext>
            </a:extLst>
          </p:cNvPr>
          <p:cNvSpPr>
            <a:spLocks noGrp="1"/>
          </p:cNvSpPr>
          <p:nvPr>
            <p:ph type="sldNum" sz="quarter" idx="12"/>
          </p:nvPr>
        </p:nvSpPr>
        <p:spPr/>
        <p:txBody>
          <a:bodyPr/>
          <a:lstStyle/>
          <a:p>
            <a:fld id="{25B9E6E9-4129-42FD-B544-80CB6FDD8122}" type="slidenum">
              <a:rPr lang="zh-CN" altLang="en-US" smtClean="0"/>
              <a:t>‹#›</a:t>
            </a:fld>
            <a:endParaRPr lang="zh-CN" altLang="en-US"/>
          </a:p>
        </p:txBody>
      </p:sp>
    </p:spTree>
    <p:extLst>
      <p:ext uri="{BB962C8B-B14F-4D97-AF65-F5344CB8AC3E}">
        <p14:creationId xmlns:p14="http://schemas.microsoft.com/office/powerpoint/2010/main" val="49282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94E65-B0A4-430A-984C-20D5053F2A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31FDC9-B14D-4A4A-9FAF-F08AAA35EA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C0D70A-2826-48C6-90BE-BF290EF44DD1}"/>
              </a:ext>
            </a:extLst>
          </p:cNvPr>
          <p:cNvSpPr>
            <a:spLocks noGrp="1"/>
          </p:cNvSpPr>
          <p:nvPr>
            <p:ph type="dt" sz="half" idx="10"/>
          </p:nvPr>
        </p:nvSpPr>
        <p:spPr/>
        <p:txBody>
          <a:bodyPr/>
          <a:lstStyle/>
          <a:p>
            <a:fld id="{EB6AB5A9-D022-4343-86E8-AD4A3F5BA5B1}" type="datetimeFigureOut">
              <a:rPr lang="zh-CN" altLang="en-US" smtClean="0"/>
              <a:t>2021/1/9</a:t>
            </a:fld>
            <a:endParaRPr lang="zh-CN" altLang="en-US"/>
          </a:p>
        </p:txBody>
      </p:sp>
      <p:sp>
        <p:nvSpPr>
          <p:cNvPr id="5" name="页脚占位符 4">
            <a:extLst>
              <a:ext uri="{FF2B5EF4-FFF2-40B4-BE49-F238E27FC236}">
                <a16:creationId xmlns:a16="http://schemas.microsoft.com/office/drawing/2014/main" id="{92580E07-A3B9-44AB-9EF7-C1396E3AA1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1C357D-3323-4606-ADF1-60A7A5179A2A}"/>
              </a:ext>
            </a:extLst>
          </p:cNvPr>
          <p:cNvSpPr>
            <a:spLocks noGrp="1"/>
          </p:cNvSpPr>
          <p:nvPr>
            <p:ph type="sldNum" sz="quarter" idx="12"/>
          </p:nvPr>
        </p:nvSpPr>
        <p:spPr/>
        <p:txBody>
          <a:bodyPr/>
          <a:lstStyle/>
          <a:p>
            <a:fld id="{25B9E6E9-4129-42FD-B544-80CB6FDD8122}" type="slidenum">
              <a:rPr lang="zh-CN" altLang="en-US" smtClean="0"/>
              <a:t>‹#›</a:t>
            </a:fld>
            <a:endParaRPr lang="zh-CN" altLang="en-US"/>
          </a:p>
        </p:txBody>
      </p:sp>
    </p:spTree>
    <p:extLst>
      <p:ext uri="{BB962C8B-B14F-4D97-AF65-F5344CB8AC3E}">
        <p14:creationId xmlns:p14="http://schemas.microsoft.com/office/powerpoint/2010/main" val="2549787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7C3F42-B4CD-4FAE-917A-03B39C09297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1C2117B-6CE5-411D-9CF0-2A071C1543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2D7EF18-D995-4007-8F7D-59DC9172CDB0}"/>
              </a:ext>
            </a:extLst>
          </p:cNvPr>
          <p:cNvSpPr>
            <a:spLocks noGrp="1"/>
          </p:cNvSpPr>
          <p:nvPr>
            <p:ph type="dt" sz="half" idx="10"/>
          </p:nvPr>
        </p:nvSpPr>
        <p:spPr/>
        <p:txBody>
          <a:bodyPr/>
          <a:lstStyle/>
          <a:p>
            <a:fld id="{EB6AB5A9-D022-4343-86E8-AD4A3F5BA5B1}" type="datetimeFigureOut">
              <a:rPr lang="zh-CN" altLang="en-US" smtClean="0"/>
              <a:t>2021/1/9</a:t>
            </a:fld>
            <a:endParaRPr lang="zh-CN" altLang="en-US"/>
          </a:p>
        </p:txBody>
      </p:sp>
      <p:sp>
        <p:nvSpPr>
          <p:cNvPr id="5" name="页脚占位符 4">
            <a:extLst>
              <a:ext uri="{FF2B5EF4-FFF2-40B4-BE49-F238E27FC236}">
                <a16:creationId xmlns:a16="http://schemas.microsoft.com/office/drawing/2014/main" id="{55C97D7E-148E-4B8A-B5AF-132236EBB3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A4C5F3-DD4A-4ACB-B78C-47A92728D7C6}"/>
              </a:ext>
            </a:extLst>
          </p:cNvPr>
          <p:cNvSpPr>
            <a:spLocks noGrp="1"/>
          </p:cNvSpPr>
          <p:nvPr>
            <p:ph type="sldNum" sz="quarter" idx="12"/>
          </p:nvPr>
        </p:nvSpPr>
        <p:spPr/>
        <p:txBody>
          <a:bodyPr/>
          <a:lstStyle/>
          <a:p>
            <a:fld id="{25B9E6E9-4129-42FD-B544-80CB6FDD8122}" type="slidenum">
              <a:rPr lang="zh-CN" altLang="en-US" smtClean="0"/>
              <a:t>‹#›</a:t>
            </a:fld>
            <a:endParaRPr lang="zh-CN" altLang="en-US"/>
          </a:p>
        </p:txBody>
      </p:sp>
    </p:spTree>
    <p:extLst>
      <p:ext uri="{BB962C8B-B14F-4D97-AF65-F5344CB8AC3E}">
        <p14:creationId xmlns:p14="http://schemas.microsoft.com/office/powerpoint/2010/main" val="242181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A291E-8DF2-45E4-ADF3-A99F94CE519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E32190-DEA3-4BD0-AB38-38CCE3D3FC3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D854805-3D9D-44A2-B4E1-5ECCC31A671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A44F80-A2AB-4E71-B1F9-8AB1948FBD36}"/>
              </a:ext>
            </a:extLst>
          </p:cNvPr>
          <p:cNvSpPr>
            <a:spLocks noGrp="1"/>
          </p:cNvSpPr>
          <p:nvPr>
            <p:ph type="dt" sz="half" idx="10"/>
          </p:nvPr>
        </p:nvSpPr>
        <p:spPr/>
        <p:txBody>
          <a:bodyPr/>
          <a:lstStyle/>
          <a:p>
            <a:fld id="{EB6AB5A9-D022-4343-86E8-AD4A3F5BA5B1}" type="datetimeFigureOut">
              <a:rPr lang="zh-CN" altLang="en-US" smtClean="0"/>
              <a:t>2021/1/9</a:t>
            </a:fld>
            <a:endParaRPr lang="zh-CN" altLang="en-US"/>
          </a:p>
        </p:txBody>
      </p:sp>
      <p:sp>
        <p:nvSpPr>
          <p:cNvPr id="6" name="页脚占位符 5">
            <a:extLst>
              <a:ext uri="{FF2B5EF4-FFF2-40B4-BE49-F238E27FC236}">
                <a16:creationId xmlns:a16="http://schemas.microsoft.com/office/drawing/2014/main" id="{4AEF16F4-1644-41FA-8C34-BDC1AE6713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432011-38D8-45A6-B1D3-978307517970}"/>
              </a:ext>
            </a:extLst>
          </p:cNvPr>
          <p:cNvSpPr>
            <a:spLocks noGrp="1"/>
          </p:cNvSpPr>
          <p:nvPr>
            <p:ph type="sldNum" sz="quarter" idx="12"/>
          </p:nvPr>
        </p:nvSpPr>
        <p:spPr/>
        <p:txBody>
          <a:bodyPr/>
          <a:lstStyle/>
          <a:p>
            <a:fld id="{25B9E6E9-4129-42FD-B544-80CB6FDD8122}" type="slidenum">
              <a:rPr lang="zh-CN" altLang="en-US" smtClean="0"/>
              <a:t>‹#›</a:t>
            </a:fld>
            <a:endParaRPr lang="zh-CN" altLang="en-US"/>
          </a:p>
        </p:txBody>
      </p:sp>
    </p:spTree>
    <p:extLst>
      <p:ext uri="{BB962C8B-B14F-4D97-AF65-F5344CB8AC3E}">
        <p14:creationId xmlns:p14="http://schemas.microsoft.com/office/powerpoint/2010/main" val="1640279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2C8BA-5E48-46BB-9C75-28113C4BCCD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AC87D0-9178-4398-9E18-4D76222FC4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C113A25-DFD3-4793-AE3A-E9EB12F6E7F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D5D3307-F86C-4DF0-90FC-320B420DDB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6325150-6893-452A-910E-FA1E1637676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E74A04F-B395-44E2-8405-9E606FC72632}"/>
              </a:ext>
            </a:extLst>
          </p:cNvPr>
          <p:cNvSpPr>
            <a:spLocks noGrp="1"/>
          </p:cNvSpPr>
          <p:nvPr>
            <p:ph type="dt" sz="half" idx="10"/>
          </p:nvPr>
        </p:nvSpPr>
        <p:spPr/>
        <p:txBody>
          <a:bodyPr/>
          <a:lstStyle/>
          <a:p>
            <a:fld id="{EB6AB5A9-D022-4343-86E8-AD4A3F5BA5B1}" type="datetimeFigureOut">
              <a:rPr lang="zh-CN" altLang="en-US" smtClean="0"/>
              <a:t>2021/1/9</a:t>
            </a:fld>
            <a:endParaRPr lang="zh-CN" altLang="en-US"/>
          </a:p>
        </p:txBody>
      </p:sp>
      <p:sp>
        <p:nvSpPr>
          <p:cNvPr id="8" name="页脚占位符 7">
            <a:extLst>
              <a:ext uri="{FF2B5EF4-FFF2-40B4-BE49-F238E27FC236}">
                <a16:creationId xmlns:a16="http://schemas.microsoft.com/office/drawing/2014/main" id="{D034BEE2-B017-494C-9907-8FEADEB948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CFFA59F-7133-40AD-B918-35AB26B5988A}"/>
              </a:ext>
            </a:extLst>
          </p:cNvPr>
          <p:cNvSpPr>
            <a:spLocks noGrp="1"/>
          </p:cNvSpPr>
          <p:nvPr>
            <p:ph type="sldNum" sz="quarter" idx="12"/>
          </p:nvPr>
        </p:nvSpPr>
        <p:spPr/>
        <p:txBody>
          <a:bodyPr/>
          <a:lstStyle/>
          <a:p>
            <a:fld id="{25B9E6E9-4129-42FD-B544-80CB6FDD8122}" type="slidenum">
              <a:rPr lang="zh-CN" altLang="en-US" smtClean="0"/>
              <a:t>‹#›</a:t>
            </a:fld>
            <a:endParaRPr lang="zh-CN" altLang="en-US"/>
          </a:p>
        </p:txBody>
      </p:sp>
    </p:spTree>
    <p:extLst>
      <p:ext uri="{BB962C8B-B14F-4D97-AF65-F5344CB8AC3E}">
        <p14:creationId xmlns:p14="http://schemas.microsoft.com/office/powerpoint/2010/main" val="123973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E6F2F-3EDB-432C-81AD-7212DBEF06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AE1E1FE-0C1C-4559-953C-D01EFF45C9A2}"/>
              </a:ext>
            </a:extLst>
          </p:cNvPr>
          <p:cNvSpPr>
            <a:spLocks noGrp="1"/>
          </p:cNvSpPr>
          <p:nvPr>
            <p:ph type="dt" sz="half" idx="10"/>
          </p:nvPr>
        </p:nvSpPr>
        <p:spPr/>
        <p:txBody>
          <a:bodyPr/>
          <a:lstStyle/>
          <a:p>
            <a:fld id="{EB6AB5A9-D022-4343-86E8-AD4A3F5BA5B1}" type="datetimeFigureOut">
              <a:rPr lang="zh-CN" altLang="en-US" smtClean="0"/>
              <a:t>2021/1/9</a:t>
            </a:fld>
            <a:endParaRPr lang="zh-CN" altLang="en-US"/>
          </a:p>
        </p:txBody>
      </p:sp>
      <p:sp>
        <p:nvSpPr>
          <p:cNvPr id="4" name="页脚占位符 3">
            <a:extLst>
              <a:ext uri="{FF2B5EF4-FFF2-40B4-BE49-F238E27FC236}">
                <a16:creationId xmlns:a16="http://schemas.microsoft.com/office/drawing/2014/main" id="{82FB3200-2E01-4597-840F-00DE649EE71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3CD4EE3-8D20-4484-A37D-A1682556F4DC}"/>
              </a:ext>
            </a:extLst>
          </p:cNvPr>
          <p:cNvSpPr>
            <a:spLocks noGrp="1"/>
          </p:cNvSpPr>
          <p:nvPr>
            <p:ph type="sldNum" sz="quarter" idx="12"/>
          </p:nvPr>
        </p:nvSpPr>
        <p:spPr/>
        <p:txBody>
          <a:bodyPr/>
          <a:lstStyle/>
          <a:p>
            <a:fld id="{25B9E6E9-4129-42FD-B544-80CB6FDD8122}" type="slidenum">
              <a:rPr lang="zh-CN" altLang="en-US" smtClean="0"/>
              <a:t>‹#›</a:t>
            </a:fld>
            <a:endParaRPr lang="zh-CN" altLang="en-US"/>
          </a:p>
        </p:txBody>
      </p:sp>
    </p:spTree>
    <p:extLst>
      <p:ext uri="{BB962C8B-B14F-4D97-AF65-F5344CB8AC3E}">
        <p14:creationId xmlns:p14="http://schemas.microsoft.com/office/powerpoint/2010/main" val="118256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A8AFBE8-80D9-48C5-B859-AF1D65DCDA89}"/>
              </a:ext>
            </a:extLst>
          </p:cNvPr>
          <p:cNvSpPr>
            <a:spLocks noGrp="1"/>
          </p:cNvSpPr>
          <p:nvPr>
            <p:ph type="dt" sz="half" idx="10"/>
          </p:nvPr>
        </p:nvSpPr>
        <p:spPr/>
        <p:txBody>
          <a:bodyPr/>
          <a:lstStyle/>
          <a:p>
            <a:fld id="{EB6AB5A9-D022-4343-86E8-AD4A3F5BA5B1}" type="datetimeFigureOut">
              <a:rPr lang="zh-CN" altLang="en-US" smtClean="0"/>
              <a:t>2021/1/9</a:t>
            </a:fld>
            <a:endParaRPr lang="zh-CN" altLang="en-US"/>
          </a:p>
        </p:txBody>
      </p:sp>
      <p:sp>
        <p:nvSpPr>
          <p:cNvPr id="3" name="页脚占位符 2">
            <a:extLst>
              <a:ext uri="{FF2B5EF4-FFF2-40B4-BE49-F238E27FC236}">
                <a16:creationId xmlns:a16="http://schemas.microsoft.com/office/drawing/2014/main" id="{18EF8AB1-C864-4DEF-B1A3-C84F29928C4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4FC67E1-3E8D-4BCF-81B7-AA78AF3D9FE5}"/>
              </a:ext>
            </a:extLst>
          </p:cNvPr>
          <p:cNvSpPr>
            <a:spLocks noGrp="1"/>
          </p:cNvSpPr>
          <p:nvPr>
            <p:ph type="sldNum" sz="quarter" idx="12"/>
          </p:nvPr>
        </p:nvSpPr>
        <p:spPr/>
        <p:txBody>
          <a:bodyPr/>
          <a:lstStyle/>
          <a:p>
            <a:fld id="{25B9E6E9-4129-42FD-B544-80CB6FDD8122}" type="slidenum">
              <a:rPr lang="zh-CN" altLang="en-US" smtClean="0"/>
              <a:t>‹#›</a:t>
            </a:fld>
            <a:endParaRPr lang="zh-CN" altLang="en-US"/>
          </a:p>
        </p:txBody>
      </p:sp>
    </p:spTree>
    <p:extLst>
      <p:ext uri="{BB962C8B-B14F-4D97-AF65-F5344CB8AC3E}">
        <p14:creationId xmlns:p14="http://schemas.microsoft.com/office/powerpoint/2010/main" val="2343250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59991-3B02-467E-8416-2E5958B603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A2447C8-8EAF-4D31-9721-6A871B8DDB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299D7F9-150D-49DB-82B2-5A1372DCA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EA18A46-0D80-423D-96D2-CD0A1AA593AA}"/>
              </a:ext>
            </a:extLst>
          </p:cNvPr>
          <p:cNvSpPr>
            <a:spLocks noGrp="1"/>
          </p:cNvSpPr>
          <p:nvPr>
            <p:ph type="dt" sz="half" idx="10"/>
          </p:nvPr>
        </p:nvSpPr>
        <p:spPr/>
        <p:txBody>
          <a:bodyPr/>
          <a:lstStyle/>
          <a:p>
            <a:fld id="{EB6AB5A9-D022-4343-86E8-AD4A3F5BA5B1}" type="datetimeFigureOut">
              <a:rPr lang="zh-CN" altLang="en-US" smtClean="0"/>
              <a:t>2021/1/9</a:t>
            </a:fld>
            <a:endParaRPr lang="zh-CN" altLang="en-US"/>
          </a:p>
        </p:txBody>
      </p:sp>
      <p:sp>
        <p:nvSpPr>
          <p:cNvPr id="6" name="页脚占位符 5">
            <a:extLst>
              <a:ext uri="{FF2B5EF4-FFF2-40B4-BE49-F238E27FC236}">
                <a16:creationId xmlns:a16="http://schemas.microsoft.com/office/drawing/2014/main" id="{4F67E5B4-D6B0-4A25-BF56-4EAE9FF175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5FAC8E-AB87-4C4C-AAED-1A7B7ABFEC96}"/>
              </a:ext>
            </a:extLst>
          </p:cNvPr>
          <p:cNvSpPr>
            <a:spLocks noGrp="1"/>
          </p:cNvSpPr>
          <p:nvPr>
            <p:ph type="sldNum" sz="quarter" idx="12"/>
          </p:nvPr>
        </p:nvSpPr>
        <p:spPr/>
        <p:txBody>
          <a:bodyPr/>
          <a:lstStyle/>
          <a:p>
            <a:fld id="{25B9E6E9-4129-42FD-B544-80CB6FDD8122}" type="slidenum">
              <a:rPr lang="zh-CN" altLang="en-US" smtClean="0"/>
              <a:t>‹#›</a:t>
            </a:fld>
            <a:endParaRPr lang="zh-CN" altLang="en-US"/>
          </a:p>
        </p:txBody>
      </p:sp>
    </p:spTree>
    <p:extLst>
      <p:ext uri="{BB962C8B-B14F-4D97-AF65-F5344CB8AC3E}">
        <p14:creationId xmlns:p14="http://schemas.microsoft.com/office/powerpoint/2010/main" val="251137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D1F08-8B95-4A88-A9BB-1818AED6E6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0219464-C964-49A2-AF4C-77975FBC9A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8D9043A-C0FC-488A-9F22-1D81FC999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776F4A8-2B97-4D01-9363-650C851803EF}"/>
              </a:ext>
            </a:extLst>
          </p:cNvPr>
          <p:cNvSpPr>
            <a:spLocks noGrp="1"/>
          </p:cNvSpPr>
          <p:nvPr>
            <p:ph type="dt" sz="half" idx="10"/>
          </p:nvPr>
        </p:nvSpPr>
        <p:spPr/>
        <p:txBody>
          <a:bodyPr/>
          <a:lstStyle/>
          <a:p>
            <a:fld id="{EB6AB5A9-D022-4343-86E8-AD4A3F5BA5B1}" type="datetimeFigureOut">
              <a:rPr lang="zh-CN" altLang="en-US" smtClean="0"/>
              <a:t>2021/1/9</a:t>
            </a:fld>
            <a:endParaRPr lang="zh-CN" altLang="en-US"/>
          </a:p>
        </p:txBody>
      </p:sp>
      <p:sp>
        <p:nvSpPr>
          <p:cNvPr id="6" name="页脚占位符 5">
            <a:extLst>
              <a:ext uri="{FF2B5EF4-FFF2-40B4-BE49-F238E27FC236}">
                <a16:creationId xmlns:a16="http://schemas.microsoft.com/office/drawing/2014/main" id="{46FE8783-76EA-409D-A124-F6BA8D1F9A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D1B354-AA93-49D9-9B37-020E75BCCF6C}"/>
              </a:ext>
            </a:extLst>
          </p:cNvPr>
          <p:cNvSpPr>
            <a:spLocks noGrp="1"/>
          </p:cNvSpPr>
          <p:nvPr>
            <p:ph type="sldNum" sz="quarter" idx="12"/>
          </p:nvPr>
        </p:nvSpPr>
        <p:spPr/>
        <p:txBody>
          <a:bodyPr/>
          <a:lstStyle/>
          <a:p>
            <a:fld id="{25B9E6E9-4129-42FD-B544-80CB6FDD8122}" type="slidenum">
              <a:rPr lang="zh-CN" altLang="en-US" smtClean="0"/>
              <a:t>‹#›</a:t>
            </a:fld>
            <a:endParaRPr lang="zh-CN" altLang="en-US"/>
          </a:p>
        </p:txBody>
      </p:sp>
    </p:spTree>
    <p:extLst>
      <p:ext uri="{BB962C8B-B14F-4D97-AF65-F5344CB8AC3E}">
        <p14:creationId xmlns:p14="http://schemas.microsoft.com/office/powerpoint/2010/main" val="421738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3FFD562-C217-4EE8-8816-0CEDD8DF3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B69E409-B5B2-4468-868D-03FFF63C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DC9050-3396-4844-B596-66981B55E2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AB5A9-D022-4343-86E8-AD4A3F5BA5B1}" type="datetimeFigureOut">
              <a:rPr lang="zh-CN" altLang="en-US" smtClean="0"/>
              <a:t>2021/1/9</a:t>
            </a:fld>
            <a:endParaRPr lang="zh-CN" altLang="en-US"/>
          </a:p>
        </p:txBody>
      </p:sp>
      <p:sp>
        <p:nvSpPr>
          <p:cNvPr id="5" name="页脚占位符 4">
            <a:extLst>
              <a:ext uri="{FF2B5EF4-FFF2-40B4-BE49-F238E27FC236}">
                <a16:creationId xmlns:a16="http://schemas.microsoft.com/office/drawing/2014/main" id="{245DF20D-9716-4A58-A7AB-0F9425DDE6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0D3D049-2D1D-496B-B707-15A69183C1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9E6E9-4129-42FD-B544-80CB6FDD8122}" type="slidenum">
              <a:rPr lang="zh-CN" altLang="en-US" smtClean="0"/>
              <a:t>‹#›</a:t>
            </a:fld>
            <a:endParaRPr lang="zh-CN" altLang="en-US"/>
          </a:p>
        </p:txBody>
      </p:sp>
    </p:spTree>
    <p:extLst>
      <p:ext uri="{BB962C8B-B14F-4D97-AF65-F5344CB8AC3E}">
        <p14:creationId xmlns:p14="http://schemas.microsoft.com/office/powerpoint/2010/main" val="467586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6FCD9-44D1-4B9D-B851-77D6CFB27F2B}"/>
              </a:ext>
            </a:extLst>
          </p:cNvPr>
          <p:cNvSpPr>
            <a:spLocks noGrp="1"/>
          </p:cNvSpPr>
          <p:nvPr>
            <p:ph type="ctrTitle"/>
          </p:nvPr>
        </p:nvSpPr>
        <p:spPr/>
        <p:txBody>
          <a:bodyPr>
            <a:normAutofit/>
          </a:bodyPr>
          <a:lstStyle/>
          <a:p>
            <a:r>
              <a:rPr lang="zh-CN" altLang="en-US" sz="5400" dirty="0"/>
              <a:t>通达同城快递系统架构设计</a:t>
            </a:r>
          </a:p>
        </p:txBody>
      </p:sp>
      <p:sp>
        <p:nvSpPr>
          <p:cNvPr id="3" name="副标题 2">
            <a:extLst>
              <a:ext uri="{FF2B5EF4-FFF2-40B4-BE49-F238E27FC236}">
                <a16:creationId xmlns:a16="http://schemas.microsoft.com/office/drawing/2014/main" id="{6022911C-0FBE-40F7-A443-E5910FFE582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95058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435219E-3895-49A7-92F5-A1EFDAED793D}"/>
              </a:ext>
            </a:extLst>
          </p:cNvPr>
          <p:cNvSpPr>
            <a:spLocks noGrp="1"/>
          </p:cNvSpPr>
          <p:nvPr>
            <p:ph type="title"/>
          </p:nvPr>
        </p:nvSpPr>
        <p:spPr>
          <a:xfrm>
            <a:off x="4821594" y="2436521"/>
            <a:ext cx="2548812" cy="1325563"/>
          </a:xfrm>
        </p:spPr>
        <p:txBody>
          <a:bodyPr/>
          <a:lstStyle/>
          <a:p>
            <a:r>
              <a:rPr lang="en-US" altLang="zh-CN" dirty="0"/>
              <a:t>The End</a:t>
            </a:r>
            <a:r>
              <a:rPr lang="zh-CN" altLang="en-US" dirty="0"/>
              <a:t>！</a:t>
            </a:r>
          </a:p>
        </p:txBody>
      </p:sp>
    </p:spTree>
    <p:extLst>
      <p:ext uri="{BB962C8B-B14F-4D97-AF65-F5344CB8AC3E}">
        <p14:creationId xmlns:p14="http://schemas.microsoft.com/office/powerpoint/2010/main" val="3302941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2F5CF-41AC-40B9-ABCC-4DCF2B2C18A5}"/>
              </a:ext>
            </a:extLst>
          </p:cNvPr>
          <p:cNvSpPr>
            <a:spLocks noGrp="1"/>
          </p:cNvSpPr>
          <p:nvPr>
            <p:ph type="title"/>
          </p:nvPr>
        </p:nvSpPr>
        <p:spPr/>
        <p:txBody>
          <a:bodyPr/>
          <a:lstStyle/>
          <a:p>
            <a:r>
              <a:rPr lang="zh-CN" altLang="en-US" dirty="0"/>
              <a:t>需求概述</a:t>
            </a:r>
          </a:p>
        </p:txBody>
      </p:sp>
      <p:sp>
        <p:nvSpPr>
          <p:cNvPr id="5" name="Rectangle 2">
            <a:extLst>
              <a:ext uri="{FF2B5EF4-FFF2-40B4-BE49-F238E27FC236}">
                <a16:creationId xmlns:a16="http://schemas.microsoft.com/office/drawing/2014/main" id="{40B8294C-CB6F-42DF-BF4B-C5A7D831A6B0}"/>
              </a:ext>
            </a:extLst>
          </p:cNvPr>
          <p:cNvSpPr>
            <a:spLocks noGrp="1" noChangeArrowheads="1"/>
          </p:cNvSpPr>
          <p:nvPr>
            <p:ph idx="1"/>
          </p:nvPr>
        </p:nvSpPr>
        <p:spPr bwMode="auto">
          <a:xfrm>
            <a:off x="838200" y="2117932"/>
            <a:ext cx="8638903" cy="333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用户通过 app 发起快递下单请求并支付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快递员通过自己的 App 上报自己的地理位置，每 30 秒上报一次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系统收到快递请求后，向距离用户直线距离 5km 内的所有快递员发送通知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快递员需要进行抢单，第一个抢单的快递员得到配单，系统向其发送用户详细地址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快递员到用户处收取快递，并记录到系统中：已收件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快递员将快递送到目的地，并记录到系统中：已送达 </a:t>
            </a:r>
          </a:p>
        </p:txBody>
      </p:sp>
    </p:spTree>
    <p:extLst>
      <p:ext uri="{BB962C8B-B14F-4D97-AF65-F5344CB8AC3E}">
        <p14:creationId xmlns:p14="http://schemas.microsoft.com/office/powerpoint/2010/main" val="173043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2F5CF-41AC-40B9-ABCC-4DCF2B2C18A5}"/>
              </a:ext>
            </a:extLst>
          </p:cNvPr>
          <p:cNvSpPr>
            <a:spLocks noGrp="1"/>
          </p:cNvSpPr>
          <p:nvPr>
            <p:ph type="title"/>
          </p:nvPr>
        </p:nvSpPr>
        <p:spPr/>
        <p:txBody>
          <a:bodyPr/>
          <a:lstStyle/>
          <a:p>
            <a:r>
              <a:rPr lang="zh-CN" altLang="en-US" dirty="0"/>
              <a:t>设计目标</a:t>
            </a:r>
          </a:p>
        </p:txBody>
      </p:sp>
      <p:sp>
        <p:nvSpPr>
          <p:cNvPr id="5" name="Rectangle 2">
            <a:extLst>
              <a:ext uri="{FF2B5EF4-FFF2-40B4-BE49-F238E27FC236}">
                <a16:creationId xmlns:a16="http://schemas.microsoft.com/office/drawing/2014/main" id="{40B8294C-CB6F-42DF-BF4B-C5A7D831A6B0}"/>
              </a:ext>
            </a:extLst>
          </p:cNvPr>
          <p:cNvSpPr>
            <a:spLocks noGrp="1" noChangeArrowheads="1"/>
          </p:cNvSpPr>
          <p:nvPr>
            <p:ph idx="1"/>
          </p:nvPr>
        </p:nvSpPr>
        <p:spPr bwMode="auto">
          <a:xfrm>
            <a:off x="838200" y="3171128"/>
            <a:ext cx="8487260" cy="2229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lnSpc>
                <a:spcPct val="200000"/>
              </a:lnSpc>
              <a:spcBef>
                <a:spcPct val="0"/>
              </a:spcBef>
              <a:spcAft>
                <a:spcPct val="0"/>
              </a:spcAft>
              <a:buFontTx/>
              <a:buChar char="•"/>
            </a:pPr>
            <a:r>
              <a:rPr lang="zh-CN" altLang="en-US" sz="1800" dirty="0">
                <a:latin typeface="Arial" panose="020B0604020202020204" pitchFamily="34" charset="0"/>
              </a:rPr>
              <a:t>查询性能⽬标：平均响应时间</a:t>
            </a:r>
            <a:r>
              <a:rPr lang="en-US" altLang="zh-CN" sz="1800" dirty="0">
                <a:latin typeface="Arial" panose="020B0604020202020204" pitchFamily="34" charset="0"/>
              </a:rPr>
              <a:t>&lt;300ms</a:t>
            </a:r>
            <a:r>
              <a:rPr lang="zh-CN" altLang="en-US" sz="1800" dirty="0">
                <a:latin typeface="Arial" panose="020B0604020202020204" pitchFamily="34" charset="0"/>
              </a:rPr>
              <a:t>，</a:t>
            </a:r>
            <a:r>
              <a:rPr lang="en-US" altLang="zh-CN" sz="1800" dirty="0">
                <a:latin typeface="Arial" panose="020B0604020202020204" pitchFamily="34" charset="0"/>
              </a:rPr>
              <a:t>95%</a:t>
            </a:r>
            <a:r>
              <a:rPr lang="zh-CN" altLang="en-US" sz="1800" dirty="0">
                <a:latin typeface="Arial" panose="020B0604020202020204" pitchFamily="34" charset="0"/>
              </a:rPr>
              <a:t>响应时间</a:t>
            </a:r>
            <a:r>
              <a:rPr lang="en-US" altLang="zh-CN" sz="1800" dirty="0">
                <a:latin typeface="Arial" panose="020B0604020202020204" pitchFamily="34" charset="0"/>
              </a:rPr>
              <a:t>&lt;500ms</a:t>
            </a:r>
            <a:r>
              <a:rPr lang="zh-CN" altLang="en-US" sz="1800" dirty="0">
                <a:latin typeface="Arial" panose="020B0604020202020204" pitchFamily="34" charset="0"/>
              </a:rPr>
              <a:t>，单机</a:t>
            </a:r>
            <a:r>
              <a:rPr lang="en-US" altLang="zh-CN" sz="1800" dirty="0">
                <a:latin typeface="Arial" panose="020B0604020202020204" pitchFamily="34" charset="0"/>
              </a:rPr>
              <a:t>T PS&gt;100</a:t>
            </a:r>
            <a:r>
              <a:rPr lang="zh-CN" altLang="en-US" sz="1800" dirty="0">
                <a:latin typeface="Arial" panose="020B0604020202020204" pitchFamily="34" charset="0"/>
              </a:rPr>
              <a:t>；</a:t>
            </a:r>
          </a:p>
          <a:p>
            <a:pPr marL="0" indent="0" eaLnBrk="0" fontAlgn="base" hangingPunct="0">
              <a:lnSpc>
                <a:spcPct val="200000"/>
              </a:lnSpc>
              <a:spcBef>
                <a:spcPct val="0"/>
              </a:spcBef>
              <a:spcAft>
                <a:spcPct val="0"/>
              </a:spcAft>
              <a:buFontTx/>
              <a:buChar char="•"/>
            </a:pPr>
            <a:r>
              <a:rPr lang="zh-CN" altLang="en-US" sz="1800" dirty="0">
                <a:latin typeface="Arial" panose="020B0604020202020204" pitchFamily="34" charset="0"/>
              </a:rPr>
              <a:t>下单性能⽬标：平均响应时间</a:t>
            </a:r>
            <a:r>
              <a:rPr lang="en-US" altLang="zh-CN" sz="1800" dirty="0">
                <a:latin typeface="Arial" panose="020B0604020202020204" pitchFamily="34" charset="0"/>
              </a:rPr>
              <a:t>&lt;800ms</a:t>
            </a:r>
            <a:r>
              <a:rPr lang="zh-CN" altLang="en-US" sz="1800" dirty="0">
                <a:latin typeface="Arial" panose="020B0604020202020204" pitchFamily="34" charset="0"/>
              </a:rPr>
              <a:t>，</a:t>
            </a:r>
            <a:r>
              <a:rPr lang="en-US" altLang="zh-CN" sz="1800" dirty="0">
                <a:latin typeface="Arial" panose="020B0604020202020204" pitchFamily="34" charset="0"/>
              </a:rPr>
              <a:t>95%</a:t>
            </a:r>
            <a:r>
              <a:rPr lang="zh-CN" altLang="en-US" sz="1800" dirty="0">
                <a:latin typeface="Arial" panose="020B0604020202020204" pitchFamily="34" charset="0"/>
              </a:rPr>
              <a:t>响应时间</a:t>
            </a:r>
            <a:r>
              <a:rPr lang="en-US" altLang="zh-CN" sz="1800" dirty="0">
                <a:latin typeface="Arial" panose="020B0604020202020204" pitchFamily="34" charset="0"/>
              </a:rPr>
              <a:t>&lt;1000ms</a:t>
            </a:r>
            <a:r>
              <a:rPr lang="zh-CN" altLang="en-US" sz="1800" dirty="0">
                <a:latin typeface="Arial" panose="020B0604020202020204" pitchFamily="34" charset="0"/>
              </a:rPr>
              <a:t>，单机</a:t>
            </a:r>
            <a:r>
              <a:rPr lang="en-US" altLang="zh-CN" sz="1800" dirty="0">
                <a:latin typeface="Arial" panose="020B0604020202020204" pitchFamily="34" charset="0"/>
              </a:rPr>
              <a:t>T PS&gt;30</a:t>
            </a:r>
            <a:r>
              <a:rPr lang="zh-CN" altLang="en-US" sz="1800" dirty="0">
                <a:latin typeface="Arial" panose="020B0604020202020204" pitchFamily="34" charset="0"/>
              </a:rPr>
              <a:t>；</a:t>
            </a:r>
          </a:p>
          <a:p>
            <a:pPr marL="0" indent="0" eaLnBrk="0" fontAlgn="base" hangingPunct="0">
              <a:lnSpc>
                <a:spcPct val="200000"/>
              </a:lnSpc>
              <a:spcBef>
                <a:spcPct val="0"/>
              </a:spcBef>
              <a:spcAft>
                <a:spcPct val="0"/>
              </a:spcAft>
              <a:buFontTx/>
              <a:buChar char="•"/>
            </a:pPr>
            <a:r>
              <a:rPr lang="zh-CN" altLang="en-US" sz="1800" dirty="0">
                <a:latin typeface="Arial" panose="020B0604020202020204" pitchFamily="34" charset="0"/>
              </a:rPr>
              <a:t>性能⽬标：平均响应时间</a:t>
            </a:r>
            <a:r>
              <a:rPr lang="en-US" altLang="zh-CN" sz="1800" dirty="0">
                <a:latin typeface="Arial" panose="020B0604020202020204" pitchFamily="34" charset="0"/>
              </a:rPr>
              <a:t>&lt;800ms</a:t>
            </a:r>
            <a:r>
              <a:rPr lang="zh-CN" altLang="en-US" sz="1800" dirty="0">
                <a:latin typeface="Arial" panose="020B0604020202020204" pitchFamily="34" charset="0"/>
              </a:rPr>
              <a:t>，</a:t>
            </a:r>
            <a:r>
              <a:rPr lang="en-US" altLang="zh-CN" sz="1800" dirty="0">
                <a:latin typeface="Arial" panose="020B0604020202020204" pitchFamily="34" charset="0"/>
              </a:rPr>
              <a:t>95%</a:t>
            </a:r>
            <a:r>
              <a:rPr lang="zh-CN" altLang="en-US" sz="1800" dirty="0">
                <a:latin typeface="Arial" panose="020B0604020202020204" pitchFamily="34" charset="0"/>
              </a:rPr>
              <a:t>响应时间</a:t>
            </a:r>
            <a:r>
              <a:rPr lang="en-US" altLang="zh-CN" sz="1800" dirty="0">
                <a:latin typeface="Arial" panose="020B0604020202020204" pitchFamily="34" charset="0"/>
              </a:rPr>
              <a:t>&lt;1000ms</a:t>
            </a:r>
            <a:r>
              <a:rPr lang="zh-CN" altLang="en-US" sz="1800" dirty="0">
                <a:latin typeface="Arial" panose="020B0604020202020204" pitchFamily="34" charset="0"/>
              </a:rPr>
              <a:t>，单机</a:t>
            </a:r>
            <a:r>
              <a:rPr lang="en-US" altLang="zh-CN" sz="1800" dirty="0">
                <a:latin typeface="Arial" panose="020B0604020202020204" pitchFamily="34" charset="0"/>
              </a:rPr>
              <a:t>T PS&gt;30</a:t>
            </a:r>
            <a:r>
              <a:rPr lang="zh-CN" altLang="en-US" sz="1800" dirty="0">
                <a:latin typeface="Arial" panose="020B0604020202020204" pitchFamily="34" charset="0"/>
              </a:rPr>
              <a:t>；</a:t>
            </a:r>
          </a:p>
          <a:p>
            <a:pPr marL="0" indent="0" eaLnBrk="0" fontAlgn="base" hangingPunct="0">
              <a:lnSpc>
                <a:spcPct val="200000"/>
              </a:lnSpc>
              <a:spcBef>
                <a:spcPct val="0"/>
              </a:spcBef>
              <a:spcAft>
                <a:spcPct val="0"/>
              </a:spcAft>
              <a:buFontTx/>
              <a:buChar char="•"/>
            </a:pPr>
            <a:r>
              <a:rPr lang="zh-CN" altLang="en-US" sz="1800" dirty="0">
                <a:latin typeface="Arial" panose="020B0604020202020204" pitchFamily="34" charset="0"/>
              </a:rPr>
              <a:t>系统核⼼功能可⽤性⽬标：</a:t>
            </a:r>
            <a:r>
              <a:rPr lang="en-US" altLang="zh-CN" sz="1800" dirty="0">
                <a:latin typeface="Arial" panose="020B0604020202020204" pitchFamily="34" charset="0"/>
              </a:rPr>
              <a:t>&gt;99.97%</a:t>
            </a:r>
            <a:r>
              <a:rPr lang="zh-CN" altLang="en-US" sz="1800" dirty="0">
                <a:latin typeface="Arial" panose="020B0604020202020204" pitchFamily="34" charset="0"/>
              </a:rPr>
              <a:t>；</a:t>
            </a:r>
          </a:p>
        </p:txBody>
      </p:sp>
      <p:sp>
        <p:nvSpPr>
          <p:cNvPr id="3" name="文本框 2">
            <a:extLst>
              <a:ext uri="{FF2B5EF4-FFF2-40B4-BE49-F238E27FC236}">
                <a16:creationId xmlns:a16="http://schemas.microsoft.com/office/drawing/2014/main" id="{F2516515-CB3A-43BC-B2CA-A1B686E9F9F4}"/>
              </a:ext>
            </a:extLst>
          </p:cNvPr>
          <p:cNvSpPr txBox="1"/>
          <p:nvPr/>
        </p:nvSpPr>
        <p:spPr>
          <a:xfrm>
            <a:off x="838200" y="1730557"/>
            <a:ext cx="6596678" cy="369332"/>
          </a:xfrm>
          <a:prstGeom prst="rect">
            <a:avLst/>
          </a:prstGeom>
          <a:noFill/>
        </p:spPr>
        <p:txBody>
          <a:bodyPr wrap="none" rtlCol="0">
            <a:spAutoFit/>
          </a:bodyPr>
          <a:lstStyle/>
          <a:p>
            <a:r>
              <a:rPr lang="zh-CN" altLang="en-US" sz="1800" b="0" i="0" u="none" strike="noStrike" baseline="0" dirty="0">
                <a:latin typeface="Arial" panose="020B0604020202020204" pitchFamily="34" charset="0"/>
              </a:rPr>
              <a:t>系统未来预计上线后三个月日单超过 </a:t>
            </a:r>
            <a:r>
              <a:rPr lang="en-US" altLang="zh-CN" sz="1800" b="0" i="0" u="none" strike="noStrike" baseline="0" dirty="0">
                <a:latin typeface="Arial" panose="020B0604020202020204" pitchFamily="34" charset="0"/>
              </a:rPr>
              <a:t>1 </a:t>
            </a:r>
            <a:r>
              <a:rPr lang="zh-CN" altLang="en-US" sz="1800" b="0" i="0" u="none" strike="noStrike" baseline="0" dirty="0">
                <a:latin typeface="Arial" panose="020B0604020202020204" pitchFamily="34" charset="0"/>
              </a:rPr>
              <a:t>万，一年日单超过 </a:t>
            </a:r>
            <a:r>
              <a:rPr lang="en-US" altLang="zh-CN" sz="1800" b="0" i="0" u="none" strike="noStrike" baseline="0" dirty="0">
                <a:latin typeface="Arial" panose="020B0604020202020204" pitchFamily="34" charset="0"/>
              </a:rPr>
              <a:t>50 </a:t>
            </a:r>
            <a:r>
              <a:rPr lang="zh-CN" altLang="en-US" sz="1800" b="0" i="0" u="none" strike="noStrike" baseline="0" dirty="0">
                <a:latin typeface="Arial" panose="020B0604020202020204" pitchFamily="34" charset="0"/>
              </a:rPr>
              <a:t>万</a:t>
            </a:r>
            <a:endParaRPr lang="zh-CN" altLang="en-US" dirty="0"/>
          </a:p>
        </p:txBody>
      </p:sp>
      <p:sp>
        <p:nvSpPr>
          <p:cNvPr id="6" name="文本框 5">
            <a:extLst>
              <a:ext uri="{FF2B5EF4-FFF2-40B4-BE49-F238E27FC236}">
                <a16:creationId xmlns:a16="http://schemas.microsoft.com/office/drawing/2014/main" id="{57FD750D-058E-405B-A4BC-F2C2C564ADDD}"/>
              </a:ext>
            </a:extLst>
          </p:cNvPr>
          <p:cNvSpPr txBox="1"/>
          <p:nvPr/>
        </p:nvSpPr>
        <p:spPr>
          <a:xfrm>
            <a:off x="838200" y="2397064"/>
            <a:ext cx="2723823" cy="369332"/>
          </a:xfrm>
          <a:prstGeom prst="rect">
            <a:avLst/>
          </a:prstGeom>
          <a:noFill/>
        </p:spPr>
        <p:txBody>
          <a:bodyPr wrap="none" rtlCol="0">
            <a:spAutoFit/>
          </a:bodyPr>
          <a:lstStyle/>
          <a:p>
            <a:r>
              <a:rPr lang="zh-CN" altLang="en-US" sz="1800" b="0" i="0" u="none" strike="noStrike" baseline="0" dirty="0">
                <a:latin typeface="Arial" panose="020B0604020202020204" pitchFamily="34" charset="0"/>
              </a:rPr>
              <a:t>系统满足以下性能</a:t>
            </a:r>
            <a:r>
              <a:rPr lang="zh-CN" altLang="en-US" dirty="0">
                <a:latin typeface="Arial" panose="020B0604020202020204" pitchFamily="34" charset="0"/>
              </a:rPr>
              <a:t>指标</a:t>
            </a:r>
            <a:r>
              <a:rPr lang="zh-CN" altLang="en-US" sz="1800" b="0" i="0" u="none" strike="noStrike" baseline="0" dirty="0">
                <a:latin typeface="Arial" panose="020B0604020202020204" pitchFamily="34" charset="0"/>
              </a:rPr>
              <a:t>：</a:t>
            </a:r>
            <a:endParaRPr lang="zh-CN" altLang="en-US" dirty="0"/>
          </a:p>
        </p:txBody>
      </p:sp>
    </p:spTree>
    <p:extLst>
      <p:ext uri="{BB962C8B-B14F-4D97-AF65-F5344CB8AC3E}">
        <p14:creationId xmlns:p14="http://schemas.microsoft.com/office/powerpoint/2010/main" val="203162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2F5CF-41AC-40B9-ABCC-4DCF2B2C18A5}"/>
              </a:ext>
            </a:extLst>
          </p:cNvPr>
          <p:cNvSpPr>
            <a:spLocks noGrp="1"/>
          </p:cNvSpPr>
          <p:nvPr>
            <p:ph type="title"/>
          </p:nvPr>
        </p:nvSpPr>
        <p:spPr/>
        <p:txBody>
          <a:bodyPr/>
          <a:lstStyle/>
          <a:p>
            <a:r>
              <a:rPr lang="zh-CN" altLang="en-US" dirty="0"/>
              <a:t>系统设计</a:t>
            </a:r>
            <a:r>
              <a:rPr lang="en-US" altLang="zh-CN" dirty="0"/>
              <a:t>——</a:t>
            </a:r>
            <a:r>
              <a:rPr lang="zh-CN" altLang="en-US" dirty="0"/>
              <a:t>用例说明</a:t>
            </a:r>
          </a:p>
        </p:txBody>
      </p:sp>
      <p:pic>
        <p:nvPicPr>
          <p:cNvPr id="5" name="内容占位符 4">
            <a:extLst>
              <a:ext uri="{FF2B5EF4-FFF2-40B4-BE49-F238E27FC236}">
                <a16:creationId xmlns:a16="http://schemas.microsoft.com/office/drawing/2014/main" id="{293828A7-ABA7-4AE8-9E6D-768C58D4702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712" t="2026" r="3694" b="49223"/>
          <a:stretch/>
        </p:blipFill>
        <p:spPr>
          <a:xfrm>
            <a:off x="327171" y="1577131"/>
            <a:ext cx="5016616" cy="5285658"/>
          </a:xfrm>
        </p:spPr>
      </p:pic>
      <p:pic>
        <p:nvPicPr>
          <p:cNvPr id="6" name="内容占位符 4">
            <a:extLst>
              <a:ext uri="{FF2B5EF4-FFF2-40B4-BE49-F238E27FC236}">
                <a16:creationId xmlns:a16="http://schemas.microsoft.com/office/drawing/2014/main" id="{4166BD65-8C0B-4B2C-B023-2CC888F4DAAC}"/>
              </a:ext>
            </a:extLst>
          </p:cNvPr>
          <p:cNvPicPr>
            <a:picLocks noChangeAspect="1"/>
          </p:cNvPicPr>
          <p:nvPr/>
        </p:nvPicPr>
        <p:blipFill rotWithShape="1">
          <a:blip r:embed="rId3">
            <a:extLst>
              <a:ext uri="{28A0092B-C50C-407E-A947-70E740481C1C}">
                <a14:useLocalDpi xmlns:a14="http://schemas.microsoft.com/office/drawing/2010/main" val="0"/>
              </a:ext>
            </a:extLst>
          </a:blip>
          <a:srcRect l="5286" t="50939" r="3375" b="1250"/>
          <a:stretch/>
        </p:blipFill>
        <p:spPr>
          <a:xfrm>
            <a:off x="5464032" y="1422188"/>
            <a:ext cx="5016616" cy="5198280"/>
          </a:xfrm>
          <a:prstGeom prst="rect">
            <a:avLst/>
          </a:prstGeom>
        </p:spPr>
      </p:pic>
    </p:spTree>
    <p:extLst>
      <p:ext uri="{BB962C8B-B14F-4D97-AF65-F5344CB8AC3E}">
        <p14:creationId xmlns:p14="http://schemas.microsoft.com/office/powerpoint/2010/main" val="356999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2F5CF-41AC-40B9-ABCC-4DCF2B2C18A5}"/>
              </a:ext>
            </a:extLst>
          </p:cNvPr>
          <p:cNvSpPr>
            <a:spLocks noGrp="1"/>
          </p:cNvSpPr>
          <p:nvPr>
            <p:ph type="title"/>
          </p:nvPr>
        </p:nvSpPr>
        <p:spPr/>
        <p:txBody>
          <a:bodyPr/>
          <a:lstStyle/>
          <a:p>
            <a:r>
              <a:rPr lang="zh-CN" altLang="en-US" dirty="0"/>
              <a:t>系统设计</a:t>
            </a:r>
            <a:r>
              <a:rPr lang="en-US" altLang="zh-CN" dirty="0"/>
              <a:t>——</a:t>
            </a:r>
            <a:r>
              <a:rPr lang="zh-CN" altLang="en-US" dirty="0"/>
              <a:t>用例说明</a:t>
            </a:r>
          </a:p>
        </p:txBody>
      </p:sp>
      <p:pic>
        <p:nvPicPr>
          <p:cNvPr id="5" name="内容占位符 4">
            <a:extLst>
              <a:ext uri="{FF2B5EF4-FFF2-40B4-BE49-F238E27FC236}">
                <a16:creationId xmlns:a16="http://schemas.microsoft.com/office/drawing/2014/main" id="{293828A7-ABA7-4AE8-9E6D-768C58D4702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712" t="2026" r="3694" b="49223"/>
          <a:stretch/>
        </p:blipFill>
        <p:spPr>
          <a:xfrm>
            <a:off x="327171" y="1577131"/>
            <a:ext cx="5016616" cy="5285658"/>
          </a:xfrm>
        </p:spPr>
      </p:pic>
      <p:pic>
        <p:nvPicPr>
          <p:cNvPr id="6" name="内容占位符 4">
            <a:extLst>
              <a:ext uri="{FF2B5EF4-FFF2-40B4-BE49-F238E27FC236}">
                <a16:creationId xmlns:a16="http://schemas.microsoft.com/office/drawing/2014/main" id="{4166BD65-8C0B-4B2C-B023-2CC888F4DAAC}"/>
              </a:ext>
            </a:extLst>
          </p:cNvPr>
          <p:cNvPicPr>
            <a:picLocks noChangeAspect="1"/>
          </p:cNvPicPr>
          <p:nvPr/>
        </p:nvPicPr>
        <p:blipFill rotWithShape="1">
          <a:blip r:embed="rId2">
            <a:extLst>
              <a:ext uri="{28A0092B-C50C-407E-A947-70E740481C1C}">
                <a14:useLocalDpi xmlns:a14="http://schemas.microsoft.com/office/drawing/2010/main" val="0"/>
              </a:ext>
            </a:extLst>
          </a:blip>
          <a:srcRect l="5286" t="50939" r="3375" b="1250"/>
          <a:stretch/>
        </p:blipFill>
        <p:spPr>
          <a:xfrm>
            <a:off x="5464032" y="1422188"/>
            <a:ext cx="5016616" cy="5198280"/>
          </a:xfrm>
          <a:prstGeom prst="rect">
            <a:avLst/>
          </a:prstGeom>
        </p:spPr>
      </p:pic>
    </p:spTree>
    <p:extLst>
      <p:ext uri="{BB962C8B-B14F-4D97-AF65-F5344CB8AC3E}">
        <p14:creationId xmlns:p14="http://schemas.microsoft.com/office/powerpoint/2010/main" val="425426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2F5CF-41AC-40B9-ABCC-4DCF2B2C18A5}"/>
              </a:ext>
            </a:extLst>
          </p:cNvPr>
          <p:cNvSpPr>
            <a:spLocks noGrp="1"/>
          </p:cNvSpPr>
          <p:nvPr>
            <p:ph type="title"/>
          </p:nvPr>
        </p:nvSpPr>
        <p:spPr/>
        <p:txBody>
          <a:bodyPr/>
          <a:lstStyle/>
          <a:p>
            <a:r>
              <a:rPr lang="zh-CN" altLang="en-US" dirty="0"/>
              <a:t>系统设计</a:t>
            </a:r>
            <a:r>
              <a:rPr lang="en-US" altLang="zh-CN" dirty="0"/>
              <a:t>——</a:t>
            </a:r>
            <a:r>
              <a:rPr lang="zh-CN" altLang="en-US" dirty="0"/>
              <a:t>系统部署图与整体设计</a:t>
            </a:r>
          </a:p>
        </p:txBody>
      </p:sp>
      <p:pic>
        <p:nvPicPr>
          <p:cNvPr id="5" name="内容占位符 4">
            <a:extLst>
              <a:ext uri="{FF2B5EF4-FFF2-40B4-BE49-F238E27FC236}">
                <a16:creationId xmlns:a16="http://schemas.microsoft.com/office/drawing/2014/main" id="{80B5CCD2-8858-4D20-9793-2DEE650B474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11357" y="1867570"/>
            <a:ext cx="6075884" cy="4351338"/>
          </a:xfrm>
        </p:spPr>
      </p:pic>
      <p:sp>
        <p:nvSpPr>
          <p:cNvPr id="9" name="Rectangle 3">
            <a:extLst>
              <a:ext uri="{FF2B5EF4-FFF2-40B4-BE49-F238E27FC236}">
                <a16:creationId xmlns:a16="http://schemas.microsoft.com/office/drawing/2014/main" id="{553D9C69-AB8D-48DD-9086-FEA0907E23DC}"/>
              </a:ext>
            </a:extLst>
          </p:cNvPr>
          <p:cNvSpPr>
            <a:spLocks noChangeArrowheads="1"/>
          </p:cNvSpPr>
          <p:nvPr/>
        </p:nvSpPr>
        <p:spPr bwMode="auto">
          <a:xfrm>
            <a:off x="478173" y="2232904"/>
            <a:ext cx="4333184" cy="2392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zh-CN" sz="1600" b="0" i="0" u="none" strike="noStrike" cap="none" normalizeH="0" baseline="0" dirty="0">
                <a:ln>
                  <a:noFill/>
                </a:ln>
                <a:solidFill>
                  <a:schemeClr val="tx1"/>
                </a:solidFill>
                <a:effectLst/>
                <a:latin typeface="Arial" panose="020B0604020202020204" pitchFamily="34" charset="0"/>
              </a:rPr>
              <a:t> </a:t>
            </a:r>
            <a:r>
              <a:rPr kumimoji="0" lang="zh-CN" altLang="zh-CN" sz="1600" b="0" i="0" u="none" strike="noStrike" cap="none" normalizeH="0" baseline="0" dirty="0">
                <a:ln>
                  <a:noFill/>
                </a:ln>
                <a:solidFill>
                  <a:schemeClr val="tx1"/>
                </a:solidFill>
                <a:effectLst/>
                <a:latin typeface="Arial" panose="020B0604020202020204" pitchFamily="34" charset="0"/>
              </a:rPr>
              <a:t>用户下单请求通过负载均衡服务器分发给下单网关集群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zh-CN" sz="1600" b="0" i="0" u="none" strike="noStrike" cap="none" normalizeH="0" baseline="0" dirty="0">
                <a:ln>
                  <a:noFill/>
                </a:ln>
                <a:solidFill>
                  <a:schemeClr val="tx1"/>
                </a:solidFill>
                <a:effectLst/>
                <a:latin typeface="Arial" panose="020B0604020202020204" pitchFamily="34" charset="0"/>
              </a:rPr>
              <a:t> </a:t>
            </a:r>
            <a:r>
              <a:rPr kumimoji="0" lang="zh-CN" altLang="zh-CN" sz="1600" b="0" i="0" u="none" strike="noStrike" cap="none" normalizeH="0" baseline="0" dirty="0">
                <a:ln>
                  <a:noFill/>
                </a:ln>
                <a:solidFill>
                  <a:schemeClr val="tx1"/>
                </a:solidFill>
                <a:effectLst/>
                <a:latin typeface="Arial" panose="020B0604020202020204" pitchFamily="34" charset="0"/>
              </a:rPr>
              <a:t>使用消息队列向 5km 内的快递员发送通知</a:t>
            </a:r>
            <a:endParaRPr kumimoji="0" lang="en-US"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zh-CN" sz="1600" b="0" i="0" u="none" strike="noStrike" cap="none" normalizeH="0" baseline="0" dirty="0">
                <a:ln>
                  <a:noFill/>
                </a:ln>
                <a:solidFill>
                  <a:schemeClr val="tx1"/>
                </a:solidFill>
                <a:effectLst/>
                <a:latin typeface="Arial" panose="020B0604020202020204" pitchFamily="34" charset="0"/>
              </a:rPr>
              <a:t> </a:t>
            </a:r>
            <a:r>
              <a:rPr kumimoji="0" lang="zh-CN" altLang="zh-CN" sz="1600" b="0" i="0" u="none" strike="noStrike" cap="none" normalizeH="0" baseline="0" dirty="0">
                <a:ln>
                  <a:noFill/>
                </a:ln>
                <a:solidFill>
                  <a:schemeClr val="tx1"/>
                </a:solidFill>
                <a:effectLst/>
                <a:latin typeface="Arial" panose="020B0604020202020204" pitchFamily="34" charset="0"/>
              </a:rPr>
              <a:t>快递员实时位置缓存在分布式缓存 Redis 中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zh-CN" sz="1600" b="0" i="0" u="none" strike="noStrike" cap="none" normalizeH="0" baseline="0" dirty="0">
                <a:ln>
                  <a:noFill/>
                </a:ln>
                <a:solidFill>
                  <a:schemeClr val="tx1"/>
                </a:solidFill>
                <a:effectLst/>
                <a:latin typeface="Arial" panose="020B0604020202020204" pitchFamily="34" charset="0"/>
              </a:rPr>
              <a:t> </a:t>
            </a:r>
            <a:r>
              <a:rPr kumimoji="0" lang="zh-CN" altLang="zh-CN" sz="1600" b="0" i="0" u="none" strike="noStrike" cap="none" normalizeH="0" baseline="0" dirty="0">
                <a:ln>
                  <a:noFill/>
                </a:ln>
                <a:solidFill>
                  <a:schemeClr val="tx1"/>
                </a:solidFill>
                <a:effectLst/>
                <a:latin typeface="Arial" panose="020B0604020202020204" pitchFamily="34" charset="0"/>
              </a:rPr>
              <a:t>数据存储使用 MySQL，</a:t>
            </a:r>
            <a:r>
              <a:rPr lang="zh-CN" altLang="en-US" sz="1600" dirty="0">
                <a:latin typeface="Arial" panose="020B0604020202020204" pitchFamily="34" charset="0"/>
              </a:rPr>
              <a:t>实现</a:t>
            </a:r>
            <a:r>
              <a:rPr kumimoji="0" lang="zh-CN" altLang="zh-CN" sz="1600" b="0" i="0" u="none" strike="noStrike" cap="none" normalizeH="0" baseline="0" dirty="0">
                <a:ln>
                  <a:noFill/>
                </a:ln>
                <a:solidFill>
                  <a:schemeClr val="tx1"/>
                </a:solidFill>
                <a:effectLst/>
                <a:latin typeface="Arial" panose="020B0604020202020204" pitchFamily="34" charset="0"/>
              </a:rPr>
              <a:t>主从复制 </a:t>
            </a:r>
          </a:p>
        </p:txBody>
      </p:sp>
    </p:spTree>
    <p:extLst>
      <p:ext uri="{BB962C8B-B14F-4D97-AF65-F5344CB8AC3E}">
        <p14:creationId xmlns:p14="http://schemas.microsoft.com/office/powerpoint/2010/main" val="659400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2F5CF-41AC-40B9-ABCC-4DCF2B2C18A5}"/>
              </a:ext>
            </a:extLst>
          </p:cNvPr>
          <p:cNvSpPr>
            <a:spLocks noGrp="1"/>
          </p:cNvSpPr>
          <p:nvPr>
            <p:ph type="title"/>
          </p:nvPr>
        </p:nvSpPr>
        <p:spPr/>
        <p:txBody>
          <a:bodyPr/>
          <a:lstStyle/>
          <a:p>
            <a:r>
              <a:rPr lang="zh-CN" altLang="en-US" dirty="0"/>
              <a:t>系统设计</a:t>
            </a:r>
            <a:r>
              <a:rPr lang="en-US" altLang="zh-CN" dirty="0"/>
              <a:t>——</a:t>
            </a:r>
            <a:r>
              <a:rPr lang="zh-CN" altLang="en-US" dirty="0"/>
              <a:t>下单抢单子系统</a:t>
            </a:r>
          </a:p>
        </p:txBody>
      </p:sp>
      <p:sp>
        <p:nvSpPr>
          <p:cNvPr id="3" name="内容占位符 2">
            <a:extLst>
              <a:ext uri="{FF2B5EF4-FFF2-40B4-BE49-F238E27FC236}">
                <a16:creationId xmlns:a16="http://schemas.microsoft.com/office/drawing/2014/main" id="{4A7D6665-59A4-4494-8BB8-C083D483410F}"/>
              </a:ext>
            </a:extLst>
          </p:cNvPr>
          <p:cNvSpPr>
            <a:spLocks noGrp="1"/>
          </p:cNvSpPr>
          <p:nvPr>
            <p:ph idx="1"/>
          </p:nvPr>
        </p:nvSpPr>
        <p:spPr/>
        <p:txBody>
          <a:bodyPr/>
          <a:lstStyle/>
          <a:p>
            <a:r>
              <a:rPr lang="zh-CN" altLang="en-US" dirty="0"/>
              <a:t>业务活动模型</a:t>
            </a:r>
          </a:p>
        </p:txBody>
      </p:sp>
      <p:pic>
        <p:nvPicPr>
          <p:cNvPr id="5" name="图片 4">
            <a:extLst>
              <a:ext uri="{FF2B5EF4-FFF2-40B4-BE49-F238E27FC236}">
                <a16:creationId xmlns:a16="http://schemas.microsoft.com/office/drawing/2014/main" id="{CA0514E4-056F-4D2C-9F73-1B67A8402D6F}"/>
              </a:ext>
            </a:extLst>
          </p:cNvPr>
          <p:cNvPicPr>
            <a:picLocks noChangeAspect="1"/>
          </p:cNvPicPr>
          <p:nvPr/>
        </p:nvPicPr>
        <p:blipFill rotWithShape="1">
          <a:blip r:embed="rId3">
            <a:extLst>
              <a:ext uri="{28A0092B-C50C-407E-A947-70E740481C1C}">
                <a14:useLocalDpi xmlns:a14="http://schemas.microsoft.com/office/drawing/2010/main" val="0"/>
              </a:ext>
            </a:extLst>
          </a:blip>
          <a:srcRect l="1455" t="5515" b="2055"/>
          <a:stretch/>
        </p:blipFill>
        <p:spPr>
          <a:xfrm>
            <a:off x="1455576" y="2413354"/>
            <a:ext cx="8387834" cy="4351339"/>
          </a:xfrm>
          <a:prstGeom prst="rect">
            <a:avLst/>
          </a:prstGeom>
        </p:spPr>
      </p:pic>
    </p:spTree>
    <p:extLst>
      <p:ext uri="{BB962C8B-B14F-4D97-AF65-F5344CB8AC3E}">
        <p14:creationId xmlns:p14="http://schemas.microsoft.com/office/powerpoint/2010/main" val="125487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2F5CF-41AC-40B9-ABCC-4DCF2B2C18A5}"/>
              </a:ext>
            </a:extLst>
          </p:cNvPr>
          <p:cNvSpPr>
            <a:spLocks noGrp="1"/>
          </p:cNvSpPr>
          <p:nvPr>
            <p:ph type="title"/>
          </p:nvPr>
        </p:nvSpPr>
        <p:spPr/>
        <p:txBody>
          <a:bodyPr/>
          <a:lstStyle/>
          <a:p>
            <a:r>
              <a:rPr lang="zh-CN" altLang="en-US" dirty="0"/>
              <a:t>系统设计</a:t>
            </a:r>
            <a:r>
              <a:rPr lang="en-US" altLang="zh-CN" dirty="0"/>
              <a:t>——</a:t>
            </a:r>
            <a:r>
              <a:rPr lang="zh-CN" altLang="en-US" dirty="0"/>
              <a:t>下单抢单子系统</a:t>
            </a:r>
          </a:p>
        </p:txBody>
      </p:sp>
      <p:sp>
        <p:nvSpPr>
          <p:cNvPr id="3" name="内容占位符 2">
            <a:extLst>
              <a:ext uri="{FF2B5EF4-FFF2-40B4-BE49-F238E27FC236}">
                <a16:creationId xmlns:a16="http://schemas.microsoft.com/office/drawing/2014/main" id="{4A7D6665-59A4-4494-8BB8-C083D483410F}"/>
              </a:ext>
            </a:extLst>
          </p:cNvPr>
          <p:cNvSpPr>
            <a:spLocks noGrp="1"/>
          </p:cNvSpPr>
          <p:nvPr>
            <p:ph idx="1"/>
          </p:nvPr>
        </p:nvSpPr>
        <p:spPr/>
        <p:txBody>
          <a:bodyPr/>
          <a:lstStyle/>
          <a:p>
            <a:r>
              <a:rPr lang="zh-CN" altLang="en-US" dirty="0"/>
              <a:t>时序模型</a:t>
            </a:r>
            <a:endParaRPr lang="en-US" altLang="zh-CN" dirty="0"/>
          </a:p>
          <a:p>
            <a:endParaRPr lang="en-US" altLang="zh-CN" dirty="0"/>
          </a:p>
        </p:txBody>
      </p:sp>
      <p:pic>
        <p:nvPicPr>
          <p:cNvPr id="5" name="图片 4">
            <a:extLst>
              <a:ext uri="{FF2B5EF4-FFF2-40B4-BE49-F238E27FC236}">
                <a16:creationId xmlns:a16="http://schemas.microsoft.com/office/drawing/2014/main" id="{D599463C-EB79-4C3A-B3E8-46A3F030A52A}"/>
              </a:ext>
            </a:extLst>
          </p:cNvPr>
          <p:cNvPicPr>
            <a:picLocks noChangeAspect="1"/>
          </p:cNvPicPr>
          <p:nvPr/>
        </p:nvPicPr>
        <p:blipFill rotWithShape="1">
          <a:blip r:embed="rId3">
            <a:extLst>
              <a:ext uri="{28A0092B-C50C-407E-A947-70E740481C1C}">
                <a14:useLocalDpi xmlns:a14="http://schemas.microsoft.com/office/drawing/2010/main" val="0"/>
              </a:ext>
            </a:extLst>
          </a:blip>
          <a:srcRect l="2457" t="5561" r="2988" b="6634"/>
          <a:stretch/>
        </p:blipFill>
        <p:spPr>
          <a:xfrm>
            <a:off x="4615542" y="1527402"/>
            <a:ext cx="5856515" cy="5156427"/>
          </a:xfrm>
          <a:prstGeom prst="rect">
            <a:avLst/>
          </a:prstGeom>
        </p:spPr>
      </p:pic>
    </p:spTree>
    <p:extLst>
      <p:ext uri="{BB962C8B-B14F-4D97-AF65-F5344CB8AC3E}">
        <p14:creationId xmlns:p14="http://schemas.microsoft.com/office/powerpoint/2010/main" val="2018283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2F5CF-41AC-40B9-ABCC-4DCF2B2C18A5}"/>
              </a:ext>
            </a:extLst>
          </p:cNvPr>
          <p:cNvSpPr>
            <a:spLocks noGrp="1"/>
          </p:cNvSpPr>
          <p:nvPr>
            <p:ph type="title"/>
          </p:nvPr>
        </p:nvSpPr>
        <p:spPr/>
        <p:txBody>
          <a:bodyPr/>
          <a:lstStyle/>
          <a:p>
            <a:r>
              <a:rPr lang="zh-CN" altLang="en-US" dirty="0"/>
              <a:t>系统设计</a:t>
            </a:r>
            <a:r>
              <a:rPr lang="en-US" altLang="zh-CN" dirty="0"/>
              <a:t>——</a:t>
            </a:r>
            <a:r>
              <a:rPr lang="zh-CN" altLang="en-US" dirty="0"/>
              <a:t>订单状态模型</a:t>
            </a:r>
          </a:p>
        </p:txBody>
      </p:sp>
      <p:pic>
        <p:nvPicPr>
          <p:cNvPr id="5" name="内容占位符 4">
            <a:extLst>
              <a:ext uri="{FF2B5EF4-FFF2-40B4-BE49-F238E27FC236}">
                <a16:creationId xmlns:a16="http://schemas.microsoft.com/office/drawing/2014/main" id="{592145C0-8977-4985-B891-4CA866ACA6A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37087" y="1844286"/>
            <a:ext cx="8896732" cy="4351338"/>
          </a:xfrm>
        </p:spPr>
      </p:pic>
    </p:spTree>
    <p:extLst>
      <p:ext uri="{BB962C8B-B14F-4D97-AF65-F5344CB8AC3E}">
        <p14:creationId xmlns:p14="http://schemas.microsoft.com/office/powerpoint/2010/main" val="11374255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1915</TotalTime>
  <Words>721</Words>
  <Application>Microsoft Office PowerPoint</Application>
  <PresentationFormat>宽屏</PresentationFormat>
  <Paragraphs>57</Paragraphs>
  <Slides>10</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通达同城快递系统架构设计</vt:lpstr>
      <vt:lpstr>需求概述</vt:lpstr>
      <vt:lpstr>设计目标</vt:lpstr>
      <vt:lpstr>系统设计——用例说明</vt:lpstr>
      <vt:lpstr>系统设计——用例说明</vt:lpstr>
      <vt:lpstr>系统设计——系统部署图与整体设计</vt:lpstr>
      <vt:lpstr>系统设计——下单抢单子系统</vt:lpstr>
      <vt:lpstr>系统设计——下单抢单子系统</vt:lpstr>
      <vt:lpstr>系统设计——订单状态模型</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通达同城快递系统架构设计</dc:title>
  <dc:creator>易 文植</dc:creator>
  <cp:lastModifiedBy>易 文植</cp:lastModifiedBy>
  <cp:revision>16</cp:revision>
  <dcterms:created xsi:type="dcterms:W3CDTF">2021-01-09T03:32:11Z</dcterms:created>
  <dcterms:modified xsi:type="dcterms:W3CDTF">2021-01-10T11:27:28Z</dcterms:modified>
</cp:coreProperties>
</file>