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63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53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6D874-B3D7-4401-BA44-90DB195CFA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.jpe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image" Target="../media/image3.jpeg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4.jpe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3.jpeg"/><Relationship Id="rId2" Type="http://schemas.openxmlformats.org/officeDocument/2006/relationships/tags" Target="../tags/tag71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5.jpe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5.jpe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4.jpe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1.jpe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2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618122" y="2212678"/>
            <a:ext cx="6955751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754033" y="3330210"/>
            <a:ext cx="2683933" cy="584200"/>
          </a:xfrm>
          <a:ln w="12700">
            <a:solidFill>
              <a:schemeClr val="bg1">
                <a:lumMod val="65000"/>
              </a:schemeClr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618122" y="2212678"/>
            <a:ext cx="6955751" cy="978729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754563" y="3330575"/>
            <a:ext cx="26828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9662160" y="4414520"/>
            <a:ext cx="2137410" cy="213741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 l="1368" t="2046" r="2724" b="33998"/>
          <a:stretch>
            <a:fillRect/>
          </a:stretch>
        </p:blipFill>
        <p:spPr>
          <a:xfrm>
            <a:off x="7469505" y="3734435"/>
            <a:ext cx="4672965" cy="31165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 l="1368" t="2046" r="2724" b="33998"/>
          <a:stretch>
            <a:fillRect/>
          </a:stretch>
        </p:blipFill>
        <p:spPr>
          <a:xfrm rot="10800000">
            <a:off x="7519035" y="0"/>
            <a:ext cx="4672965" cy="31165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054590" y="4720590"/>
            <a:ext cx="2137410" cy="213741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52455" y="14514"/>
            <a:ext cx="10492980" cy="683078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265715" y="2883145"/>
            <a:ext cx="5660572" cy="109171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264644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7111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7111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64588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645882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24608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420140" y="365125"/>
            <a:ext cx="93365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4814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597F-60FB-4666-9F7F-1D99F5E07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9BA2-ABF4-4E9E-9542-780DF2A11AF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4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4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4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5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39.xml"/><Relationship Id="rId2" Type="http://schemas.openxmlformats.org/officeDocument/2006/relationships/image" Target="../media/image6.png"/><Relationship Id="rId1" Type="http://schemas.openxmlformats.org/officeDocument/2006/relationships/tags" Target="../tags/tag13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4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4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18122" y="2286544"/>
            <a:ext cx="6955751" cy="904863"/>
          </a:xfrm>
        </p:spPr>
        <p:txBody>
          <a:bodyPr>
            <a:norm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dirty="0"/>
              <a:t>软件需求规格说明文档介绍</a:t>
            </a:r>
            <a:endParaRPr lang="zh-CN" altLang="en-US" sz="44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tx1"/>
                </a:solidFill>
              </a:rPr>
              <a:t>2304小组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r>
              <a:rPr lang="zh-CN" altLang="en-US"/>
              <a:t>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功能</a:t>
            </a:r>
            <a:r>
              <a:rPr lang="zh-CN" altLang="en-US"/>
              <a:t>需求</a:t>
            </a:r>
            <a:endParaRPr lang="zh-CN" altLang="en-US"/>
          </a:p>
        </p:txBody>
      </p:sp>
      <p:pic>
        <p:nvPicPr>
          <p:cNvPr id="9" name="内容占位符 8" descr="建图及部署数据流图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16585" y="2129155"/>
            <a:ext cx="5267325" cy="2894330"/>
          </a:xfrm>
          <a:prstGeom prst="rect">
            <a:avLst/>
          </a:prstGeom>
        </p:spPr>
      </p:pic>
      <p:pic>
        <p:nvPicPr>
          <p:cNvPr id="10" name="内容占位符 9" descr="建图及部署活动图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53480" y="123190"/>
            <a:ext cx="4613910" cy="554863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80655" y="942665"/>
            <a:ext cx="5342400" cy="781200"/>
          </a:xfrm>
        </p:spPr>
        <p:txBody>
          <a:bodyPr/>
          <a:p>
            <a:pPr marL="0" indent="0">
              <a:buNone/>
            </a:pPr>
            <a:r>
              <a:rPr lang="zh-CN" altLang="en-US"/>
              <a:t>建图与部署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253200" y="5714900"/>
            <a:ext cx="5367600" cy="78120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建图与部署活动图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390" y="5085080"/>
            <a:ext cx="518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建图与部署数据流图。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功能</a:t>
            </a:r>
            <a:r>
              <a:rPr lang="zh-CN" altLang="en-US"/>
              <a:t>需求</a:t>
            </a:r>
            <a:endParaRPr lang="zh-CN" altLang="en-US"/>
          </a:p>
        </p:txBody>
      </p:sp>
      <p:pic>
        <p:nvPicPr>
          <p:cNvPr id="12" name="内容占位符 11" descr="迎宾带位数据流图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79755" y="2417445"/>
            <a:ext cx="5342255" cy="1384935"/>
          </a:xfrm>
          <a:prstGeom prst="rect">
            <a:avLst/>
          </a:prstGeom>
        </p:spPr>
      </p:pic>
      <p:pic>
        <p:nvPicPr>
          <p:cNvPr id="13" name="内容占位符 12" descr="迎宾带位活动图"/>
          <p:cNvPicPr>
            <a:picLocks noChangeAspect="1"/>
          </p:cNvPicPr>
          <p:nvPr>
            <p:ph sz="quarter" idx="14"/>
          </p:nvPr>
        </p:nvPicPr>
        <p:blipFill>
          <a:blip r:embed="rId2"/>
          <a:srcRect r="7025" b="8189"/>
          <a:stretch>
            <a:fillRect/>
          </a:stretch>
        </p:blipFill>
        <p:spPr>
          <a:xfrm>
            <a:off x="6390005" y="1055370"/>
            <a:ext cx="4554855" cy="36449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迎宾带位数据流图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迎宾带位活动图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300" y="972185"/>
            <a:ext cx="4183380" cy="430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迎宾带位功能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功能</a:t>
            </a:r>
            <a:r>
              <a:rPr lang="zh-CN" altLang="en-US"/>
              <a:t>需求</a:t>
            </a:r>
            <a:endParaRPr lang="zh-CN" altLang="en-US"/>
          </a:p>
        </p:txBody>
      </p:sp>
      <p:pic>
        <p:nvPicPr>
          <p:cNvPr id="9" name="内容占位符 8" descr="送餐数据流图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79755" y="1903730"/>
            <a:ext cx="5342255" cy="2411730"/>
          </a:xfrm>
          <a:prstGeom prst="rect">
            <a:avLst/>
          </a:prstGeom>
        </p:spPr>
      </p:pic>
      <p:pic>
        <p:nvPicPr>
          <p:cNvPr id="10" name="内容占位符 9" descr="送餐活动图"/>
          <p:cNvPicPr>
            <a:picLocks noChangeAspect="1"/>
          </p:cNvPicPr>
          <p:nvPr>
            <p:ph sz="quarter" idx="14"/>
          </p:nvPr>
        </p:nvPicPr>
        <p:blipFill>
          <a:blip r:embed="rId2"/>
          <a:srcRect r="5216" b="4955"/>
          <a:stretch>
            <a:fillRect/>
          </a:stretch>
        </p:blipFill>
        <p:spPr>
          <a:xfrm>
            <a:off x="6253480" y="113030"/>
            <a:ext cx="5086350" cy="554545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送餐数据流图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253200" y="5664100"/>
            <a:ext cx="5367600" cy="78120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送餐活动图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2140" y="1033145"/>
            <a:ext cx="3362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送餐功能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/>
              <a:t>非功能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/>
              <a:t>可用性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用户界面需要简明易懂，便于</a:t>
            </a:r>
            <a:r>
              <a:rPr lang="zh-CN" altLang="en-US"/>
              <a:t>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用户界面</a:t>
            </a:r>
            <a:r>
              <a:rPr lang="zh-CN" altLang="en-US"/>
              <a:t>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用户界面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右图是用户</a:t>
            </a:r>
            <a:r>
              <a:rPr lang="zh-CN" altLang="en-US"/>
              <a:t>草图。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用户界面主要包括主页，站点编辑页，设置页，取餐</a:t>
            </a:r>
            <a:r>
              <a:rPr lang="en-US" altLang="zh-CN"/>
              <a:t>/</a:t>
            </a:r>
            <a:r>
              <a:rPr lang="zh-CN" altLang="en-US"/>
              <a:t>送餐页，建图部署页和个人</a:t>
            </a:r>
            <a:r>
              <a:rPr lang="zh-CN" altLang="en-US"/>
              <a:t>页面。</a:t>
            </a:r>
            <a:endParaRPr lang="zh-CN" altLang="en-US"/>
          </a:p>
        </p:txBody>
      </p:sp>
      <p:pic>
        <p:nvPicPr>
          <p:cNvPr id="6" name="内容占位符 5" descr="页面草图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5873115" y="99695"/>
            <a:ext cx="5320665" cy="6694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观看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1"/>
            </p:custDataLst>
          </p:nvPr>
        </p:nvSpPr>
        <p:spPr>
          <a:xfrm>
            <a:off x="2434681" y="2245799"/>
            <a:ext cx="878994" cy="878994"/>
          </a:xfrm>
          <a:prstGeom prst="ellipse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5622545" y="2245799"/>
            <a:ext cx="878994" cy="878994"/>
          </a:xfrm>
          <a:prstGeom prst="ellipse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8810410" y="2245799"/>
            <a:ext cx="878994" cy="878994"/>
          </a:xfrm>
          <a:prstGeom prst="ellipse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>
          <a:xfrm>
            <a:off x="2467295" y="4525662"/>
            <a:ext cx="878994" cy="878994"/>
          </a:xfrm>
          <a:prstGeom prst="ellipse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5651545" y="4525662"/>
            <a:ext cx="878994" cy="878994"/>
          </a:xfrm>
          <a:prstGeom prst="ellipse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8878325" y="4525662"/>
            <a:ext cx="878994" cy="878994"/>
          </a:xfrm>
          <a:prstGeom prst="ellipse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7968735" y="5475741"/>
            <a:ext cx="2698175" cy="1094400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lvl="0">
              <a:defRPr sz="28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用户界面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需求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741955" y="5475741"/>
            <a:ext cx="2698175" cy="1094400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lvl="0">
              <a:defRPr sz="28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非功能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需求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557705" y="5475741"/>
            <a:ext cx="2698175" cy="1094400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lvl="0">
              <a:defRPr sz="28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功能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需求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7900820" y="3183657"/>
            <a:ext cx="2698175" cy="1095556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lvl="0">
              <a:defRPr sz="28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数据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需求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4712955" y="3183657"/>
            <a:ext cx="2698175" cy="1095556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lvl="0">
              <a:defRPr sz="28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业务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需求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1525091" y="3183657"/>
            <a:ext cx="2698175" cy="1095556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lvl="0">
              <a:defRPr sz="28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项目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概述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838200" y="1068282"/>
            <a:ext cx="10515600" cy="66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</a:t>
            </a:r>
            <a:r>
              <a:rPr lang="zh-CN" altLang="en-US"/>
              <a:t>概述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81600" y="525300"/>
            <a:ext cx="9626400" cy="723600"/>
          </a:xfrm>
        </p:spPr>
        <p:txBody>
          <a:bodyPr/>
          <a:p>
            <a:r>
              <a:rPr lang="zh-CN" altLang="en-US"/>
              <a:t>项目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1281430" y="1394460"/>
            <a:ext cx="9626600" cy="5034915"/>
          </a:xfrm>
        </p:spPr>
        <p:txBody>
          <a:bodyPr>
            <a:normAutofit fontScale="80000"/>
          </a:bodyPr>
          <a:p>
            <a:r>
              <a:rPr lang="zh-CN" altLang="en-US"/>
              <a:t>系统</a:t>
            </a:r>
            <a:r>
              <a:rPr lang="zh-CN" altLang="en-US"/>
              <a:t>背景：餐厅服务机器人是一种智能化的餐厅服务工具，它可以代替人工完成基础的服务工作。它可以提高服务效率和质量，降低成本并减少人力资源的浪费。</a:t>
            </a:r>
            <a:endParaRPr lang="zh-CN" altLang="en-US"/>
          </a:p>
          <a:p>
            <a:r>
              <a:rPr lang="zh-CN" altLang="en-US"/>
              <a:t>主要</a:t>
            </a:r>
            <a:r>
              <a:rPr lang="zh-CN" altLang="en-US"/>
              <a:t>功能：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机器人主要有这两种模式：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迎宾带位模式：机器人初始在餐厅门口位置，感知客户进店或离店，给出问候语。对到店顾客通过语音交流，将顾客带领到餐桌（预定或自动安排）。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送餐模式：机器人接收到后厨指令后，抵达后厨，根据后厨指定的餐桌信息将菜品送到指定餐桌，提醒客户取菜。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无送餐指令时又恢复迎宾带位模式，回到餐厅门口。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机器人具有动态避障功能。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具有良好的人机交互界面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</a:t>
            </a:r>
            <a:r>
              <a:rPr lang="zh-CN" altLang="en-US"/>
              <a:t>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业务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总用例</a:t>
            </a:r>
            <a:r>
              <a:rPr lang="zh-CN" altLang="en-US"/>
              <a:t>图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如图所示，此系统主要包含用户，机器人，客人三个参与者和建图及部署、迎宾、送餐三个用例，下面对这三个进行进一步的展开描述。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餐厅服务机器人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93410" y="626745"/>
            <a:ext cx="6315075" cy="5972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业务</a:t>
            </a:r>
            <a:r>
              <a:rPr lang="zh-CN" altLang="en-US"/>
              <a:t>需求</a:t>
            </a:r>
            <a:endParaRPr lang="zh-CN" altLang="en-US"/>
          </a:p>
        </p:txBody>
      </p:sp>
      <p:pic>
        <p:nvPicPr>
          <p:cNvPr id="15" name="内容占位符 14" descr="建图和部署"/>
          <p:cNvPicPr>
            <a:picLocks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rcRect r="5214" b="8732"/>
          <a:stretch>
            <a:fillRect/>
          </a:stretch>
        </p:blipFill>
        <p:spPr>
          <a:xfrm>
            <a:off x="121285" y="2118360"/>
            <a:ext cx="4178300" cy="2854325"/>
          </a:xfrm>
          <a:prstGeom prst="rect">
            <a:avLst/>
          </a:prstGeom>
        </p:spPr>
      </p:pic>
      <p:pic>
        <p:nvPicPr>
          <p:cNvPr id="16" name="内容占位符 15" descr="迎宾"/>
          <p:cNvPicPr>
            <a:picLocks noChangeAspect="1"/>
          </p:cNvPicPr>
          <p:nvPr>
            <p:ph sz="quarter" idx="14"/>
          </p:nvPr>
        </p:nvPicPr>
        <p:blipFill>
          <a:blip r:embed="rId3"/>
          <a:srcRect r="6328" b="8732"/>
          <a:stretch>
            <a:fillRect/>
          </a:stretch>
        </p:blipFill>
        <p:spPr>
          <a:xfrm>
            <a:off x="4299585" y="2118360"/>
            <a:ext cx="4022725" cy="2854960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>
          <a:xfrm>
            <a:off x="196850" y="5056505"/>
            <a:ext cx="3923665" cy="8070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用户控制机器人建图，并进行站点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编辑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4351020" y="5062855"/>
            <a:ext cx="4023360" cy="80073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客人进入餐厅之后触发一系列迎宾活动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送餐"/>
          <p:cNvPicPr>
            <a:picLocks noChangeAspect="1"/>
          </p:cNvPicPr>
          <p:nvPr/>
        </p:nvPicPr>
        <p:blipFill>
          <a:blip r:embed="rId4"/>
          <a:srcRect l="816" r="5099" b="5840"/>
          <a:stretch>
            <a:fillRect/>
          </a:stretch>
        </p:blipFill>
        <p:spPr>
          <a:xfrm>
            <a:off x="8322310" y="2118360"/>
            <a:ext cx="3909060" cy="29381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74380" y="5156835"/>
            <a:ext cx="3646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用户发布送餐指令以后触发机器人一系列送餐活动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755" y="1266190"/>
            <a:ext cx="7901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展开描述总用例图中的三个用例。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数据需求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572135" y="4817110"/>
            <a:ext cx="5291455" cy="15608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9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en-US" altLang="zh-CN" sz="19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ER</a:t>
            </a:r>
            <a:r>
              <a:rPr lang="zh-CN" altLang="en-US" sz="19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图。机器人具有雷达，扬声器，摄像头，机械臂，运动单元。用户界面控制机器人。机器人存储送餐指令，语音指令，地图。机器人服务客人。</a:t>
            </a:r>
            <a:endParaRPr lang="zh-CN" altLang="en-US" sz="19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253480" y="4813300"/>
            <a:ext cx="5365115" cy="15646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900">
                <a:latin typeface="楷体" panose="02010609060101010101" pitchFamily="49" charset="-122"/>
                <a:ea typeface="楷体" panose="02010609060101010101" pitchFamily="49" charset="-122"/>
              </a:rPr>
              <a:t>系统类图。用户界面类依赖机器人服务系统类执行其服务，机器人服务系统类由雷达类，运动单元类，扬声器类，相机模块类，机械臂类组成。并将访问送餐指令类和地图存储类。</a:t>
            </a:r>
            <a:endParaRPr lang="zh-CN" altLang="en-US" sz="19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内容占位符 13" descr="实体关系图"/>
          <p:cNvPicPr>
            <a:picLocks noChangeAspect="1"/>
          </p:cNvPicPr>
          <p:nvPr>
            <p:ph sz="quarter" idx="13"/>
          </p:nvPr>
        </p:nvPicPr>
        <p:blipFill>
          <a:blip r:embed="rId1"/>
          <a:srcRect r="471" b="6677"/>
          <a:stretch>
            <a:fillRect/>
          </a:stretch>
        </p:blipFill>
        <p:spPr>
          <a:xfrm>
            <a:off x="782320" y="1010285"/>
            <a:ext cx="4905375" cy="3618230"/>
          </a:xfrm>
          <a:prstGeom prst="rect">
            <a:avLst/>
          </a:prstGeom>
        </p:spPr>
      </p:pic>
      <p:pic>
        <p:nvPicPr>
          <p:cNvPr id="16" name="内容占位符 15" descr="类图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53480" y="1009650"/>
            <a:ext cx="5133975" cy="37318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</p:tagLst>
</file>

<file path=ppt/tags/tag10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97"/>
</p:tagLst>
</file>

<file path=ppt/tags/tag11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597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0_1"/>
  <p:tag name="KSO_WM_TEMPLATE_CATEGORY" val="custom"/>
  <p:tag name="KSO_WM_TEMPLATE_INDEX" val="20181597"/>
  <p:tag name="KSO_WM_TEMPLATE_SUBCATEGORY" val="combine"/>
  <p:tag name="KSO_WM_TEMPLATE_THUMBS_INDEX" val="1、2、3、4、10、11、16、18"/>
  <p:tag name="KSO_WM_TEMPLATE_MASTER_TYPE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BEAUTIFY_FLAG" val="#wm#"/>
  <p:tag name="KSO_WM_UNIT_ID" val="custom20181597_18*a*1"/>
  <p:tag name="KSO_WM_UNIT_PRESET_TEXT" val="THANK YOU WATCHING"/>
  <p:tag name="KSO_WM_UNIT_ISNUMDGMTITLE" val="0"/>
  <p:tag name="KSO_WM_UNIT_NOCLEAR" val="0"/>
  <p:tag name="KSO_WM_UNIT_DIAGRAM_ISNUMVISUAL" val="0"/>
  <p:tag name="KSO_WM_UNIT_DIAGRAM_ISREFERUNIT" val="0"/>
</p:tagLst>
</file>

<file path=ppt/tags/tag119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UNIT_TYPE" val="f"/>
  <p:tag name="KSO_WM_UNIT_INDEX" val="1"/>
  <p:tag name="KSO_WM_UNIT_LAYERLEVEL" val="1"/>
  <p:tag name="KSO_WM_UNIT_VALUE" val="8"/>
  <p:tag name="KSO_WM_UNIT_HIGHLIGHT" val="0"/>
  <p:tag name="KSO_WM_UNIT_COMPATIBLE" val="0"/>
  <p:tag name="KSO_WM_BEAUTIFY_FLAG" val="#wm#"/>
  <p:tag name="KSO_WM_UNIT_ID" val="custom20181597_18*f*1"/>
  <p:tag name="KSO_WM_UNIT_PRESET_TEXT" val="报告人：代用名"/>
  <p:tag name="KSO_WM_UNIT_SUBTYPE" val="b"/>
  <p:tag name="KSO_WM_UNIT_NOCLEAR" val="0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endPage"/>
  <p:tag name="KSO_WM_BEAUTIFY_FLAG" val="#wm#"/>
  <p:tag name="KSO_WM_COMBINE_RELATE_SLIDE_ID" val="background20180930_7"/>
  <p:tag name="KSO_WM_TEMPLATE_CATEGORY" val="custom"/>
  <p:tag name="KSO_WM_TEMPLATE_INDEX" val="20181597"/>
  <p:tag name="KSO_WM_SLIDE_ID" val="custom20181597_18"/>
  <p:tag name="KSO_WM_SLIDE_INDEX" val="18"/>
  <p:tag name="KSO_WM_TEMPLATE_SUBCATEGORY" val="0"/>
  <p:tag name="KSO_WM_SLIDE_SUBTYPE" val="pureTxt"/>
  <p:tag name="KSO_WM_TEMPLATE_MASTER_TYPE" val="1"/>
  <p:tag name="KSO_WM_TEMPLATE_COLOR_TYPE" val="0"/>
</p:tagLst>
</file>

<file path=ppt/tags/tag121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1597_9*l_h_i*1_1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1597_9*l_h_i*1_2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1597_9*l_h_i*1_3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1597_9*l_h_i*1_4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i"/>
  <p:tag name="KSO_WM_UNIT_INDEX" val="1_5_1"/>
  <p:tag name="KSO_WM_UNIT_LAYERLEVEL" val="1_1_1"/>
  <p:tag name="KSO_WM_DIAGRAM_GROUP_CODE" val="l1-1"/>
  <p:tag name="KSO_WM_UNIT_ID" val="custom20181597_9*l_h_i*1_5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i"/>
  <p:tag name="KSO_WM_UNIT_INDEX" val="1_6_1"/>
  <p:tag name="KSO_WM_UNIT_LAYERLEVEL" val="1_1_1"/>
  <p:tag name="KSO_WM_DIAGRAM_GROUP_CODE" val="l1-1"/>
  <p:tag name="KSO_WM_UNIT_ID" val="custom20181597_9*l_h_i*1_6_1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ID" val="custom20181597_9*l_h_f*1_6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ID" val="custom20181597_9*l_h_f*1_5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ID" val="custom20181597_9*l_h_f*1_4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ID" val="custom20181597_9*l_h_f*1_3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ID" val="custom20181597_9*l_h_f*1_2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6"/>
  <p:tag name="KSO_WM_UNIT_HIGHLIGHT" val="0"/>
  <p:tag name="KSO_WM_UNIT_COMPATIBLE" val="0"/>
  <p:tag name="KSO_WM_UNIT_PRESET_TEXT_INDEX" val="4"/>
  <p:tag name="KSO_WM_UNIT_PRESET_TEXT_LEN" val="36"/>
  <p:tag name="KSO_WM_DIAGRAM_GROUP_CODE" val="l1-1"/>
  <p:tag name="KSO_WM_UNIT_ID" val="custom20181597_9*l_h_f*1_1_1"/>
  <p:tag name="KSO_WM_UNIT_SUBTYPE" val="a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EMPLATE_CATEGORY" val="custom"/>
  <p:tag name="KSO_WM_TEMPLATE_INDEX" val="20181597"/>
  <p:tag name="KSO_WM_TAG_VERSION" val="1.0"/>
  <p:tag name="KSO_WM_BEAUTIFY_FLAG" val="#wm#"/>
  <p:tag name="KSO_WM_UNIT_TYPE" val="a"/>
  <p:tag name="KSO_WM_UNIT_INDEX" val="1"/>
  <p:tag name="KSO_WM_UNIT_LAYERLEVEL" val="1"/>
  <p:tag name="KSO_WM_UNIT_VALUE" val="29"/>
  <p:tag name="KSO_WM_UNIT_ISCONTENTSTITLE" val="1"/>
  <p:tag name="KSO_WM_UNIT_HIGHLIGHT" val="0"/>
  <p:tag name="KSO_WM_UNIT_COMPATIBLE" val="0"/>
  <p:tag name="KSO_WM_DIAGRAM_GROUP_CODE" val="l1-1"/>
  <p:tag name="KSO_WM_UNIT_ID" val="custom20181597_9*a*1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COMBINE_RELATE_SLIDE_ID" val="20181404_6"/>
  <p:tag name="KSO_WM_TEMPLATE_CATEGORY" val="custom"/>
  <p:tag name="KSO_WM_TEMPLATE_INDEX" val="20181597"/>
  <p:tag name="KSO_WM_SLIDE_ID" val="custom20181597_9"/>
  <p:tag name="KSO_WM_SLIDE_INDEX" val="9"/>
  <p:tag name="KSO_WM_DIAGRAM_GROUP_CODE" val="l1-1"/>
  <p:tag name="KSO_WM_TEMPLATE_SUBCATEGORY" val="0"/>
  <p:tag name="KSO_WM_SLIDE_SUBTYPE" val="diag"/>
  <p:tag name="KSO_WM_TEMPLATE_MASTER_TYPE" val="1"/>
  <p:tag name="KSO_WM_TEMPLATE_COLOR_TYPE" val="0"/>
  <p:tag name="KSO_WM_SLIDE_DIAGTYPE" val="l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38.xml><?xml version="1.0" encoding="utf-8"?>
<p:tagLst xmlns:p="http://schemas.openxmlformats.org/presentationml/2006/main">
  <p:tag name="KSO_WM_UNIT_PLACING_PICTURE_USER_VIEWPORT" val="{&quot;height&quot;:9405,&quot;width&quot;:9945}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LACING_PICTURE_USER_VIEWPORT" val="{&quot;height&quot;:4495,&quot;width&quot;:6580}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181597"/>
</p:tagLst>
</file>

<file path=ppt/tags/tag153.xml><?xml version="1.0" encoding="utf-8"?>
<p:tagLst xmlns:p="http://schemas.openxmlformats.org/presentationml/2006/main">
  <p:tag name="COMMONDATA" val="eyJoZGlkIjoiNmE0YTJmNzQwMTU0MDI2ZTQ2YTRlN2RlMjk1YzExNDU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</p:tagLst>
</file>

<file path=ppt/tags/tag7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181597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5B9BD5"/>
      </a:accent1>
      <a:accent2>
        <a:srgbClr val="67A5C1"/>
      </a:accent2>
      <a:accent3>
        <a:srgbClr val="71ADAA"/>
      </a:accent3>
      <a:accent4>
        <a:srgbClr val="7BB68F"/>
      </a:accent4>
      <a:accent5>
        <a:srgbClr val="84BE6E"/>
      </a:accent5>
      <a:accent6>
        <a:srgbClr val="8CC63E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演示</Application>
  <PresentationFormat>宽屏</PresentationFormat>
  <Paragraphs>116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8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黑体</vt:lpstr>
      <vt:lpstr>Cambria</vt:lpstr>
      <vt:lpstr>楷体</vt:lpstr>
      <vt:lpstr>方正舒体</vt:lpstr>
      <vt:lpstr>等线</vt:lpstr>
      <vt:lpstr>新宋体</vt:lpstr>
      <vt:lpstr>HGB4X_CNKI</vt:lpstr>
      <vt:lpstr>华文琥珀</vt:lpstr>
      <vt:lpstr>华文宋体</vt:lpstr>
      <vt:lpstr>华光隶变_CNKI</vt:lpstr>
      <vt:lpstr>HGB1X_CNKI</vt:lpstr>
      <vt:lpstr>HGB3_CNKI</vt:lpstr>
      <vt:lpstr>HGB6X_CNKI</vt:lpstr>
      <vt:lpstr>HGF1_CNKI</vt:lpstr>
      <vt:lpstr>HGBZ_CNKI</vt:lpstr>
      <vt:lpstr>HGB8_CNKI</vt:lpstr>
      <vt:lpstr>隶书</vt:lpstr>
      <vt:lpstr>华文细黑</vt:lpstr>
      <vt:lpstr>华光中圆_CNKI</vt:lpstr>
      <vt:lpstr>华光中长宋_CNKI</vt:lpstr>
      <vt:lpstr>华光中雅_CNKI</vt:lpstr>
      <vt:lpstr>华光中楷_CNKI</vt:lpstr>
      <vt:lpstr>1_Office 主题​​</vt:lpstr>
      <vt:lpstr>软件需求规格说明文档介绍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</dc:creator>
  <cp:lastModifiedBy>戴羽涛</cp:lastModifiedBy>
  <cp:revision>35</cp:revision>
  <dcterms:created xsi:type="dcterms:W3CDTF">2023-03-29T08:07:00Z</dcterms:created>
  <dcterms:modified xsi:type="dcterms:W3CDTF">2023-03-29T13:51:32Z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295D84CFB9504F76B66D73ECD6CB23FE</vt:lpwstr>
  </property>
  <property fmtid="{D5CDD505-2E9C-101B-9397-08002B2CF9AE}" pid="3" name="KSOProductBuildVer">
    <vt:lpwstr>2052-11.1.0.12970</vt:lpwstr>
  </property>
</Properties>
</file>