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1837" autoAdjust="0"/>
  </p:normalViewPr>
  <p:slideViewPr>
    <p:cSldViewPr snapToGrid="0">
      <p:cViewPr varScale="1">
        <p:scale>
          <a:sx n="68" d="100"/>
          <a:sy n="68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DB18-BBFC-4FB0-BB52-4387BFD01D3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CDFD3-F25C-4A29-A790-BE61338DA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3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OS</a:t>
            </a:r>
            <a:r>
              <a:rPr lang="zh-CN" altLang="en-US" dirty="0"/>
              <a:t>的提交检测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CDFD3-F25C-4A29-A790-BE61338DA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B4846-D63B-FD54-20FB-09ADE536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BCC19-FCC3-20F8-21B7-B5F899E6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CFDAF-C406-E8BC-D2A8-139046BA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1397E-960F-9738-BA47-409D2F2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F5B1D-A1E9-8674-34D9-A1E1CE79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075F-DDFC-2391-6ADF-D9809F8B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728EB7-414C-F428-1914-F7319C1D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88A30-907B-6CF5-9BBC-1CEBEFD8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36C7-E1C1-5254-66A6-5AC64C0A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2FB75-6DAE-A77E-82C9-934F14C0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1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F7BF5-1A0B-C5BA-A5E6-C987762E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441FB-BCA7-F7DF-ADAD-79E3014C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AE873-53CD-2E05-98FA-5C77F01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B3772-1E3A-E35D-537F-A423798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5C38B-AFE7-889D-E939-CAD61535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D153-9C7B-69DF-6BA0-3CB57C7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B8ADA-C250-A66A-656A-CABA79C6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96241-C7A7-BC59-B337-5D66E6FE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8B815-65C1-5A84-B515-1CA44BD1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9B82B-4B93-7F28-26D7-5109BEB2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9B93-DF9E-0370-CB62-D919D962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2121A-7C41-9FCC-507D-BC0EBF4A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35D8D-AA7F-42C2-A62F-F7690884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A1011-F2FE-8F41-8D2B-760FC19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E7DCF-809B-2819-E666-A9524AA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BC49E-D1F0-53E1-3BD4-87AFA174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14D90-9F25-66C2-B15C-813895F91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B75EE-4CB2-2303-44FB-3E590908F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6D9BF-D3B4-B6C4-D787-C25DD5F4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C822D-3E67-636D-DA42-B193542F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28D1D-FC7D-86F3-ADE4-5072FE6C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C86B0-7973-C866-6D76-29ACCBF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FC875-E007-59BE-619F-A8A49749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4D8A2-9A86-95A1-4943-D1BD0B9AD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1D53F-DB72-0A2C-DC90-B9F31355B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4AFFE2-B0E1-0A4E-5AB3-86AA2DB0B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E4E42-C364-1458-99BC-94AD65E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31125-4D7B-38DE-5721-6BE80BD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86CD6-A91C-A53F-9C66-BD9FDC9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6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AB04E-4947-7E35-795E-BF7BE5B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AE39B-A6AC-BCF1-E4B5-505BF31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9132A-07B8-0BB3-D6ED-681655CB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19767-13AB-7899-2C72-AB8537C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4C259B-A83A-7C89-CF15-9293C6FB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8783B-89C8-E0E5-5BD7-200E30B3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72CCA-0D37-35F3-8864-B3382F00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9A8A-4AAC-1E40-F780-70C57F22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F4B19-F1F5-C6E4-E6DA-2F799F51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8ABE6-DECE-59F6-4802-1E42CE3F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BC963-3725-D49B-0DEC-A936D92A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AF27A-B6FD-5335-513A-E4A8BF56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8D75E-54F4-503A-0380-7B748E75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FB1A0-8E91-1C13-7371-E8CF4DA1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F6FF5-2EAB-10DE-94A6-D4A7EE65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DC690-020B-FCEF-ECE0-82276E5E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CBDD1-0A5C-DD04-56B2-7B0B82EB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89F13-9F1C-F4F6-EF6A-FD09604A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D5E74-99C2-486D-B580-40AD3877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D1553-C7E6-4881-F86E-CFE7DC80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BB4E1-55CD-F115-76F4-AD48EC6E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3DD2E-24D5-1712-DFCB-FE792D0C5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F34B-4E70-4814-8DC8-5F654377A200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47E75-B1FD-8422-A4E1-E87CA7D8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4A5DA-56F5-5C4C-7226-E92CF2869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423D-873C-4F10-9817-C64723A1D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A43CB-ADBD-77BB-17AD-B2264E869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Gitlab</a:t>
            </a:r>
            <a:r>
              <a:rPr lang="zh-CN" altLang="en-US" dirty="0"/>
              <a:t>过程管理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470A2-55EA-56DC-87D2-21C46991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第四组 徐柯轩</a:t>
            </a:r>
          </a:p>
        </p:txBody>
      </p:sp>
    </p:spTree>
    <p:extLst>
      <p:ext uri="{BB962C8B-B14F-4D97-AF65-F5344CB8AC3E}">
        <p14:creationId xmlns:p14="http://schemas.microsoft.com/office/powerpoint/2010/main" val="644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FCC2-6EC8-2863-D1AE-7118EE2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Gitlab</a:t>
            </a:r>
            <a:r>
              <a:rPr lang="zh-CN" altLang="en-US" dirty="0"/>
              <a:t>过程管理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A235C-FC2B-807C-0D69-30D9C3D6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issue</a:t>
            </a:r>
            <a:r>
              <a:rPr lang="zh-CN" altLang="en-US" dirty="0"/>
              <a:t>的任务分解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CI/CD</a:t>
            </a:r>
            <a:r>
              <a:rPr lang="zh-CN" altLang="en-US" dirty="0"/>
              <a:t>的任务提交</a:t>
            </a:r>
          </a:p>
        </p:txBody>
      </p:sp>
    </p:spTree>
    <p:extLst>
      <p:ext uri="{BB962C8B-B14F-4D97-AF65-F5344CB8AC3E}">
        <p14:creationId xmlns:p14="http://schemas.microsoft.com/office/powerpoint/2010/main" val="240261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17F0-59C2-7DAA-256D-A1F85103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issue</a:t>
            </a:r>
            <a:r>
              <a:rPr lang="zh-CN" altLang="en-US" dirty="0"/>
              <a:t>的任务分解</a:t>
            </a:r>
            <a:r>
              <a:rPr lang="en-US" altLang="zh-CN" dirty="0"/>
              <a:t>-issue</a:t>
            </a:r>
            <a:r>
              <a:rPr lang="zh-CN" altLang="en-US" dirty="0"/>
              <a:t>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B325D-5489-A9F7-120B-65B15A21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主要包括以下部分：</a:t>
            </a:r>
            <a:endParaRPr lang="en-US" altLang="zh-CN" dirty="0"/>
          </a:p>
          <a:p>
            <a:pPr lvl="1"/>
            <a:r>
              <a:rPr lang="zh-CN" altLang="en-US" dirty="0"/>
              <a:t>标题和描述：简要介绍</a:t>
            </a:r>
            <a:r>
              <a:rPr lang="en-US" altLang="zh-CN" dirty="0"/>
              <a:t>issue</a:t>
            </a:r>
            <a:r>
              <a:rPr lang="zh-CN" altLang="en-US" dirty="0"/>
              <a:t>的目标</a:t>
            </a:r>
            <a:endParaRPr lang="en-US" altLang="zh-CN" dirty="0"/>
          </a:p>
          <a:p>
            <a:pPr lvl="1"/>
            <a:r>
              <a:rPr lang="zh-CN" altLang="en-US" dirty="0"/>
              <a:t>指派人和</a:t>
            </a:r>
            <a:r>
              <a:rPr lang="en-US" altLang="zh-CN" dirty="0" err="1"/>
              <a:t>ddl</a:t>
            </a:r>
            <a:r>
              <a:rPr lang="zh-CN" altLang="en-US" dirty="0"/>
              <a:t>：指定</a:t>
            </a:r>
            <a:r>
              <a:rPr lang="en-US" altLang="zh-CN" dirty="0"/>
              <a:t>issue</a:t>
            </a:r>
            <a:r>
              <a:rPr lang="zh-CN" altLang="en-US" dirty="0"/>
              <a:t>的成员和截止时间</a:t>
            </a:r>
            <a:endParaRPr lang="en-US" altLang="zh-CN" dirty="0"/>
          </a:p>
          <a:p>
            <a:pPr lvl="1"/>
            <a:r>
              <a:rPr lang="zh-CN" altLang="en-US" dirty="0"/>
              <a:t>里程碑：指定</a:t>
            </a:r>
            <a:r>
              <a:rPr lang="en-US" altLang="zh-CN" dirty="0"/>
              <a:t>issue</a:t>
            </a:r>
            <a:r>
              <a:rPr lang="zh-CN" altLang="en-US" dirty="0"/>
              <a:t>所属的版本大目标，一个里程碑通常有若干</a:t>
            </a:r>
            <a:r>
              <a:rPr lang="en-US" altLang="zh-CN" dirty="0"/>
              <a:t>issue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标记：指定</a:t>
            </a:r>
            <a:r>
              <a:rPr lang="en-US" altLang="zh-CN" dirty="0"/>
              <a:t>issue</a:t>
            </a:r>
            <a:r>
              <a:rPr lang="zh-CN" altLang="en-US" dirty="0"/>
              <a:t>的属性，方便在“看板”中进行管理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1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08BA2-9C21-9939-B777-1C771964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issue</a:t>
            </a:r>
            <a:r>
              <a:rPr lang="zh-CN" altLang="en-US" dirty="0"/>
              <a:t>的任务分解</a:t>
            </a:r>
            <a:r>
              <a:rPr lang="en-US" altLang="zh-CN" dirty="0"/>
              <a:t>-</a:t>
            </a:r>
            <a:r>
              <a:rPr lang="zh-CN" altLang="en-US" dirty="0"/>
              <a:t>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8DB4F-CFBB-4D91-7229-45BF3297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根据软件需求规格说明书和软件开发计划，分解整个项目为若干里程碑</a:t>
            </a:r>
            <a:endParaRPr lang="en-US" altLang="zh-CN" dirty="0"/>
          </a:p>
          <a:p>
            <a:r>
              <a:rPr lang="zh-CN" altLang="en-US" dirty="0"/>
              <a:t>根据现阶段里程碑，分解里程碑目标为若干必要的</a:t>
            </a:r>
            <a:r>
              <a:rPr lang="en-US" altLang="zh-CN" dirty="0"/>
              <a:t>issue</a:t>
            </a:r>
          </a:p>
          <a:p>
            <a:r>
              <a:rPr lang="zh-CN" altLang="en-US" dirty="0"/>
              <a:t>为</a:t>
            </a:r>
            <a:r>
              <a:rPr lang="en-US" altLang="zh-CN" dirty="0"/>
              <a:t>issue</a:t>
            </a:r>
            <a:r>
              <a:rPr lang="zh-CN" altLang="en-US" dirty="0"/>
              <a:t>指定标记进行管理（使用默认标记），可以从以下两个维度混合描述</a:t>
            </a:r>
            <a:r>
              <a:rPr lang="en-US" altLang="zh-CN" dirty="0"/>
              <a:t>issue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i="1" dirty="0"/>
              <a:t>Discussion</a:t>
            </a:r>
            <a:r>
              <a:rPr lang="zh-CN" altLang="en-US" i="1" dirty="0"/>
              <a:t>、</a:t>
            </a:r>
            <a:r>
              <a:rPr lang="en-US" altLang="zh-CN" i="1" dirty="0"/>
              <a:t>To Do</a:t>
            </a:r>
            <a:r>
              <a:rPr lang="zh-CN" altLang="en-US" i="1" dirty="0"/>
              <a:t>、</a:t>
            </a:r>
            <a:r>
              <a:rPr lang="en-US" altLang="zh-CN" i="1" dirty="0"/>
              <a:t>Doing</a:t>
            </a:r>
            <a:r>
              <a:rPr lang="zh-CN" altLang="en-US" i="1" dirty="0"/>
              <a:t>：在时间上描述</a:t>
            </a:r>
            <a:r>
              <a:rPr lang="en-US" altLang="zh-CN" i="1" dirty="0"/>
              <a:t>issue</a:t>
            </a:r>
          </a:p>
          <a:p>
            <a:pPr lvl="1"/>
            <a:r>
              <a:rPr lang="en-US" altLang="zh-CN" i="1" dirty="0"/>
              <a:t>Bug</a:t>
            </a:r>
            <a:r>
              <a:rPr lang="zh-CN" altLang="en-US" i="1" dirty="0"/>
              <a:t>、</a:t>
            </a:r>
            <a:r>
              <a:rPr lang="en-US" altLang="zh-CN" i="1" dirty="0"/>
              <a:t>Feature</a:t>
            </a:r>
            <a:r>
              <a:rPr lang="zh-CN" altLang="en-US" i="1" dirty="0"/>
              <a:t>：如果</a:t>
            </a:r>
            <a:r>
              <a:rPr lang="en-US" altLang="zh-CN" i="1" dirty="0"/>
              <a:t>issue</a:t>
            </a:r>
            <a:r>
              <a:rPr lang="zh-CN" altLang="en-US" i="1" dirty="0"/>
              <a:t>是一个开发任务，在目标上描述</a:t>
            </a:r>
            <a:r>
              <a:rPr lang="en-US" altLang="zh-CN" i="1" dirty="0"/>
              <a:t>issue</a:t>
            </a:r>
          </a:p>
          <a:p>
            <a:r>
              <a:rPr lang="zh-CN" altLang="en-US" dirty="0"/>
              <a:t>如果可以的话，在</a:t>
            </a:r>
            <a:r>
              <a:rPr lang="en-US" altLang="zh-CN" dirty="0"/>
              <a:t>issue</a:t>
            </a:r>
            <a:r>
              <a:rPr lang="zh-CN" altLang="en-US" dirty="0"/>
              <a:t>中定义子项（</a:t>
            </a:r>
            <a:r>
              <a:rPr lang="en-US" altLang="zh-CN" dirty="0"/>
              <a:t>child items</a:t>
            </a:r>
            <a:r>
              <a:rPr lang="zh-CN" altLang="en-US" dirty="0"/>
              <a:t>），分解</a:t>
            </a:r>
            <a:r>
              <a:rPr lang="en-US" altLang="zh-CN" dirty="0"/>
              <a:t>issue</a:t>
            </a:r>
            <a:r>
              <a:rPr lang="zh-CN" altLang="en-US" dirty="0"/>
              <a:t>为若干细粒度的任务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03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A644-DCD6-6AE0-9677-B15CDF6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CI/CD</a:t>
            </a:r>
            <a:r>
              <a:rPr lang="zh-CN" altLang="en-US" dirty="0"/>
              <a:t>的任务提交</a:t>
            </a:r>
            <a:r>
              <a:rPr lang="en-US" altLang="zh-CN" dirty="0"/>
              <a:t>-CI/CD</a:t>
            </a:r>
            <a:r>
              <a:rPr lang="zh-CN" altLang="en-US" dirty="0"/>
              <a:t>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A3865-A557-B8E0-A8A0-99AF3837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CI/CD</a:t>
            </a:r>
            <a:r>
              <a:rPr lang="zh-CN" altLang="en-US" dirty="0"/>
              <a:t>（持续开发</a:t>
            </a:r>
            <a:r>
              <a:rPr lang="en-US" altLang="zh-CN" dirty="0"/>
              <a:t>-</a:t>
            </a:r>
            <a:r>
              <a:rPr lang="zh-CN" altLang="en-US" dirty="0"/>
              <a:t>持续交付</a:t>
            </a:r>
            <a:r>
              <a:rPr lang="en-US" altLang="zh-CN" dirty="0"/>
              <a:t>/</a:t>
            </a:r>
            <a:r>
              <a:rPr lang="zh-CN" altLang="en-US" dirty="0"/>
              <a:t>部署）是一种软件开发的方法，下面简要介绍</a:t>
            </a:r>
            <a:r>
              <a:rPr lang="en-US" altLang="zh-CN" dirty="0"/>
              <a:t>Gitlab CI/CD</a:t>
            </a:r>
            <a:r>
              <a:rPr lang="zh-CN" altLang="en-US" dirty="0"/>
              <a:t>的工作流：</a:t>
            </a:r>
            <a:endParaRPr lang="en-US" altLang="zh-CN" dirty="0"/>
          </a:p>
          <a:p>
            <a:pPr lvl="1"/>
            <a:r>
              <a:rPr lang="zh-CN" altLang="en-US" dirty="0"/>
              <a:t>对于一个开发</a:t>
            </a:r>
            <a:r>
              <a:rPr lang="en-US" altLang="zh-CN" dirty="0"/>
              <a:t>issue</a:t>
            </a:r>
            <a:r>
              <a:rPr lang="zh-CN" altLang="en-US" dirty="0"/>
              <a:t>，我们给出解决该问题的设计，并在本地仓库使用代码进行实现</a:t>
            </a:r>
            <a:endParaRPr lang="en-US" altLang="zh-CN" dirty="0"/>
          </a:p>
          <a:p>
            <a:pPr lvl="1"/>
            <a:r>
              <a:rPr lang="zh-CN" altLang="en-US" dirty="0"/>
              <a:t>我们将实现提交（</a:t>
            </a:r>
            <a:r>
              <a:rPr lang="en-US" altLang="zh-CN" dirty="0"/>
              <a:t>push</a:t>
            </a:r>
            <a:r>
              <a:rPr lang="zh-CN" altLang="en-US" dirty="0"/>
              <a:t>）到远端仓库的对应的功能（</a:t>
            </a:r>
            <a:r>
              <a:rPr lang="en-US" altLang="zh-CN" dirty="0"/>
              <a:t>feature</a:t>
            </a:r>
            <a:r>
              <a:rPr lang="zh-CN" altLang="en-US" dirty="0"/>
              <a:t>）分支</a:t>
            </a:r>
            <a:endParaRPr lang="en-US" altLang="zh-CN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push</a:t>
            </a:r>
            <a:r>
              <a:rPr lang="zh-CN" altLang="en-US" dirty="0"/>
              <a:t>将触发</a:t>
            </a:r>
            <a:r>
              <a:rPr lang="en-US" altLang="zh-CN" dirty="0"/>
              <a:t>Gitlab Runner</a:t>
            </a:r>
          </a:p>
          <a:p>
            <a:pPr lvl="2"/>
            <a:r>
              <a:rPr lang="en-US" altLang="zh-CN" i="1" dirty="0"/>
              <a:t>Gitlab Runner</a:t>
            </a:r>
            <a:r>
              <a:rPr lang="zh-CN" altLang="en-US" i="1" dirty="0"/>
              <a:t>根据脚本（</a:t>
            </a:r>
            <a:r>
              <a:rPr lang="en-US" altLang="zh-CN" i="1" dirty="0"/>
              <a:t>.</a:t>
            </a:r>
            <a:r>
              <a:rPr lang="en-US" altLang="zh-CN" i="1" dirty="0" err="1"/>
              <a:t>gitlab-ci.yml</a:t>
            </a:r>
            <a:r>
              <a:rPr lang="zh-CN" altLang="en-US" i="1" dirty="0"/>
              <a:t>）自动</a:t>
            </a:r>
            <a:r>
              <a:rPr lang="en-US" altLang="zh-CN" i="1" dirty="0"/>
              <a:t>build</a:t>
            </a:r>
            <a:r>
              <a:rPr lang="zh-CN" altLang="en-US" i="1" dirty="0"/>
              <a:t>、测试和部署程序</a:t>
            </a:r>
            <a:endParaRPr lang="en-US" altLang="zh-CN" i="1" dirty="0"/>
          </a:p>
          <a:p>
            <a:pPr lvl="2"/>
            <a:r>
              <a:rPr lang="zh-CN" altLang="en-US" i="1" dirty="0"/>
              <a:t>在一个可视化的界面中（</a:t>
            </a:r>
            <a:r>
              <a:rPr lang="en-US" altLang="zh-CN" i="1" dirty="0"/>
              <a:t>Gitlab Runner Shell</a:t>
            </a:r>
            <a:r>
              <a:rPr lang="zh-CN" altLang="en-US" i="1" dirty="0"/>
              <a:t>等）查看</a:t>
            </a:r>
            <a:r>
              <a:rPr lang="en-US" altLang="zh-CN" i="1" dirty="0"/>
              <a:t>build</a:t>
            </a:r>
            <a:r>
              <a:rPr lang="zh-CN" altLang="en-US" i="1" dirty="0"/>
              <a:t>、测试和部署的结果</a:t>
            </a:r>
            <a:endParaRPr lang="en-US" altLang="zh-CN" i="1" dirty="0"/>
          </a:p>
          <a:p>
            <a:pPr lvl="1"/>
            <a:r>
              <a:rPr lang="zh-CN" altLang="en-US" dirty="0"/>
              <a:t>如果结果是符合预期的，开发人员进行代码的静态检查。批准代码后，合并功能分支到主分支作为</a:t>
            </a:r>
            <a:r>
              <a:rPr lang="en-US" altLang="zh-CN" dirty="0"/>
              <a:t>issue</a:t>
            </a:r>
            <a:r>
              <a:rPr lang="zh-CN" altLang="en-US" dirty="0"/>
              <a:t>的提交，触发主分支的</a:t>
            </a:r>
            <a:r>
              <a:rPr lang="en-US" altLang="zh-CN" dirty="0"/>
              <a:t>Gitlab Runner</a:t>
            </a:r>
            <a:r>
              <a:rPr lang="zh-CN" altLang="en-US" dirty="0"/>
              <a:t>，自动进行</a:t>
            </a:r>
            <a:r>
              <a:rPr lang="en-US" altLang="zh-CN" dirty="0"/>
              <a:t>build</a:t>
            </a:r>
            <a:r>
              <a:rPr lang="zh-CN" altLang="en-US" dirty="0"/>
              <a:t>、测试和部署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09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E3147-82D5-A39E-7DC0-3C3C1DB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CI/CD</a:t>
            </a:r>
            <a:r>
              <a:rPr lang="zh-CN" altLang="en-US" dirty="0"/>
              <a:t>的任务提交</a:t>
            </a:r>
            <a:r>
              <a:rPr lang="en-US" altLang="zh-CN" dirty="0"/>
              <a:t>-Gitlab Runner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D8FA-8083-200B-89A3-9CB0FE66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Gitlab Runner</a:t>
            </a:r>
            <a:r>
              <a:rPr lang="zh-CN" altLang="en-US" dirty="0"/>
              <a:t>的运行逻辑由仓库根目录下脚本文件“</a:t>
            </a:r>
            <a:r>
              <a:rPr lang="en-US" altLang="zh-CN" dirty="0"/>
              <a:t>.</a:t>
            </a:r>
            <a:r>
              <a:rPr lang="en-US" altLang="zh-CN" dirty="0" err="1"/>
              <a:t>gitlab-ci.yml</a:t>
            </a:r>
            <a:r>
              <a:rPr lang="zh-CN" altLang="en-US" dirty="0"/>
              <a:t>”控制，这个运行逻辑也被称作“</a:t>
            </a:r>
            <a:r>
              <a:rPr lang="en-US" altLang="zh-CN" dirty="0"/>
              <a:t>pipeline</a:t>
            </a:r>
            <a:r>
              <a:rPr lang="zh-CN" altLang="en-US" dirty="0"/>
              <a:t>”，</a:t>
            </a:r>
            <a:r>
              <a:rPr lang="en-US" altLang="zh-CN" dirty="0"/>
              <a:t>pipeline</a:t>
            </a:r>
            <a:r>
              <a:rPr lang="zh-CN" altLang="en-US" dirty="0"/>
              <a:t>的组织结构如下：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pipeline</a:t>
            </a:r>
            <a:r>
              <a:rPr lang="zh-CN" altLang="en-US" dirty="0"/>
              <a:t>由若干顺序执行的</a:t>
            </a:r>
            <a:r>
              <a:rPr lang="en-US" altLang="zh-CN" dirty="0"/>
              <a:t>stage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stage</a:t>
            </a:r>
            <a:r>
              <a:rPr lang="zh-CN" altLang="en-US" dirty="0"/>
              <a:t>由若干并行执行的</a:t>
            </a:r>
            <a:r>
              <a:rPr lang="en-US" altLang="zh-CN" dirty="0"/>
              <a:t>job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job</a:t>
            </a:r>
            <a:r>
              <a:rPr lang="zh-CN" altLang="en-US" dirty="0"/>
              <a:t>由若干顺序执行的</a:t>
            </a:r>
            <a:r>
              <a:rPr lang="en-US" altLang="zh-CN" dirty="0"/>
              <a:t>shell</a:t>
            </a:r>
            <a:r>
              <a:rPr lang="zh-CN" altLang="en-US" dirty="0"/>
              <a:t>指令组成（对应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script</a:t>
            </a:r>
            <a:r>
              <a:rPr lang="zh-CN" altLang="en-US" dirty="0"/>
              <a:t>字段值）</a:t>
            </a:r>
            <a:endParaRPr lang="en-US" altLang="zh-CN" dirty="0"/>
          </a:p>
          <a:p>
            <a:pPr lvl="2"/>
            <a:r>
              <a:rPr lang="en-US" altLang="zh-CN" i="1" dirty="0"/>
              <a:t>Gitlab Runner</a:t>
            </a:r>
            <a:r>
              <a:rPr lang="zh-CN" altLang="en-US" i="1" dirty="0"/>
              <a:t>可以朴素地理解为一个轻量级的虚拟机，</a:t>
            </a:r>
            <a:r>
              <a:rPr lang="en-US" altLang="zh-CN" i="1" dirty="0"/>
              <a:t>job</a:t>
            </a:r>
            <a:r>
              <a:rPr lang="zh-CN" altLang="en-US" i="1" dirty="0"/>
              <a:t>在该虚拟机上配置环境、</a:t>
            </a:r>
            <a:r>
              <a:rPr lang="en-US" altLang="zh-CN" i="1" dirty="0"/>
              <a:t>build</a:t>
            </a:r>
            <a:r>
              <a:rPr lang="zh-CN" altLang="en-US" i="1" dirty="0"/>
              <a:t>源代码、运行测试程序，最后部署到远端服务器上</a:t>
            </a:r>
            <a:endParaRPr lang="en-US" altLang="zh-CN" i="1" dirty="0"/>
          </a:p>
          <a:p>
            <a:pPr lvl="1"/>
            <a:r>
              <a:rPr lang="zh-CN" altLang="en-US" dirty="0"/>
              <a:t>只有当一个</a:t>
            </a:r>
            <a:r>
              <a:rPr lang="en-US" altLang="zh-CN" dirty="0"/>
              <a:t>stage</a:t>
            </a:r>
            <a:r>
              <a:rPr lang="zh-CN" altLang="en-US" dirty="0"/>
              <a:t>中的所有</a:t>
            </a:r>
            <a:r>
              <a:rPr lang="en-US" altLang="zh-CN" dirty="0"/>
              <a:t>job</a:t>
            </a:r>
            <a:r>
              <a:rPr lang="zh-CN" altLang="en-US" dirty="0"/>
              <a:t>都</a:t>
            </a:r>
            <a:r>
              <a:rPr lang="en-US" altLang="zh-CN" dirty="0"/>
              <a:t>success</a:t>
            </a:r>
            <a:r>
              <a:rPr lang="zh-CN" altLang="en-US" dirty="0"/>
              <a:t>时，才能进入下一个</a:t>
            </a:r>
            <a:r>
              <a:rPr lang="en-US" altLang="zh-CN" dirty="0"/>
              <a:t>stage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92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AD8E5-202B-396C-3718-E132B24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9ECD4-B543-925B-0C9F-2F7623BB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基于上述两种技术，我们给出整个</a:t>
            </a:r>
            <a:r>
              <a:rPr lang="en-US" altLang="zh-CN" dirty="0"/>
              <a:t>Gitlab</a:t>
            </a:r>
            <a:r>
              <a:rPr lang="zh-CN" altLang="en-US" dirty="0"/>
              <a:t>过程管理的工作流：</a:t>
            </a:r>
            <a:endParaRPr lang="en-US" altLang="zh-CN" dirty="0"/>
          </a:p>
          <a:p>
            <a:pPr lvl="1"/>
            <a:r>
              <a:rPr lang="zh-CN" altLang="en-US" dirty="0"/>
              <a:t>定义里程碑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issue</a:t>
            </a:r>
          </a:p>
          <a:p>
            <a:pPr lvl="1"/>
            <a:r>
              <a:rPr lang="zh-CN" altLang="en-US" dirty="0"/>
              <a:t>对于开发</a:t>
            </a:r>
            <a:r>
              <a:rPr lang="en-US" altLang="zh-CN" dirty="0"/>
              <a:t>issue</a:t>
            </a:r>
            <a:r>
              <a:rPr lang="zh-CN" altLang="en-US" dirty="0"/>
              <a:t>，建立对应的功能分支</a:t>
            </a:r>
            <a:endParaRPr lang="en-US" altLang="zh-CN" dirty="0"/>
          </a:p>
          <a:p>
            <a:pPr lvl="1"/>
            <a:r>
              <a:rPr lang="zh-CN" altLang="en-US" dirty="0"/>
              <a:t>提交</a:t>
            </a:r>
            <a:r>
              <a:rPr lang="en-US" altLang="zh-CN" dirty="0"/>
              <a:t>issue</a:t>
            </a:r>
            <a:r>
              <a:rPr lang="zh-CN" altLang="en-US" dirty="0"/>
              <a:t>设计文档</a:t>
            </a:r>
            <a:endParaRPr lang="en-US" altLang="zh-CN" dirty="0"/>
          </a:p>
          <a:p>
            <a:pPr lvl="1"/>
            <a:r>
              <a:rPr lang="zh-CN" altLang="en-US" dirty="0"/>
              <a:t>在本地仓库实现</a:t>
            </a:r>
            <a:r>
              <a:rPr lang="en-US" altLang="zh-CN" dirty="0"/>
              <a:t>issue</a:t>
            </a:r>
          </a:p>
          <a:p>
            <a:pPr lvl="1"/>
            <a:r>
              <a:rPr lang="zh-CN" altLang="en-US" dirty="0"/>
              <a:t>提交代码实现到远端功能分支，触发</a:t>
            </a:r>
            <a:r>
              <a:rPr lang="en-US" altLang="zh-CN" dirty="0"/>
              <a:t>Gitlab Runner</a:t>
            </a:r>
            <a:r>
              <a:rPr lang="zh-CN" altLang="en-US" dirty="0"/>
              <a:t>自动化测试</a:t>
            </a:r>
            <a:endParaRPr lang="en-US" altLang="zh-CN" dirty="0"/>
          </a:p>
          <a:p>
            <a:pPr lvl="1"/>
            <a:r>
              <a:rPr lang="zh-CN" altLang="en-US" dirty="0"/>
              <a:t>测试通过后进行静态代码检查</a:t>
            </a:r>
            <a:endParaRPr lang="en-US" altLang="zh-CN" dirty="0"/>
          </a:p>
          <a:p>
            <a:pPr lvl="1"/>
            <a:r>
              <a:rPr lang="zh-CN" altLang="en-US" dirty="0"/>
              <a:t>批准后将远端功能分支合并到主分支，</a:t>
            </a:r>
            <a:r>
              <a:rPr lang="zh-CN" altLang="en-US" b="1" dirty="0"/>
              <a:t>作为</a:t>
            </a:r>
            <a:r>
              <a:rPr lang="en-US" altLang="zh-CN" b="1" dirty="0"/>
              <a:t>issue</a:t>
            </a:r>
            <a:r>
              <a:rPr lang="zh-CN" altLang="en-US" b="1" dirty="0"/>
              <a:t>的提交结果</a:t>
            </a:r>
            <a:endParaRPr lang="en-US" altLang="zh-CN" b="1" dirty="0"/>
          </a:p>
          <a:p>
            <a:pPr lvl="1"/>
            <a:r>
              <a:rPr lang="zh-CN" altLang="en-US" dirty="0"/>
              <a:t>主分支合并后触发</a:t>
            </a:r>
            <a:r>
              <a:rPr lang="en-US" altLang="zh-CN" dirty="0"/>
              <a:t>Gitlab Runner</a:t>
            </a:r>
            <a:r>
              <a:rPr lang="zh-CN" altLang="en-US" dirty="0"/>
              <a:t>自动化部署</a:t>
            </a:r>
          </a:p>
        </p:txBody>
      </p:sp>
    </p:spTree>
    <p:extLst>
      <p:ext uri="{BB962C8B-B14F-4D97-AF65-F5344CB8AC3E}">
        <p14:creationId xmlns:p14="http://schemas.microsoft.com/office/powerpoint/2010/main" val="381874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F73D112-2E2B-E0DF-70F7-2363B039E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05B9D60-92C0-184F-9400-1821AC50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6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598</Words>
  <Application>Microsoft Office PowerPoint</Application>
  <PresentationFormat>宽屏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Gitlab过程管理</vt:lpstr>
      <vt:lpstr>Gitlab过程管理</vt:lpstr>
      <vt:lpstr>基于issue的任务分解-issue的结构</vt:lpstr>
      <vt:lpstr>基于issue的任务分解-工作流</vt:lpstr>
      <vt:lpstr>基于CI/CD的任务提交-CI/CD工作流</vt:lpstr>
      <vt:lpstr>基于CI/CD的任务提交-Gitlab Runner脚本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Gitlab过程管理</dc:title>
  <dc:creator>Wild Chamomilla</dc:creator>
  <cp:lastModifiedBy>Wild Chamomilla</cp:lastModifiedBy>
  <cp:revision>2</cp:revision>
  <dcterms:created xsi:type="dcterms:W3CDTF">2023-03-28T03:26:22Z</dcterms:created>
  <dcterms:modified xsi:type="dcterms:W3CDTF">2023-03-29T23:51:26Z</dcterms:modified>
</cp:coreProperties>
</file>