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37" r:id="rId3"/>
    <p:sldId id="451" r:id="rId5"/>
    <p:sldId id="475" r:id="rId6"/>
    <p:sldId id="477" r:id="rId7"/>
    <p:sldId id="484" r:id="rId8"/>
    <p:sldId id="476" r:id="rId9"/>
    <p:sldId id="442" r:id="rId10"/>
    <p:sldId id="455" r:id="rId11"/>
    <p:sldId id="461" r:id="rId12"/>
    <p:sldId id="456" r:id="rId13"/>
    <p:sldId id="457" r:id="rId14"/>
    <p:sldId id="458" r:id="rId15"/>
    <p:sldId id="462" r:id="rId16"/>
    <p:sldId id="481" r:id="rId17"/>
    <p:sldId id="459" r:id="rId18"/>
    <p:sldId id="482" r:id="rId19"/>
    <p:sldId id="465" r:id="rId20"/>
    <p:sldId id="466" r:id="rId21"/>
    <p:sldId id="460" r:id="rId22"/>
    <p:sldId id="467" r:id="rId23"/>
    <p:sldId id="468" r:id="rId24"/>
    <p:sldId id="469" r:id="rId25"/>
    <p:sldId id="470" r:id="rId26"/>
    <p:sldId id="472" r:id="rId27"/>
    <p:sldId id="473" r:id="rId28"/>
    <p:sldId id="474" r:id="rId29"/>
    <p:sldId id="478" r:id="rId30"/>
    <p:sldId id="480" r:id="rId31"/>
    <p:sldId id="479" r:id="rId32"/>
    <p:sldId id="483" r:id="rId33"/>
    <p:sldId id="28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79525" autoAdjust="0"/>
  </p:normalViewPr>
  <p:slideViewPr>
    <p:cSldViewPr snapToGrid="0">
      <p:cViewPr varScale="1">
        <p:scale>
          <a:sx n="68" d="100"/>
          <a:sy n="68" d="100"/>
        </p:scale>
        <p:origin x="183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稍微介绍一下测试程序</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B953F3-7E39-4CC0-929A-8281FDD319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F60906-DE5F-4CF5-8EA6-A86FFD6DF0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42B3475-01BD-4D6F-8D0F-BA578B61B3C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3769" y="360596"/>
            <a:ext cx="7886700" cy="970615"/>
          </a:xfrm>
        </p:spPr>
        <p:txBody>
          <a:bodyPr>
            <a:normAutofit/>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479176"/>
            <a:ext cx="7886700" cy="4581245"/>
          </a:xfrm>
        </p:spPr>
        <p:txBody>
          <a:bodyPr>
            <a:normAutofit/>
          </a:bodyPr>
          <a:lstStyle>
            <a:lvl1pPr marL="457200" indent="-457200">
              <a:lnSpc>
                <a:spcPct val="100000"/>
              </a:lnSpc>
              <a:buFont typeface="Wingdings" panose="05000000000000000000" pitchFamily="2" charset="2"/>
              <a:buChar char="Ø"/>
              <a:defRPr sz="2800" b="1" baseline="0">
                <a:solidFill>
                  <a:schemeClr val="tx1"/>
                </a:solidFill>
                <a:latin typeface="Times New Roman" panose="02020603050405020304" pitchFamily="18" charset="0"/>
                <a:ea typeface="黑体" panose="02010609060101010101" pitchFamily="49" charset="-122"/>
              </a:defRPr>
            </a:lvl1pPr>
            <a:lvl2pPr marL="685800" indent="-342900">
              <a:lnSpc>
                <a:spcPct val="100000"/>
              </a:lnSpc>
              <a:buFont typeface="Arial" panose="020B0604020202020204" pitchFamily="34" charset="0"/>
              <a:buChar char="•"/>
              <a:defRPr sz="2200" baseline="0">
                <a:latin typeface="Cambria" panose="02040503050406030204" pitchFamily="18" charset="0"/>
              </a:defRPr>
            </a:lvl2pPr>
            <a:lvl3pPr marL="971550" indent="-285750">
              <a:lnSpc>
                <a:spcPct val="100000"/>
              </a:lnSpc>
              <a:buFontTx/>
              <a:buChar char="-"/>
              <a:defRPr sz="1800" baseline="0">
                <a:latin typeface="Times New Roman" panose="02020603050405020304" pitchFamily="18" charset="0"/>
                <a:ea typeface="楷体" panose="02010609060101010101" pitchFamily="49" charset="-122"/>
              </a:defRPr>
            </a:lvl3pPr>
            <a:lvl4pPr marL="1314450" indent="-285750">
              <a:lnSpc>
                <a:spcPct val="100000"/>
              </a:lnSpc>
              <a:buFont typeface="Arial" panose="020B0604020202020204" pitchFamily="34" charset="0"/>
              <a:buChar char="•"/>
              <a:defRPr sz="1600"/>
            </a:lvl4pPr>
            <a:lvl5pPr>
              <a:lnSpc>
                <a:spcPct val="10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en-US" altLang="zh-CN"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5A300A5-DD88-48D2-930F-91FD0A741D6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cxnSp>
        <p:nvCxnSpPr>
          <p:cNvPr id="8" name="直接连接符 7"/>
          <p:cNvCxnSpPr/>
          <p:nvPr userDrawn="1"/>
        </p:nvCxnSpPr>
        <p:spPr>
          <a:xfrm flipV="1">
            <a:off x="89647" y="1183246"/>
            <a:ext cx="8964706" cy="2"/>
          </a:xfrm>
          <a:prstGeom prst="line">
            <a:avLst/>
          </a:prstGeom>
          <a:ln w="38100"/>
        </p:spPr>
        <p:style>
          <a:lnRef idx="1">
            <a:schemeClr val="dk1"/>
          </a:lnRef>
          <a:fillRef idx="0">
            <a:schemeClr val="dk1"/>
          </a:fillRef>
          <a:effectRef idx="0">
            <a:schemeClr val="dk1"/>
          </a:effectRef>
          <a:fontRef idx="minor">
            <a:schemeClr val="tx1"/>
          </a:fontRef>
        </p:style>
      </p:cxnSp>
      <p:pic>
        <p:nvPicPr>
          <p:cNvPr id="2050"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57950" y="452425"/>
            <a:ext cx="2504977" cy="68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2D68122-4EFF-489C-9D5A-F295E7845B8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63E8DB62-4DAA-4D08-90B7-C1178552359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BA215F3-54FE-48CE-ABB4-FBEA2C56873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F2078EE-9F17-403C-A328-31C085048CD3}"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4E5E26-34DA-47C2-8318-A3E0213E122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DD648C-73E7-418E-9363-AA63917D14C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3960" y="1584643"/>
            <a:ext cx="6858000" cy="1418573"/>
          </a:xfrm>
        </p:spPr>
        <p:txBody>
          <a:bodyPr/>
          <a:lstStyle/>
          <a:p>
            <a:r>
              <a:rPr lang="zh-CN" altLang="en-US" b="1" dirty="0"/>
              <a:t>智能餐厅服务机器人</a:t>
            </a:r>
            <a:br>
              <a:rPr lang="en-US" altLang="zh-CN" b="1" dirty="0"/>
            </a:br>
            <a:r>
              <a:rPr lang="en-US" altLang="zh-CN" b="1" dirty="0"/>
              <a:t>----</a:t>
            </a:r>
            <a:r>
              <a:rPr lang="zh-CN" altLang="en-US" b="1" dirty="0"/>
              <a:t>软件测试报告</a:t>
            </a:r>
            <a:endParaRPr lang="zh-CN" altLang="en-US" b="1" dirty="0"/>
          </a:p>
        </p:txBody>
      </p:sp>
      <p:sp>
        <p:nvSpPr>
          <p:cNvPr id="3" name="副标题 2"/>
          <p:cNvSpPr>
            <a:spLocks noGrp="1"/>
          </p:cNvSpPr>
          <p:nvPr>
            <p:ph type="subTitle" idx="1"/>
          </p:nvPr>
        </p:nvSpPr>
        <p:spPr>
          <a:xfrm>
            <a:off x="1143000" y="4352880"/>
            <a:ext cx="6858000" cy="1259935"/>
          </a:xfrm>
        </p:spPr>
        <p:txBody>
          <a:bodyPr>
            <a:normAutofit/>
          </a:bodyPr>
          <a:lstStyle/>
          <a:p>
            <a:r>
              <a:rPr lang="zh-CN" altLang="en-US" b="1" dirty="0"/>
              <a:t>周四第</a:t>
            </a:r>
            <a:r>
              <a:rPr lang="en-US" altLang="zh-CN" b="1" dirty="0"/>
              <a:t>4</a:t>
            </a:r>
            <a:r>
              <a:rPr lang="zh-CN" altLang="en-US" b="1" dirty="0"/>
              <a:t>组</a:t>
            </a:r>
            <a:endParaRPr lang="zh-CN" altLang="en-US" b="1" dirty="0"/>
          </a:p>
          <a:p>
            <a:r>
              <a:rPr lang="zh-CN" altLang="en-US"/>
              <a:t>徐柯轩 霍达 刘运淇 郑嘉文 戴</a:t>
            </a:r>
            <a:r>
              <a:rPr lang="zh-CN" altLang="en-US" dirty="0"/>
              <a:t>羽涛</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后端单元测试</a:t>
            </a:r>
            <a:endParaRPr lang="en-US" altLang="zh-CN" dirty="0"/>
          </a:p>
          <a:p>
            <a:pPr lvl="1"/>
            <a:r>
              <a:rPr lang="zh-CN" altLang="en-US" sz="2600" dirty="0"/>
              <a:t>针对不同的接口采用不同的测试方法。</a:t>
            </a:r>
            <a:endParaRPr lang="en-US" altLang="zh-CN" sz="2600" dirty="0"/>
          </a:p>
          <a:p>
            <a:pPr lvl="1"/>
            <a:r>
              <a:rPr lang="zh-CN" altLang="en-US" sz="2600" dirty="0"/>
              <a:t>对于功能简单、代码量小的接口，采用静态评审。</a:t>
            </a:r>
            <a:endParaRPr lang="en-US" altLang="zh-CN" sz="2600" dirty="0"/>
          </a:p>
          <a:p>
            <a:pPr lvl="2"/>
            <a:r>
              <a:rPr lang="en-US" altLang="zh-CN" sz="2400" dirty="0"/>
              <a:t>/</a:t>
            </a:r>
            <a:r>
              <a:rPr lang="en-US" altLang="zh-CN" sz="2400" dirty="0" err="1"/>
              <a:t>wxlogin</a:t>
            </a:r>
            <a:r>
              <a:rPr lang="en-US" altLang="zh-CN" sz="2400" dirty="0"/>
              <a:t>/login</a:t>
            </a:r>
            <a:r>
              <a:rPr lang="zh-CN" altLang="en-US" sz="2400" dirty="0"/>
              <a:t>接口测试</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6" name="表格 5"/>
          <p:cNvGraphicFramePr>
            <a:graphicFrameLocks noGrp="1"/>
          </p:cNvGraphicFramePr>
          <p:nvPr/>
        </p:nvGraphicFramePr>
        <p:xfrm>
          <a:off x="1317795" y="3895472"/>
          <a:ext cx="6508410" cy="2033595"/>
        </p:xfrm>
        <a:graphic>
          <a:graphicData uri="http://schemas.openxmlformats.org/drawingml/2006/table">
            <a:tbl>
              <a:tblPr firstRow="1" firstCol="1" bandRow="1"/>
              <a:tblGrid>
                <a:gridCol w="3254205"/>
                <a:gridCol w="3254205"/>
              </a:tblGrid>
              <a:tr h="406719">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记录项</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描述</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719">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测试项目标识</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BACKEND_WXLOGIN_LOGIN</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719">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项目静态评审员</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郑嘉文</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719">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代码风格</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整体良好，但缺少注释</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719">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代码检查与走查</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未发现问题，可等待后续测试验证</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文本框 8"/>
          <p:cNvSpPr txBox="1"/>
          <p:nvPr/>
        </p:nvSpPr>
        <p:spPr>
          <a:xfrm>
            <a:off x="2868168" y="3308866"/>
            <a:ext cx="3407664"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itchFamily="2" charset="-122"/>
              </a:rPr>
              <a:t>表</a:t>
            </a:r>
            <a:r>
              <a:rPr lang="en-US" altLang="zh-CN" sz="1800" kern="100" dirty="0">
                <a:effectLst/>
                <a:latin typeface="Times New Roman" panose="02020603050405020304" pitchFamily="18" charset="0"/>
                <a:ea typeface="宋体" pitchFamily="2" charset="-122"/>
              </a:rPr>
              <a:t>1 /</a:t>
            </a:r>
            <a:r>
              <a:rPr lang="en-US" altLang="zh-CN" sz="1800" kern="100" dirty="0" err="1">
                <a:effectLst/>
                <a:latin typeface="Times New Roman" panose="02020603050405020304" pitchFamily="18" charset="0"/>
                <a:ea typeface="宋体" pitchFamily="2" charset="-122"/>
              </a:rPr>
              <a:t>wxlogin</a:t>
            </a:r>
            <a:r>
              <a:rPr lang="en-US" altLang="zh-CN" sz="1800" kern="100" dirty="0">
                <a:effectLst/>
                <a:latin typeface="Times New Roman" panose="02020603050405020304" pitchFamily="18" charset="0"/>
                <a:ea typeface="宋体" pitchFamily="2" charset="-122"/>
              </a:rPr>
              <a:t>/login</a:t>
            </a:r>
            <a:r>
              <a:rPr lang="zh-CN" altLang="zh-CN" sz="1800" kern="100" dirty="0">
                <a:effectLst/>
                <a:latin typeface="Times New Roman" panose="02020603050405020304" pitchFamily="18" charset="0"/>
                <a:ea typeface="宋体" pitchFamily="2" charset="-122"/>
              </a:rPr>
              <a:t>接口静态评审</a:t>
            </a:r>
            <a:endParaRPr lang="zh-CN" altLang="zh-CN" sz="2400" kern="100" dirty="0">
              <a:effectLst/>
              <a:latin typeface="Times New Roman" panose="02020603050405020304" pitchFamily="18"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后端单元测试</a:t>
            </a:r>
            <a:endParaRPr lang="en-US" altLang="zh-CN" dirty="0"/>
          </a:p>
          <a:p>
            <a:pPr lvl="1"/>
            <a:r>
              <a:rPr lang="zh-CN" altLang="en-US" sz="2600" dirty="0"/>
              <a:t>对于功能复杂、代码量大的接口，采用白盒测试。</a:t>
            </a:r>
            <a:endParaRPr lang="en-US" altLang="zh-CN" sz="2600" dirty="0"/>
          </a:p>
          <a:p>
            <a:pPr lvl="2"/>
            <a:r>
              <a:rPr lang="en-US" altLang="zh-CN" sz="2400" dirty="0"/>
              <a:t>/</a:t>
            </a:r>
            <a:r>
              <a:rPr lang="en-US" altLang="zh-CN" sz="2400" dirty="0" err="1"/>
              <a:t>ros</a:t>
            </a:r>
            <a:r>
              <a:rPr lang="en-US" altLang="zh-CN" sz="2400" dirty="0"/>
              <a:t>/</a:t>
            </a:r>
            <a:r>
              <a:rPr lang="en-US" altLang="zh-CN" sz="2400" dirty="0" err="1"/>
              <a:t>changeMode</a:t>
            </a:r>
            <a:r>
              <a:rPr lang="zh-CN" altLang="en-US" sz="2400" dirty="0"/>
              <a:t>接口测试</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9" name="文本框 8"/>
          <p:cNvSpPr txBox="1"/>
          <p:nvPr/>
        </p:nvSpPr>
        <p:spPr>
          <a:xfrm>
            <a:off x="2397252" y="2897386"/>
            <a:ext cx="4349496"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itchFamily="2" charset="-122"/>
              </a:rPr>
              <a:t>表</a:t>
            </a:r>
            <a:r>
              <a:rPr lang="en-US" altLang="zh-CN" kern="100" dirty="0">
                <a:latin typeface="Times New Roman" panose="02020603050405020304" pitchFamily="18" charset="0"/>
                <a:ea typeface="宋体" pitchFamily="2" charset="-122"/>
              </a:rPr>
              <a:t>2</a:t>
            </a:r>
            <a:r>
              <a:rPr lang="en-US" altLang="zh-CN" sz="1800" kern="100" dirty="0">
                <a:effectLst/>
                <a:latin typeface="Times New Roman" panose="02020603050405020304" pitchFamily="18" charset="0"/>
                <a:ea typeface="宋体" pitchFamily="2" charset="-122"/>
              </a:rPr>
              <a:t> /</a:t>
            </a:r>
            <a:r>
              <a:rPr lang="en-US" altLang="zh-CN" sz="1800" kern="100" dirty="0" err="1">
                <a:effectLst/>
                <a:latin typeface="Times New Roman" panose="02020603050405020304" pitchFamily="18" charset="0"/>
                <a:ea typeface="宋体" pitchFamily="2" charset="-122"/>
              </a:rPr>
              <a:t>ros</a:t>
            </a:r>
            <a:r>
              <a:rPr lang="en-US" altLang="zh-CN" sz="1800" kern="100" dirty="0">
                <a:effectLst/>
                <a:latin typeface="Times New Roman" panose="02020603050405020304" pitchFamily="18" charset="0"/>
                <a:ea typeface="宋体" pitchFamily="2" charset="-122"/>
              </a:rPr>
              <a:t>/</a:t>
            </a:r>
            <a:r>
              <a:rPr lang="en-US" altLang="zh-CN" sz="1800" kern="100" dirty="0" err="1">
                <a:effectLst/>
                <a:latin typeface="Times New Roman" panose="02020603050405020304" pitchFamily="18" charset="0"/>
                <a:ea typeface="宋体" pitchFamily="2" charset="-122"/>
              </a:rPr>
              <a:t>changeMode</a:t>
            </a:r>
            <a:r>
              <a:rPr lang="zh-CN" altLang="zh-CN" sz="1800" kern="100" dirty="0">
                <a:effectLst/>
                <a:latin typeface="Times New Roman" panose="02020603050405020304" pitchFamily="18" charset="0"/>
                <a:ea typeface="宋体" pitchFamily="2" charset="-122"/>
              </a:rPr>
              <a:t>接口白盒测试用例</a:t>
            </a:r>
            <a:r>
              <a:rPr lang="en-US" altLang="zh-CN" sz="1800" kern="100" dirty="0">
                <a:effectLst/>
                <a:latin typeface="Times New Roman" panose="02020603050405020304" pitchFamily="18" charset="0"/>
                <a:ea typeface="宋体" pitchFamily="2" charset="-122"/>
              </a:rPr>
              <a:t>1</a:t>
            </a:r>
            <a:endParaRPr lang="zh-CN" altLang="zh-CN" sz="1800" kern="100" dirty="0">
              <a:effectLst/>
              <a:latin typeface="Times New Roman" panose="02020603050405020304" pitchFamily="18" charset="0"/>
              <a:ea typeface="宋体" pitchFamily="2" charset="-122"/>
            </a:endParaRPr>
          </a:p>
        </p:txBody>
      </p:sp>
      <p:graphicFrame>
        <p:nvGraphicFramePr>
          <p:cNvPr id="10" name="表格 9"/>
          <p:cNvGraphicFramePr>
            <a:graphicFrameLocks noGrp="1"/>
          </p:cNvGraphicFramePr>
          <p:nvPr/>
        </p:nvGraphicFramePr>
        <p:xfrm>
          <a:off x="1219200" y="3500604"/>
          <a:ext cx="6705600" cy="2312070"/>
        </p:xfrm>
        <a:graphic>
          <a:graphicData uri="http://schemas.openxmlformats.org/drawingml/2006/table">
            <a:tbl>
              <a:tblPr firstRow="1" firstCol="1" bandRow="1"/>
              <a:tblGrid>
                <a:gridCol w="3352800"/>
                <a:gridCol w="3352800"/>
              </a:tblGrid>
              <a:tr h="385345">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记录项</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b="1" kern="100" dirty="0">
                          <a:effectLst/>
                          <a:latin typeface="Times New Roman" panose="02020603050405020304" pitchFamily="18" charset="0"/>
                          <a:ea typeface="等线" panose="02010600030101010101" pitchFamily="2" charset="-122"/>
                        </a:rPr>
                        <a:t>描述</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45">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测试用例标识</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BACKEND_MAP_CHANGEMODE_TEST1</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45">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实际输入</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US" sz="1050" kern="100">
                          <a:effectLst/>
                          <a:latin typeface="等线" panose="02010600030101010101" pitchFamily="2" charset="-122"/>
                          <a:ea typeface="宋体" pitchFamily="2" charset="-122"/>
                        </a:rPr>
                        <a:t>type=10&amp;mapName=testMap</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45">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预期输出</a:t>
                      </a:r>
                      <a:r>
                        <a:rPr lang="en-US" sz="1050" kern="100">
                          <a:effectLst/>
                          <a:latin typeface="Times New Roman" panose="02020603050405020304" pitchFamily="18" charset="0"/>
                          <a:ea typeface="等线" panose="02010600030101010101" pitchFamily="2" charset="-122"/>
                        </a:rPr>
                        <a:t>/</a:t>
                      </a:r>
                      <a:r>
                        <a:rPr lang="zh-CN" sz="1050" kern="100">
                          <a:effectLst/>
                          <a:latin typeface="Times New Roman" panose="02020603050405020304" pitchFamily="18" charset="0"/>
                          <a:ea typeface="等线" panose="02010600030101010101" pitchFamily="2" charset="-122"/>
                        </a:rPr>
                        <a:t>行为</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启动类型里不存在</a:t>
                      </a:r>
                      <a:r>
                        <a:rPr lang="en-US" sz="1050" kern="100">
                          <a:effectLst/>
                          <a:latin typeface="等线" panose="02010600030101010101" pitchFamily="2" charset="-122"/>
                          <a:ea typeface="宋体" pitchFamily="2" charset="-122"/>
                        </a:rPr>
                        <a:t>type</a:t>
                      </a:r>
                      <a:r>
                        <a:rPr lang="zh-CN" sz="1050" kern="100">
                          <a:effectLst/>
                          <a:latin typeface="Times New Roman" panose="02020603050405020304" pitchFamily="18" charset="0"/>
                          <a:ea typeface="等线" panose="02010600030101010101" pitchFamily="2" charset="-122"/>
                        </a:rPr>
                        <a:t>，启动失败</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45">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实际输出</a:t>
                      </a:r>
                      <a:r>
                        <a:rPr lang="en-US" sz="1050" kern="100">
                          <a:effectLst/>
                          <a:latin typeface="Times New Roman" panose="02020603050405020304" pitchFamily="18" charset="0"/>
                          <a:ea typeface="等线" panose="02010600030101010101" pitchFamily="2" charset="-122"/>
                        </a:rPr>
                        <a:t>/</a:t>
                      </a:r>
                      <a:r>
                        <a:rPr lang="zh-CN" sz="1050" kern="100">
                          <a:effectLst/>
                          <a:latin typeface="Times New Roman" panose="02020603050405020304" pitchFamily="18" charset="0"/>
                          <a:ea typeface="等线" panose="02010600030101010101" pitchFamily="2" charset="-122"/>
                        </a:rPr>
                        <a:t>行为</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US" sz="1050" kern="100">
                          <a:effectLst/>
                          <a:latin typeface="等线" panose="02010600030101010101" pitchFamily="2" charset="-122"/>
                          <a:ea typeface="宋体" pitchFamily="2" charset="-122"/>
                        </a:rPr>
                        <a:t>{"code":400,"msg":"type error!","data":null}</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45">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评价</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符合预期</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后端单元测试</a:t>
            </a:r>
            <a:endParaRPr lang="en-US" altLang="zh-CN" dirty="0"/>
          </a:p>
          <a:p>
            <a:pPr lvl="1"/>
            <a:r>
              <a:rPr lang="zh-CN" altLang="en-US" sz="2600" dirty="0"/>
              <a:t>针对于数据库相关的测试，在数据库里增加用于测试的数据，方便测试相关对象的增删改查。</a:t>
            </a:r>
            <a:endParaRPr lang="en-US" altLang="zh-CN" sz="2600" dirty="0"/>
          </a:p>
          <a:p>
            <a:pPr lvl="2"/>
            <a:r>
              <a:rPr lang="en-US" altLang="zh-CN" sz="2400" dirty="0"/>
              <a:t>/map/</a:t>
            </a:r>
            <a:r>
              <a:rPr lang="en-US" altLang="zh-CN" sz="2400" dirty="0" err="1"/>
              <a:t>updateMap</a:t>
            </a:r>
            <a:r>
              <a:rPr lang="zh-CN" altLang="en-US" sz="2400" dirty="0"/>
              <a:t>接口测试</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6" name="表格 5"/>
          <p:cNvGraphicFramePr>
            <a:graphicFrameLocks noGrp="1"/>
          </p:cNvGraphicFramePr>
          <p:nvPr/>
        </p:nvGraphicFramePr>
        <p:xfrm>
          <a:off x="1440775" y="3833728"/>
          <a:ext cx="6262450" cy="1995266"/>
        </p:xfrm>
        <a:graphic>
          <a:graphicData uri="http://schemas.openxmlformats.org/drawingml/2006/table">
            <a:tbl>
              <a:tblPr firstRow="1" firstCol="1" bandRow="1"/>
              <a:tblGrid>
                <a:gridCol w="3131225"/>
                <a:gridCol w="3131225"/>
              </a:tblGrid>
              <a:tr h="296088">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记录项</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描述</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088">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测试用例标识</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BACKEND_MAP_UPDATEMAP_TEST1</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826">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实际输入</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US" sz="1050" kern="100">
                          <a:effectLst/>
                          <a:latin typeface="等线" panose="02010600030101010101" pitchFamily="2" charset="-122"/>
                          <a:ea typeface="宋体" pitchFamily="2" charset="-122"/>
                        </a:rPr>
                        <a:t>{"id":1, "name":"newName", "path":"newPath","welcome":"newWelcome"}</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088">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预期输出</a:t>
                      </a:r>
                      <a:r>
                        <a:rPr lang="en-US" sz="1050" kern="100">
                          <a:effectLst/>
                          <a:latin typeface="Times New Roman" panose="02020603050405020304" pitchFamily="18" charset="0"/>
                          <a:ea typeface="等线" panose="02010600030101010101" pitchFamily="2" charset="-122"/>
                        </a:rPr>
                        <a:t>/</a:t>
                      </a:r>
                      <a:r>
                        <a:rPr lang="zh-CN" sz="1050" kern="100">
                          <a:effectLst/>
                          <a:latin typeface="Times New Roman" panose="02020603050405020304" pitchFamily="18" charset="0"/>
                          <a:ea typeface="等线" panose="02010600030101010101" pitchFamily="2" charset="-122"/>
                        </a:rPr>
                        <a:t>行为</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数据库中的</a:t>
                      </a:r>
                      <a:r>
                        <a:rPr lang="en-US" sz="1050" kern="100">
                          <a:effectLst/>
                          <a:latin typeface="等线" panose="02010600030101010101" pitchFamily="2" charset="-122"/>
                          <a:ea typeface="宋体" pitchFamily="2" charset="-122"/>
                        </a:rPr>
                        <a:t>id</a:t>
                      </a:r>
                      <a:r>
                        <a:rPr lang="zh-CN" sz="1050" kern="100">
                          <a:effectLst/>
                          <a:latin typeface="Times New Roman" panose="02020603050405020304" pitchFamily="18" charset="0"/>
                          <a:ea typeface="等线" panose="02010600030101010101" pitchFamily="2" charset="-122"/>
                        </a:rPr>
                        <a:t>为</a:t>
                      </a:r>
                      <a:r>
                        <a:rPr lang="en-US" sz="1050" kern="100">
                          <a:effectLst/>
                          <a:latin typeface="等线" panose="02010600030101010101" pitchFamily="2" charset="-122"/>
                          <a:ea typeface="宋体" pitchFamily="2" charset="-122"/>
                        </a:rPr>
                        <a:t>1</a:t>
                      </a:r>
                      <a:r>
                        <a:rPr lang="zh-CN" sz="1050" kern="100">
                          <a:effectLst/>
                          <a:latin typeface="Times New Roman" panose="02020603050405020304" pitchFamily="18" charset="0"/>
                          <a:ea typeface="等线" panose="02010600030101010101" pitchFamily="2" charset="-122"/>
                        </a:rPr>
                        <a:t>的地图信息被改变</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088">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实际输出</a:t>
                      </a:r>
                      <a:r>
                        <a:rPr lang="en-US" sz="1050" kern="100">
                          <a:effectLst/>
                          <a:latin typeface="Times New Roman" panose="02020603050405020304" pitchFamily="18" charset="0"/>
                          <a:ea typeface="等线" panose="02010600030101010101" pitchFamily="2" charset="-122"/>
                        </a:rPr>
                        <a:t>/</a:t>
                      </a:r>
                      <a:r>
                        <a:rPr lang="zh-CN" sz="1050" kern="100">
                          <a:effectLst/>
                          <a:latin typeface="Times New Roman" panose="02020603050405020304" pitchFamily="18" charset="0"/>
                          <a:ea typeface="等线" panose="02010600030101010101" pitchFamily="2" charset="-122"/>
                        </a:rPr>
                        <a:t>行为</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US" sz="1050" kern="100">
                          <a:effectLst/>
                          <a:latin typeface="等线" panose="02010600030101010101" pitchFamily="2" charset="-122"/>
                          <a:ea typeface="宋体" pitchFamily="2" charset="-122"/>
                        </a:rPr>
                        <a:t>{"code":200,"msg":null,"data":null}</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088">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评价</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符合预期</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文本框 9"/>
          <p:cNvSpPr txBox="1"/>
          <p:nvPr/>
        </p:nvSpPr>
        <p:spPr>
          <a:xfrm>
            <a:off x="2286000" y="3230510"/>
            <a:ext cx="457200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itchFamily="2" charset="-122"/>
              </a:rPr>
              <a:t>表</a:t>
            </a:r>
            <a:r>
              <a:rPr lang="en-US" altLang="zh-CN" kern="100" dirty="0">
                <a:latin typeface="Times New Roman" panose="02020603050405020304" pitchFamily="18" charset="0"/>
                <a:ea typeface="宋体" pitchFamily="2" charset="-122"/>
              </a:rPr>
              <a:t>3</a:t>
            </a:r>
            <a:r>
              <a:rPr lang="en-US" altLang="zh-CN" sz="1800" kern="100" dirty="0">
                <a:effectLst/>
                <a:latin typeface="Times New Roman" panose="02020603050405020304" pitchFamily="18" charset="0"/>
                <a:ea typeface="宋体" pitchFamily="2" charset="-122"/>
              </a:rPr>
              <a:t> /map/</a:t>
            </a:r>
            <a:r>
              <a:rPr lang="en-US" altLang="zh-CN" sz="1800" kern="100" dirty="0" err="1">
                <a:effectLst/>
                <a:latin typeface="Times New Roman" panose="02020603050405020304" pitchFamily="18" charset="0"/>
                <a:ea typeface="宋体" pitchFamily="2" charset="-122"/>
              </a:rPr>
              <a:t>updateMap</a:t>
            </a:r>
            <a:r>
              <a:rPr lang="zh-CN" altLang="zh-CN" sz="1800" kern="100" dirty="0">
                <a:effectLst/>
                <a:latin typeface="Times New Roman" panose="02020603050405020304" pitchFamily="18" charset="0"/>
                <a:ea typeface="宋体" pitchFamily="2" charset="-122"/>
              </a:rPr>
              <a:t>接口白盒测试用例</a:t>
            </a:r>
            <a:r>
              <a:rPr lang="en-US" altLang="zh-CN" sz="1800" kern="100" dirty="0">
                <a:effectLst/>
                <a:latin typeface="Times New Roman" panose="02020603050405020304" pitchFamily="18" charset="0"/>
                <a:ea typeface="宋体" pitchFamily="2" charset="-122"/>
              </a:rPr>
              <a:t>1</a:t>
            </a:r>
            <a:endParaRPr lang="zh-CN" altLang="zh-CN" sz="1800" kern="100" dirty="0">
              <a:effectLst/>
              <a:latin typeface="Times New Roman" panose="02020603050405020304" pitchFamily="18"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后端单元测试结果</a:t>
            </a:r>
            <a:endParaRPr lang="en-US" altLang="zh-CN" sz="2800" dirty="0"/>
          </a:p>
          <a:p>
            <a:pPr lvl="1"/>
            <a:r>
              <a:rPr lang="zh-CN" altLang="en-US" sz="2600" dirty="0"/>
              <a:t>测试用例信息统计（</a:t>
            </a:r>
            <a:r>
              <a:rPr lang="en-US" altLang="zh-CN" sz="2600" dirty="0"/>
              <a:t>2023/5/15</a:t>
            </a:r>
            <a:r>
              <a:rPr lang="zh-CN" altLang="en-US" sz="2600" dirty="0"/>
              <a:t>）</a:t>
            </a:r>
            <a:endParaRPr lang="en-US" altLang="zh-CN" sz="2600" dirty="0"/>
          </a:p>
          <a:p>
            <a:pPr lvl="2"/>
            <a:r>
              <a:rPr lang="zh-CN" altLang="en-US" sz="2400" dirty="0"/>
              <a:t>测试了</a:t>
            </a:r>
            <a:r>
              <a:rPr lang="en-US" altLang="zh-CN" sz="2400" dirty="0"/>
              <a:t>19</a:t>
            </a:r>
            <a:r>
              <a:rPr lang="zh-CN" altLang="en-US" sz="2400" dirty="0"/>
              <a:t>个接口，共计</a:t>
            </a:r>
            <a:r>
              <a:rPr lang="en-US" altLang="zh-CN" sz="2400" dirty="0"/>
              <a:t>33</a:t>
            </a:r>
            <a:r>
              <a:rPr lang="zh-CN" altLang="en-US" sz="2400" dirty="0"/>
              <a:t>个测试数据，有</a:t>
            </a:r>
            <a:r>
              <a:rPr lang="en-US" altLang="zh-CN" sz="2400" dirty="0"/>
              <a:t>10</a:t>
            </a:r>
            <a:r>
              <a:rPr lang="zh-CN" altLang="en-US" sz="2400" dirty="0"/>
              <a:t>个静态测试和</a:t>
            </a:r>
            <a:r>
              <a:rPr lang="en-US" altLang="zh-CN" sz="2400" dirty="0"/>
              <a:t>22</a:t>
            </a:r>
            <a:r>
              <a:rPr lang="zh-CN" altLang="en-US" sz="2400" dirty="0"/>
              <a:t>个白盒测试。其中，有</a:t>
            </a:r>
            <a:r>
              <a:rPr lang="en-US" altLang="zh-CN" sz="2400" dirty="0"/>
              <a:t>6</a:t>
            </a:r>
            <a:r>
              <a:rPr lang="zh-CN" altLang="en-US" sz="2400" dirty="0"/>
              <a:t>个测试用例发现问题，测试用例通过率约占</a:t>
            </a:r>
            <a:r>
              <a:rPr lang="en-US" altLang="zh-CN" sz="2400" dirty="0"/>
              <a:t>81.2%</a:t>
            </a:r>
            <a:r>
              <a:rPr lang="zh-CN" altLang="en-US" sz="2400" dirty="0"/>
              <a:t>。</a:t>
            </a:r>
            <a:endParaRPr lang="en-US" altLang="zh-CN" sz="2600" dirty="0"/>
          </a:p>
          <a:p>
            <a:pPr lvl="1"/>
            <a:r>
              <a:rPr lang="zh-CN" altLang="en-US" sz="2600" dirty="0"/>
              <a:t>错误原因分析</a:t>
            </a:r>
            <a:endParaRPr lang="en-US" altLang="zh-CN" sz="2600" dirty="0"/>
          </a:p>
          <a:p>
            <a:pPr lvl="2"/>
            <a:r>
              <a:rPr lang="zh-CN" altLang="en-US" sz="2400" dirty="0"/>
              <a:t>出现错误的接口一般都是分支过多、与数据库和</a:t>
            </a:r>
            <a:r>
              <a:rPr lang="en-US" altLang="zh-CN" sz="2400" dirty="0"/>
              <a:t>ROS</a:t>
            </a:r>
            <a:r>
              <a:rPr lang="zh-CN" altLang="en-US" sz="2400" dirty="0"/>
              <a:t>端交互过多、需要考虑更多的情况，因此出现错误的概率比其他方法要高，主要错误原因如下：</a:t>
            </a:r>
            <a:endParaRPr lang="en-US" altLang="zh-CN" sz="2400" dirty="0"/>
          </a:p>
          <a:p>
            <a:pPr lvl="3"/>
            <a:r>
              <a:rPr lang="zh-CN" altLang="en-US" sz="2200" dirty="0"/>
              <a:t>需求分析错误：比如未考虑标点的外键属性、未考虑地图重名的情况；</a:t>
            </a:r>
            <a:endParaRPr lang="en-US" altLang="zh-CN" sz="2200" dirty="0"/>
          </a:p>
          <a:p>
            <a:pPr lvl="3"/>
            <a:r>
              <a:rPr lang="zh-CN" altLang="en-US" sz="2200" dirty="0"/>
              <a:t>编码逻辑错误：未考虑空指针异常，未对数据库存取异常进行捕获等。</a:t>
            </a:r>
            <a:endParaRPr lang="zh-CN" altLang="en-US" sz="2200" dirty="0"/>
          </a:p>
          <a:p>
            <a:pPr lvl="1"/>
            <a:endParaRPr lang="en-US" altLang="zh-CN" sz="2600" dirty="0"/>
          </a:p>
          <a:p>
            <a:pPr lvl="1"/>
            <a:endParaRPr lang="en-US" altLang="zh-CN" sz="26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后端单元测试结果</a:t>
            </a:r>
            <a:endParaRPr lang="en-US" altLang="zh-CN" sz="2800" dirty="0"/>
          </a:p>
          <a:p>
            <a:pPr lvl="1"/>
            <a:r>
              <a:rPr lang="zh-CN" altLang="en-US" sz="2600" dirty="0"/>
              <a:t>测试用例信息统计（</a:t>
            </a:r>
            <a:r>
              <a:rPr lang="en-US" altLang="zh-CN" sz="2600" dirty="0"/>
              <a:t>2023/5/27</a:t>
            </a:r>
            <a:r>
              <a:rPr lang="zh-CN" altLang="en-US" sz="2600" dirty="0"/>
              <a:t>）</a:t>
            </a:r>
            <a:endParaRPr lang="en-US" altLang="zh-CN" sz="2600" dirty="0"/>
          </a:p>
          <a:p>
            <a:pPr lvl="2"/>
            <a:r>
              <a:rPr lang="zh-CN" altLang="en-US" sz="2400" dirty="0"/>
              <a:t>测试了</a:t>
            </a:r>
            <a:r>
              <a:rPr lang="en-US" altLang="zh-CN" sz="2400" dirty="0"/>
              <a:t>19</a:t>
            </a:r>
            <a:r>
              <a:rPr lang="zh-CN" altLang="en-US" sz="2400" dirty="0"/>
              <a:t>个接口，共计</a:t>
            </a:r>
            <a:r>
              <a:rPr lang="en-US" altLang="zh-CN" sz="2400" dirty="0"/>
              <a:t>33</a:t>
            </a:r>
            <a:r>
              <a:rPr lang="zh-CN" altLang="en-US" sz="2400" dirty="0"/>
              <a:t>个测试数据，有</a:t>
            </a:r>
            <a:r>
              <a:rPr lang="en-US" altLang="zh-CN" sz="2400" dirty="0"/>
              <a:t>10</a:t>
            </a:r>
            <a:r>
              <a:rPr lang="zh-CN" altLang="en-US" sz="2400" dirty="0"/>
              <a:t>个静态测试和</a:t>
            </a:r>
            <a:r>
              <a:rPr lang="en-US" altLang="zh-CN" sz="2400" dirty="0"/>
              <a:t>22</a:t>
            </a:r>
            <a:r>
              <a:rPr lang="zh-CN" altLang="en-US" sz="2400" dirty="0"/>
              <a:t>个白盒测试。其中，有</a:t>
            </a:r>
            <a:r>
              <a:rPr lang="en-US" altLang="zh-CN" sz="2400" dirty="0"/>
              <a:t>0</a:t>
            </a:r>
            <a:r>
              <a:rPr lang="zh-CN" altLang="en-US" sz="2400" dirty="0"/>
              <a:t>个测试用例发现问题，测试用例通过率约占</a:t>
            </a:r>
            <a:r>
              <a:rPr lang="en-US" altLang="zh-CN" sz="2400" dirty="0"/>
              <a:t>100%</a:t>
            </a:r>
            <a:r>
              <a:rPr lang="zh-CN" altLang="en-US" sz="2400" dirty="0"/>
              <a:t>。</a:t>
            </a:r>
            <a:endParaRPr lang="en-US" altLang="zh-CN" sz="2400" dirty="0"/>
          </a:p>
          <a:p>
            <a:pPr lvl="1"/>
            <a:r>
              <a:rPr lang="zh-CN" altLang="en-US" sz="2600" dirty="0"/>
              <a:t>后端单元测试的不足</a:t>
            </a:r>
            <a:endParaRPr lang="en-US" altLang="zh-CN" sz="2600" dirty="0"/>
          </a:p>
          <a:p>
            <a:pPr lvl="2"/>
            <a:r>
              <a:rPr lang="zh-CN" altLang="en-US" sz="2400" dirty="0"/>
              <a:t>有些方法的分支需要在与</a:t>
            </a:r>
            <a:r>
              <a:rPr lang="en-US" altLang="zh-CN" sz="2400" dirty="0"/>
              <a:t>ROS</a:t>
            </a:r>
            <a:r>
              <a:rPr lang="zh-CN" altLang="en-US" sz="2400" dirty="0"/>
              <a:t>端启动后才能判断正确性，因此需要在集成测试中深入测试；</a:t>
            </a:r>
            <a:endParaRPr lang="en-US" altLang="zh-CN" sz="2400" dirty="0"/>
          </a:p>
          <a:p>
            <a:pPr lvl="2"/>
            <a:r>
              <a:rPr lang="zh-CN" altLang="en-US" sz="2400" dirty="0"/>
              <a:t>有些方法实现较为简单而采用静态测试，需要在集成测试和系统测试中回归测试。</a:t>
            </a:r>
            <a:endParaRPr lang="en-US" altLang="zh-CN" sz="2400" dirty="0"/>
          </a:p>
          <a:p>
            <a:pPr lvl="1"/>
            <a:endParaRPr lang="en-US" altLang="zh-CN" sz="26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en-US" altLang="zh-CN" sz="2800" dirty="0"/>
              <a:t>ROS</a:t>
            </a:r>
            <a:r>
              <a:rPr lang="zh-CN" altLang="en-US" sz="2800" dirty="0"/>
              <a:t>端单元测试</a:t>
            </a:r>
            <a:endParaRPr lang="en-US" altLang="zh-CN" dirty="0"/>
          </a:p>
          <a:p>
            <a:pPr lvl="1"/>
            <a:r>
              <a:rPr lang="en-US" altLang="zh-CN" sz="2600" dirty="0"/>
              <a:t>ROS</a:t>
            </a:r>
            <a:r>
              <a:rPr lang="zh-CN" altLang="en-US" sz="2600" dirty="0"/>
              <a:t>端单元测试</a:t>
            </a:r>
            <a:r>
              <a:rPr lang="zh-CN" altLang="en-US" sz="2600" dirty="0">
                <a:solidFill>
                  <a:srgbClr val="FF0000"/>
                </a:solidFill>
              </a:rPr>
              <a:t>从仿真环境迁移到机器人实验室</a:t>
            </a:r>
            <a:r>
              <a:rPr lang="zh-CN" altLang="en-US" sz="2600" dirty="0"/>
              <a:t>。单元测试根据</a:t>
            </a:r>
            <a:r>
              <a:rPr lang="en-US" altLang="zh-CN" sz="2600" dirty="0"/>
              <a:t>ROS</a:t>
            </a:r>
            <a:r>
              <a:rPr lang="zh-CN" altLang="en-US" sz="2600" dirty="0"/>
              <a:t>端和后端通信的接口，设计测试项目和白盒测试用例，并同时进行静态评审。通过</a:t>
            </a:r>
            <a:r>
              <a:rPr lang="zh-CN" altLang="en-US" sz="2600" dirty="0">
                <a:solidFill>
                  <a:srgbClr val="FF0000"/>
                </a:solidFill>
              </a:rPr>
              <a:t>测试程序模拟后端</a:t>
            </a:r>
            <a:r>
              <a:rPr lang="zh-CN" altLang="en-US" sz="2600" dirty="0"/>
              <a:t>，开展</a:t>
            </a:r>
            <a:r>
              <a:rPr lang="zh-CN" altLang="en-US" sz="2600" dirty="0">
                <a:solidFill>
                  <a:srgbClr val="FF0000"/>
                </a:solidFill>
              </a:rPr>
              <a:t>自动化测试</a:t>
            </a:r>
            <a:r>
              <a:rPr lang="zh-CN" altLang="en-US" sz="2600" dirty="0"/>
              <a:t>。</a:t>
            </a:r>
            <a:endParaRPr lang="en-US" altLang="zh-CN" sz="2600" dirty="0"/>
          </a:p>
          <a:p>
            <a:pPr lvl="1"/>
            <a:r>
              <a:rPr lang="zh-CN" altLang="en-US" sz="2600" dirty="0"/>
              <a:t>测试项目具体包括：</a:t>
            </a:r>
            <a:endParaRPr lang="en-US" altLang="zh-CN" sz="2600" dirty="0"/>
          </a:p>
          <a:p>
            <a:pPr lvl="2"/>
            <a:r>
              <a:rPr lang="zh-CN" altLang="en-US" sz="2400" dirty="0"/>
              <a:t>启动建图模式接口测试、发送地图接口测试；</a:t>
            </a:r>
            <a:endParaRPr lang="en-US" altLang="zh-CN" sz="2400" dirty="0"/>
          </a:p>
          <a:p>
            <a:pPr lvl="2"/>
            <a:r>
              <a:rPr lang="zh-CN" altLang="en-US" sz="2400" dirty="0"/>
              <a:t>设置地图接口测试；</a:t>
            </a:r>
            <a:endParaRPr lang="en-US" altLang="zh-CN" sz="2400" dirty="0"/>
          </a:p>
          <a:p>
            <a:pPr lvl="2"/>
            <a:r>
              <a:rPr lang="zh-CN" altLang="en-US" sz="2400" dirty="0"/>
              <a:t>启动站点编辑模式接口测试；</a:t>
            </a:r>
            <a:endParaRPr lang="en-US" altLang="zh-CN" sz="2400" dirty="0"/>
          </a:p>
          <a:p>
            <a:pPr lvl="2"/>
            <a:r>
              <a:rPr lang="zh-CN" altLang="en-US" sz="2400" dirty="0"/>
              <a:t>启动迎宾模式接口测试；</a:t>
            </a:r>
            <a:endParaRPr lang="en-US" altLang="zh-CN" sz="2400" dirty="0"/>
          </a:p>
          <a:p>
            <a:pPr lvl="2"/>
            <a:r>
              <a:rPr lang="zh-CN" altLang="en-US" sz="2400" dirty="0"/>
              <a:t>启动送餐模式接口测试；</a:t>
            </a:r>
            <a:endParaRPr lang="en-US" altLang="zh-CN" sz="2400" dirty="0"/>
          </a:p>
          <a:p>
            <a:pPr lvl="2"/>
            <a:r>
              <a:rPr lang="zh-CN" altLang="en-US" sz="2400" dirty="0"/>
              <a:t>获取当前姿态、当前电量接口测试。</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en-US" altLang="zh-CN" sz="2800" dirty="0"/>
              <a:t>ROS</a:t>
            </a:r>
            <a:r>
              <a:rPr lang="zh-CN" altLang="en-US" sz="2800" dirty="0"/>
              <a:t>端单元测试结果</a:t>
            </a:r>
            <a:endParaRPr lang="en-US" altLang="zh-CN" dirty="0"/>
          </a:p>
          <a:p>
            <a:pPr lvl="1"/>
            <a:r>
              <a:rPr lang="zh-CN" altLang="en-US" sz="2600" dirty="0"/>
              <a:t>测试用例信息统计</a:t>
            </a:r>
            <a:endParaRPr lang="en-US" altLang="zh-CN" sz="2600" dirty="0"/>
          </a:p>
          <a:p>
            <a:pPr lvl="2"/>
            <a:r>
              <a:rPr lang="en-US" altLang="zh-CN" sz="2400" dirty="0"/>
              <a:t>ROS</a:t>
            </a:r>
            <a:r>
              <a:rPr lang="zh-CN" altLang="zh-CN" sz="2400" dirty="0"/>
              <a:t>端的单元测试共</a:t>
            </a:r>
            <a:r>
              <a:rPr lang="en-US" altLang="zh-CN" sz="2400" dirty="0"/>
              <a:t>8</a:t>
            </a:r>
            <a:r>
              <a:rPr lang="zh-CN" altLang="zh-CN" sz="2400" dirty="0"/>
              <a:t>个测试项，</a:t>
            </a:r>
            <a:r>
              <a:rPr lang="en-US" altLang="zh-CN" sz="2400" dirty="0"/>
              <a:t>14</a:t>
            </a:r>
            <a:r>
              <a:rPr lang="zh-CN" altLang="zh-CN" sz="2400" dirty="0"/>
              <a:t>个白盒测用例，</a:t>
            </a:r>
            <a:r>
              <a:rPr lang="en-US" altLang="zh-CN" sz="2400" dirty="0"/>
              <a:t>4</a:t>
            </a:r>
            <a:r>
              <a:rPr lang="zh-CN" altLang="zh-CN" sz="2400" dirty="0"/>
              <a:t>个测试用例存在问题，测试用例通过率为</a:t>
            </a:r>
            <a:r>
              <a:rPr lang="en-US" altLang="zh-CN" sz="2400" dirty="0"/>
              <a:t>78.6%</a:t>
            </a:r>
            <a:r>
              <a:rPr lang="zh-CN" altLang="en-US" sz="2400" dirty="0"/>
              <a:t>。</a:t>
            </a:r>
            <a:endParaRPr lang="en-US" altLang="zh-CN" sz="2400" dirty="0"/>
          </a:p>
          <a:p>
            <a:pPr lvl="2"/>
            <a:r>
              <a:rPr lang="zh-CN" altLang="en-US" sz="2400" dirty="0"/>
              <a:t>修改后，</a:t>
            </a:r>
            <a:r>
              <a:rPr lang="en-US" altLang="zh-CN" sz="2400" dirty="0"/>
              <a:t>4</a:t>
            </a:r>
            <a:r>
              <a:rPr lang="zh-CN" altLang="en-US" sz="2400" dirty="0"/>
              <a:t>个错误用例均</a:t>
            </a:r>
            <a:r>
              <a:rPr lang="zh-CN" altLang="en-US" sz="2400" dirty="0">
                <a:solidFill>
                  <a:srgbClr val="FF0000"/>
                </a:solidFill>
              </a:rPr>
              <a:t>通过回归测试</a:t>
            </a:r>
            <a:r>
              <a:rPr lang="zh-CN" altLang="en-US" sz="2400" dirty="0"/>
              <a:t>。</a:t>
            </a:r>
            <a:endParaRPr lang="en-US" altLang="zh-CN" sz="2400" dirty="0"/>
          </a:p>
          <a:p>
            <a:pPr lvl="1"/>
            <a:r>
              <a:rPr lang="zh-CN" altLang="en-US" sz="2600" dirty="0"/>
              <a:t>错误原因分析</a:t>
            </a:r>
            <a:endParaRPr lang="en-US" altLang="zh-CN" sz="2600" dirty="0"/>
          </a:p>
          <a:p>
            <a:pPr lvl="2"/>
            <a:r>
              <a:rPr lang="en-US" altLang="zh-CN" sz="2400" dirty="0"/>
              <a:t>ROS</a:t>
            </a:r>
            <a:r>
              <a:rPr lang="zh-CN" altLang="en-US" sz="2400" dirty="0"/>
              <a:t>端</a:t>
            </a:r>
            <a:r>
              <a:rPr lang="zh-CN" altLang="zh-CN" sz="2400" dirty="0"/>
              <a:t>单元测试的错误用例集中在“无法获取姿态信息”、“站点位置错误”和“无法导航”；其中，“无法获取姿态信息”由机器人自身硬件缺陷导致，后两者由机器人无法准确识别自身在场景中的位置导致</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en-US" altLang="zh-CN" sz="2800" dirty="0"/>
              <a:t>ROS</a:t>
            </a:r>
            <a:r>
              <a:rPr lang="zh-CN" altLang="en-US" sz="2800" dirty="0"/>
              <a:t>端单元测试结果</a:t>
            </a:r>
            <a:endParaRPr lang="en-US" altLang="zh-CN" dirty="0"/>
          </a:p>
          <a:p>
            <a:pPr lvl="1"/>
            <a:r>
              <a:rPr lang="zh-CN" altLang="en-US" sz="2600" dirty="0"/>
              <a:t>错误用例分析（节选）</a:t>
            </a:r>
            <a:endParaRPr lang="en-US" altLang="zh-CN" sz="2600" dirty="0"/>
          </a:p>
          <a:p>
            <a:pPr lvl="2"/>
            <a:r>
              <a:rPr lang="zh-CN" altLang="en-US" sz="2400" dirty="0"/>
              <a:t>“启动站点编辑模式接口测试”中的错误用例</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7" name="表格 6"/>
          <p:cNvGraphicFramePr>
            <a:graphicFrameLocks noGrp="1"/>
          </p:cNvGraphicFramePr>
          <p:nvPr/>
        </p:nvGraphicFramePr>
        <p:xfrm>
          <a:off x="786090" y="3422810"/>
          <a:ext cx="7571820" cy="2437642"/>
        </p:xfrm>
        <a:graphic>
          <a:graphicData uri="http://schemas.openxmlformats.org/drawingml/2006/table">
            <a:tbl>
              <a:tblPr firstRow="1" firstCol="1" bandRow="1"/>
              <a:tblGrid>
                <a:gridCol w="3785910"/>
                <a:gridCol w="3785910"/>
              </a:tblGrid>
              <a:tr h="0">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记录项</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b="1" kern="100" dirty="0">
                          <a:effectLst/>
                          <a:latin typeface="Times New Roman" panose="02020603050405020304" pitchFamily="18" charset="0"/>
                          <a:ea typeface="等线" panose="02010600030101010101" pitchFamily="2" charset="-122"/>
                        </a:rPr>
                        <a:t>描述</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测试项目标识</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ROS-RBT-PEDI</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出现问题的测试用例</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ROS-RBT-PEDI-03</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具体问题描述</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机器人发布的位置坐标和实际的位置坐标不符</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影响</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错误的坐标可能导致后续“迎宾”和“送餐”功能中的导航功能出现错误</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可行的解决方案</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移动机器人，使</a:t>
                      </a:r>
                      <a:r>
                        <a:rPr lang="en-US" sz="1050" kern="100" dirty="0" err="1">
                          <a:effectLst/>
                          <a:latin typeface="Times New Roman" panose="02020603050405020304" pitchFamily="18" charset="0"/>
                          <a:ea typeface="等线" panose="02010600030101010101" pitchFamily="2" charset="-122"/>
                        </a:rPr>
                        <a:t>rviz</a:t>
                      </a:r>
                      <a:r>
                        <a:rPr lang="zh-CN" sz="1050" kern="100" dirty="0">
                          <a:effectLst/>
                          <a:latin typeface="Times New Roman" panose="02020603050405020304" pitchFamily="18" charset="0"/>
                          <a:ea typeface="等线" panose="02010600030101010101" pitchFamily="2" charset="-122"/>
                        </a:rPr>
                        <a:t>中机器人的识别轮廓尽可能地和地图重合</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回归测试</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zh-CN" sz="1050" kern="100">
                          <a:effectLst/>
                          <a:latin typeface="Times New Roman" panose="02020603050405020304" pitchFamily="18" charset="0"/>
                          <a:ea typeface="等线" panose="02010600030101010101" pitchFamily="2" charset="-122"/>
                        </a:rPr>
                        <a:t>重新启动，到达相同地位置，观察发布坐标和实际坐标是否一致</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分析</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由于目标位置狭小，且环境复杂，多次尝试后仍存在发布坐标和实际坐标不一致的情况</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2760767" y="2905513"/>
            <a:ext cx="36224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Calibri" panose="020F0502020204030204" pitchFamily="34" charset="0"/>
                <a:ea typeface="宋体" pitchFamily="2" charset="-122"/>
                <a:cs typeface="Times New Roman" panose="02020603050405020304" pitchFamily="18" charset="0"/>
              </a:rPr>
              <a:t>表</a:t>
            </a:r>
            <a:r>
              <a:rPr lang="en-US" altLang="zh-CN" dirty="0">
                <a:latin typeface="Calibri" panose="020F0502020204030204" pitchFamily="34" charset="0"/>
                <a:ea typeface="宋体" pitchFamily="2" charset="-122"/>
                <a:cs typeface="Calibri" panose="020F0502020204030204" pitchFamily="34" charset="0"/>
              </a:rPr>
              <a:t>4</a:t>
            </a:r>
            <a:r>
              <a:rPr kumimoji="0" lang="en-US" altLang="zh-CN" b="0" i="0" u="none" strike="noStrike" cap="none" normalizeH="0" baseline="0" dirty="0">
                <a:ln>
                  <a:noFill/>
                </a:ln>
                <a:solidFill>
                  <a:schemeClr val="tx1"/>
                </a:solidFill>
                <a:effectLst/>
                <a:latin typeface="Calibri" panose="020F0502020204030204" pitchFamily="34" charset="0"/>
                <a:ea typeface="宋体" pitchFamily="2" charset="-122"/>
                <a:cs typeface="Calibri" panose="020F0502020204030204" pitchFamily="34" charset="0"/>
              </a:rPr>
              <a:t> ROS</a:t>
            </a:r>
            <a:r>
              <a:rPr kumimoji="0" lang="zh-CN" altLang="en-US" b="0" i="0" u="none" strike="noStrike" cap="none" normalizeH="0" baseline="0" dirty="0">
                <a:ln>
                  <a:noFill/>
                </a:ln>
                <a:solidFill>
                  <a:schemeClr val="tx1"/>
                </a:solidFill>
                <a:effectLst/>
                <a:latin typeface="Calibri" panose="020F0502020204030204" pitchFamily="34" charset="0"/>
                <a:ea typeface="宋体" pitchFamily="2" charset="-122"/>
                <a:cs typeface="Times New Roman" panose="02020603050405020304" pitchFamily="18" charset="0"/>
              </a:rPr>
              <a:t>端单元测试错误用例分析</a:t>
            </a:r>
            <a:r>
              <a:rPr kumimoji="0" lang="en-US" altLang="zh-CN" b="0" i="0" u="none" strike="noStrike" cap="none" normalizeH="0" baseline="0" dirty="0">
                <a:ln>
                  <a:noFill/>
                </a:ln>
                <a:solidFill>
                  <a:schemeClr val="tx1"/>
                </a:solidFill>
                <a:effectLst/>
                <a:latin typeface="Calibri" panose="020F0502020204030204" pitchFamily="34" charset="0"/>
                <a:ea typeface="宋体" pitchFamily="2" charset="-122"/>
                <a:cs typeface="Calibri" panose="020F0502020204030204" pitchFamily="34" charset="0"/>
              </a:rPr>
              <a:t>1</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en-US" altLang="zh-CN" sz="2800" dirty="0"/>
              <a:t>ROS</a:t>
            </a:r>
            <a:r>
              <a:rPr lang="zh-CN" altLang="en-US" sz="2800" dirty="0"/>
              <a:t>端单元测试结果</a:t>
            </a:r>
            <a:endParaRPr lang="en-US" altLang="zh-CN" dirty="0"/>
          </a:p>
          <a:p>
            <a:pPr lvl="1"/>
            <a:r>
              <a:rPr lang="zh-CN" altLang="en-US" sz="2600" dirty="0"/>
              <a:t>错误用例分析（节选）</a:t>
            </a:r>
            <a:endParaRPr lang="en-US" altLang="zh-CN" sz="2600" dirty="0"/>
          </a:p>
          <a:p>
            <a:pPr lvl="2"/>
            <a:r>
              <a:rPr lang="zh-CN" altLang="en-US" sz="2400" dirty="0"/>
              <a:t>“启动迎宾模式接口测试”中的错误用例</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graphicFrame>
        <p:nvGraphicFramePr>
          <p:cNvPr id="9" name="表格 8"/>
          <p:cNvGraphicFramePr>
            <a:graphicFrameLocks noGrp="1"/>
          </p:cNvGraphicFramePr>
          <p:nvPr/>
        </p:nvGraphicFramePr>
        <p:xfrm>
          <a:off x="628650" y="3443517"/>
          <a:ext cx="7886700" cy="2437642"/>
        </p:xfrm>
        <a:graphic>
          <a:graphicData uri="http://schemas.openxmlformats.org/drawingml/2006/table">
            <a:tbl>
              <a:tblPr firstRow="1" firstCol="1" bandRow="1"/>
              <a:tblGrid>
                <a:gridCol w="3943350"/>
                <a:gridCol w="3943350"/>
              </a:tblGrid>
              <a:tr h="0">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记录项</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b="1" kern="100">
                          <a:effectLst/>
                          <a:latin typeface="Times New Roman" panose="02020603050405020304" pitchFamily="18" charset="0"/>
                          <a:ea typeface="等线" panose="02010600030101010101" pitchFamily="2" charset="-122"/>
                        </a:rPr>
                        <a:t>描述</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测试项目标识</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ROS-RBT-WELC</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出现问题的测试用例</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a:effectLst/>
                          <a:latin typeface="等线" panose="02010600030101010101" pitchFamily="2" charset="-122"/>
                          <a:ea typeface="宋体" pitchFamily="2" charset="-122"/>
                        </a:rPr>
                        <a:t>ROS-RBT-WELC-02</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具体问题描述</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050" kern="100" dirty="0">
                          <a:effectLst/>
                          <a:latin typeface="等线" panose="02010600030101010101" pitchFamily="2" charset="-122"/>
                          <a:ea typeface="宋体" pitchFamily="2" charset="-122"/>
                        </a:rPr>
                        <a:t>1. </a:t>
                      </a:r>
                      <a:r>
                        <a:rPr lang="zh-CN" sz="1050" kern="100" dirty="0">
                          <a:effectLst/>
                          <a:latin typeface="Times New Roman" panose="02020603050405020304" pitchFamily="18" charset="0"/>
                          <a:ea typeface="等线" panose="02010600030101010101" pitchFamily="2" charset="-122"/>
                        </a:rPr>
                        <a:t>机器人到达迎宾点</a:t>
                      </a:r>
                      <a:endParaRPr lang="zh-CN" sz="1200" kern="100" dirty="0">
                        <a:effectLst/>
                        <a:latin typeface="Times New Roman" panose="02020603050405020304" pitchFamily="18" charset="0"/>
                        <a:ea typeface="宋体" pitchFamily="2" charset="-122"/>
                      </a:endParaRPr>
                    </a:p>
                    <a:p>
                      <a:pPr algn="just">
                        <a:lnSpc>
                          <a:spcPct val="150000"/>
                        </a:lnSpc>
                      </a:pPr>
                      <a:r>
                        <a:rPr lang="en-US" sz="1050" kern="100" dirty="0">
                          <a:effectLst/>
                          <a:latin typeface="等线" panose="02010600030101010101" pitchFamily="2" charset="-122"/>
                          <a:ea typeface="宋体" pitchFamily="2" charset="-122"/>
                        </a:rPr>
                        <a:t>2. </a:t>
                      </a:r>
                      <a:r>
                        <a:rPr lang="zh-CN" sz="1050" kern="100" dirty="0">
                          <a:effectLst/>
                          <a:latin typeface="Times New Roman" panose="02020603050405020304" pitchFamily="18" charset="0"/>
                          <a:ea typeface="等线" panose="02010600030101010101" pitchFamily="2" charset="-122"/>
                        </a:rPr>
                        <a:t>机器人识别到人脸后发出语音问候</a:t>
                      </a:r>
                      <a:endParaRPr lang="zh-CN" sz="1200" kern="100" dirty="0">
                        <a:effectLst/>
                        <a:latin typeface="Times New Roman" panose="02020603050405020304" pitchFamily="18" charset="0"/>
                        <a:ea typeface="宋体" pitchFamily="2" charset="-122"/>
                      </a:endParaRPr>
                    </a:p>
                    <a:p>
                      <a:pPr algn="just">
                        <a:lnSpc>
                          <a:spcPct val="150000"/>
                        </a:lnSpc>
                      </a:pPr>
                      <a:r>
                        <a:rPr lang="en-US" sz="1050" kern="100" dirty="0">
                          <a:effectLst/>
                          <a:latin typeface="等线" panose="02010600030101010101" pitchFamily="2" charset="-122"/>
                          <a:ea typeface="宋体" pitchFamily="2" charset="-122"/>
                        </a:rPr>
                        <a:t>3. </a:t>
                      </a:r>
                      <a:r>
                        <a:rPr lang="zh-CN" sz="1050" kern="100" dirty="0">
                          <a:effectLst/>
                          <a:latin typeface="Times New Roman" panose="02020603050405020304" pitchFamily="18" charset="0"/>
                          <a:ea typeface="等线" panose="02010600030101010101" pitchFamily="2" charset="-122"/>
                        </a:rPr>
                        <a:t>机器人接收到带位消息后进行带位，但无法到达目标站点</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影响</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无法完成迎宾功能</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可行的解决方案</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在开阔、简单的环境中启动机器人，使机器人能够充分识别自身所在位置</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回归测试</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zh-CN" sz="1050" kern="100">
                          <a:effectLst/>
                          <a:latin typeface="Times New Roman" panose="02020603050405020304" pitchFamily="18" charset="0"/>
                          <a:ea typeface="等线" panose="02010600030101010101" pitchFamily="2" charset="-122"/>
                        </a:rPr>
                        <a:t>重新测试同一目标站点的一次带位</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pPr>
                      <a:r>
                        <a:rPr lang="zh-CN" sz="1050" kern="100">
                          <a:effectLst/>
                          <a:latin typeface="Times New Roman" panose="02020603050405020304" pitchFamily="18" charset="0"/>
                          <a:ea typeface="等线" panose="02010600030101010101" pitchFamily="2" charset="-122"/>
                        </a:rPr>
                        <a:t>分析</a:t>
                      </a:r>
                      <a:endParaRPr lang="zh-CN" sz="1200" kern="10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CN" sz="1050" kern="100" dirty="0">
                          <a:effectLst/>
                          <a:latin typeface="Times New Roman" panose="02020603050405020304" pitchFamily="18" charset="0"/>
                          <a:ea typeface="等线" panose="02010600030101010101" pitchFamily="2" charset="-122"/>
                        </a:rPr>
                        <a:t>机器人成功完成一次带位</a:t>
                      </a:r>
                      <a:endParaRPr lang="zh-CN" sz="1200" kern="100" dirty="0">
                        <a:effectLst/>
                        <a:latin typeface="Times New Roman" panose="02020603050405020304" pitchFamily="18" charset="0"/>
                        <a:ea typeface="宋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1575769" y="2897127"/>
            <a:ext cx="5910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Calibri" panose="020F0502020204030204" pitchFamily="34" charset="0"/>
                <a:ea typeface="宋体" pitchFamily="2" charset="-122"/>
                <a:cs typeface="Times New Roman" panose="02020603050405020304" pitchFamily="18" charset="0"/>
              </a:rPr>
              <a:t>表</a:t>
            </a:r>
            <a:r>
              <a:rPr lang="en-US" altLang="zh-CN" dirty="0">
                <a:latin typeface="Calibri" panose="020F0502020204030204" pitchFamily="34" charset="0"/>
                <a:ea typeface="宋体" pitchFamily="2" charset="-122"/>
                <a:cs typeface="Calibri" panose="020F0502020204030204" pitchFamily="34" charset="0"/>
              </a:rPr>
              <a:t>4</a:t>
            </a:r>
            <a:r>
              <a:rPr kumimoji="0" lang="en-US" altLang="zh-CN" b="0" i="0" u="none" strike="noStrike" cap="none" normalizeH="0" baseline="0" dirty="0">
                <a:ln>
                  <a:noFill/>
                </a:ln>
                <a:solidFill>
                  <a:schemeClr val="tx1"/>
                </a:solidFill>
                <a:effectLst/>
                <a:latin typeface="Calibri" panose="020F0502020204030204" pitchFamily="34" charset="0"/>
                <a:ea typeface="宋体" pitchFamily="2" charset="-122"/>
                <a:cs typeface="Calibri" panose="020F0502020204030204" pitchFamily="34" charset="0"/>
              </a:rPr>
              <a:t> ROS</a:t>
            </a:r>
            <a:r>
              <a:rPr kumimoji="0" lang="zh-CN" altLang="en-US" b="0" i="0" u="none" strike="noStrike" cap="none" normalizeH="0" baseline="0" dirty="0">
                <a:ln>
                  <a:noFill/>
                </a:ln>
                <a:solidFill>
                  <a:schemeClr val="tx1"/>
                </a:solidFill>
                <a:effectLst/>
                <a:latin typeface="Calibri" panose="020F0502020204030204" pitchFamily="34" charset="0"/>
                <a:ea typeface="宋体" pitchFamily="2" charset="-122"/>
                <a:cs typeface="Times New Roman" panose="02020603050405020304" pitchFamily="18" charset="0"/>
              </a:rPr>
              <a:t>端单元测试错误用例分析</a:t>
            </a:r>
            <a:r>
              <a:rPr kumimoji="0" lang="en-US" altLang="zh-CN" b="0" i="0" u="none" strike="noStrike" cap="none" normalizeH="0" baseline="0" dirty="0">
                <a:ln>
                  <a:noFill/>
                </a:ln>
                <a:solidFill>
                  <a:schemeClr val="tx1"/>
                </a:solidFill>
                <a:effectLst/>
                <a:latin typeface="Calibri" panose="020F0502020204030204" pitchFamily="34" charset="0"/>
                <a:ea typeface="宋体" pitchFamily="2" charset="-122"/>
                <a:cs typeface="Calibri" panose="020F0502020204030204" pitchFamily="34" charset="0"/>
              </a:rPr>
              <a:t>3</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前端</a:t>
            </a:r>
            <a:r>
              <a:rPr lang="en-US" altLang="zh-CN" dirty="0"/>
              <a:t>+</a:t>
            </a:r>
            <a:r>
              <a:rPr lang="zh-CN" altLang="en-US" dirty="0"/>
              <a:t>后端集成测试</a:t>
            </a:r>
            <a:endParaRPr lang="en-US" altLang="zh-CN" dirty="0"/>
          </a:p>
          <a:p>
            <a:pPr lvl="1"/>
            <a:r>
              <a:rPr lang="zh-CN" altLang="en-US" sz="2600" dirty="0"/>
              <a:t>与前端页面路由单元测试类似，前端</a:t>
            </a:r>
            <a:r>
              <a:rPr lang="en-US" altLang="zh-CN" sz="2600" dirty="0"/>
              <a:t>+</a:t>
            </a:r>
            <a:r>
              <a:rPr lang="zh-CN" altLang="en-US" sz="2600" dirty="0"/>
              <a:t>后端集成测试项目和黑盒用例根据分支结构中与数据库相关的分支进行设计。</a:t>
            </a:r>
            <a:endParaRPr lang="en-US" altLang="zh-CN" sz="2600" dirty="0"/>
          </a:p>
          <a:p>
            <a:pPr lvl="1"/>
            <a:r>
              <a:rPr lang="zh-CN" altLang="en-US" sz="2600" dirty="0"/>
              <a:t>测试项目具体包括：</a:t>
            </a:r>
            <a:endParaRPr lang="en-US" altLang="zh-CN" sz="2600" dirty="0"/>
          </a:p>
          <a:p>
            <a:pPr lvl="2"/>
            <a:r>
              <a:rPr lang="zh-CN" altLang="en-US" sz="2400" dirty="0"/>
              <a:t>用户登录、用户信息修改；</a:t>
            </a:r>
            <a:endParaRPr lang="en-US" altLang="zh-CN" sz="2400" dirty="0"/>
          </a:p>
          <a:p>
            <a:pPr lvl="2"/>
            <a:r>
              <a:rPr lang="zh-CN" altLang="en-US" sz="2400" dirty="0"/>
              <a:t>地图添加、地图修改、地图删除；</a:t>
            </a:r>
            <a:endParaRPr lang="en-US" altLang="zh-CN" sz="2400" dirty="0"/>
          </a:p>
          <a:p>
            <a:pPr lvl="2"/>
            <a:r>
              <a:rPr lang="zh-CN" altLang="en-US" sz="2400" dirty="0"/>
              <a:t>站点添加、站点删除。</a:t>
            </a:r>
            <a:endParaRPr lang="en-US" altLang="zh-CN" sz="2400" dirty="0"/>
          </a:p>
          <a:p>
            <a:pPr lvl="2"/>
            <a:endParaRPr lang="en-US" altLang="zh-CN" sz="2400" dirty="0"/>
          </a:p>
          <a:p>
            <a:pPr lvl="2"/>
            <a:endParaRPr lang="en-US" altLang="zh-CN" sz="2000" dirty="0"/>
          </a:p>
          <a:p>
            <a:pPr lvl="1"/>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迭代开发展示</a:t>
            </a:r>
            <a:endParaRPr lang="en-US" altLang="zh-CN" dirty="0"/>
          </a:p>
          <a:p>
            <a:pPr>
              <a:lnSpc>
                <a:spcPct val="150000"/>
              </a:lnSpc>
            </a:pPr>
            <a:r>
              <a:rPr lang="zh-CN" altLang="en-US" dirty="0"/>
              <a:t>测试文档说明</a:t>
            </a:r>
            <a:endParaRPr lang="en-US" altLang="zh-CN" dirty="0"/>
          </a:p>
          <a:p>
            <a:pPr>
              <a:lnSpc>
                <a:spcPct val="150000"/>
              </a:lnSpc>
            </a:pPr>
            <a:r>
              <a:rPr lang="zh-CN" altLang="en-US" dirty="0"/>
              <a:t>过程管理</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前端</a:t>
            </a:r>
            <a:r>
              <a:rPr lang="en-US" altLang="zh-CN" dirty="0"/>
              <a:t>+</a:t>
            </a:r>
            <a:r>
              <a:rPr lang="zh-CN" altLang="en-US" dirty="0"/>
              <a:t>后端集成测试结果</a:t>
            </a:r>
            <a:endParaRPr lang="en-US" altLang="zh-CN" dirty="0"/>
          </a:p>
          <a:p>
            <a:pPr lvl="1"/>
            <a:r>
              <a:rPr lang="zh-CN" altLang="en-US" sz="2600" dirty="0"/>
              <a:t>测试用例信息统计</a:t>
            </a:r>
            <a:endParaRPr lang="en-US" altLang="zh-CN" sz="2600" dirty="0"/>
          </a:p>
          <a:p>
            <a:pPr lvl="2"/>
            <a:r>
              <a:rPr lang="zh-CN" altLang="zh-CN" sz="2400" kern="100" dirty="0">
                <a:effectLst/>
              </a:rPr>
              <a:t>共</a:t>
            </a:r>
            <a:r>
              <a:rPr lang="en-US" altLang="zh-CN" sz="2400" kern="100" dirty="0">
                <a:effectLst/>
              </a:rPr>
              <a:t>7</a:t>
            </a:r>
            <a:r>
              <a:rPr lang="zh-CN" altLang="zh-CN" sz="2400" kern="100" dirty="0">
                <a:effectLst/>
              </a:rPr>
              <a:t>个测试项，</a:t>
            </a:r>
            <a:r>
              <a:rPr lang="en-US" altLang="zh-CN" sz="2400" kern="100" dirty="0">
                <a:effectLst/>
              </a:rPr>
              <a:t>10</a:t>
            </a:r>
            <a:r>
              <a:rPr lang="zh-CN" altLang="zh-CN" sz="2400" kern="100" dirty="0">
                <a:effectLst/>
              </a:rPr>
              <a:t>个测试用例，均为黑盒测试用例，其中</a:t>
            </a:r>
            <a:r>
              <a:rPr lang="en-US" altLang="zh-CN" sz="2400" kern="100" dirty="0">
                <a:effectLst/>
              </a:rPr>
              <a:t>3</a:t>
            </a:r>
            <a:r>
              <a:rPr lang="zh-CN" altLang="zh-CN" sz="2400" kern="100" dirty="0">
                <a:effectLst/>
              </a:rPr>
              <a:t>个测试用例存在问题，测试通过率为</a:t>
            </a:r>
            <a:r>
              <a:rPr lang="en-US" altLang="zh-CN" sz="2400" kern="100" dirty="0">
                <a:effectLst/>
              </a:rPr>
              <a:t>70%</a:t>
            </a:r>
            <a:r>
              <a:rPr lang="zh-CN" altLang="en-US" sz="2400" kern="100" dirty="0">
                <a:effectLst/>
              </a:rPr>
              <a:t>。</a:t>
            </a:r>
            <a:endParaRPr lang="en-US" altLang="zh-CN" sz="2400" kern="100" dirty="0">
              <a:effectLst/>
            </a:endParaRPr>
          </a:p>
          <a:p>
            <a:pPr lvl="1"/>
            <a:r>
              <a:rPr lang="zh-CN" altLang="en-US" sz="2600" dirty="0"/>
              <a:t>错误用例分析（简述）</a:t>
            </a:r>
            <a:endParaRPr lang="en-US" altLang="zh-CN" sz="2600" dirty="0"/>
          </a:p>
          <a:p>
            <a:pPr lvl="2"/>
            <a:r>
              <a:rPr lang="zh-CN" altLang="en-US" sz="2400" dirty="0"/>
              <a:t>前端错误的代码逻辑导致发送错误消息给后端；</a:t>
            </a:r>
            <a:endParaRPr lang="en-US" altLang="zh-CN" sz="2400" dirty="0"/>
          </a:p>
          <a:p>
            <a:pPr lvl="2"/>
            <a:r>
              <a:rPr lang="zh-CN" altLang="en-US" sz="2400" dirty="0"/>
              <a:t>后端错误的代码逻辑导致错误信息被保存到数据库；</a:t>
            </a:r>
            <a:endParaRPr lang="en-US" altLang="zh-CN" sz="2400" dirty="0"/>
          </a:p>
          <a:p>
            <a:pPr lvl="2"/>
            <a:r>
              <a:rPr lang="zh-CN" altLang="en-US" sz="2400" dirty="0"/>
              <a:t>后端错误的代码逻辑导致后端没有正常处理接收到的消息，前后端数据不一致。</a:t>
            </a:r>
            <a:endParaRPr lang="en-US" altLang="zh-CN" sz="2400" dirty="0"/>
          </a:p>
          <a:p>
            <a:pPr lvl="2"/>
            <a:r>
              <a:rPr lang="zh-CN" altLang="en-US" sz="2400" dirty="0"/>
              <a:t>上述三种错误均通过修改程序代码的方式进行修改，并</a:t>
            </a:r>
            <a:r>
              <a:rPr lang="zh-CN" altLang="en-US" sz="2400" dirty="0">
                <a:solidFill>
                  <a:srgbClr val="FF0000"/>
                </a:solidFill>
              </a:rPr>
              <a:t>通过了回归测试</a:t>
            </a:r>
            <a:r>
              <a:rPr lang="zh-CN" altLang="en-US" sz="2400" dirty="0"/>
              <a:t>。</a:t>
            </a:r>
            <a:endParaRPr lang="en-US" altLang="zh-CN" sz="2400" dirty="0"/>
          </a:p>
          <a:p>
            <a:pPr lvl="2"/>
            <a:endParaRPr lang="en-US" altLang="zh-CN" sz="2000" dirty="0"/>
          </a:p>
          <a:p>
            <a:pPr lvl="1"/>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前端</a:t>
            </a:r>
            <a:r>
              <a:rPr lang="en-US" altLang="zh-CN" dirty="0"/>
              <a:t>+</a:t>
            </a:r>
            <a:r>
              <a:rPr lang="zh-CN" altLang="en-US" dirty="0"/>
              <a:t>后端集成测试结果</a:t>
            </a:r>
            <a:endParaRPr lang="en-US" altLang="zh-CN" dirty="0"/>
          </a:p>
          <a:p>
            <a:pPr lvl="1"/>
            <a:r>
              <a:rPr lang="zh-CN" altLang="en-US" sz="2600" dirty="0"/>
              <a:t>前端</a:t>
            </a:r>
            <a:r>
              <a:rPr lang="en-US" altLang="zh-CN" sz="2600" dirty="0"/>
              <a:t>+</a:t>
            </a:r>
            <a:r>
              <a:rPr lang="zh-CN" altLang="en-US" sz="2600" dirty="0"/>
              <a:t>后端集成测试的不足</a:t>
            </a:r>
            <a:endParaRPr lang="en-US" altLang="zh-CN" sz="2600" dirty="0"/>
          </a:p>
          <a:p>
            <a:pPr lvl="2"/>
            <a:r>
              <a:rPr lang="zh-CN" altLang="en-US" sz="2400" dirty="0"/>
              <a:t>有很多功能涉及到和</a:t>
            </a:r>
            <a:r>
              <a:rPr lang="en-US" altLang="zh-CN" sz="2400" dirty="0"/>
              <a:t>ROS</a:t>
            </a:r>
            <a:r>
              <a:rPr lang="zh-CN" altLang="en-US" sz="2400" dirty="0"/>
              <a:t>端的通信，无法通过前后端的交互进行测试，因此很多功能需要通过后端和</a:t>
            </a:r>
            <a:r>
              <a:rPr lang="en-US" altLang="zh-CN" sz="2400" dirty="0"/>
              <a:t>ROS</a:t>
            </a:r>
            <a:r>
              <a:rPr lang="zh-CN" altLang="en-US" sz="2400" dirty="0"/>
              <a:t>端的集成测试以及系统测试才能深入测试。所以建议模拟</a:t>
            </a:r>
            <a:r>
              <a:rPr lang="en-US" altLang="zh-CN" sz="2400" dirty="0"/>
              <a:t>ROS</a:t>
            </a:r>
            <a:r>
              <a:rPr lang="zh-CN" altLang="en-US" sz="2400" dirty="0"/>
              <a:t>端发送的数据，这样可以进行更多的前后端集成测试。</a:t>
            </a:r>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后端</a:t>
            </a:r>
            <a:r>
              <a:rPr lang="en-US" altLang="zh-CN" dirty="0"/>
              <a:t>+ROS</a:t>
            </a:r>
            <a:r>
              <a:rPr lang="zh-CN" altLang="en-US" dirty="0"/>
              <a:t>端集成测试</a:t>
            </a:r>
            <a:endParaRPr lang="en-US" altLang="zh-CN" dirty="0"/>
          </a:p>
          <a:p>
            <a:pPr lvl="1"/>
            <a:r>
              <a:rPr lang="zh-CN" altLang="en-US" sz="2600" dirty="0"/>
              <a:t>后端</a:t>
            </a:r>
            <a:r>
              <a:rPr lang="en-US" altLang="zh-CN" sz="2600" dirty="0"/>
              <a:t>+ROS</a:t>
            </a:r>
            <a:r>
              <a:rPr lang="zh-CN" altLang="en-US" sz="2600" dirty="0"/>
              <a:t>端集成测试同样在</a:t>
            </a:r>
            <a:r>
              <a:rPr lang="zh-CN" altLang="en-US" sz="2600" dirty="0">
                <a:solidFill>
                  <a:srgbClr val="FF0000"/>
                </a:solidFill>
              </a:rPr>
              <a:t>实际环境</a:t>
            </a:r>
            <a:r>
              <a:rPr lang="zh-CN" altLang="en-US" sz="2600" dirty="0"/>
              <a:t>（机器人实验室）中进行。</a:t>
            </a:r>
            <a:endParaRPr lang="zh-CN" altLang="en-US" sz="2600" dirty="0"/>
          </a:p>
          <a:p>
            <a:pPr lvl="1"/>
            <a:r>
              <a:rPr lang="zh-CN" altLang="en-US" sz="2600" dirty="0"/>
              <a:t>后端</a:t>
            </a:r>
            <a:r>
              <a:rPr lang="en-US" altLang="zh-CN" sz="2600" dirty="0"/>
              <a:t>+ROS</a:t>
            </a:r>
            <a:r>
              <a:rPr lang="zh-CN" altLang="en-US" sz="2600" dirty="0"/>
              <a:t>端集成测试根据</a:t>
            </a:r>
            <a:r>
              <a:rPr lang="en-US" altLang="zh-CN" sz="2600" dirty="0"/>
              <a:t>4</a:t>
            </a:r>
            <a:r>
              <a:rPr lang="zh-CN" altLang="en-US" sz="2600" dirty="0"/>
              <a:t>大核心功能，设计测试项目和</a:t>
            </a:r>
            <a:r>
              <a:rPr lang="zh-CN" altLang="en-US" sz="2600" dirty="0">
                <a:solidFill>
                  <a:srgbClr val="FF0000"/>
                </a:solidFill>
              </a:rPr>
              <a:t>灰盒测试用例</a:t>
            </a:r>
            <a:r>
              <a:rPr lang="zh-CN" altLang="en-US" sz="2600" dirty="0"/>
              <a:t>。</a:t>
            </a:r>
            <a:r>
              <a:rPr lang="zh-CN" altLang="en-US" sz="2600" dirty="0">
                <a:solidFill>
                  <a:srgbClr val="FF0000"/>
                </a:solidFill>
              </a:rPr>
              <a:t>后端通过模拟前端请求</a:t>
            </a:r>
            <a:r>
              <a:rPr lang="zh-CN" altLang="en-US" sz="2600" dirty="0"/>
              <a:t>进行</a:t>
            </a:r>
            <a:r>
              <a:rPr lang="zh-CN" altLang="en-US" sz="2600" dirty="0">
                <a:solidFill>
                  <a:srgbClr val="FF0000"/>
                </a:solidFill>
              </a:rPr>
              <a:t>自动化测试</a:t>
            </a:r>
            <a:r>
              <a:rPr lang="zh-CN" altLang="en-US" sz="2600" dirty="0"/>
              <a:t>。</a:t>
            </a:r>
            <a:endParaRPr lang="zh-CN" altLang="en-US" sz="2600" dirty="0"/>
          </a:p>
          <a:p>
            <a:pPr lvl="1"/>
            <a:r>
              <a:rPr lang="zh-CN" altLang="en-US" sz="2600" dirty="0"/>
              <a:t>测试项目具体包括：</a:t>
            </a:r>
            <a:endParaRPr lang="en-US" altLang="zh-CN" sz="2600" dirty="0"/>
          </a:p>
          <a:p>
            <a:pPr lvl="2"/>
            <a:r>
              <a:rPr lang="zh-CN" altLang="en-US" sz="2400" dirty="0"/>
              <a:t>建图功能测试；</a:t>
            </a:r>
            <a:endParaRPr lang="en-US" altLang="zh-CN" sz="2400" dirty="0"/>
          </a:p>
          <a:p>
            <a:pPr lvl="2"/>
            <a:r>
              <a:rPr lang="zh-CN" altLang="en-US" sz="2400" dirty="0"/>
              <a:t>站点编辑功能测试；</a:t>
            </a:r>
            <a:endParaRPr lang="en-US" altLang="zh-CN" sz="2400" dirty="0"/>
          </a:p>
          <a:p>
            <a:pPr lvl="2"/>
            <a:r>
              <a:rPr lang="zh-CN" altLang="en-US" sz="2400" dirty="0"/>
              <a:t>迎宾功能测试；</a:t>
            </a:r>
            <a:endParaRPr lang="en-US" altLang="zh-CN" sz="2400" dirty="0"/>
          </a:p>
          <a:p>
            <a:pPr lvl="2"/>
            <a:r>
              <a:rPr lang="zh-CN" altLang="en-US" sz="2400" dirty="0"/>
              <a:t>送餐功能测试。</a:t>
            </a:r>
            <a:endParaRPr lang="zh-CN" altLang="en-US"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后端</a:t>
            </a:r>
            <a:r>
              <a:rPr lang="en-US" altLang="zh-CN" dirty="0"/>
              <a:t>+ROS</a:t>
            </a:r>
            <a:r>
              <a:rPr lang="zh-CN" altLang="en-US" dirty="0"/>
              <a:t>端集成测试结果</a:t>
            </a:r>
            <a:endParaRPr lang="en-US" altLang="zh-CN" dirty="0"/>
          </a:p>
          <a:p>
            <a:pPr lvl="1"/>
            <a:r>
              <a:rPr lang="zh-CN" altLang="en-US" sz="2600" dirty="0"/>
              <a:t>测试用例信息统计</a:t>
            </a:r>
            <a:endParaRPr lang="en-US" altLang="zh-CN" sz="2600" dirty="0"/>
          </a:p>
          <a:p>
            <a:pPr lvl="2"/>
            <a:r>
              <a:rPr lang="zh-CN" altLang="en-US" sz="2400" dirty="0"/>
              <a:t>后端</a:t>
            </a:r>
            <a:r>
              <a:rPr lang="en-US" altLang="zh-CN" sz="2400" dirty="0"/>
              <a:t>+ROS</a:t>
            </a:r>
            <a:r>
              <a:rPr lang="zh-CN" altLang="en-US" sz="2400" dirty="0"/>
              <a:t>端的集成测试共</a:t>
            </a:r>
            <a:r>
              <a:rPr lang="en-US" altLang="zh-CN" sz="2400" dirty="0"/>
              <a:t>4</a:t>
            </a:r>
            <a:r>
              <a:rPr lang="zh-CN" altLang="en-US" sz="2400" dirty="0"/>
              <a:t>个测试项，</a:t>
            </a:r>
            <a:r>
              <a:rPr lang="en-US" altLang="zh-CN" sz="2400" dirty="0"/>
              <a:t>4</a:t>
            </a:r>
            <a:r>
              <a:rPr lang="zh-CN" altLang="en-US" sz="2400" dirty="0"/>
              <a:t>个灰盒测试用例，</a:t>
            </a:r>
            <a:r>
              <a:rPr lang="en-US" altLang="zh-CN" sz="2400" dirty="0"/>
              <a:t>0</a:t>
            </a:r>
            <a:r>
              <a:rPr lang="zh-CN" altLang="en-US" sz="2400" dirty="0"/>
              <a:t>个测试用例存在问题，测试用例通过率为</a:t>
            </a:r>
            <a:r>
              <a:rPr lang="en-US" altLang="zh-CN" sz="2400" dirty="0"/>
              <a:t>100%</a:t>
            </a:r>
            <a:r>
              <a:rPr lang="zh-CN" altLang="en-US" sz="2400" dirty="0"/>
              <a:t>，但测试用例较少，且部分异常部分待测试。</a:t>
            </a:r>
            <a:endParaRPr lang="en-US" altLang="zh-CN" sz="2400" dirty="0"/>
          </a:p>
          <a:p>
            <a:pPr lvl="2"/>
            <a:endParaRPr lang="en-US" altLang="zh-CN"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系统测试</a:t>
            </a:r>
            <a:endParaRPr lang="en-US" altLang="zh-CN" sz="2400" dirty="0"/>
          </a:p>
          <a:p>
            <a:pPr lvl="1"/>
            <a:r>
              <a:rPr lang="zh-CN" altLang="zh-CN" sz="2600" kern="100" dirty="0">
                <a:effectLst/>
                <a:latin typeface="Times New Roman" panose="02020603050405020304" pitchFamily="18" charset="0"/>
                <a:ea typeface="宋体" pitchFamily="2" charset="-122"/>
              </a:rPr>
              <a:t>由于时间原因，尚未实际进行系统测试，但经过“后端</a:t>
            </a:r>
            <a:r>
              <a:rPr lang="en-US" altLang="zh-CN" sz="2600" kern="100" dirty="0">
                <a:effectLst/>
                <a:latin typeface="Times New Roman" panose="02020603050405020304" pitchFamily="18" charset="0"/>
                <a:ea typeface="宋体" pitchFamily="2" charset="-122"/>
              </a:rPr>
              <a:t>+ROS</a:t>
            </a:r>
            <a:r>
              <a:rPr lang="zh-CN" altLang="zh-CN" sz="2600" kern="100" dirty="0">
                <a:effectLst/>
                <a:latin typeface="Times New Roman" panose="02020603050405020304" pitchFamily="18" charset="0"/>
                <a:ea typeface="宋体" pitchFamily="2" charset="-122"/>
              </a:rPr>
              <a:t>端集成测试”和“前端</a:t>
            </a:r>
            <a:r>
              <a:rPr lang="en-US" altLang="zh-CN" sz="2600" kern="100" dirty="0">
                <a:effectLst/>
                <a:latin typeface="Times New Roman" panose="02020603050405020304" pitchFamily="18" charset="0"/>
                <a:ea typeface="宋体" pitchFamily="2" charset="-122"/>
              </a:rPr>
              <a:t>+</a:t>
            </a:r>
            <a:r>
              <a:rPr lang="zh-CN" altLang="zh-CN" sz="2600" kern="100" dirty="0">
                <a:effectLst/>
                <a:latin typeface="Times New Roman" panose="02020603050405020304" pitchFamily="18" charset="0"/>
                <a:ea typeface="宋体" pitchFamily="2" charset="-122"/>
              </a:rPr>
              <a:t>后端集成测试”两次集成测试，基本可以保证</a:t>
            </a:r>
            <a:r>
              <a:rPr lang="zh-CN" altLang="en-US" sz="2600" kern="100" dirty="0">
                <a:latin typeface="Times New Roman" panose="02020603050405020304" pitchFamily="18" charset="0"/>
                <a:ea typeface="宋体" pitchFamily="2" charset="-122"/>
              </a:rPr>
              <a:t>软件可以</a:t>
            </a:r>
            <a:r>
              <a:rPr lang="zh-CN" altLang="zh-CN" sz="2600" kern="100" dirty="0">
                <a:effectLst/>
                <a:latin typeface="Times New Roman" panose="02020603050405020304" pitchFamily="18" charset="0"/>
                <a:ea typeface="宋体" pitchFamily="2" charset="-122"/>
              </a:rPr>
              <a:t>实现核心需求——建图、航点编辑、迎宾和送餐。</a:t>
            </a:r>
            <a:endParaRPr lang="zh-CN" altLang="zh-CN" sz="2600" kern="100" dirty="0">
              <a:effectLst/>
              <a:latin typeface="Times New Roman" panose="02020603050405020304" pitchFamily="18" charset="0"/>
              <a:ea typeface="宋体" pitchFamily="2" charset="-122"/>
            </a:endParaRPr>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测试环境的影响</a:t>
            </a:r>
            <a:endParaRPr lang="en-US" altLang="zh-CN" dirty="0"/>
          </a:p>
          <a:p>
            <a:pPr lvl="1"/>
            <a:r>
              <a:rPr lang="zh-CN" altLang="en-US" sz="2600" kern="100" dirty="0">
                <a:effectLst/>
                <a:latin typeface="Times New Roman" panose="02020603050405020304" pitchFamily="18" charset="0"/>
                <a:ea typeface="宋体" pitchFamily="2" charset="-122"/>
              </a:rPr>
              <a:t>前端和后端</a:t>
            </a:r>
            <a:endParaRPr lang="en-US" altLang="zh-CN" sz="2600" kern="100" dirty="0">
              <a:effectLst/>
              <a:latin typeface="Times New Roman" panose="02020603050405020304" pitchFamily="18" charset="0"/>
              <a:ea typeface="宋体" pitchFamily="2" charset="-122"/>
            </a:endParaRPr>
          </a:p>
          <a:p>
            <a:pPr lvl="2"/>
            <a:r>
              <a:rPr lang="zh-CN" altLang="en-US" sz="2400" dirty="0"/>
              <a:t>前端和后端的测试环境与最终操作环境相同。</a:t>
            </a:r>
            <a:endParaRPr lang="en-US" altLang="zh-CN" sz="2400" dirty="0"/>
          </a:p>
          <a:p>
            <a:pPr lvl="1"/>
            <a:r>
              <a:rPr lang="en-US" altLang="zh-CN" sz="2600" kern="100" dirty="0">
                <a:latin typeface="Times New Roman" panose="02020603050405020304" pitchFamily="18" charset="0"/>
                <a:ea typeface="宋体" pitchFamily="2" charset="-122"/>
              </a:rPr>
              <a:t>ROS</a:t>
            </a:r>
            <a:r>
              <a:rPr lang="zh-CN" altLang="en-US" sz="2600" kern="100" dirty="0">
                <a:latin typeface="Times New Roman" panose="02020603050405020304" pitchFamily="18" charset="0"/>
                <a:ea typeface="宋体" pitchFamily="2" charset="-122"/>
              </a:rPr>
              <a:t>端</a:t>
            </a:r>
            <a:endParaRPr lang="en-US" altLang="zh-CN" sz="2600" kern="100" dirty="0">
              <a:latin typeface="Times New Roman" panose="02020603050405020304" pitchFamily="18" charset="0"/>
              <a:ea typeface="宋体" pitchFamily="2" charset="-122"/>
            </a:endParaRPr>
          </a:p>
          <a:p>
            <a:pPr lvl="2"/>
            <a:r>
              <a:rPr lang="zh-CN" altLang="en-US" sz="2400" dirty="0"/>
              <a:t>机器人的测试环境为机器人实验室（新主楼</a:t>
            </a:r>
            <a:r>
              <a:rPr lang="en-US" altLang="zh-CN" sz="2400" dirty="0"/>
              <a:t>G1027</a:t>
            </a:r>
            <a:r>
              <a:rPr lang="zh-CN" altLang="en-US" sz="2400" dirty="0"/>
              <a:t>），与操作环境基本相同，但测试环境较为复杂狭窄，导致</a:t>
            </a:r>
            <a:r>
              <a:rPr lang="en-US" altLang="zh-CN" sz="2400" dirty="0"/>
              <a:t>ROS</a:t>
            </a:r>
            <a:r>
              <a:rPr lang="zh-CN" altLang="en-US" sz="2400" dirty="0"/>
              <a:t>端部分出现“机器人无法正确识别自身在场景中位置”的状况。</a:t>
            </a:r>
            <a:endParaRPr lang="zh-CN" altLang="zh-CN" sz="2400" dirty="0"/>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dirty="0"/>
              <a:t>改进建议</a:t>
            </a:r>
            <a:endParaRPr lang="en-US" altLang="zh-CN" dirty="0"/>
          </a:p>
          <a:p>
            <a:pPr lvl="1"/>
            <a:r>
              <a:rPr lang="zh-CN" altLang="en-US" sz="2600" kern="100" dirty="0">
                <a:effectLst/>
                <a:latin typeface="Times New Roman" panose="02020603050405020304" pitchFamily="18" charset="0"/>
                <a:ea typeface="宋体" pitchFamily="2" charset="-122"/>
              </a:rPr>
              <a:t>前端、后端、</a:t>
            </a:r>
            <a:r>
              <a:rPr lang="en-US" altLang="zh-CN" sz="2600" kern="100" dirty="0">
                <a:effectLst/>
                <a:latin typeface="Times New Roman" panose="02020603050405020304" pitchFamily="18" charset="0"/>
                <a:ea typeface="宋体" pitchFamily="2" charset="-122"/>
              </a:rPr>
              <a:t>ROS</a:t>
            </a:r>
            <a:r>
              <a:rPr lang="zh-CN" altLang="en-US" sz="2600" kern="100" dirty="0">
                <a:effectLst/>
                <a:latin typeface="Times New Roman" panose="02020603050405020304" pitchFamily="18" charset="0"/>
                <a:ea typeface="宋体" pitchFamily="2" charset="-122"/>
              </a:rPr>
              <a:t>端组合进行完整的</a:t>
            </a:r>
            <a:r>
              <a:rPr lang="zh-CN" altLang="en-US" sz="2600" kern="100">
                <a:effectLst/>
                <a:latin typeface="Times New Roman" panose="02020603050405020304" pitchFamily="18" charset="0"/>
                <a:ea typeface="宋体" pitchFamily="2" charset="-122"/>
              </a:rPr>
              <a:t>系统测试；</a:t>
            </a:r>
            <a:endParaRPr lang="zh-CN" altLang="en-US" sz="2600" kern="100" dirty="0">
              <a:effectLst/>
              <a:latin typeface="Times New Roman" panose="02020603050405020304" pitchFamily="18" charset="0"/>
              <a:ea typeface="宋体" pitchFamily="2" charset="-122"/>
            </a:endParaRPr>
          </a:p>
          <a:p>
            <a:pPr lvl="1"/>
            <a:r>
              <a:rPr lang="zh-CN" altLang="en-US" sz="2600" kern="100" dirty="0">
                <a:effectLst/>
                <a:latin typeface="Times New Roman" panose="02020603050405020304" pitchFamily="18" charset="0"/>
                <a:ea typeface="宋体" pitchFamily="2" charset="-122"/>
              </a:rPr>
              <a:t>后端增加对于超时、低电量、姿态异常等异常处理功能；</a:t>
            </a:r>
            <a:endParaRPr lang="zh-CN" altLang="en-US" sz="2600" kern="100" dirty="0">
              <a:effectLst/>
              <a:latin typeface="Times New Roman" panose="02020603050405020304" pitchFamily="18" charset="0"/>
              <a:ea typeface="宋体" pitchFamily="2" charset="-122"/>
            </a:endParaRPr>
          </a:p>
          <a:p>
            <a:pPr lvl="1"/>
            <a:r>
              <a:rPr lang="en-US" altLang="zh-CN" sz="2600" kern="100" dirty="0">
                <a:effectLst/>
                <a:latin typeface="Times New Roman" panose="02020603050405020304" pitchFamily="18" charset="0"/>
                <a:ea typeface="宋体" pitchFamily="2" charset="-122"/>
              </a:rPr>
              <a:t>ROS</a:t>
            </a:r>
            <a:r>
              <a:rPr lang="zh-CN" altLang="en-US" sz="2600" kern="100" dirty="0">
                <a:effectLst/>
                <a:latin typeface="Times New Roman" panose="02020603050405020304" pitchFamily="18" charset="0"/>
                <a:ea typeface="宋体" pitchFamily="2" charset="-122"/>
              </a:rPr>
              <a:t>端增加更加灵活的自动避障和处理复杂环境的功能。</a:t>
            </a:r>
            <a:endParaRPr lang="zh-CN" altLang="en-US" sz="2600" kern="100" dirty="0">
              <a:effectLst/>
              <a:latin typeface="Times New Roman" panose="02020603050405020304" pitchFamily="18" charset="0"/>
              <a:ea typeface="宋体" pitchFamily="2" charset="-122"/>
            </a:endParaRPr>
          </a:p>
          <a:p>
            <a:pPr lvl="1"/>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65000"/>
                  </a:schemeClr>
                </a:solidFill>
              </a:rPr>
              <a:t>迭代开发展示</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测试文档说明</a:t>
            </a:r>
            <a:endParaRPr lang="en-US" altLang="zh-CN" dirty="0">
              <a:solidFill>
                <a:schemeClr val="bg1">
                  <a:lumMod val="65000"/>
                </a:schemeClr>
              </a:solidFill>
            </a:endParaRPr>
          </a:p>
          <a:p>
            <a:pPr>
              <a:lnSpc>
                <a:spcPct val="150000"/>
              </a:lnSpc>
            </a:pPr>
            <a:r>
              <a:rPr lang="zh-CN" altLang="en-US" dirty="0"/>
              <a:t>过程管理</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过程管理</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里程碑和</a:t>
            </a:r>
            <a:r>
              <a:rPr lang="en-US" altLang="zh-CN" dirty="0"/>
              <a:t>issue</a:t>
            </a:r>
            <a:r>
              <a:rPr lang="zh-CN" altLang="en-US" dirty="0"/>
              <a:t>完成情况</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563610" y="2753870"/>
            <a:ext cx="8016780" cy="330655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过程管理</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分支提交情况</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28650" y="2606949"/>
            <a:ext cx="7886700" cy="34534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迭代开发展示</a:t>
            </a:r>
            <a:endParaRPr lang="en-US" altLang="zh-CN" dirty="0"/>
          </a:p>
          <a:p>
            <a:pPr>
              <a:lnSpc>
                <a:spcPct val="150000"/>
              </a:lnSpc>
            </a:pPr>
            <a:r>
              <a:rPr lang="zh-CN" altLang="en-US" dirty="0">
                <a:solidFill>
                  <a:schemeClr val="bg1">
                    <a:lumMod val="65000"/>
                  </a:schemeClr>
                </a:solidFill>
              </a:rPr>
              <a:t>测试文档说明</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过程管理</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分支提交情况</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628649" y="2360793"/>
            <a:ext cx="7886701" cy="39955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
        <p:nvSpPr>
          <p:cNvPr id="5" name="文本框 4"/>
          <p:cNvSpPr txBox="1"/>
          <p:nvPr/>
        </p:nvSpPr>
        <p:spPr>
          <a:xfrm>
            <a:off x="3597173" y="2563319"/>
            <a:ext cx="1728358" cy="707886"/>
          </a:xfrm>
          <a:prstGeom prst="rect">
            <a:avLst/>
          </a:prstGeom>
          <a:noFill/>
        </p:spPr>
        <p:txBody>
          <a:bodyPr wrap="none" rtlCol="0">
            <a:spAutoFit/>
          </a:bodyPr>
          <a:lstStyle/>
          <a:p>
            <a:pPr algn="ctr"/>
            <a:r>
              <a:rPr lang="zh-CN" altLang="en-US" sz="4000" b="1" dirty="0"/>
              <a:t>谢谢！</a:t>
            </a:r>
            <a:endParaRPr lang="en-US" altLang="zh-CN"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迭代开发展示</a:t>
            </a:r>
            <a:endParaRPr lang="zh-CN" altLang="en-US" dirty="0"/>
          </a:p>
        </p:txBody>
      </p:sp>
      <p:sp>
        <p:nvSpPr>
          <p:cNvPr id="3" name="内容占位符 2"/>
          <p:cNvSpPr>
            <a:spLocks noGrp="1"/>
          </p:cNvSpPr>
          <p:nvPr>
            <p:ph idx="1"/>
          </p:nvPr>
        </p:nvSpPr>
        <p:spPr/>
        <p:txBody>
          <a:bodyPr>
            <a:normAutofit fontScale="72500"/>
          </a:bodyPr>
          <a:lstStyle/>
          <a:p>
            <a:pPr>
              <a:lnSpc>
                <a:spcPct val="150000"/>
              </a:lnSpc>
            </a:pPr>
            <a:r>
              <a:rPr lang="zh-CN" altLang="en-US" dirty="0"/>
              <a:t>前端</a:t>
            </a:r>
            <a:endParaRPr lang="en-US" altLang="zh-CN" dirty="0"/>
          </a:p>
          <a:p>
            <a:pPr lvl="1">
              <a:lnSpc>
                <a:spcPct val="150000"/>
              </a:lnSpc>
            </a:pPr>
            <a:r>
              <a:rPr lang="zh-CN" altLang="en-US" dirty="0"/>
              <a:t>实现站点可视化编辑</a:t>
            </a:r>
            <a:endParaRPr lang="zh-CN" altLang="en-US" dirty="0"/>
          </a:p>
          <a:p>
            <a:pPr lvl="1">
              <a:lnSpc>
                <a:spcPct val="150000"/>
              </a:lnSpc>
            </a:pPr>
            <a:r>
              <a:rPr lang="zh-CN" altLang="en-US" dirty="0"/>
              <a:t>实现场景地图</a:t>
            </a:r>
            <a:r>
              <a:rPr lang="zh-CN" altLang="en-US" dirty="0"/>
              <a:t>实时更新，机器人位置实时渲染</a:t>
            </a:r>
            <a:endParaRPr lang="en-US" altLang="zh-CN" dirty="0"/>
          </a:p>
          <a:p>
            <a:pPr>
              <a:lnSpc>
                <a:spcPct val="150000"/>
              </a:lnSpc>
            </a:pPr>
            <a:r>
              <a:rPr lang="zh-CN" altLang="en-US" dirty="0"/>
              <a:t>后端</a:t>
            </a:r>
            <a:endParaRPr lang="en-US" altLang="zh-CN" dirty="0"/>
          </a:p>
          <a:p>
            <a:pPr lvl="1">
              <a:lnSpc>
                <a:spcPct val="150000"/>
              </a:lnSpc>
            </a:pPr>
            <a:r>
              <a:rPr lang="zh-CN" altLang="en-US" dirty="0"/>
              <a:t>实现了与前端的连接交互，能接受前端的消息并进行处理后返回给前端；</a:t>
            </a:r>
            <a:endParaRPr lang="en-US" altLang="zh-CN" dirty="0"/>
          </a:p>
          <a:p>
            <a:pPr lvl="1">
              <a:lnSpc>
                <a:spcPct val="150000"/>
              </a:lnSpc>
            </a:pPr>
            <a:r>
              <a:rPr lang="zh-CN" altLang="en-US" dirty="0"/>
              <a:t>实现了与</a:t>
            </a:r>
            <a:r>
              <a:rPr lang="en-US" altLang="zh-CN" dirty="0"/>
              <a:t>ROS</a:t>
            </a:r>
            <a:r>
              <a:rPr lang="zh-CN" altLang="en-US" dirty="0"/>
              <a:t>端的连接交互，使两端能够发送接收消息，能针对前端每个操作向</a:t>
            </a:r>
            <a:r>
              <a:rPr lang="en-US" altLang="zh-CN" dirty="0"/>
              <a:t>ROS</a:t>
            </a:r>
            <a:r>
              <a:rPr lang="zh-CN" altLang="en-US" dirty="0"/>
              <a:t>端发送消息；</a:t>
            </a:r>
            <a:endParaRPr lang="en-US" altLang="zh-CN" dirty="0"/>
          </a:p>
          <a:p>
            <a:pPr lvl="1">
              <a:lnSpc>
                <a:spcPct val="150000"/>
              </a:lnSpc>
            </a:pPr>
            <a:r>
              <a:rPr lang="zh-CN" altLang="en-US" dirty="0"/>
              <a:t>编写了自动化测试程序，应用在后端单元测试和后端</a:t>
            </a:r>
            <a:r>
              <a:rPr lang="en-US" altLang="zh-CN" dirty="0"/>
              <a:t>+ROS</a:t>
            </a:r>
            <a:r>
              <a:rPr lang="zh-CN" altLang="en-US" dirty="0"/>
              <a:t>端集成测试中。</a:t>
            </a:r>
            <a:endParaRPr lang="zh-CN" altLang="en-US"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迭代开发展示</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a:t>ROS</a:t>
            </a:r>
            <a:r>
              <a:rPr lang="zh-CN" altLang="en-US" dirty="0"/>
              <a:t>端</a:t>
            </a:r>
            <a:endParaRPr lang="en-US" altLang="zh-CN" dirty="0"/>
          </a:p>
          <a:p>
            <a:pPr lvl="1">
              <a:lnSpc>
                <a:spcPct val="150000"/>
              </a:lnSpc>
            </a:pPr>
            <a:r>
              <a:rPr lang="zh-CN" altLang="en-US" dirty="0"/>
              <a:t>通过</a:t>
            </a:r>
            <a:r>
              <a:rPr lang="en-US" altLang="zh-CN" dirty="0" err="1"/>
              <a:t>rosbridge</a:t>
            </a:r>
            <a:r>
              <a:rPr lang="zh-CN" altLang="en-US" dirty="0"/>
              <a:t>实现了与后端的通信；</a:t>
            </a:r>
            <a:endParaRPr lang="en-US" altLang="zh-CN" dirty="0"/>
          </a:p>
          <a:p>
            <a:pPr lvl="1">
              <a:lnSpc>
                <a:spcPct val="150000"/>
              </a:lnSpc>
            </a:pPr>
            <a:r>
              <a:rPr lang="zh-CN" altLang="en-US" dirty="0"/>
              <a:t>实现了</a:t>
            </a:r>
            <a:r>
              <a:rPr lang="en-US" altLang="zh-CN" dirty="0"/>
              <a:t>ROS</a:t>
            </a:r>
            <a:r>
              <a:rPr lang="zh-CN" altLang="en-US" dirty="0"/>
              <a:t>中控，当机器人接收到后端发来指定话题的消息后，可以自动调用</a:t>
            </a:r>
            <a:r>
              <a:rPr lang="en-US" altLang="zh-CN" dirty="0" err="1"/>
              <a:t>ros</a:t>
            </a:r>
            <a:r>
              <a:rPr lang="en-US" altLang="zh-CN" dirty="0"/>
              <a:t> launch</a:t>
            </a:r>
            <a:r>
              <a:rPr lang="zh-CN" altLang="en-US" dirty="0"/>
              <a:t>和</a:t>
            </a:r>
            <a:r>
              <a:rPr lang="en-US" altLang="zh-CN" dirty="0" err="1"/>
              <a:t>rosnode</a:t>
            </a:r>
            <a:r>
              <a:rPr lang="en-US" altLang="zh-CN" dirty="0"/>
              <a:t> kill</a:t>
            </a:r>
            <a:r>
              <a:rPr lang="zh-CN" altLang="en-US" dirty="0"/>
              <a:t>来开启</a:t>
            </a:r>
            <a:r>
              <a:rPr lang="en-US" altLang="zh-CN" dirty="0"/>
              <a:t>/</a:t>
            </a:r>
            <a:r>
              <a:rPr lang="zh-CN" altLang="en-US" dirty="0"/>
              <a:t>关闭功能所涉及到的结点；</a:t>
            </a:r>
            <a:endParaRPr lang="en-US" altLang="zh-CN" dirty="0"/>
          </a:p>
          <a:p>
            <a:pPr lvl="1">
              <a:lnSpc>
                <a:spcPct val="150000"/>
              </a:lnSpc>
            </a:pPr>
            <a:r>
              <a:rPr lang="zh-CN" altLang="en-US" dirty="0"/>
              <a:t>将</a:t>
            </a:r>
            <a:r>
              <a:rPr lang="en-US" altLang="zh-CN" dirty="0" err="1"/>
              <a:t>pgm</a:t>
            </a:r>
            <a:r>
              <a:rPr lang="zh-CN" altLang="en-US" dirty="0"/>
              <a:t>文件转</a:t>
            </a:r>
            <a:r>
              <a:rPr lang="en-US" altLang="zh-CN" dirty="0"/>
              <a:t>base64</a:t>
            </a:r>
            <a:r>
              <a:rPr lang="zh-CN" altLang="en-US" dirty="0"/>
              <a:t>字符串实现了</a:t>
            </a:r>
            <a:r>
              <a:rPr lang="en-US" altLang="zh-CN" dirty="0" err="1"/>
              <a:t>rviz</a:t>
            </a:r>
            <a:r>
              <a:rPr lang="zh-CN" altLang="en-US" dirty="0"/>
              <a:t>界面建图进度的实时传送；</a:t>
            </a:r>
            <a:endParaRPr lang="en-US" altLang="zh-CN" dirty="0"/>
          </a:p>
          <a:p>
            <a:pPr lvl="1">
              <a:lnSpc>
                <a:spcPct val="150000"/>
              </a:lnSpc>
            </a:pPr>
            <a:r>
              <a:rPr lang="zh-CN" altLang="en-US" dirty="0"/>
              <a:t>编写了自动化测试程序，用于后端单元测试。</a:t>
            </a:r>
            <a:endParaRPr lang="en-US" altLang="zh-CN"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报告提纲</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65000"/>
                  </a:schemeClr>
                </a:solidFill>
              </a:rPr>
              <a:t>迭代开发展示</a:t>
            </a:r>
            <a:endParaRPr lang="en-US" altLang="zh-CN" dirty="0">
              <a:solidFill>
                <a:schemeClr val="bg1">
                  <a:lumMod val="65000"/>
                </a:schemeClr>
              </a:solidFill>
            </a:endParaRPr>
          </a:p>
          <a:p>
            <a:pPr>
              <a:lnSpc>
                <a:spcPct val="150000"/>
              </a:lnSpc>
            </a:pPr>
            <a:r>
              <a:rPr lang="zh-CN" altLang="en-US" dirty="0"/>
              <a:t>测试文档说明</a:t>
            </a:r>
            <a:endParaRPr lang="en-US" altLang="zh-CN" dirty="0"/>
          </a:p>
          <a:p>
            <a:pPr>
              <a:lnSpc>
                <a:spcPct val="150000"/>
              </a:lnSpc>
            </a:pP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p:txBody>
          <a:bodyPr/>
          <a:lstStyle/>
          <a:p>
            <a:r>
              <a:rPr lang="zh-CN" altLang="en-US" dirty="0"/>
              <a:t>测试文档的内容组织</a:t>
            </a:r>
            <a:endParaRPr lang="en-US" altLang="zh-CN" dirty="0"/>
          </a:p>
          <a:p>
            <a:pPr lvl="1"/>
            <a:r>
              <a:rPr lang="zh-CN" altLang="en-US" sz="2600" dirty="0"/>
              <a:t>测试结果</a:t>
            </a:r>
            <a:endParaRPr lang="en-US" altLang="zh-CN" sz="2600" dirty="0"/>
          </a:p>
          <a:p>
            <a:pPr lvl="2"/>
            <a:r>
              <a:rPr lang="zh-CN" altLang="en-US" sz="2400" dirty="0"/>
              <a:t>单元测试结果</a:t>
            </a:r>
            <a:endParaRPr lang="en-US" altLang="zh-CN" sz="2400" dirty="0"/>
          </a:p>
          <a:p>
            <a:pPr lvl="2"/>
            <a:r>
              <a:rPr lang="zh-CN" altLang="en-US" sz="2400" dirty="0"/>
              <a:t>集成测试结果</a:t>
            </a:r>
            <a:endParaRPr lang="en-US" altLang="zh-CN" sz="2400" dirty="0"/>
          </a:p>
          <a:p>
            <a:pPr lvl="1"/>
            <a:r>
              <a:rPr lang="zh-CN" altLang="en-US" sz="2600" dirty="0"/>
              <a:t>测试结果分析</a:t>
            </a:r>
            <a:endParaRPr lang="en-US" altLang="zh-CN" sz="2600" dirty="0"/>
          </a:p>
          <a:p>
            <a:pPr lvl="2"/>
            <a:r>
              <a:rPr lang="zh-CN" altLang="en-US" sz="2400" dirty="0"/>
              <a:t>对被测软件的总体评估</a:t>
            </a:r>
            <a:endParaRPr lang="en-US" altLang="zh-CN" sz="2400" dirty="0"/>
          </a:p>
          <a:p>
            <a:pPr lvl="2"/>
            <a:r>
              <a:rPr lang="zh-CN" altLang="en-US" sz="2400" dirty="0"/>
              <a:t>测试环境的影响</a:t>
            </a:r>
            <a:endParaRPr lang="en-US" altLang="zh-CN" sz="2400" dirty="0"/>
          </a:p>
          <a:p>
            <a:pPr lvl="2"/>
            <a:r>
              <a:rPr lang="zh-CN" altLang="en-US" sz="2400" dirty="0"/>
              <a:t>改进建议</a:t>
            </a:r>
            <a:endParaRPr lang="en-US" altLang="ja-JP" sz="24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5040630" cy="4581245"/>
          </a:xfrm>
        </p:spPr>
        <p:txBody>
          <a:bodyPr>
            <a:noAutofit/>
          </a:bodyPr>
          <a:lstStyle/>
          <a:p>
            <a:r>
              <a:rPr lang="zh-CN" altLang="en-US" sz="2800" dirty="0"/>
              <a:t>前端单元测试</a:t>
            </a:r>
            <a:endParaRPr lang="en-US" altLang="zh-CN" dirty="0"/>
          </a:p>
          <a:p>
            <a:pPr lvl="1"/>
            <a:r>
              <a:rPr lang="zh-CN" altLang="en-US" sz="2600" dirty="0"/>
              <a:t>页面路由单元测试</a:t>
            </a:r>
            <a:endParaRPr lang="en-US" altLang="zh-CN" sz="2600" dirty="0"/>
          </a:p>
          <a:p>
            <a:pPr lvl="2"/>
            <a:r>
              <a:rPr lang="zh-CN" altLang="en-US" sz="2400" dirty="0"/>
              <a:t>页面路由分支结构如右图所示，前端单元测试项目和用例根据分支结构进行设计。</a:t>
            </a:r>
            <a:endParaRPr lang="en-US" altLang="zh-CN" sz="2400" dirty="0"/>
          </a:p>
          <a:p>
            <a:pPr lvl="2"/>
            <a:r>
              <a:rPr lang="zh-CN" altLang="en-US" sz="2400" dirty="0"/>
              <a:t>具体包括：进入设置界面、清空当前所有缓存等个人功能，和弹出添加</a:t>
            </a:r>
            <a:r>
              <a:rPr lang="en-US" altLang="zh-CN" sz="2400" dirty="0"/>
              <a:t>/</a:t>
            </a:r>
            <a:r>
              <a:rPr lang="zh-CN" altLang="en-US" sz="2400" dirty="0"/>
              <a:t>连接设备选项、进入创建地图页面、进入站点编辑页面、进入工作页面、进入场景编辑界面这些核心功能。</a:t>
            </a:r>
            <a:endParaRPr lang="zh-CN" altLang="en-US" sz="2400" dirty="0"/>
          </a:p>
          <a:p>
            <a:pPr lvl="2"/>
            <a:endParaRPr lang="en-US" altLang="zh-CN" sz="2400" dirty="0"/>
          </a:p>
          <a:p>
            <a:pPr lvl="1"/>
            <a:endParaRPr lang="en-US" altLang="ja-JP" sz="26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pic>
        <p:nvPicPr>
          <p:cNvPr id="1027" name="图片 3" descr="截屏2023-05-30 下午10.02.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61211" y="2471519"/>
            <a:ext cx="3187311" cy="3133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892994" y="5605168"/>
            <a:ext cx="2523744" cy="455253"/>
          </a:xfrm>
          <a:prstGeom prst="rect">
            <a:avLst/>
          </a:prstGeom>
          <a:noFill/>
        </p:spPr>
        <p:txBody>
          <a:bodyPr wrap="square">
            <a:spAutoFit/>
          </a:bodyPr>
          <a:lstStyle/>
          <a:p>
            <a:pPr algn="ctr">
              <a:lnSpc>
                <a:spcPct val="150000"/>
              </a:lnSpc>
              <a:spcBef>
                <a:spcPts val="600"/>
              </a:spcBef>
            </a:pPr>
            <a:r>
              <a:rPr lang="zh-CN" altLang="zh-CN" sz="1800" kern="100" dirty="0">
                <a:effectLst/>
                <a:latin typeface="Times New Roman" panose="02020603050405020304" pitchFamily="18" charset="0"/>
                <a:ea typeface="宋体" pitchFamily="2" charset="-122"/>
              </a:rPr>
              <a:t>图</a:t>
            </a:r>
            <a:r>
              <a:rPr lang="en-US" altLang="zh-CN" sz="1800" kern="100" dirty="0">
                <a:effectLst/>
                <a:latin typeface="Times New Roman" panose="02020603050405020304" pitchFamily="18" charset="0"/>
                <a:ea typeface="宋体" pitchFamily="2" charset="-122"/>
              </a:rPr>
              <a:t>1 </a:t>
            </a:r>
            <a:r>
              <a:rPr lang="zh-CN" altLang="zh-CN" sz="1800" kern="100" dirty="0">
                <a:effectLst/>
                <a:latin typeface="Times New Roman" panose="02020603050405020304" pitchFamily="18" charset="0"/>
                <a:ea typeface="宋体" pitchFamily="2" charset="-122"/>
              </a:rPr>
              <a:t>页面路由分支结构</a:t>
            </a:r>
            <a:endParaRPr lang="zh-CN" altLang="zh-CN" sz="2400" kern="100" dirty="0">
              <a:effectLst/>
              <a:latin typeface="Times New Roman" panose="02020603050405020304" pitchFamily="18"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测试文档说明</a:t>
            </a:r>
            <a:endParaRPr lang="zh-CN" altLang="en-US" dirty="0"/>
          </a:p>
        </p:txBody>
      </p:sp>
      <p:sp>
        <p:nvSpPr>
          <p:cNvPr id="3" name="内容占位符 2"/>
          <p:cNvSpPr>
            <a:spLocks noGrp="1"/>
          </p:cNvSpPr>
          <p:nvPr>
            <p:ph idx="1"/>
          </p:nvPr>
        </p:nvSpPr>
        <p:spPr>
          <a:xfrm>
            <a:off x="628650" y="1479176"/>
            <a:ext cx="7886700" cy="4581245"/>
          </a:xfrm>
        </p:spPr>
        <p:txBody>
          <a:bodyPr>
            <a:noAutofit/>
          </a:bodyPr>
          <a:lstStyle/>
          <a:p>
            <a:r>
              <a:rPr lang="zh-CN" altLang="en-US" sz="2800" dirty="0"/>
              <a:t>前端单元测试结果</a:t>
            </a:r>
            <a:endParaRPr lang="en-US" altLang="zh-CN" dirty="0"/>
          </a:p>
          <a:p>
            <a:pPr lvl="1"/>
            <a:r>
              <a:rPr lang="zh-CN" altLang="en-US" sz="2600" dirty="0"/>
              <a:t>测试用例信息统计</a:t>
            </a:r>
            <a:endParaRPr lang="en-US" altLang="zh-CN" sz="2600" dirty="0"/>
          </a:p>
          <a:p>
            <a:pPr lvl="2"/>
            <a:r>
              <a:rPr lang="zh-CN" altLang="en-US" sz="2400" dirty="0"/>
              <a:t>前端单元测试共</a:t>
            </a:r>
            <a:r>
              <a:rPr lang="en-US" altLang="zh-CN" sz="2400" dirty="0"/>
              <a:t>10</a:t>
            </a:r>
            <a:r>
              <a:rPr lang="zh-CN" altLang="en-US" sz="2400" dirty="0"/>
              <a:t>个测试项，</a:t>
            </a:r>
            <a:r>
              <a:rPr lang="en-US" altLang="zh-CN" sz="2400" dirty="0"/>
              <a:t>10</a:t>
            </a:r>
            <a:r>
              <a:rPr lang="zh-CN" altLang="en-US" sz="2400" dirty="0"/>
              <a:t>个白盒测用例，</a:t>
            </a:r>
            <a:r>
              <a:rPr lang="en-US" altLang="zh-CN" sz="2400" dirty="0"/>
              <a:t>0</a:t>
            </a:r>
            <a:r>
              <a:rPr lang="zh-CN" altLang="en-US" sz="2400" dirty="0"/>
              <a:t>个测试用例存在问题，测试用例通过率为</a:t>
            </a:r>
            <a:r>
              <a:rPr lang="en-US" altLang="zh-CN" sz="2400" dirty="0"/>
              <a:t>100%</a:t>
            </a:r>
            <a:r>
              <a:rPr lang="zh-CN" altLang="en-US" sz="2400" dirty="0"/>
              <a:t>。</a:t>
            </a:r>
            <a:endParaRPr lang="en-US" altLang="zh-CN" sz="2400" dirty="0"/>
          </a:p>
          <a:p>
            <a:pPr lvl="1"/>
            <a:endParaRPr lang="en-US" altLang="ja-JP" sz="2600" dirty="0"/>
          </a:p>
        </p:txBody>
      </p:sp>
      <p:sp>
        <p:nvSpPr>
          <p:cNvPr id="4" name="灯片编号占位符 3"/>
          <p:cNvSpPr>
            <a:spLocks noGrp="1"/>
          </p:cNvSpPr>
          <p:nvPr>
            <p:ph type="sldNum" sz="quarter" idx="12"/>
          </p:nvPr>
        </p:nvSpPr>
        <p:spPr/>
        <p:txBody>
          <a:bodyPr/>
          <a:lstStyle/>
          <a:p>
            <a:fld id="{0A699C53-0D35-476E-B857-40C860CE28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TM02900688[[fn=平面]]</Template>
  <TotalTime>0</TotalTime>
  <Words>3752</Words>
  <Application>WPS 演示</Application>
  <PresentationFormat>全屏显示(4:3)</PresentationFormat>
  <Paragraphs>442</Paragraphs>
  <Slides>31</Slides>
  <Notes>30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31</vt:i4>
      </vt:variant>
    </vt:vector>
  </HeadingPairs>
  <TitlesOfParts>
    <vt:vector size="51" baseType="lpstr">
      <vt:lpstr>Arial</vt:lpstr>
      <vt:lpstr>宋体</vt:lpstr>
      <vt:lpstr>Wingdings</vt:lpstr>
      <vt:lpstr>Times New Roman</vt:lpstr>
      <vt:lpstr>黑体</vt:lpstr>
      <vt:lpstr>汉仪中黑KW</vt:lpstr>
      <vt:lpstr>Cambria</vt:lpstr>
      <vt:lpstr>苹方-简</vt:lpstr>
      <vt:lpstr>楷体</vt:lpstr>
      <vt:lpstr>汉仪楷体KW</vt:lpstr>
      <vt:lpstr>汉仪书宋二KW</vt:lpstr>
      <vt:lpstr>等线</vt:lpstr>
      <vt:lpstr>汉仪中等线KW</vt:lpstr>
      <vt:lpstr>Calibri</vt:lpstr>
      <vt:lpstr>Helvetica Neue</vt:lpstr>
      <vt:lpstr>微软雅黑</vt:lpstr>
      <vt:lpstr>汉仪旗黑</vt:lpstr>
      <vt:lpstr>宋体</vt:lpstr>
      <vt:lpstr>Arial Unicode MS</vt:lpstr>
      <vt:lpstr>Office 主题</vt:lpstr>
      <vt:lpstr>智能餐厅服务机器人 ----软件测试报告</vt:lpstr>
      <vt:lpstr>报告提纲</vt:lpstr>
      <vt:lpstr>报告提纲</vt:lpstr>
      <vt:lpstr>迭代开发展示</vt:lpstr>
      <vt:lpstr>迭代开发展示</vt:lpstr>
      <vt:lpstr>报告提纲</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测试文档说明</vt:lpstr>
      <vt:lpstr>报告提纲</vt:lpstr>
      <vt:lpstr>过程管理</vt:lpstr>
      <vt:lpstr>过程管理</vt:lpstr>
      <vt:lpstr>过程管理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北航士谔分团委实践部</cp:lastModifiedBy>
  <cp:revision>749</cp:revision>
  <dcterms:created xsi:type="dcterms:W3CDTF">2023-05-31T14:21:50Z</dcterms:created>
  <dcterms:modified xsi:type="dcterms:W3CDTF">2023-05-31T14:21:50Z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C51AD0FE4F2E7856FE5777647D1FA7DB_43</vt:lpwstr>
  </property>
  <property fmtid="{D5CDD505-2E9C-101B-9397-08002B2CF9AE}" pid="3" name="KSOProductBuildVer">
    <vt:lpwstr>2052-5.4.1.7920</vt:lpwstr>
  </property>
</Properties>
</file>