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61" r:id="rId13"/>
    <p:sldId id="277" r:id="rId14"/>
    <p:sldId id="278" r:id="rId15"/>
    <p:sldId id="263" r:id="rId16"/>
    <p:sldId id="281" r:id="rId17"/>
    <p:sldId id="282" r:id="rId18"/>
    <p:sldId id="283" r:id="rId19"/>
    <p:sldId id="257" r:id="rId20"/>
    <p:sldId id="280" r:id="rId21"/>
    <p:sldId id="267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0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C6AB5-91E5-48A6-A10F-2C7897869B8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28CC7-05DB-4F55-9564-FDAE948B3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3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8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1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8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30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2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8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8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0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07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68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7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8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8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4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0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5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28CC7-05DB-4F55-9564-FDAE948B36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F644-A3AF-D7CF-C504-8668F83F1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35EC0-296C-AF37-4814-0B3FB0F67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ADA0E-C097-3F28-4239-FC3018ED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131A5-229F-1394-7453-AEFF4822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81889-92C0-4D60-DC25-4EF59B6B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9ABE-849D-BBC5-1478-7C16CDE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0EDEC-76CC-23A5-57C4-FFF1636A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56B87-4ECC-6A05-0E19-F26F4648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B574A-E7E8-707A-E2A2-28B326B9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D07F-88CE-69D9-9D65-10C2C5B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3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7B03C-1CE2-BEA5-5E20-9839D585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A4766-AAF7-92CA-02C8-7A91A412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2F3E-F34A-B7C4-B29F-C91FFD9A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D65D5-0A9E-D894-BB49-B40F5D4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185EA-2B64-35D9-B6F5-648680E7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D2B2D-FA8C-9BF9-D82C-B004500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46F07-8762-9898-23F3-B7E24831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B3CC4-624D-ED29-481A-3BC06478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C369A-863E-0CEA-1385-0A3ECF45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263C5-C529-2D3D-F94E-0FDFA178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014C-6C58-B989-31D7-21FE462C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500A8-C9CF-520E-C2DA-40FE9692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2A30F-1E96-A782-76DE-41FF733D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009F5-B449-70A5-CF92-751BB7B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13B95-B041-9BFA-DA48-B8BA8A49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1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C6A57-68A6-F10D-B7B9-FE1FB64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16BC5-87C3-75D1-679E-9A69828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88A4C-7D2F-A171-8F92-C993D2A2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B4E8F-E629-A7D4-DE97-BF66DAFA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7C35E-64FE-F080-4937-D674FB30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FF742-6AA6-B5BE-EC0F-F4A02FEF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3B018-090B-5626-D15A-7B397BAB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17859-F58D-A31F-71D4-883A7D1E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49B3B-601B-375E-B320-AFA0CA51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0FB92-87CB-C89B-E197-F7AD506B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56C19B-9027-92EF-A0A3-AFB7AAF43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C617C0-EA00-32D7-26D7-FDBA7CC9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D541A6-CA29-57DA-F6FF-25F12F5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E4211B-4E13-6F33-0281-DE1E2F2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A4E7-DD51-CDF8-2496-3E10F349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A1095D-D3F2-8FB6-D468-05F43981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DCE10-B121-C4DD-4B9B-3F8A549E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9B1CA-F477-5E6A-955C-E30488C7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10B97-F2D0-8C3D-A5CD-735321B0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D9A61A-4FB2-13B5-D33C-F7DC5210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416F7-D84E-83D0-9BFF-1C5274F3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5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F4A7C-B5D1-2CE6-73C7-1952C2DE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C0723-136A-2801-DB85-12DCB4F8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99B5F-847D-D00A-21B5-24337948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44049-C175-5C1A-01F2-E48931C3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B21A2-F670-4368-C9CB-10D65A7C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1B59E-150C-B87A-AAA3-CE024EA6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9F4E4-CF14-BC85-C6D9-5DBC827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85AFD-218B-A896-5C6A-BDB1A255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9A40C-9195-F0ED-10F9-8A726DD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BD7B7-89BC-AB90-FBE7-C79612C6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97B6F-B840-1A0D-81F7-B82802DD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8C94C5-61C6-9E80-ABD0-6E2607D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89CA1-4736-E066-029F-8EFC65A9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00CDF-27F4-58A8-873B-3F2FD711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554A-5E0D-317C-CFD3-650D662F4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E710-9043-48A1-AB7F-E2C483AFF65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5E10E-A8E4-BC56-35C5-792EB46C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B2C3F-EA89-2B8D-E01D-A152EBE0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938E-6078-4878-8FE2-22BACC408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4593"/>
            <a:ext cx="9144000" cy="23944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设计说明书（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SDD</a:t>
            </a:r>
            <a:r>
              <a:rPr lang="zh-CN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CCB31-8EC7-22C2-7211-3724E341A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650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答辩人：刘运淇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小组成员：霍达 郑嘉文 戴雨涛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徐柯轩 刘运淇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3" y="305643"/>
            <a:ext cx="2874505" cy="7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6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31401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38B1C6-68F3-601A-8998-B1E24F37E3EB}"/>
              </a:ext>
            </a:extLst>
          </p:cNvPr>
          <p:cNvSpPr/>
          <p:nvPr/>
        </p:nvSpPr>
        <p:spPr>
          <a:xfrm>
            <a:off x="1773267" y="1549490"/>
            <a:ext cx="29546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</a:rPr>
              <a:t>异常处理部分</a:t>
            </a:r>
            <a:endParaRPr lang="zh-CN" altLang="en-US" sz="36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35855E-C8C9-3207-ACEB-FA14D8BBF111}"/>
              </a:ext>
            </a:extLst>
          </p:cNvPr>
          <p:cNvSpPr txBox="1"/>
          <p:nvPr/>
        </p:nvSpPr>
        <p:spPr>
          <a:xfrm>
            <a:off x="6576558" y="3005903"/>
            <a:ext cx="5544995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该部分从上层收到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传感器的异常情况，对不同异常进行处理，总体分为向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端发送预设好的异常处理操作，并向前端显示该异常状态，提醒用户。</a:t>
            </a:r>
          </a:p>
        </p:txBody>
      </p:sp>
      <p:pic>
        <p:nvPicPr>
          <p:cNvPr id="7171" name="图片 1">
            <a:extLst>
              <a:ext uri="{FF2B5EF4-FFF2-40B4-BE49-F238E27FC236}">
                <a16:creationId xmlns:a16="http://schemas.microsoft.com/office/drawing/2014/main" id="{C96C4D21-26FA-E86D-A1E2-47E8AC23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9" y="2195821"/>
            <a:ext cx="52768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30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4" y="183095"/>
            <a:ext cx="2954390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接口设计（前端）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678F5D7B-001B-B16F-F3C1-B1F6284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9" y="1263195"/>
            <a:ext cx="52768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5557D1-A551-9801-5A45-FB0CCCDF9BC6}"/>
              </a:ext>
            </a:extLst>
          </p:cNvPr>
          <p:cNvSpPr txBox="1"/>
          <p:nvPr/>
        </p:nvSpPr>
        <p:spPr>
          <a:xfrm>
            <a:off x="5995491" y="2988095"/>
            <a:ext cx="550450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登录时，使用微信小程序的登录接口，保证用户数据隐私安全。</a:t>
            </a:r>
          </a:p>
        </p:txBody>
      </p:sp>
    </p:spTree>
    <p:extLst>
      <p:ext uri="{BB962C8B-B14F-4D97-AF65-F5344CB8AC3E}">
        <p14:creationId xmlns:p14="http://schemas.microsoft.com/office/powerpoint/2010/main" val="181563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4" y="183095"/>
            <a:ext cx="2954390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接口设计（前端）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786282-22DE-FF4C-6F46-B86824B54578}"/>
              </a:ext>
            </a:extLst>
          </p:cNvPr>
          <p:cNvSpPr txBox="1"/>
          <p:nvPr/>
        </p:nvSpPr>
        <p:spPr>
          <a:xfrm>
            <a:off x="298764" y="957763"/>
            <a:ext cx="12285552" cy="5856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创建标点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说明：调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⽤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此接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⼝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，可以在指定场景中，指定位置处创建坐标记录点，记录相关信息（需求待商榷）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⽅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式：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必选参数：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x_axis,y_axis,name,map_id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分别表示标点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坐标，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坐标，名称，当前地图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后端接口：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createPoint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返回结果及说明：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msg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，成功时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，重命名错误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返回为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，其他错误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备注：前端应参照数据库设计检查参数格式是否正确。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删除标点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说明：调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⽤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此接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⼝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，可以删除指定场景中指定的标点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⽅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式：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POST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必选参数：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map_id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，标点编号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后端接口：</a:t>
            </a:r>
            <a:r>
              <a:rPr lang="en-US" altLang="zh-CN" sz="18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deletePoint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返回结果及说明：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msg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，成功时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，找不到标点错误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404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，其他错误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备注：无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49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3" y="183095"/>
            <a:ext cx="3349783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786282-22DE-FF4C-6F46-B86824B54578}"/>
              </a:ext>
            </a:extLst>
          </p:cNvPr>
          <p:cNvSpPr txBox="1"/>
          <p:nvPr/>
        </p:nvSpPr>
        <p:spPr>
          <a:xfrm>
            <a:off x="298764" y="957763"/>
            <a:ext cx="12285552" cy="5031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启动迎宾模式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请求方式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rosrun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thursday4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enable_welcome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welcome_spot_x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:=x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welcome_spot_y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:=y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welcome_spot_x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），指示迎宾点的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welcome_spot_y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），指示迎宾点的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调用示例：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，并启动基本节点后，后端按照请求方式调用，启动迎宾功能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机器人移动到迎宾点（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welcome_spot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），并使能机器人机载电脑上的交互界面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当识别到人脸后，机器人播放迎宾语音（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welcome_audio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节点开始后，本节点挂起，直到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节点唤醒本节点，跳转到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特别地，后端调用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nodekill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，强制结束本节点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3" y="183095"/>
            <a:ext cx="3349783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786282-22DE-FF4C-6F46-B86824B54578}"/>
              </a:ext>
            </a:extLst>
          </p:cNvPr>
          <p:cNvSpPr txBox="1"/>
          <p:nvPr/>
        </p:nvSpPr>
        <p:spPr>
          <a:xfrm>
            <a:off x="0" y="1048298"/>
            <a:ext cx="12285552" cy="544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送餐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请求方式：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rosrun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thursday4 delivery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des_x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:=x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des_y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:=y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des_spor_x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），指示目标餐桌的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des_spot_y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），指示目标餐桌的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调用示例：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启动送餐模式节点，并挂起后，当厨师在机器人上放置菜品后，在前端开启送餐，后端按照请求方式调用，进行一次送餐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机器人移动到目标点（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des_spot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机器人播放到达语音（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des_delivery_audio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），并使能机器人机载电脑上的交互界面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本节点挂起，直到“送餐确认”节点唤醒本节点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机器人关闭机载电脑上的交互界面，唤醒“启动送餐模式”节点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节点结束，并在控制台输出节点结束信息</a:t>
            </a:r>
          </a:p>
        </p:txBody>
      </p:sp>
    </p:spTree>
    <p:extLst>
      <p:ext uri="{BB962C8B-B14F-4D97-AF65-F5344CB8AC3E}">
        <p14:creationId xmlns:p14="http://schemas.microsoft.com/office/powerpoint/2010/main" val="359386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1486" y="208116"/>
            <a:ext cx="7752080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详细设计部分（正常情况）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7112F1A-62C7-4FEF-55C1-C3F486916777}"/>
              </a:ext>
            </a:extLst>
          </p:cNvPr>
          <p:cNvSpPr txBox="1"/>
          <p:nvPr/>
        </p:nvSpPr>
        <p:spPr>
          <a:xfrm>
            <a:off x="7662089" y="2428797"/>
            <a:ext cx="4394199" cy="253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b="1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建图完毕后，用户可以获取当前保存的地图，根据地图来选择餐厅桌子的位置、机器人等候送餐的位置以及迎宾位置的坐标，这些二维坐标传递给后端后，后端将坐标存到数据库中，后续将这些数据传递给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端使用。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679513E-AE0F-F76B-6F7C-04B192C96AAD}"/>
              </a:ext>
            </a:extLst>
          </p:cNvPr>
          <p:cNvSpPr/>
          <p:nvPr/>
        </p:nvSpPr>
        <p:spPr>
          <a:xfrm>
            <a:off x="1076007" y="1338211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航点编辑时序图</a:t>
            </a:r>
          </a:p>
        </p:txBody>
      </p:sp>
      <p:pic>
        <p:nvPicPr>
          <p:cNvPr id="10243" name="图片 4">
            <a:extLst>
              <a:ext uri="{FF2B5EF4-FFF2-40B4-BE49-F238E27FC236}">
                <a16:creationId xmlns:a16="http://schemas.microsoft.com/office/drawing/2014/main" id="{351D9F16-2946-F037-DF3E-DA046B47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2" y="2046097"/>
            <a:ext cx="7247111" cy="280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84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5377" y="166784"/>
            <a:ext cx="7752080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详细设计部分（正常情况）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图片 5">
            <a:extLst>
              <a:ext uri="{FF2B5EF4-FFF2-40B4-BE49-F238E27FC236}">
                <a16:creationId xmlns:a16="http://schemas.microsoft.com/office/drawing/2014/main" id="{C7439AC6-BC2B-A5F5-0EFF-3048B1E7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3" y="2195701"/>
            <a:ext cx="7185078" cy="383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" name="文本框 235">
            <a:extLst>
              <a:ext uri="{FF2B5EF4-FFF2-40B4-BE49-F238E27FC236}">
                <a16:creationId xmlns:a16="http://schemas.microsoft.com/office/drawing/2014/main" id="{B7112F1A-62C7-4FEF-55C1-C3F486916777}"/>
              </a:ext>
            </a:extLst>
          </p:cNvPr>
          <p:cNvSpPr txBox="1"/>
          <p:nvPr/>
        </p:nvSpPr>
        <p:spPr>
          <a:xfrm>
            <a:off x="7662089" y="2428797"/>
            <a:ext cx="4394199" cy="336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选择迎宾模式后，机器人先通过自动导航从当前位置回到迎宾点（餐厅门口），每当有人来临（利用人脸识别判断），则触发机器人的语音播报功能，让机器人向顾客打招呼。于此同时机器人与顾客进行进行交互，顾客如果选择就餐，机器人可带顾客到当前的空位去，同时语音播报空位的位置。</a:t>
            </a:r>
            <a:endParaRPr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679513E-AE0F-F76B-6F7C-04B192C96AAD}"/>
              </a:ext>
            </a:extLst>
          </p:cNvPr>
          <p:cNvSpPr/>
          <p:nvPr/>
        </p:nvSpPr>
        <p:spPr>
          <a:xfrm>
            <a:off x="1076007" y="1338211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迎宾带位时序图</a:t>
            </a:r>
          </a:p>
        </p:txBody>
      </p:sp>
    </p:spTree>
    <p:extLst>
      <p:ext uri="{BB962C8B-B14F-4D97-AF65-F5344CB8AC3E}">
        <p14:creationId xmlns:p14="http://schemas.microsoft.com/office/powerpoint/2010/main" val="133873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7050" y="102851"/>
            <a:ext cx="7752080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详细设计部分（异常处理）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图片 5">
            <a:extLst>
              <a:ext uri="{FF2B5EF4-FFF2-40B4-BE49-F238E27FC236}">
                <a16:creationId xmlns:a16="http://schemas.microsoft.com/office/drawing/2014/main" id="{C7439AC6-BC2B-A5F5-0EFF-3048B1E7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3" y="2195701"/>
            <a:ext cx="7185078" cy="383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" name="文本框 235">
            <a:extLst>
              <a:ext uri="{FF2B5EF4-FFF2-40B4-BE49-F238E27FC236}">
                <a16:creationId xmlns:a16="http://schemas.microsoft.com/office/drawing/2014/main" id="{B7112F1A-62C7-4FEF-55C1-C3F486916777}"/>
              </a:ext>
            </a:extLst>
          </p:cNvPr>
          <p:cNvSpPr txBox="1"/>
          <p:nvPr/>
        </p:nvSpPr>
        <p:spPr>
          <a:xfrm>
            <a:off x="7397861" y="3158469"/>
            <a:ext cx="4394199" cy="1294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kern="100" dirty="0">
                <a:effectLst/>
              </a:rPr>
              <a:t>ROS</a:t>
            </a:r>
            <a:r>
              <a:rPr lang="zh-CN" altLang="zh-CN" sz="1800" kern="100" dirty="0">
                <a:effectLst/>
              </a:rPr>
              <a:t>端利用</a:t>
            </a:r>
            <a:r>
              <a:rPr lang="en-US" altLang="zh-CN" sz="1800" kern="100" dirty="0">
                <a:effectLst/>
              </a:rPr>
              <a:t>IMU</a:t>
            </a:r>
            <a:r>
              <a:rPr lang="zh-CN" altLang="zh-CN" sz="1800" kern="100" dirty="0">
                <a:effectLst/>
              </a:rPr>
              <a:t>姿态检测来将机器人的姿态异常信息通过后端传递给前端，提醒用户机器人发生异常。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679513E-AE0F-F76B-6F7C-04B192C96AAD}"/>
              </a:ext>
            </a:extLst>
          </p:cNvPr>
          <p:cNvSpPr/>
          <p:nvPr/>
        </p:nvSpPr>
        <p:spPr>
          <a:xfrm>
            <a:off x="563047" y="1338211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姿态异常处理时序图</a:t>
            </a:r>
          </a:p>
        </p:txBody>
      </p:sp>
    </p:spTree>
    <p:extLst>
      <p:ext uri="{BB962C8B-B14F-4D97-AF65-F5344CB8AC3E}">
        <p14:creationId xmlns:p14="http://schemas.microsoft.com/office/powerpoint/2010/main" val="53175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7050" y="102851"/>
            <a:ext cx="7752080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详细设计部分（异常处理）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7112F1A-62C7-4FEF-55C1-C3F486916777}"/>
              </a:ext>
            </a:extLst>
          </p:cNvPr>
          <p:cNvSpPr txBox="1"/>
          <p:nvPr/>
        </p:nvSpPr>
        <p:spPr>
          <a:xfrm>
            <a:off x="7397861" y="3158469"/>
            <a:ext cx="4394199" cy="1294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端将启动相关硬件的结点的报错信息处理后通过后端传递给前端，提醒用户机器人硬件发生异常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679513E-AE0F-F76B-6F7C-04B192C96AAD}"/>
              </a:ext>
            </a:extLst>
          </p:cNvPr>
          <p:cNvSpPr/>
          <p:nvPr/>
        </p:nvSpPr>
        <p:spPr>
          <a:xfrm>
            <a:off x="563047" y="1338211"/>
            <a:ext cx="4801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硬件异常处理时序图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1EB44F0-E2B3-D174-DCAF-43DE407F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2105024"/>
            <a:ext cx="7286187" cy="327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15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067" y="200512"/>
            <a:ext cx="4530837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文档分工及版本迭代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BD5204-B945-C09C-1D2D-990592C5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58132"/>
              </p:ext>
            </p:extLst>
          </p:nvPr>
        </p:nvGraphicFramePr>
        <p:xfrm>
          <a:off x="844807" y="1334607"/>
          <a:ext cx="5396230" cy="1717548"/>
        </p:xfrm>
        <a:graphic>
          <a:graphicData uri="http://schemas.openxmlformats.org/drawingml/2006/table">
            <a:tbl>
              <a:tblPr firstRow="1" firstCol="1" bandRow="1" bandCol="1">
                <a:tableStyleId>{7DF18680-E054-41AD-8BC1-D1AEF772440D}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314630111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267756425"/>
                    </a:ext>
                  </a:extLst>
                </a:gridCol>
                <a:gridCol w="3535045">
                  <a:extLst>
                    <a:ext uri="{9D8B030D-6E8A-4147-A177-3AD203B41FA5}">
                      <a16:colId xmlns:a16="http://schemas.microsoft.com/office/drawing/2014/main" val="1909333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小组名称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88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本文档中主要承担的工作内容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620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20373467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戴羽涛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负责设计中后端与</a:t>
                      </a:r>
                      <a:r>
                        <a:rPr lang="en-US" sz="1200" kern="100">
                          <a:effectLst/>
                        </a:rPr>
                        <a:t>ROS</a:t>
                      </a:r>
                      <a:r>
                        <a:rPr lang="zh-CN" sz="1200" kern="100">
                          <a:effectLst/>
                        </a:rPr>
                        <a:t>交互接口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27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20373463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霍达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主要负责详细设计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160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20373625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刘运淇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主要负责数据库设计和体系结构设计，并整合文档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194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20373237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郑嘉文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负责设计前端与后端交互接口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7938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19373048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徐柯轩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负责设计中后端与</a:t>
                      </a:r>
                      <a:r>
                        <a:rPr lang="en-US" sz="1200" kern="100" dirty="0">
                          <a:effectLst/>
                        </a:rPr>
                        <a:t>ROS</a:t>
                      </a:r>
                      <a:r>
                        <a:rPr lang="zh-CN" sz="1200" kern="100" dirty="0">
                          <a:effectLst/>
                        </a:rPr>
                        <a:t>交互接口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53147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576BD0C-14C3-8E69-CEF8-F15EA730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25389"/>
              </p:ext>
            </p:extLst>
          </p:nvPr>
        </p:nvGraphicFramePr>
        <p:xfrm>
          <a:off x="844807" y="3356573"/>
          <a:ext cx="5304790" cy="27273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123410956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87141057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396211181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697717659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val="3696351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提交日期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主要编制人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审核人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版本说明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5877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V1.0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2023.4.18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刘运淇，霍达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小组所有成员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所有人分别参与第一版的编写，部分接口仍为</a:t>
                      </a:r>
                      <a:r>
                        <a:rPr lang="en-US" sz="1200" kern="100">
                          <a:effectLst/>
                        </a:rPr>
                        <a:t>TODO</a:t>
                      </a:r>
                      <a:r>
                        <a:rPr lang="zh-CN" sz="1200" kern="100">
                          <a:effectLst/>
                        </a:rPr>
                        <a:t>状态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9758159"/>
                  </a:ext>
                </a:extLst>
              </a:tr>
              <a:tr h="6196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2023.4.19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刘运淇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小组其他成员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补充接口未完成部分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027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V1.2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2023.4.20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霍达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小组其他成员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更改异常情况解决方案，并补充时序图。同时修改</a:t>
                      </a:r>
                      <a:r>
                        <a:rPr lang="en-US" sz="1200" kern="100" dirty="0">
                          <a:effectLst/>
                        </a:rPr>
                        <a:t>ROS</a:t>
                      </a:r>
                      <a:r>
                        <a:rPr lang="zh-CN" sz="1200" kern="100" dirty="0">
                          <a:effectLst/>
                        </a:rPr>
                        <a:t>端部分接口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7561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C26E02A-4CDC-AC0A-BC2C-D3987FC2BB7B}"/>
              </a:ext>
            </a:extLst>
          </p:cNvPr>
          <p:cNvSpPr txBox="1"/>
          <p:nvPr/>
        </p:nvSpPr>
        <p:spPr>
          <a:xfrm>
            <a:off x="6799153" y="2365183"/>
            <a:ext cx="435471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本文档由小组所有成员共同编写，编写之前通过组会大致明确机器人工作流程，设计目的与要求。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编写完成后再次召开组会，小组成员分别审核其余成员编写的文档部分，发现相异点提出并进行讨论修改，使得小组内部思想同步且一致。</a:t>
            </a:r>
          </a:p>
        </p:txBody>
      </p:sp>
    </p:spTree>
    <p:extLst>
      <p:ext uri="{BB962C8B-B14F-4D97-AF65-F5344CB8AC3E}">
        <p14:creationId xmlns:p14="http://schemas.microsoft.com/office/powerpoint/2010/main" val="26228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200512"/>
            <a:ext cx="22514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需求概述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7BFAF-873B-C6B1-5DB4-36849D522133}"/>
              </a:ext>
            </a:extLst>
          </p:cNvPr>
          <p:cNvSpPr txBox="1"/>
          <p:nvPr/>
        </p:nvSpPr>
        <p:spPr>
          <a:xfrm>
            <a:off x="798990" y="1061274"/>
            <a:ext cx="1067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针对对应的需求文档，本文档再次概述出该机器人系统的主要需求。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主要需求对应设计展示如下：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5BC0B3-303E-1996-282E-CC8A3FD0B509}"/>
              </a:ext>
            </a:extLst>
          </p:cNvPr>
          <p:cNvSpPr txBox="1"/>
          <p:nvPr/>
        </p:nvSpPr>
        <p:spPr>
          <a:xfrm>
            <a:off x="4219853" y="1952660"/>
            <a:ext cx="797214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业务需求：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机器人需要能够准确地识别顾客，并能够根据顾客需求提供相应服务；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机器人需要具备准确、高效、稳定的送餐功能，能够在不同环境下完成送餐任务；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机器人需要具备可靠的迎宾功能，能够在顾客到达餐厅时主动进行问候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并在顾客确认就餐后对顾客进行引导；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机器人需要能够与餐厅系统无缝连接，实现实时传输订单和顾客信息。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数据需求：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餐厅地图数据，包括建筑物布局、道路路径、房间位置等；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顾客订单数据，包括订单信息、送餐位置、送餐时间等；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机器人运行数据，包括运行路径、运行速度、传感器数据等。</a:t>
            </a:r>
          </a:p>
          <a:p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B4AA45-4965-2861-77A9-6D86F6013D12}"/>
              </a:ext>
            </a:extLst>
          </p:cNvPr>
          <p:cNvSpPr/>
          <p:nvPr/>
        </p:nvSpPr>
        <p:spPr>
          <a:xfrm>
            <a:off x="798990" y="2807957"/>
            <a:ext cx="1482570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4A5E66-C5E4-FD37-7305-C84AB0B6FC69}"/>
              </a:ext>
            </a:extLst>
          </p:cNvPr>
          <p:cNvSpPr/>
          <p:nvPr/>
        </p:nvSpPr>
        <p:spPr>
          <a:xfrm>
            <a:off x="798990" y="4053791"/>
            <a:ext cx="1482570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迎宾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BE0C4C-3C8A-99AB-4400-9B4B2B78F863}"/>
              </a:ext>
            </a:extLst>
          </p:cNvPr>
          <p:cNvSpPr/>
          <p:nvPr/>
        </p:nvSpPr>
        <p:spPr>
          <a:xfrm>
            <a:off x="798990" y="5299625"/>
            <a:ext cx="1482570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送餐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DFE7E2-F48F-97FD-322F-F2D83100F980}"/>
              </a:ext>
            </a:extLst>
          </p:cNvPr>
          <p:cNvCxnSpPr/>
          <p:nvPr/>
        </p:nvCxnSpPr>
        <p:spPr>
          <a:xfrm>
            <a:off x="3559946" y="1952660"/>
            <a:ext cx="0" cy="461681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E80C1C6-BF21-2BCC-79D3-550FF3B2FFFB}"/>
              </a:ext>
            </a:extLst>
          </p:cNvPr>
          <p:cNvSpPr/>
          <p:nvPr/>
        </p:nvSpPr>
        <p:spPr>
          <a:xfrm>
            <a:off x="219497" y="1519506"/>
            <a:ext cx="26805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SRS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827634-6984-E3F0-1C24-904B9D30858E}"/>
              </a:ext>
            </a:extLst>
          </p:cNvPr>
          <p:cNvSpPr/>
          <p:nvPr/>
        </p:nvSpPr>
        <p:spPr>
          <a:xfrm>
            <a:off x="4139440" y="1513643"/>
            <a:ext cx="26805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SDD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文档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CAF11FA-E40A-D127-F9FB-8BC1F67C7894}"/>
              </a:ext>
            </a:extLst>
          </p:cNvPr>
          <p:cNvCxnSpPr/>
          <p:nvPr/>
        </p:nvCxnSpPr>
        <p:spPr>
          <a:xfrm>
            <a:off x="2373354" y="3131122"/>
            <a:ext cx="1766086" cy="23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1DE63C-472C-6F0C-54D9-7C8D4BAFF85D}"/>
              </a:ext>
            </a:extLst>
          </p:cNvPr>
          <p:cNvCxnSpPr/>
          <p:nvPr/>
        </p:nvCxnSpPr>
        <p:spPr>
          <a:xfrm flipV="1">
            <a:off x="2373354" y="2743200"/>
            <a:ext cx="1766086" cy="15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01D9C91-E52D-8A9C-0EC3-5FEC72B4A969}"/>
              </a:ext>
            </a:extLst>
          </p:cNvPr>
          <p:cNvCxnSpPr/>
          <p:nvPr/>
        </p:nvCxnSpPr>
        <p:spPr>
          <a:xfrm flipV="1">
            <a:off x="2373354" y="4700122"/>
            <a:ext cx="1846499" cy="92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A7CD62-E808-5CC0-27AF-8C803C88D4C4}"/>
              </a:ext>
            </a:extLst>
          </p:cNvPr>
          <p:cNvCxnSpPr>
            <a:cxnSpLocks/>
          </p:cNvCxnSpPr>
          <p:nvPr/>
        </p:nvCxnSpPr>
        <p:spPr>
          <a:xfrm flipV="1">
            <a:off x="2373354" y="3932808"/>
            <a:ext cx="1846499" cy="32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8FC9C3E-CF14-A54A-4E8A-D38A47BD9E02}"/>
              </a:ext>
            </a:extLst>
          </p:cNvPr>
          <p:cNvCxnSpPr/>
          <p:nvPr/>
        </p:nvCxnSpPr>
        <p:spPr>
          <a:xfrm flipV="1">
            <a:off x="2373354" y="3131122"/>
            <a:ext cx="1846499" cy="249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DF114F-3904-90C7-E55D-92E2B05BEB37}"/>
              </a:ext>
            </a:extLst>
          </p:cNvPr>
          <p:cNvCxnSpPr/>
          <p:nvPr/>
        </p:nvCxnSpPr>
        <p:spPr>
          <a:xfrm>
            <a:off x="2373354" y="3131122"/>
            <a:ext cx="1846499" cy="326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BF9F1C-5230-7588-C9E9-60D86E523632}"/>
              </a:ext>
            </a:extLst>
          </p:cNvPr>
          <p:cNvCxnSpPr/>
          <p:nvPr/>
        </p:nvCxnSpPr>
        <p:spPr>
          <a:xfrm>
            <a:off x="2373354" y="5622790"/>
            <a:ext cx="184649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9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16" y="208503"/>
            <a:ext cx="22514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DDB9C-0B77-9DFC-29F8-16FDD9C5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95" y="1106893"/>
            <a:ext cx="8397657" cy="55680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D30AE1-9FD2-FCC0-C7E5-2AD4B3EBA106}"/>
              </a:ext>
            </a:extLst>
          </p:cNvPr>
          <p:cNvSpPr txBox="1"/>
          <p:nvPr/>
        </p:nvSpPr>
        <p:spPr>
          <a:xfrm>
            <a:off x="-209910" y="3196180"/>
            <a:ext cx="348726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里程碑与议题的建立与实现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0EB492-1E81-5F11-7A74-F7A641CD2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59" y="4169480"/>
            <a:ext cx="867982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16" y="208503"/>
            <a:ext cx="22514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A22184-0444-3B22-F4EF-25AF83BF7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" y="3597901"/>
            <a:ext cx="12127017" cy="30770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827782-B119-8606-B094-9492398B3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79" y="1406173"/>
            <a:ext cx="533474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6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38555" y="68216"/>
            <a:ext cx="8475429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SDD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文档答辩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F15439-1E8B-C01C-E0F1-C3E431B4A86B}"/>
              </a:ext>
            </a:extLst>
          </p:cNvPr>
          <p:cNvSpPr txBox="1">
            <a:spLocks/>
          </p:cNvSpPr>
          <p:nvPr/>
        </p:nvSpPr>
        <p:spPr>
          <a:xfrm>
            <a:off x="2276959" y="2152081"/>
            <a:ext cx="8475429" cy="1150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6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zh-CN" altLang="en-US" sz="80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FAFAB39-B3BF-056E-2A6B-C8BE95ABDB67}"/>
              </a:ext>
            </a:extLst>
          </p:cNvPr>
          <p:cNvSpPr txBox="1">
            <a:spLocks/>
          </p:cNvSpPr>
          <p:nvPr/>
        </p:nvSpPr>
        <p:spPr>
          <a:xfrm>
            <a:off x="2276959" y="3521414"/>
            <a:ext cx="8475429" cy="1150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8341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287450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7CAB4F-023E-03F9-0ADE-D47BED8FD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22526"/>
              </p:ext>
            </p:extLst>
          </p:nvPr>
        </p:nvGraphicFramePr>
        <p:xfrm>
          <a:off x="491281" y="1754297"/>
          <a:ext cx="5415280" cy="174650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72185">
                  <a:extLst>
                    <a:ext uri="{9D8B030D-6E8A-4147-A177-3AD203B41FA5}">
                      <a16:colId xmlns:a16="http://schemas.microsoft.com/office/drawing/2014/main" val="3978050438"/>
                    </a:ext>
                  </a:extLst>
                </a:gridCol>
                <a:gridCol w="906872">
                  <a:extLst>
                    <a:ext uri="{9D8B030D-6E8A-4147-A177-3AD203B41FA5}">
                      <a16:colId xmlns:a16="http://schemas.microsoft.com/office/drawing/2014/main" val="3436516399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1691166729"/>
                    </a:ext>
                  </a:extLst>
                </a:gridCol>
                <a:gridCol w="760472">
                  <a:extLst>
                    <a:ext uri="{9D8B030D-6E8A-4147-A177-3AD203B41FA5}">
                      <a16:colId xmlns:a16="http://schemas.microsoft.com/office/drawing/2014/main" val="2301524536"/>
                    </a:ext>
                  </a:extLst>
                </a:gridCol>
                <a:gridCol w="1071239">
                  <a:extLst>
                    <a:ext uri="{9D8B030D-6E8A-4147-A177-3AD203B41FA5}">
                      <a16:colId xmlns:a16="http://schemas.microsoft.com/office/drawing/2014/main" val="3298646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默认值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能否为空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4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主键，账号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318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pwd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密码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664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email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8947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unnamed_user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用户名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61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head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https://tupian.qqw21.com/ 1722215388977.jpg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用户头像链接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95774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93B6FE-A577-76DA-BDDD-954B4BA2CCD6}"/>
              </a:ext>
            </a:extLst>
          </p:cNvPr>
          <p:cNvSpPr txBox="1"/>
          <p:nvPr/>
        </p:nvSpPr>
        <p:spPr>
          <a:xfrm>
            <a:off x="2947387" y="1384965"/>
            <a:ext cx="681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表                                                                                  </a:t>
            </a:r>
            <a:r>
              <a:rPr lang="en-US" altLang="zh-CN" dirty="0"/>
              <a:t>Map</a:t>
            </a:r>
            <a:r>
              <a:rPr lang="zh-CN" altLang="en-US" dirty="0"/>
              <a:t>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C1E38-7784-7029-9002-718D4D4B2841}"/>
              </a:ext>
            </a:extLst>
          </p:cNvPr>
          <p:cNvSpPr txBox="1"/>
          <p:nvPr/>
        </p:nvSpPr>
        <p:spPr>
          <a:xfrm>
            <a:off x="787967" y="4235173"/>
            <a:ext cx="520078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该表的建立来源于前端需要进行用户的基本配置，同时也是一个不错的迭代方向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36FB8CF-E73A-5E59-FD7D-B0322591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73393"/>
              </p:ext>
            </p:extLst>
          </p:nvPr>
        </p:nvGraphicFramePr>
        <p:xfrm>
          <a:off x="6317991" y="1754297"/>
          <a:ext cx="5415280" cy="150114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454478338"/>
                    </a:ext>
                  </a:extLst>
                </a:gridCol>
                <a:gridCol w="935466">
                  <a:extLst>
                    <a:ext uri="{9D8B030D-6E8A-4147-A177-3AD203B41FA5}">
                      <a16:colId xmlns:a16="http://schemas.microsoft.com/office/drawing/2014/main" val="3081059409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1244385235"/>
                    </a:ext>
                  </a:extLst>
                </a:gridCol>
                <a:gridCol w="849353">
                  <a:extLst>
                    <a:ext uri="{9D8B030D-6E8A-4147-A177-3AD203B41FA5}">
                      <a16:colId xmlns:a16="http://schemas.microsoft.com/office/drawing/2014/main" val="4035007129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493819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默认值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能否为空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27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自增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主键，每次创建时自增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171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unnamed_map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地图名称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1185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path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地图存放路径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058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welcome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Welcome!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迎宾语音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1859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647CD9D-0339-BF13-F9F0-2969A365D57A}"/>
              </a:ext>
            </a:extLst>
          </p:cNvPr>
          <p:cNvSpPr txBox="1"/>
          <p:nvPr/>
        </p:nvSpPr>
        <p:spPr>
          <a:xfrm>
            <a:off x="6317991" y="4233959"/>
            <a:ext cx="520078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该表的建立来源于</a:t>
            </a:r>
            <a:r>
              <a:rPr lang="zh-CN" altLang="en-US" b="1" dirty="0"/>
              <a:t>建图</a:t>
            </a:r>
            <a:r>
              <a:rPr lang="zh-CN" altLang="en-US" dirty="0"/>
              <a:t>的需求，用户需要保存当前场景 ，以便后续调用</a:t>
            </a:r>
          </a:p>
        </p:txBody>
      </p:sp>
    </p:spTree>
    <p:extLst>
      <p:ext uri="{BB962C8B-B14F-4D97-AF65-F5344CB8AC3E}">
        <p14:creationId xmlns:p14="http://schemas.microsoft.com/office/powerpoint/2010/main" val="35370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287450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FDC335-F055-2524-E3FE-3F8CA104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12629"/>
              </p:ext>
            </p:extLst>
          </p:nvPr>
        </p:nvGraphicFramePr>
        <p:xfrm>
          <a:off x="414778" y="2325950"/>
          <a:ext cx="7154946" cy="316933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429647">
                  <a:extLst>
                    <a:ext uri="{9D8B030D-6E8A-4147-A177-3AD203B41FA5}">
                      <a16:colId xmlns:a16="http://schemas.microsoft.com/office/drawing/2014/main" val="1376781993"/>
                    </a:ext>
                  </a:extLst>
                </a:gridCol>
                <a:gridCol w="1429647">
                  <a:extLst>
                    <a:ext uri="{9D8B030D-6E8A-4147-A177-3AD203B41FA5}">
                      <a16:colId xmlns:a16="http://schemas.microsoft.com/office/drawing/2014/main" val="417489396"/>
                    </a:ext>
                  </a:extLst>
                </a:gridCol>
                <a:gridCol w="1434681">
                  <a:extLst>
                    <a:ext uri="{9D8B030D-6E8A-4147-A177-3AD203B41FA5}">
                      <a16:colId xmlns:a16="http://schemas.microsoft.com/office/drawing/2014/main" val="99625297"/>
                    </a:ext>
                  </a:extLst>
                </a:gridCol>
                <a:gridCol w="1029446">
                  <a:extLst>
                    <a:ext uri="{9D8B030D-6E8A-4147-A177-3AD203B41FA5}">
                      <a16:colId xmlns:a16="http://schemas.microsoft.com/office/drawing/2014/main" val="2450496830"/>
                    </a:ext>
                  </a:extLst>
                </a:gridCol>
                <a:gridCol w="1831525">
                  <a:extLst>
                    <a:ext uri="{9D8B030D-6E8A-4147-A177-3AD203B41FA5}">
                      <a16:colId xmlns:a16="http://schemas.microsoft.com/office/drawing/2014/main" val="2782267395"/>
                    </a:ext>
                  </a:extLst>
                </a:gridCol>
              </a:tblGrid>
              <a:tr h="2719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字段名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数据类型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默认值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能否为空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65600"/>
                  </a:ext>
                </a:extLst>
              </a:tr>
              <a:tr h="503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自增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主键，每次创建时自增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2411366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char(128)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unnamed_point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航点名称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8569625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x_axis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航点</a:t>
                      </a:r>
                      <a:r>
                        <a:rPr lang="en-US" sz="1050" kern="100">
                          <a:effectLst/>
                        </a:rPr>
                        <a:t>x</a:t>
                      </a:r>
                      <a:r>
                        <a:rPr lang="zh-CN" sz="1050" kern="100">
                          <a:effectLst/>
                        </a:rPr>
                        <a:t>坐标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26616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y_axis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航点</a:t>
                      </a: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坐标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865367"/>
                  </a:ext>
                </a:extLst>
              </a:tr>
              <a:tr h="7699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status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航点当前状态，为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表示座位为空，为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表示座位不为空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6611160"/>
                  </a:ext>
                </a:extLst>
              </a:tr>
              <a:tr h="503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map_id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外键，与地图的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对应，级联更新删除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092277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E6BC3C3-A57B-DAFF-1EC9-3551C2FE8A50}"/>
              </a:ext>
            </a:extLst>
          </p:cNvPr>
          <p:cNvSpPr txBox="1"/>
          <p:nvPr/>
        </p:nvSpPr>
        <p:spPr>
          <a:xfrm>
            <a:off x="3391269" y="1835004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</a:t>
            </a:r>
            <a:r>
              <a:rPr lang="zh-CN" altLang="en-US" dirty="0"/>
              <a:t>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07760D-5DC1-C0A7-F410-F0B49E97E4C7}"/>
              </a:ext>
            </a:extLst>
          </p:cNvPr>
          <p:cNvSpPr txBox="1"/>
          <p:nvPr/>
        </p:nvSpPr>
        <p:spPr>
          <a:xfrm>
            <a:off x="8043168" y="3311370"/>
            <a:ext cx="395944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该表的建立来源于</a:t>
            </a:r>
            <a:r>
              <a:rPr lang="zh-CN" altLang="en-US" b="1" dirty="0"/>
              <a:t>迎宾</a:t>
            </a:r>
            <a:r>
              <a:rPr lang="zh-CN" altLang="en-US" dirty="0"/>
              <a:t>与</a:t>
            </a:r>
            <a:r>
              <a:rPr lang="zh-CN" altLang="en-US" b="1" dirty="0"/>
              <a:t>建图</a:t>
            </a:r>
            <a:r>
              <a:rPr lang="zh-CN" altLang="en-US" dirty="0"/>
              <a:t>的需求，两种模式都需要保存地图内相应航点的位置。</a:t>
            </a:r>
          </a:p>
        </p:txBody>
      </p:sp>
    </p:spTree>
    <p:extLst>
      <p:ext uri="{BB962C8B-B14F-4D97-AF65-F5344CB8AC3E}">
        <p14:creationId xmlns:p14="http://schemas.microsoft.com/office/powerpoint/2010/main" val="284455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31401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3AFB215C-F9C5-FE77-142F-4DF0452CB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797771"/>
            <a:ext cx="11651398" cy="445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3525F7E-CFB3-4C3A-B117-28E80ADEEF4D}"/>
              </a:ext>
            </a:extLst>
          </p:cNvPr>
          <p:cNvSpPr txBox="1"/>
          <p:nvPr/>
        </p:nvSpPr>
        <p:spPr>
          <a:xfrm>
            <a:off x="896291" y="1113576"/>
            <a:ext cx="879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总体层次结构图，整合需求文档数据流图，顶层为事务型，事务处理下层为变换型</a:t>
            </a:r>
          </a:p>
        </p:txBody>
      </p:sp>
    </p:spTree>
    <p:extLst>
      <p:ext uri="{BB962C8B-B14F-4D97-AF65-F5344CB8AC3E}">
        <p14:creationId xmlns:p14="http://schemas.microsoft.com/office/powerpoint/2010/main" val="428236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31401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DB4B4B4F-C65F-8E6A-6B9D-2F31DFEB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4857"/>
            <a:ext cx="5630904" cy="361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BB98EE5-EE3C-ED75-A1D6-164D256C5BEF}"/>
              </a:ext>
            </a:extLst>
          </p:cNvPr>
          <p:cNvSpPr/>
          <p:nvPr/>
        </p:nvSpPr>
        <p:spPr>
          <a:xfrm>
            <a:off x="952018" y="1387091"/>
            <a:ext cx="29546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输入部分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906917-3F7D-0F01-013C-404312F0B3B4}"/>
              </a:ext>
            </a:extLst>
          </p:cNvPr>
          <p:cNvSpPr txBox="1"/>
          <p:nvPr/>
        </p:nvSpPr>
        <p:spPr>
          <a:xfrm>
            <a:off x="5630904" y="2332186"/>
            <a:ext cx="6097508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整体的数据输入由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分组成，前端小程序，各类传感器和机器人屏幕输入。前端小程序有多种功能，包括控制机器人进入建图，迎宾，送餐模式，同时也传输订单数据，要修改的机器人参数，编辑的航点信息。传感器部分会传入雷达检测到障碍物的标志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参数处理器产生的标志，以及手柄的信息。在机器人屏幕中，客户传入就餐的控制指令，引导机器人进入后续的迎宾状态。</a:t>
            </a:r>
          </a:p>
        </p:txBody>
      </p:sp>
    </p:spTree>
    <p:extLst>
      <p:ext uri="{BB962C8B-B14F-4D97-AF65-F5344CB8AC3E}">
        <p14:creationId xmlns:p14="http://schemas.microsoft.com/office/powerpoint/2010/main" val="242058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31401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891BDBCD-24E9-9417-3870-21F55A12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55226"/>
            <a:ext cx="6474432" cy="30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38B1C6-68F3-601A-8998-B1E24F37E3EB}"/>
              </a:ext>
            </a:extLst>
          </p:cNvPr>
          <p:cNvSpPr/>
          <p:nvPr/>
        </p:nvSpPr>
        <p:spPr>
          <a:xfrm>
            <a:off x="1963088" y="1802987"/>
            <a:ext cx="29546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</a:rPr>
              <a:t>建图</a:t>
            </a:r>
            <a:r>
              <a:rPr lang="zh-CN" altLang="en-US" sz="36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35855E-C8C9-3207-ACEB-FA14D8BBF111}"/>
              </a:ext>
            </a:extLst>
          </p:cNvPr>
          <p:cNvSpPr txBox="1"/>
          <p:nvPr/>
        </p:nvSpPr>
        <p:spPr>
          <a:xfrm>
            <a:off x="6618341" y="2172984"/>
            <a:ext cx="5544995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建图需要将事务处理处传来的手柄输入传递给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控制端，使得机器人按照手柄输入运动。同时也向后端保存的雷达传感器建好的图发送查看指令，返回雷达建图的数据，实时反馈给前端。当前端要求停止建图时，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控制端立即停止运行，将事务处理处传来的地图命名信息和建好的地图数据传递给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保存至数据库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这一步骤。</a:t>
            </a:r>
          </a:p>
        </p:txBody>
      </p:sp>
    </p:spTree>
    <p:extLst>
      <p:ext uri="{BB962C8B-B14F-4D97-AF65-F5344CB8AC3E}">
        <p14:creationId xmlns:p14="http://schemas.microsoft.com/office/powerpoint/2010/main" val="34733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31401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38B1C6-68F3-601A-8998-B1E24F37E3EB}"/>
              </a:ext>
            </a:extLst>
          </p:cNvPr>
          <p:cNvSpPr/>
          <p:nvPr/>
        </p:nvSpPr>
        <p:spPr>
          <a:xfrm>
            <a:off x="1963088" y="1802987"/>
            <a:ext cx="29546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迎宾部分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35855E-C8C9-3207-ACEB-FA14D8BBF111}"/>
              </a:ext>
            </a:extLst>
          </p:cNvPr>
          <p:cNvSpPr txBox="1"/>
          <p:nvPr/>
        </p:nvSpPr>
        <p:spPr>
          <a:xfrm>
            <a:off x="6618341" y="2797673"/>
            <a:ext cx="5544995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从事务处理处进入迎宾操作状态，首先相机传感器发出检测到人脸的信号，立马触发语音问候的步骤，在接收到机器人屏幕发出的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指令后，查询数据库中的空余餐桌，并返回对应航点，将参数传递给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控制器进行迎宾带位的状态。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1BCBBEE8-72D1-E3B9-B7A4-ED4F30278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1" y="2682890"/>
            <a:ext cx="6780572" cy="277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85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53E-511B-C508-6F31-B0C5A09F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00512"/>
            <a:ext cx="3140134" cy="734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系统体系结构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62877-47F4-50DA-601E-C199D6978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45" y="183095"/>
            <a:ext cx="2874505" cy="728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F50AE0-0D4B-91DB-8E88-EC95CD035902}"/>
              </a:ext>
            </a:extLst>
          </p:cNvPr>
          <p:cNvSpPr/>
          <p:nvPr/>
        </p:nvSpPr>
        <p:spPr>
          <a:xfrm>
            <a:off x="414779" y="912044"/>
            <a:ext cx="7154945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38B1C6-68F3-601A-8998-B1E24F37E3EB}"/>
              </a:ext>
            </a:extLst>
          </p:cNvPr>
          <p:cNvSpPr/>
          <p:nvPr/>
        </p:nvSpPr>
        <p:spPr>
          <a:xfrm>
            <a:off x="1963088" y="1802987"/>
            <a:ext cx="29546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</a:rPr>
              <a:t>送餐</a:t>
            </a:r>
            <a:r>
              <a:rPr lang="zh-CN" altLang="en-US" sz="36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35855E-C8C9-3207-ACEB-FA14D8BBF111}"/>
              </a:ext>
            </a:extLst>
          </p:cNvPr>
          <p:cNvSpPr txBox="1"/>
          <p:nvPr/>
        </p:nvSpPr>
        <p:spPr>
          <a:xfrm>
            <a:off x="6576558" y="3005903"/>
            <a:ext cx="5544995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送餐操作会查询订单状态，得到未被处理的订单信息，传递给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控制器，将对应菜品送至指定位置，返回时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端发送送餐完毕指令，送餐操作立马更改订单状态，并查询订单列表是否为空。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D46B8AE6-3928-4E89-71F7-DDFE7310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" y="2621214"/>
            <a:ext cx="6145799" cy="33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8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1883</Words>
  <Application>Microsoft Office PowerPoint</Application>
  <PresentationFormat>宽屏</PresentationFormat>
  <Paragraphs>261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设计说明书（SDD）答辩</vt:lpstr>
      <vt:lpstr>需求概述</vt:lpstr>
      <vt:lpstr>数据库设计</vt:lpstr>
      <vt:lpstr>数据库设计</vt:lpstr>
      <vt:lpstr>系统体系结构</vt:lpstr>
      <vt:lpstr>系统体系结构</vt:lpstr>
      <vt:lpstr>系统体系结构</vt:lpstr>
      <vt:lpstr>系统体系结构</vt:lpstr>
      <vt:lpstr>系统体系结构</vt:lpstr>
      <vt:lpstr>系统体系结构</vt:lpstr>
      <vt:lpstr>接口设计（前端）</vt:lpstr>
      <vt:lpstr>接口设计（前端）</vt:lpstr>
      <vt:lpstr>接口设计（ROS端）</vt:lpstr>
      <vt:lpstr>接口设计（ROS端）</vt:lpstr>
      <vt:lpstr>详细设计部分（正常情况）</vt:lpstr>
      <vt:lpstr>详细设计部分（正常情况）</vt:lpstr>
      <vt:lpstr>详细设计部分（异常处理）</vt:lpstr>
      <vt:lpstr>详细设计部分（异常处理）</vt:lpstr>
      <vt:lpstr>文档分工及版本迭代</vt:lpstr>
      <vt:lpstr>Git管理</vt:lpstr>
      <vt:lpstr>Git管理</vt:lpstr>
      <vt:lpstr>SDD文档答辩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基于手机信令数据的 轨迹行为语义识别</dc:title>
  <dc:creator>陈 茂</dc:creator>
  <cp:lastModifiedBy>刘 运淇</cp:lastModifiedBy>
  <cp:revision>24</cp:revision>
  <dcterms:created xsi:type="dcterms:W3CDTF">2023-03-27T08:27:47Z</dcterms:created>
  <dcterms:modified xsi:type="dcterms:W3CDTF">2023-04-20T04:54:54Z</dcterms:modified>
</cp:coreProperties>
</file>