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329" r:id="rId2"/>
    <p:sldId id="354" r:id="rId3"/>
    <p:sldId id="358" r:id="rId4"/>
    <p:sldId id="357" r:id="rId5"/>
    <p:sldId id="342" r:id="rId6"/>
    <p:sldId id="356" r:id="rId7"/>
    <p:sldId id="355" r:id="rId8"/>
    <p:sldId id="322" r:id="rId9"/>
  </p:sldIdLst>
  <p:sldSz cx="9144000" cy="5184775"/>
  <p:notesSz cx="6858000" cy="9144000"/>
  <p:defaultTextStyle>
    <a:defPPr>
      <a:defRPr lang="zh-CN"/>
    </a:defPPr>
    <a:lvl1pPr marL="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1pPr>
    <a:lvl2pPr marL="34417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2pPr>
    <a:lvl3pPr marL="68770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3pPr>
    <a:lvl4pPr marL="103187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4pPr>
    <a:lvl5pPr marL="137541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5pPr>
    <a:lvl6pPr marL="171958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6pPr>
    <a:lvl7pPr marL="206311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7pPr>
    <a:lvl8pPr marL="240728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8pPr>
    <a:lvl9pPr marL="275082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534">
          <p15:clr>
            <a:srgbClr val="A4A3A4"/>
          </p15:clr>
        </p15:guide>
        <p15:guide id="2" orient="horz" pos="3039">
          <p15:clr>
            <a:srgbClr val="A4A3A4"/>
          </p15:clr>
        </p15:guide>
        <p15:guide id="3" pos="1474">
          <p15:clr>
            <a:srgbClr val="A4A3A4"/>
          </p15:clr>
        </p15:guide>
        <p15:guide id="4" orient="horz" pos="2495">
          <p15:clr>
            <a:srgbClr val="A4A3A4"/>
          </p15:clr>
        </p15:guide>
        <p15:guide id="5" pos="2653">
          <p15:clr>
            <a:srgbClr val="A4A3A4"/>
          </p15:clr>
        </p15:guide>
        <p15:guide id="6" orient="horz" pos="1520" userDrawn="1">
          <p15:clr>
            <a:srgbClr val="A4A3A4"/>
          </p15:clr>
        </p15:guide>
        <p15:guide id="7" orient="horz" pos="590">
          <p15:clr>
            <a:srgbClr val="A4A3A4"/>
          </p15:clr>
        </p15:guide>
        <p15:guide id="8" orient="horz" pos="22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1E36"/>
    <a:srgbClr val="C76A6B"/>
    <a:srgbClr val="E3A9A7"/>
    <a:srgbClr val="555759"/>
    <a:srgbClr val="FFFFFF"/>
    <a:srgbClr val="E9004C"/>
    <a:srgbClr val="F26E7D"/>
    <a:srgbClr val="E9F0F9"/>
    <a:srgbClr val="A0D6EF"/>
    <a:srgbClr val="6EC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>
      <p:cViewPr varScale="1">
        <p:scale>
          <a:sx n="141" d="100"/>
          <a:sy n="141" d="100"/>
        </p:scale>
        <p:origin x="728" y="72"/>
      </p:cViewPr>
      <p:guideLst>
        <p:guide pos="5534"/>
        <p:guide orient="horz" pos="3039"/>
        <p:guide pos="1474"/>
        <p:guide orient="horz" pos="2495"/>
        <p:guide pos="2653"/>
        <p:guide orient="horz" pos="1520"/>
        <p:guide orient="horz" pos="590"/>
        <p:guide orient="horz" pos="22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9612-F53E-5945-9C8E-1F92400E66B2}" type="datetimeFigureOut">
              <a:rPr kumimoji="1" lang="zh-CN" altLang="en-US" smtClean="0"/>
              <a:t>2024/5/15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08025" y="1143000"/>
            <a:ext cx="5441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208A1-D38D-C548-96DE-88E99097BF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208A1-D38D-C548-96DE-88E99097BFF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3967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8527"/>
            <a:ext cx="6858000" cy="180507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23207"/>
            <a:ext cx="6858000" cy="125178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2024/5/15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2024/5/15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6041"/>
            <a:ext cx="1971675" cy="439385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6041"/>
            <a:ext cx="5800725" cy="439385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2024/5/15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2024/5/15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92594"/>
            <a:ext cx="7886700" cy="215672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69719"/>
            <a:ext cx="7886700" cy="113416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2024/5/15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80206"/>
            <a:ext cx="3886200" cy="32896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80206"/>
            <a:ext cx="3886200" cy="32896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2024/5/15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6042"/>
            <a:ext cx="7886700" cy="10021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70990"/>
            <a:ext cx="3868340" cy="6228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93883"/>
            <a:ext cx="3868340" cy="27856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70990"/>
            <a:ext cx="3887391" cy="6228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93883"/>
            <a:ext cx="3887391" cy="27856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2024/5/15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2024/5/15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2024/5/15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5652"/>
            <a:ext cx="2949178" cy="120978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6512"/>
            <a:ext cx="4629150" cy="368455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55433"/>
            <a:ext cx="2949178" cy="288163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2024/5/15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5652"/>
            <a:ext cx="2949178" cy="120978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87391" y="746512"/>
            <a:ext cx="4629150" cy="368455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55433"/>
            <a:ext cx="2949178" cy="288163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2024/5/15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6042"/>
            <a:ext cx="7886700" cy="1002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80206"/>
            <a:ext cx="7886700" cy="3289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805519"/>
            <a:ext cx="20574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80EBC-1F4F-064A-BCDA-A8702FD7B152}" type="datetimeFigureOut">
              <a:rPr kumimoji="1" lang="zh-CN" altLang="en-US" smtClean="0"/>
              <a:t>2024/5/15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805519"/>
            <a:ext cx="30861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805519"/>
            <a:ext cx="20574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2-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635" cy="51841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444" y="936625"/>
            <a:ext cx="1338221" cy="432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263503" y="2365820"/>
            <a:ext cx="5489803" cy="546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kumimoji="1" lang="zh-CN" altLang="en-US" sz="32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实验五：词典压缩</a:t>
            </a:r>
            <a:endParaRPr kumimoji="1" lang="en-US" altLang="zh-CN" sz="32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887673" y="517122"/>
            <a:ext cx="4591526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实验目标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55366" y="1042501"/>
            <a:ext cx="5453419" cy="2595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200"/>
              </a:lnSpc>
            </a:pPr>
            <a:r>
              <a:rPr lang="zh-CN" altLang="en-US" sz="1400" dirty="0">
                <a:latin typeface="兰亭黑-简 纤黑" charset="-122"/>
                <a:ea typeface="兰亭黑-简 纤黑" charset="-122"/>
              </a:rPr>
              <a:t>更高效地存储倒排索引中的词项部分</a:t>
            </a:r>
            <a:endParaRPr lang="en-US" altLang="zh-CN" sz="1400" dirty="0">
              <a:latin typeface="兰亭黑-简 纤黑" charset="-122"/>
              <a:ea typeface="兰亭黑-简 纤黑" charset="-122"/>
            </a:endParaRPr>
          </a:p>
          <a:p>
            <a:pPr algn="just">
              <a:lnSpc>
                <a:spcPts val="2200"/>
              </a:lnSpc>
            </a:pP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>
              <a:defRPr/>
            </a:pPr>
            <a:r>
              <a:rPr lang="zh-CN" altLang="en-US" sz="1400" dirty="0">
                <a:solidFill>
                  <a:srgbClr val="6C6E70"/>
                </a:solidFill>
                <a:ea typeface="兰亭黑-简 纤黑" charset="-122"/>
              </a:rPr>
              <a:t>倒排索引包含两个部分：</a:t>
            </a:r>
            <a:endParaRPr lang="en-US" altLang="zh-CN" sz="1400" dirty="0">
              <a:solidFill>
                <a:srgbClr val="6C6E70"/>
              </a:solidFill>
              <a:ea typeface="兰亭黑-简 纤黑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rgbClr val="6C6E70"/>
                </a:solidFill>
                <a:ea typeface="兰亭黑-简 纤黑" charset="-122"/>
              </a:rPr>
              <a:t>词项</a:t>
            </a:r>
            <a:endParaRPr lang="en-US" altLang="zh-CN" sz="1400" dirty="0">
              <a:solidFill>
                <a:srgbClr val="6C6E70"/>
              </a:solidFill>
              <a:ea typeface="兰亭黑-简 纤黑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rgbClr val="6C6E70"/>
                </a:solidFill>
                <a:ea typeface="兰亭黑-简 纤黑" charset="-122"/>
              </a:rPr>
              <a:t>倒排记录表</a:t>
            </a:r>
            <a:endParaRPr lang="en-US" altLang="zh-CN" sz="1400" dirty="0">
              <a:solidFill>
                <a:srgbClr val="6C6E70"/>
              </a:solidFill>
              <a:ea typeface="兰亭黑-简 纤黑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zh-CN" sz="1400" dirty="0">
              <a:solidFill>
                <a:srgbClr val="6C6E70"/>
              </a:solidFill>
              <a:ea typeface="兰亭黑-简 纤黑" charset="-122"/>
            </a:endParaRPr>
          </a:p>
          <a:p>
            <a:pPr>
              <a:defRPr/>
            </a:pPr>
            <a:r>
              <a:rPr lang="zh-CN" altLang="en-US" sz="1400" dirty="0">
                <a:solidFill>
                  <a:srgbClr val="6C6E70"/>
                </a:solidFill>
                <a:ea typeface="兰亭黑-简 纤黑" charset="-122"/>
              </a:rPr>
              <a:t>我们希望对词项进行压缩，使整个词典更容易加载。</a:t>
            </a:r>
            <a:endParaRPr lang="en-US" altLang="zh-CN" sz="1400" dirty="0">
              <a:solidFill>
                <a:srgbClr val="6C6E70"/>
              </a:solidFill>
              <a:ea typeface="兰亭黑-简 纤黑" charset="-122"/>
            </a:endParaRPr>
          </a:p>
          <a:p>
            <a:pPr>
              <a:defRPr/>
            </a:pPr>
            <a:endParaRPr lang="en-US" altLang="zh-CN" sz="1400" dirty="0">
              <a:solidFill>
                <a:srgbClr val="6C6E70"/>
              </a:solidFill>
              <a:ea typeface="兰亭黑-简 纤黑" charset="-122"/>
            </a:endParaRPr>
          </a:p>
          <a:p>
            <a:pPr>
              <a:defRPr/>
            </a:pPr>
            <a:r>
              <a:rPr lang="zh-CN" altLang="en-US" sz="1400" dirty="0">
                <a:solidFill>
                  <a:srgbClr val="6C6E70"/>
                </a:solidFill>
                <a:ea typeface="兰亭黑-简 纤黑" charset="-122"/>
              </a:rPr>
              <a:t>压缩方法：</a:t>
            </a:r>
            <a:endParaRPr lang="en-US" altLang="zh-CN" sz="1400" dirty="0">
              <a:solidFill>
                <a:srgbClr val="6C6E70"/>
              </a:solidFill>
              <a:ea typeface="兰亭黑-简 纤黑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rgbClr val="6C6E70"/>
                </a:solidFill>
                <a:ea typeface="兰亭黑-简 纤黑" charset="-122"/>
              </a:rPr>
              <a:t>长字符串</a:t>
            </a:r>
            <a:r>
              <a:rPr lang="en-US" altLang="zh-CN" sz="1400" dirty="0">
                <a:solidFill>
                  <a:srgbClr val="6C6E70"/>
                </a:solidFill>
                <a:ea typeface="兰亭黑-简 纤黑" charset="-122"/>
              </a:rPr>
              <a:t>+</a:t>
            </a:r>
            <a:r>
              <a:rPr lang="zh-CN" altLang="en-US" sz="1400" dirty="0">
                <a:solidFill>
                  <a:srgbClr val="6C6E70"/>
                </a:solidFill>
                <a:ea typeface="兰亭黑-简 纤黑" charset="-122"/>
              </a:rPr>
              <a:t>词项长度</a:t>
            </a:r>
            <a:endParaRPr lang="en-US" altLang="zh-CN" sz="1400" dirty="0">
              <a:solidFill>
                <a:srgbClr val="6C6E70"/>
              </a:solidFill>
              <a:ea typeface="兰亭黑-简 纤黑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rgbClr val="6C6E70"/>
                </a:solidFill>
                <a:ea typeface="兰亭黑-简 纤黑" charset="-122"/>
              </a:rPr>
              <a:t>按块存储</a:t>
            </a:r>
            <a:r>
              <a:rPr lang="en-US" altLang="zh-CN" sz="1400" dirty="0">
                <a:solidFill>
                  <a:srgbClr val="6C6E70"/>
                </a:solidFill>
                <a:ea typeface="兰亭黑-简 纤黑" charset="-122"/>
              </a:rPr>
              <a:t>+</a:t>
            </a:r>
            <a:r>
              <a:rPr lang="zh-CN" altLang="en-US" sz="1400" dirty="0">
                <a:solidFill>
                  <a:srgbClr val="6C6E70"/>
                </a:solidFill>
                <a:ea typeface="兰亭黑-简 纤黑" charset="-122"/>
              </a:rPr>
              <a:t>前端编码</a:t>
            </a:r>
          </a:p>
        </p:txBody>
      </p:sp>
    </p:spTree>
    <p:extLst>
      <p:ext uri="{BB962C8B-B14F-4D97-AF65-F5344CB8AC3E}">
        <p14:creationId xmlns:p14="http://schemas.microsoft.com/office/powerpoint/2010/main" val="4064653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887673" y="517122"/>
            <a:ext cx="4591526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实验输入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55366" y="1042501"/>
            <a:ext cx="6820189" cy="1193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200"/>
              </a:lnSpc>
            </a:pPr>
            <a:r>
              <a:rPr lang="zh-CN" altLang="en-US" sz="1400" dirty="0">
                <a:latin typeface="兰亭黑-简 纤黑" charset="-122"/>
                <a:ea typeface="兰亭黑-简 纤黑" charset="-122"/>
              </a:rPr>
              <a:t>一行，由无间隔的多个词项数据组成</a:t>
            </a:r>
            <a:endParaRPr lang="en-US" altLang="zh-CN" sz="1400" dirty="0">
              <a:latin typeface="兰亭黑-简 纤黑" charset="-122"/>
              <a:ea typeface="兰亭黑-简 纤黑" charset="-122"/>
            </a:endParaRPr>
          </a:p>
          <a:p>
            <a:pPr algn="just">
              <a:lnSpc>
                <a:spcPts val="2200"/>
              </a:lnSpc>
            </a:pPr>
            <a:endParaRPr lang="en-US" altLang="zh-CN" sz="1400" dirty="0">
              <a:latin typeface="兰亭黑-简 纤黑" charset="-122"/>
              <a:ea typeface="兰亭黑-简 纤黑" charset="-122"/>
            </a:endParaRPr>
          </a:p>
          <a:p>
            <a:pPr algn="just">
              <a:lnSpc>
                <a:spcPts val="2200"/>
              </a:lnSpc>
            </a:pPr>
            <a:r>
              <a:rPr lang="zh-CN" altLang="en-US" sz="1400" dirty="0">
                <a:latin typeface="兰亭黑-简 纤黑" charset="-122"/>
                <a:ea typeface="兰亭黑-简 纤黑" charset="-122"/>
              </a:rPr>
              <a:t>每个词项数据包括：</a:t>
            </a:r>
            <a:endParaRPr lang="en-US" altLang="zh-CN" sz="1400" dirty="0">
              <a:latin typeface="兰亭黑-简 纤黑" charset="-122"/>
              <a:ea typeface="兰亭黑-简 纤黑" charset="-122"/>
            </a:endParaRPr>
          </a:p>
          <a:p>
            <a:pPr algn="just">
              <a:lnSpc>
                <a:spcPts val="2200"/>
              </a:lnSpc>
            </a:pPr>
            <a:r>
              <a:rPr lang="zh-CN" altLang="en-US" sz="1400" dirty="0">
                <a:latin typeface="兰亭黑-简 纤黑" charset="-122"/>
                <a:ea typeface="兰亭黑-简 纤黑" charset="-122"/>
              </a:rPr>
              <a:t>长度</a:t>
            </a:r>
            <a:r>
              <a:rPr lang="en-US" altLang="zh-CN" sz="1400" dirty="0">
                <a:latin typeface="兰亭黑-简 纤黑" charset="-122"/>
                <a:ea typeface="兰亭黑-简 纤黑" charset="-122"/>
              </a:rPr>
              <a:t>107</a:t>
            </a:r>
            <a:r>
              <a:rPr lang="zh-CN" altLang="en-US" sz="1400" dirty="0">
                <a:latin typeface="兰亭黑-简 纤黑" charset="-122"/>
                <a:ea typeface="兰亭黑-简 纤黑" charset="-122"/>
              </a:rPr>
              <a:t>的词项，缺省用空格补齐</a:t>
            </a:r>
            <a:r>
              <a:rPr lang="en-US" altLang="zh-CN" sz="1400" dirty="0">
                <a:latin typeface="兰亭黑-简 纤黑" charset="-122"/>
                <a:ea typeface="兰亭黑-简 纤黑" charset="-122"/>
              </a:rPr>
              <a:t>+</a:t>
            </a:r>
            <a:r>
              <a:rPr lang="zh-CN" altLang="en-US" sz="1400" dirty="0">
                <a:latin typeface="兰亭黑-简 纤黑" charset="-122"/>
                <a:ea typeface="兰亭黑-简 纤黑" charset="-122"/>
              </a:rPr>
              <a:t>长度为</a:t>
            </a:r>
            <a:r>
              <a:rPr lang="en-US" altLang="zh-CN" sz="1400" dirty="0">
                <a:latin typeface="兰亭黑-简 纤黑" charset="-122"/>
                <a:ea typeface="兰亭黑-简 纤黑" charset="-122"/>
              </a:rPr>
              <a:t>8</a:t>
            </a:r>
            <a:r>
              <a:rPr lang="zh-CN" altLang="en-US" sz="1400" dirty="0">
                <a:latin typeface="兰亭黑-简 纤黑" charset="-122"/>
                <a:ea typeface="兰亭黑-简 纤黑" charset="-122"/>
              </a:rPr>
              <a:t>的倒排记录表指针，缺省用</a:t>
            </a:r>
            <a:r>
              <a:rPr lang="en-US" altLang="zh-CN" sz="1400" dirty="0">
                <a:latin typeface="兰亭黑-简 纤黑" charset="-122"/>
                <a:ea typeface="兰亭黑-简 纤黑" charset="-122"/>
              </a:rPr>
              <a:t>0</a:t>
            </a:r>
            <a:r>
              <a:rPr lang="zh-CN" altLang="en-US" sz="1400" dirty="0">
                <a:latin typeface="兰亭黑-简 纤黑" charset="-122"/>
                <a:ea typeface="兰亭黑-简 纤黑" charset="-122"/>
              </a:rPr>
              <a:t>补齐</a:t>
            </a:r>
          </a:p>
        </p:txBody>
      </p:sp>
    </p:spTree>
    <p:extLst>
      <p:ext uri="{BB962C8B-B14F-4D97-AF65-F5344CB8AC3E}">
        <p14:creationId xmlns:p14="http://schemas.microsoft.com/office/powerpoint/2010/main" val="3571292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887673" y="224334"/>
            <a:ext cx="4591526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长字符串</a:t>
            </a:r>
            <a:r>
              <a:rPr kumimoji="1" lang="en-US" altLang="zh-CN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+</a:t>
            </a: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词项长度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55366" y="749713"/>
            <a:ext cx="5453419" cy="62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200"/>
              </a:lnSpc>
            </a:pPr>
            <a:r>
              <a:rPr lang="zh-CN" altLang="en-US" sz="1400" dirty="0">
                <a:latin typeface="兰亭黑-简 纤黑" charset="-122"/>
                <a:ea typeface="兰亭黑-简 纤黑" charset="-122"/>
              </a:rPr>
              <a:t>定长方式会浪费大量的存储空间</a:t>
            </a:r>
          </a:p>
          <a:p>
            <a:pPr algn="just">
              <a:lnSpc>
                <a:spcPts val="2200"/>
              </a:lnSpc>
            </a:pPr>
            <a:r>
              <a:rPr lang="zh-CN" altLang="en-US" sz="1400" dirty="0">
                <a:latin typeface="兰亭黑-简 纤黑" charset="-122"/>
                <a:ea typeface="兰亭黑-简 纤黑" charset="-122"/>
              </a:rPr>
              <a:t>使用变长存储的方式，将词典组合成一个长字符串</a:t>
            </a:r>
          </a:p>
        </p:txBody>
      </p:sp>
      <p:sp>
        <p:nvSpPr>
          <p:cNvPr id="2" name="文本框 4">
            <a:extLst>
              <a:ext uri="{FF2B5EF4-FFF2-40B4-BE49-F238E27FC236}">
                <a16:creationId xmlns:a16="http://schemas.microsoft.com/office/drawing/2014/main" id="{5C563F66-CF9E-DC66-7A6B-6F937B069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6591" y="1839856"/>
            <a:ext cx="51846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词项</a:t>
            </a:r>
            <a:r>
              <a:rPr lang="en-US" altLang="zh-CN" sz="1800" dirty="0">
                <a:latin typeface="Arial" panose="020B0604020202020204" pitchFamily="34" charset="0"/>
              </a:rPr>
              <a:t>2</a:t>
            </a:r>
            <a:r>
              <a:rPr lang="zh-CN" altLang="en-US" sz="1800" dirty="0">
                <a:latin typeface="Arial" panose="020B0604020202020204" pitchFamily="34" charset="0"/>
              </a:rPr>
              <a:t>的长度</a:t>
            </a:r>
            <a:r>
              <a:rPr lang="en-US" altLang="zh-CN" sz="1800" dirty="0">
                <a:latin typeface="Arial" panose="020B0604020202020204" pitchFamily="34" charset="0"/>
              </a:rPr>
              <a:t>+</a:t>
            </a:r>
            <a:r>
              <a:rPr lang="zh-CN" altLang="en-US" sz="1800" dirty="0">
                <a:latin typeface="Arial" panose="020B0604020202020204" pitchFamily="34" charset="0"/>
              </a:rPr>
              <a:t>词项</a:t>
            </a:r>
            <a:r>
              <a:rPr lang="en-US" altLang="zh-CN" sz="1800" dirty="0">
                <a:latin typeface="Arial" panose="020B0604020202020204" pitchFamily="34" charset="0"/>
              </a:rPr>
              <a:t>2+</a:t>
            </a:r>
            <a:r>
              <a:rPr lang="zh-CN" altLang="en-US" sz="1800" dirty="0">
                <a:latin typeface="Arial" panose="020B0604020202020204" pitchFamily="34" charset="0"/>
              </a:rPr>
              <a:t>词项</a:t>
            </a:r>
            <a:r>
              <a:rPr lang="en-US" altLang="zh-CN" sz="1800" dirty="0">
                <a:latin typeface="Arial" panose="020B0604020202020204" pitchFamily="34" charset="0"/>
              </a:rPr>
              <a:t>2</a:t>
            </a:r>
            <a:r>
              <a:rPr lang="zh-CN" altLang="en-US" sz="1800" dirty="0">
                <a:latin typeface="Arial" panose="020B0604020202020204" pitchFamily="34" charset="0"/>
              </a:rPr>
              <a:t>对应的倒排索引表指针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DE38538-BB5F-8AA3-536D-39BE5B8137FA}"/>
              </a:ext>
            </a:extLst>
          </p:cNvPr>
          <p:cNvSpPr/>
          <p:nvPr/>
        </p:nvSpPr>
        <p:spPr>
          <a:xfrm>
            <a:off x="1146590" y="1429250"/>
            <a:ext cx="1584325" cy="247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词项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4C91FEC-34BF-F572-3324-55CBDCA2A108}"/>
              </a:ext>
            </a:extLst>
          </p:cNvPr>
          <p:cNvSpPr/>
          <p:nvPr/>
        </p:nvSpPr>
        <p:spPr>
          <a:xfrm>
            <a:off x="2730915" y="1429250"/>
            <a:ext cx="1584325" cy="247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词项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48E643B-3CAA-ABC1-5EC7-8FFC11889A1C}"/>
              </a:ext>
            </a:extLst>
          </p:cNvPr>
          <p:cNvSpPr/>
          <p:nvPr/>
        </p:nvSpPr>
        <p:spPr>
          <a:xfrm>
            <a:off x="4315240" y="1429250"/>
            <a:ext cx="1584325" cy="247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词项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C711FB3-9978-968E-796F-1E57149AA311}"/>
              </a:ext>
            </a:extLst>
          </p:cNvPr>
          <p:cNvSpPr/>
          <p:nvPr/>
        </p:nvSpPr>
        <p:spPr>
          <a:xfrm>
            <a:off x="5899565" y="1429250"/>
            <a:ext cx="1584325" cy="247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词项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B8A75F2F-F537-E80E-2314-120EDE4136C9}"/>
              </a:ext>
            </a:extLst>
          </p:cNvPr>
          <p:cNvSpPr/>
          <p:nvPr/>
        </p:nvSpPr>
        <p:spPr>
          <a:xfrm rot="5400000">
            <a:off x="3623705" y="-691113"/>
            <a:ext cx="247747" cy="5071996"/>
          </a:xfrm>
          <a:prstGeom prst="leftBrace">
            <a:avLst>
              <a:gd name="adj1" fmla="val 8333"/>
              <a:gd name="adj2" fmla="val 54011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B1DD450-1269-0D69-1F0C-06C80DEC59FB}"/>
              </a:ext>
            </a:extLst>
          </p:cNvPr>
          <p:cNvSpPr txBox="1"/>
          <p:nvPr/>
        </p:nvSpPr>
        <p:spPr>
          <a:xfrm>
            <a:off x="887673" y="2556880"/>
            <a:ext cx="4591526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按块存储</a:t>
            </a:r>
            <a:r>
              <a:rPr kumimoji="1" lang="en-US" altLang="zh-CN" sz="260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+</a:t>
            </a:r>
            <a:r>
              <a:rPr kumimoji="1" lang="zh-CN" altLang="en-US" sz="260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前端编码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83BA7B3-5DB8-2C6B-CFCB-FA791FAE735D}"/>
              </a:ext>
            </a:extLst>
          </p:cNvPr>
          <p:cNvSpPr txBox="1"/>
          <p:nvPr/>
        </p:nvSpPr>
        <p:spPr>
          <a:xfrm>
            <a:off x="855366" y="3082259"/>
            <a:ext cx="6311188" cy="62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200"/>
              </a:lnSpc>
            </a:pPr>
            <a:r>
              <a:rPr lang="zh-CN" altLang="en-US" sz="1400" dirty="0">
                <a:latin typeface="兰亭黑-简 纤黑" charset="-122"/>
                <a:ea typeface="兰亭黑-简 纤黑" charset="-122"/>
              </a:rPr>
              <a:t>如果将词项按字典序排列，连续的词项往往具有公共前缀</a:t>
            </a:r>
            <a:endParaRPr lang="en-US" altLang="zh-CN" sz="1400" dirty="0">
              <a:latin typeface="兰亭黑-简 纤黑" charset="-122"/>
              <a:ea typeface="兰亭黑-简 纤黑" charset="-122"/>
            </a:endParaRPr>
          </a:p>
          <a:p>
            <a:pPr algn="just">
              <a:lnSpc>
                <a:spcPts val="2200"/>
              </a:lnSpc>
            </a:pPr>
            <a:r>
              <a:rPr lang="zh-CN" altLang="en-US" sz="1400" dirty="0">
                <a:latin typeface="兰亭黑-简 纤黑" charset="-122"/>
                <a:ea typeface="兰亭黑-简 纤黑" charset="-122"/>
              </a:rPr>
              <a:t>可以将词项分块，合并公共前缀进一步压缩。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4925264-477E-8CF7-714D-69441E194D30}"/>
              </a:ext>
            </a:extLst>
          </p:cNvPr>
          <p:cNvSpPr/>
          <p:nvPr/>
        </p:nvSpPr>
        <p:spPr>
          <a:xfrm>
            <a:off x="1146590" y="3882862"/>
            <a:ext cx="1584325" cy="247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块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D607835-DF57-576F-AC4A-32FC3EF61A24}"/>
              </a:ext>
            </a:extLst>
          </p:cNvPr>
          <p:cNvSpPr/>
          <p:nvPr/>
        </p:nvSpPr>
        <p:spPr>
          <a:xfrm>
            <a:off x="2730915" y="3882862"/>
            <a:ext cx="1584325" cy="247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块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DF4CFDC-219A-086D-1563-D6903216D29F}"/>
              </a:ext>
            </a:extLst>
          </p:cNvPr>
          <p:cNvSpPr/>
          <p:nvPr/>
        </p:nvSpPr>
        <p:spPr>
          <a:xfrm>
            <a:off x="4315240" y="3882862"/>
            <a:ext cx="1584325" cy="247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块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32E81FC-E11F-E574-ECFF-735B73B2C25D}"/>
              </a:ext>
            </a:extLst>
          </p:cNvPr>
          <p:cNvSpPr/>
          <p:nvPr/>
        </p:nvSpPr>
        <p:spPr>
          <a:xfrm>
            <a:off x="5899565" y="3882862"/>
            <a:ext cx="1584325" cy="247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块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5" name="左大括号 24">
            <a:extLst>
              <a:ext uri="{FF2B5EF4-FFF2-40B4-BE49-F238E27FC236}">
                <a16:creationId xmlns:a16="http://schemas.microsoft.com/office/drawing/2014/main" id="{9016BB41-F680-0ABF-FA4A-055F248D6ACB}"/>
              </a:ext>
            </a:extLst>
          </p:cNvPr>
          <p:cNvSpPr/>
          <p:nvPr/>
        </p:nvSpPr>
        <p:spPr>
          <a:xfrm rot="5400000">
            <a:off x="3623705" y="1762499"/>
            <a:ext cx="247747" cy="5071996"/>
          </a:xfrm>
          <a:prstGeom prst="leftBrace">
            <a:avLst>
              <a:gd name="adj1" fmla="val 8333"/>
              <a:gd name="adj2" fmla="val 54011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89FE471-765A-CADD-436A-6CFD42B78B64}"/>
              </a:ext>
            </a:extLst>
          </p:cNvPr>
          <p:cNvSpPr/>
          <p:nvPr/>
        </p:nvSpPr>
        <p:spPr>
          <a:xfrm>
            <a:off x="1295400" y="4714132"/>
            <a:ext cx="1223963" cy="246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词项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5FC358C-D85D-3DD7-4700-1C71BFFCAB73}"/>
              </a:ext>
            </a:extLst>
          </p:cNvPr>
          <p:cNvSpPr/>
          <p:nvPr/>
        </p:nvSpPr>
        <p:spPr>
          <a:xfrm>
            <a:off x="2521027" y="4714132"/>
            <a:ext cx="1223963" cy="246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词项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B3DC1EC-4610-556D-9026-4AFC976B8501}"/>
              </a:ext>
            </a:extLst>
          </p:cNvPr>
          <p:cNvSpPr/>
          <p:nvPr/>
        </p:nvSpPr>
        <p:spPr>
          <a:xfrm>
            <a:off x="3753164" y="4714132"/>
            <a:ext cx="1223963" cy="246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词项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E4B60EF-3831-E4B0-20CC-C5B4FAB7630B}"/>
              </a:ext>
            </a:extLst>
          </p:cNvPr>
          <p:cNvSpPr/>
          <p:nvPr/>
        </p:nvSpPr>
        <p:spPr>
          <a:xfrm>
            <a:off x="4977127" y="4714132"/>
            <a:ext cx="1223963" cy="246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词项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42A74EA-C1DA-2E18-3308-55774FBC617B}"/>
              </a:ext>
            </a:extLst>
          </p:cNvPr>
          <p:cNvSpPr/>
          <p:nvPr/>
        </p:nvSpPr>
        <p:spPr>
          <a:xfrm>
            <a:off x="1295401" y="4466384"/>
            <a:ext cx="1546898" cy="247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块长度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F5CE4AC-EC0E-B79C-F371-84DDEA685C20}"/>
              </a:ext>
            </a:extLst>
          </p:cNvPr>
          <p:cNvSpPr/>
          <p:nvPr/>
        </p:nvSpPr>
        <p:spPr>
          <a:xfrm>
            <a:off x="2842299" y="4466384"/>
            <a:ext cx="1975470" cy="247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每个词项的块内位移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5FBF58D-8785-09ED-7EFF-DBD05CD15BA2}"/>
              </a:ext>
            </a:extLst>
          </p:cNvPr>
          <p:cNvSpPr/>
          <p:nvPr/>
        </p:nvSpPr>
        <p:spPr>
          <a:xfrm>
            <a:off x="4817769" y="4466384"/>
            <a:ext cx="1383321" cy="247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词项的公共前缀</a:t>
            </a:r>
          </a:p>
        </p:txBody>
      </p:sp>
    </p:spTree>
    <p:extLst>
      <p:ext uri="{BB962C8B-B14F-4D97-AF65-F5344CB8AC3E}">
        <p14:creationId xmlns:p14="http://schemas.microsoft.com/office/powerpoint/2010/main" val="1165598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78296" y="440708"/>
            <a:ext cx="4591526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实验目标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82723" y="1129167"/>
            <a:ext cx="8462514" cy="2962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实验步骤：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68707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读取以定长形式组织的词典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68707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进行压缩，输出无损压缩后的词典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68707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支持将压缩后的词典重新解压回原始形式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提示：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68707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不需要进行字节级别的处理，只需要进行字符级别的处理，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e.g. 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指针不需要转为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4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字节二进制编码，直接将地址转为字符串即可。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68707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不允许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直接使用特定的标识符分割词项，据此避开存储词项的位置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/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长度信息的开销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78296" y="440708"/>
            <a:ext cx="4591526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实验要求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1005" y="1361101"/>
            <a:ext cx="7928335" cy="1993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详细要求：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687070" lvl="1" indent="-342900" algn="just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得分说明：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1030605" lvl="2" indent="-342900" algn="just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读取原始词典文件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dict.txt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，实现</a:t>
            </a:r>
            <a:r>
              <a:rPr lang="zh-CN" altLang="en-US" sz="1400" b="1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词典的压缩和解压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（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60 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分）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1030605" lvl="2" indent="-342900" algn="just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支持采用</a:t>
            </a:r>
            <a:r>
              <a:rPr lang="zh-CN" altLang="en-US" sz="1400" dirty="0">
                <a:solidFill>
                  <a:srgbClr val="6C6E70"/>
                </a:solidFill>
                <a:ea typeface="兰亭黑-简 纤黑" charset="-122"/>
              </a:rPr>
              <a:t>按块存储</a:t>
            </a:r>
            <a:r>
              <a:rPr lang="en-US" altLang="zh-CN" sz="1400" dirty="0">
                <a:solidFill>
                  <a:srgbClr val="6C6E70"/>
                </a:solidFill>
                <a:ea typeface="兰亭黑-简 纤黑" charset="-122"/>
              </a:rPr>
              <a:t>+</a:t>
            </a:r>
            <a:r>
              <a:rPr lang="zh-CN" altLang="en-US" sz="1400" dirty="0">
                <a:solidFill>
                  <a:srgbClr val="6C6E70"/>
                </a:solidFill>
                <a:ea typeface="兰亭黑-简 纤黑" charset="-122"/>
              </a:rPr>
              <a:t>前端编码的方式进行压缩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（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20 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分）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1030605" lvl="2" indent="-342900" algn="just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现场演示功能并询问代码的</a:t>
            </a:r>
            <a:r>
              <a:rPr lang="zh-CN" altLang="en-US" sz="1400" b="1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实现细节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和</a:t>
            </a:r>
            <a:r>
              <a:rPr lang="zh-CN" altLang="en-US" sz="1400" b="1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创新点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，如其他的压缩算法（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20 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分）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endParaRPr lang="zh-CN" alt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F3F286-1509-5D01-7236-A5AF2B80A270}"/>
              </a:ext>
            </a:extLst>
          </p:cNvPr>
          <p:cNvSpPr txBox="1"/>
          <p:nvPr/>
        </p:nvSpPr>
        <p:spPr>
          <a:xfrm>
            <a:off x="2286000" y="724670"/>
            <a:ext cx="4572000" cy="35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22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1743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776062" y="1004300"/>
            <a:ext cx="4591526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提交要求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76062" y="1442433"/>
            <a:ext cx="8241418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200"/>
              </a:lnSpc>
              <a:buAutoNum type="arabicPeriod"/>
            </a:pPr>
            <a:r>
              <a:rPr lang="zh-CN" altLang="en-US" sz="2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下一次课时检查。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342900" indent="-342900" algn="just">
              <a:lnSpc>
                <a:spcPts val="2200"/>
              </a:lnSpc>
              <a:buAutoNum type="arabicPeriod"/>
            </a:pPr>
            <a:endParaRPr lang="zh-CN" alt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7852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未标题-2-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635" cy="518414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263503" y="2441394"/>
            <a:ext cx="5489803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kumimoji="1" lang="en-US" altLang="zh-CN" sz="4000" dirty="0">
                <a:solidFill>
                  <a:srgbClr val="A51E36"/>
                </a:solidFill>
                <a:latin typeface="Geometria" panose="020B0503020204020204" charset="0"/>
                <a:ea typeface="+mj-ea"/>
                <a:cs typeface="Gotham Bold" charset="0"/>
              </a:rPr>
              <a:t>THANKS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321</TotalTime>
  <Words>398</Words>
  <Application>Microsoft Office PowerPoint</Application>
  <PresentationFormat>自定义</PresentationFormat>
  <Paragraphs>59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Geometria</vt:lpstr>
      <vt:lpstr>等线</vt:lpstr>
      <vt:lpstr>兰亭黑-简 纤黑</vt:lpstr>
      <vt:lpstr>兰亭黑-简 中黑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snow noir</dc:creator>
  <cp:lastModifiedBy>思扬 翁</cp:lastModifiedBy>
  <cp:revision>350</cp:revision>
  <dcterms:created xsi:type="dcterms:W3CDTF">2017-10-31T12:19:00Z</dcterms:created>
  <dcterms:modified xsi:type="dcterms:W3CDTF">2024-05-15T02:41:37Z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EA83AD495EDC4964935791BACC433186</vt:lpwstr>
  </property>
  <property fmtid="{D5CDD505-2E9C-101B-9397-08002B2CF9AE}" pid="3" name="KSOProductBuildVer">
    <vt:lpwstr>2052-11.1.0.10700</vt:lpwstr>
  </property>
</Properties>
</file>