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329" r:id="rId2"/>
    <p:sldId id="354" r:id="rId3"/>
    <p:sldId id="342" r:id="rId4"/>
    <p:sldId id="356" r:id="rId5"/>
    <p:sldId id="355" r:id="rId6"/>
    <p:sldId id="322" r:id="rId7"/>
  </p:sldIdLst>
  <p:sldSz cx="9144000" cy="5184775"/>
  <p:notesSz cx="6858000" cy="9144000"/>
  <p:defaultTextStyle>
    <a:defPPr>
      <a:defRPr lang="zh-CN"/>
    </a:defPPr>
    <a:lvl1pPr marL="0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1pPr>
    <a:lvl2pPr marL="344170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2pPr>
    <a:lvl3pPr marL="687705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3pPr>
    <a:lvl4pPr marL="1031875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4pPr>
    <a:lvl5pPr marL="1375410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5pPr>
    <a:lvl6pPr marL="1719580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6pPr>
    <a:lvl7pPr marL="2063115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7pPr>
    <a:lvl8pPr marL="2407285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8pPr>
    <a:lvl9pPr marL="2750820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5534">
          <p15:clr>
            <a:srgbClr val="A4A3A4"/>
          </p15:clr>
        </p15:guide>
        <p15:guide id="2" orient="horz" pos="3039">
          <p15:clr>
            <a:srgbClr val="A4A3A4"/>
          </p15:clr>
        </p15:guide>
        <p15:guide id="3" pos="1474">
          <p15:clr>
            <a:srgbClr val="A4A3A4"/>
          </p15:clr>
        </p15:guide>
        <p15:guide id="4" orient="horz" pos="2495">
          <p15:clr>
            <a:srgbClr val="A4A3A4"/>
          </p15:clr>
        </p15:guide>
        <p15:guide id="5" pos="2653">
          <p15:clr>
            <a:srgbClr val="A4A3A4"/>
          </p15:clr>
        </p15:guide>
        <p15:guide id="6" orient="horz" pos="1520" userDrawn="1">
          <p15:clr>
            <a:srgbClr val="A4A3A4"/>
          </p15:clr>
        </p15:guide>
        <p15:guide id="7" orient="horz" pos="590">
          <p15:clr>
            <a:srgbClr val="A4A3A4"/>
          </p15:clr>
        </p15:guide>
        <p15:guide id="8" orient="horz" pos="22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1E36"/>
    <a:srgbClr val="C76A6B"/>
    <a:srgbClr val="E3A9A7"/>
    <a:srgbClr val="555759"/>
    <a:srgbClr val="FFFFFF"/>
    <a:srgbClr val="E9004C"/>
    <a:srgbClr val="F26E7D"/>
    <a:srgbClr val="E9F0F9"/>
    <a:srgbClr val="A0D6EF"/>
    <a:srgbClr val="6EC4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46"/>
    <p:restoredTop sz="94694"/>
  </p:normalViewPr>
  <p:slideViewPr>
    <p:cSldViewPr snapToGrid="0" snapToObjects="1">
      <p:cViewPr varScale="1">
        <p:scale>
          <a:sx n="154" d="100"/>
          <a:sy n="154" d="100"/>
        </p:scale>
        <p:origin x="1456" y="192"/>
      </p:cViewPr>
      <p:guideLst>
        <p:guide pos="5534"/>
        <p:guide orient="horz" pos="3039"/>
        <p:guide pos="1474"/>
        <p:guide orient="horz" pos="2495"/>
        <p:guide pos="2653"/>
        <p:guide orient="horz" pos="1520"/>
        <p:guide orient="horz" pos="590"/>
        <p:guide orient="horz" pos="22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9612-F53E-5945-9C8E-1F92400E66B2}" type="datetimeFigureOut">
              <a:rPr kumimoji="1" lang="zh-CN" altLang="en-US" smtClean="0"/>
              <a:t>2024/5/30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708025" y="1143000"/>
            <a:ext cx="54419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7208A1-D38D-C548-96DE-88E99097BF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8527"/>
            <a:ext cx="6858000" cy="180507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23207"/>
            <a:ext cx="6858000" cy="125178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  <a:t>2024/5/30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  <a:t>2024/5/30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6041"/>
            <a:ext cx="1971675" cy="439385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6041"/>
            <a:ext cx="5800725" cy="439385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  <a:t>2024/5/30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  <a:t>2024/5/30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92594"/>
            <a:ext cx="7886700" cy="215672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69719"/>
            <a:ext cx="7886700" cy="113416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  <a:t>2024/5/30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80206"/>
            <a:ext cx="3886200" cy="328969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80206"/>
            <a:ext cx="3886200" cy="328969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  <a:t>2024/5/30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6042"/>
            <a:ext cx="7886700" cy="10021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70990"/>
            <a:ext cx="3868340" cy="6228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93883"/>
            <a:ext cx="3868340" cy="278561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70990"/>
            <a:ext cx="3887391" cy="6228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93883"/>
            <a:ext cx="3887391" cy="278561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  <a:t>2024/5/30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  <a:t>2024/5/30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  <a:t>2024/5/30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5652"/>
            <a:ext cx="2949178" cy="120978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6512"/>
            <a:ext cx="4629150" cy="368455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55433"/>
            <a:ext cx="2949178" cy="288163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  <a:t>2024/5/30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5652"/>
            <a:ext cx="2949178" cy="120978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3887391" y="746512"/>
            <a:ext cx="4629150" cy="368455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55433"/>
            <a:ext cx="2949178" cy="288163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  <a:t>2024/5/30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6042"/>
            <a:ext cx="7886700" cy="1002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80206"/>
            <a:ext cx="7886700" cy="3289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805519"/>
            <a:ext cx="2057400" cy="276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80EBC-1F4F-064A-BCDA-A8702FD7B152}" type="datetimeFigureOut">
              <a:rPr kumimoji="1" lang="zh-CN" altLang="en-US" smtClean="0"/>
              <a:t>2024/5/30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805519"/>
            <a:ext cx="3086100" cy="276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805519"/>
            <a:ext cx="2057400" cy="276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F141A-EAFD-9144-B9F1-78E320CF3B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2-0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635" cy="51841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444" y="936625"/>
            <a:ext cx="1338221" cy="432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263503" y="2365820"/>
            <a:ext cx="6398359" cy="546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kumimoji="1" lang="zh-CN" altLang="en-US" sz="32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实验六：非精确</a:t>
            </a:r>
            <a:r>
              <a:rPr kumimoji="1" lang="en-US" altLang="zh-CN" sz="32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 </a:t>
            </a:r>
            <a:r>
              <a:rPr kumimoji="1" lang="en-US" altLang="zh-CN" sz="3200" dirty="0" err="1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TopK</a:t>
            </a:r>
            <a:r>
              <a:rPr kumimoji="1" lang="en-US" altLang="zh-CN" sz="32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 </a:t>
            </a:r>
            <a:r>
              <a:rPr kumimoji="1" lang="zh-CN" altLang="en-US" sz="32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文档检索</a:t>
            </a:r>
            <a:endParaRPr kumimoji="1" lang="en-US" altLang="zh-CN" sz="3200" dirty="0">
              <a:solidFill>
                <a:srgbClr val="A51E36"/>
              </a:solidFill>
              <a:latin typeface="兰亭黑-简 中黑" charset="-122"/>
              <a:ea typeface="兰亭黑-简 中黑" charset="-122"/>
              <a:cs typeface="Gotham Bold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887673" y="517122"/>
            <a:ext cx="4591526" cy="438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zh-CN" altLang="en-US" sz="26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实验目标</a:t>
            </a:r>
            <a:endParaRPr kumimoji="1" lang="en-US" altLang="zh-CN" sz="2600" dirty="0">
              <a:solidFill>
                <a:srgbClr val="A51E36"/>
              </a:solidFill>
              <a:latin typeface="兰亭黑-简 中黑" charset="-122"/>
              <a:ea typeface="兰亭黑-简 中黑" charset="-122"/>
              <a:cs typeface="Gotham Bold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98166" y="1469857"/>
            <a:ext cx="8471514" cy="1886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E0E0E"/>
                </a:solidFill>
                <a:effectLst/>
                <a:latin typeface="Times New Roman" panose="02020603050405020304" pitchFamily="18" charset="0"/>
              </a:rPr>
              <a:t>1. </a:t>
            </a:r>
            <a:r>
              <a:rPr lang="zh-CN" altLang="en-US" sz="2000" b="1" dirty="0">
                <a:solidFill>
                  <a:srgbClr val="0E0E0E"/>
                </a:solidFill>
                <a:effectLst/>
                <a:latin typeface=".SF NS"/>
              </a:rPr>
              <a:t>理解非精确</a:t>
            </a:r>
            <a:r>
              <a:rPr lang="en" altLang="zh-CN" sz="2000" b="1" dirty="0">
                <a:solidFill>
                  <a:srgbClr val="0E0E0E"/>
                </a:solidFill>
                <a:effectLst/>
                <a:latin typeface=".SF NS"/>
              </a:rPr>
              <a:t>Top-K</a:t>
            </a:r>
            <a:r>
              <a:rPr lang="zh-CN" altLang="en-US" sz="2000" b="1" dirty="0">
                <a:solidFill>
                  <a:srgbClr val="0E0E0E"/>
                </a:solidFill>
                <a:effectLst/>
                <a:latin typeface=".SF NS"/>
              </a:rPr>
              <a:t>查询的原理</a:t>
            </a:r>
            <a:r>
              <a:rPr lang="zh-CN" altLang="en-US" sz="2000" dirty="0">
                <a:solidFill>
                  <a:srgbClr val="0E0E0E"/>
                </a:solidFill>
                <a:effectLst/>
                <a:latin typeface=".SF NS"/>
              </a:rPr>
              <a:t>：理解非精确</a:t>
            </a:r>
            <a:r>
              <a:rPr lang="en" altLang="zh-CN" sz="2000" dirty="0">
                <a:solidFill>
                  <a:srgbClr val="0E0E0E"/>
                </a:solidFill>
                <a:effectLst/>
                <a:latin typeface=".SF NS"/>
              </a:rPr>
              <a:t>Top-K</a:t>
            </a:r>
            <a:r>
              <a:rPr lang="zh-CN" altLang="en-US" sz="2000" dirty="0">
                <a:solidFill>
                  <a:srgbClr val="0E0E0E"/>
                </a:solidFill>
                <a:effectLst/>
                <a:latin typeface=".SF NS"/>
              </a:rPr>
              <a:t>查询的基本概念，包括其在信息检索中的应用和与精确</a:t>
            </a:r>
            <a:r>
              <a:rPr lang="en" altLang="zh-CN" sz="2000" dirty="0">
                <a:solidFill>
                  <a:srgbClr val="0E0E0E"/>
                </a:solidFill>
                <a:effectLst/>
                <a:latin typeface=".SF NS"/>
              </a:rPr>
              <a:t>Top-K</a:t>
            </a:r>
            <a:r>
              <a:rPr lang="zh-CN" altLang="en-US" sz="2000" dirty="0">
                <a:solidFill>
                  <a:srgbClr val="0E0E0E"/>
                </a:solidFill>
                <a:effectLst/>
                <a:latin typeface=".SF NS"/>
              </a:rPr>
              <a:t>查询的区别。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E0E0E"/>
                </a:solidFill>
                <a:effectLst/>
                <a:latin typeface="Times New Roman" panose="02020603050405020304" pitchFamily="18" charset="0"/>
              </a:rPr>
              <a:t>2. </a:t>
            </a:r>
            <a:r>
              <a:rPr lang="zh-CN" altLang="en-US" sz="2000" b="1" dirty="0">
                <a:solidFill>
                  <a:srgbClr val="0E0E0E"/>
                </a:solidFill>
                <a:effectLst/>
                <a:latin typeface=".SF NS"/>
              </a:rPr>
              <a:t>掌握胜者表算法</a:t>
            </a:r>
            <a:r>
              <a:rPr lang="zh-CN" altLang="en-US" sz="2000" dirty="0">
                <a:solidFill>
                  <a:srgbClr val="0E0E0E"/>
                </a:solidFill>
                <a:effectLst/>
                <a:latin typeface=".SF NS"/>
              </a:rPr>
              <a:t>：学会实现和使用胜者表算法进行文档检索，理解其内部机制和效率优势。</a:t>
            </a:r>
          </a:p>
        </p:txBody>
      </p:sp>
    </p:spTree>
    <p:extLst>
      <p:ext uri="{BB962C8B-B14F-4D97-AF65-F5344CB8AC3E}">
        <p14:creationId xmlns:p14="http://schemas.microsoft.com/office/powerpoint/2010/main" val="4064653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678296" y="440708"/>
            <a:ext cx="4591526" cy="438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zh-CN" altLang="en-US" sz="26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实验步骤</a:t>
            </a:r>
            <a:endParaRPr kumimoji="1" lang="en-US" altLang="zh-CN" sz="2600" dirty="0">
              <a:solidFill>
                <a:srgbClr val="A51E36"/>
              </a:solidFill>
              <a:latin typeface="兰亭黑-简 中黑" charset="-122"/>
              <a:ea typeface="兰亭黑-简 中黑" charset="-122"/>
              <a:cs typeface="Gotham Bold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78296" y="1277240"/>
            <a:ext cx="8462514" cy="293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b="1" dirty="0">
                <a:latin typeface="+mn-ea"/>
              </a:rPr>
              <a:t>实验步骤：</a:t>
            </a:r>
            <a:endParaRPr lang="en-US" altLang="zh-CN" sz="1800" b="1" dirty="0">
              <a:latin typeface="+mn-ea"/>
            </a:endParaRPr>
          </a:p>
          <a:p>
            <a:pPr marL="68707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800" b="1" dirty="0">
                <a:latin typeface="+mn-ea"/>
              </a:rPr>
              <a:t>读取指定中文文本文件，进行基本的预处理，如分词、去除停用词等。</a:t>
            </a:r>
            <a:endParaRPr lang="en-US" altLang="zh-CN" sz="1800" b="1" dirty="0">
              <a:latin typeface="+mn-ea"/>
            </a:endParaRPr>
          </a:p>
          <a:p>
            <a:pPr marL="68707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800" b="1" dirty="0">
                <a:latin typeface="+mn-ea"/>
              </a:rPr>
              <a:t>设计打分机制，例如基于</a:t>
            </a:r>
            <a:r>
              <a:rPr lang="en-US" altLang="zh-CN" sz="1800" b="1" dirty="0">
                <a:latin typeface="+mn-ea"/>
              </a:rPr>
              <a:t>TF</a:t>
            </a:r>
            <a:r>
              <a:rPr lang="zh-CN" altLang="en-US" sz="1800" b="1" dirty="0">
                <a:latin typeface="+mn-ea"/>
              </a:rPr>
              <a:t>值标记某个词项对应权重最高的</a:t>
            </a:r>
            <a:r>
              <a:rPr lang="en-US" altLang="zh-CN" sz="1800" b="1" dirty="0">
                <a:latin typeface="+mn-ea"/>
              </a:rPr>
              <a:t> K </a:t>
            </a:r>
            <a:r>
              <a:rPr lang="zh-CN" altLang="en-US" sz="1800" b="1" dirty="0">
                <a:latin typeface="+mn-ea"/>
              </a:rPr>
              <a:t>个文档</a:t>
            </a:r>
            <a:endParaRPr lang="en-US" altLang="zh-CN" sz="1800" b="1" dirty="0">
              <a:latin typeface="+mn-ea"/>
            </a:endParaRPr>
          </a:p>
          <a:p>
            <a:pPr marL="68707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800" b="1" dirty="0">
                <a:latin typeface="+mn-ea"/>
              </a:rPr>
              <a:t>基于胜者表算法，利用最大堆</a:t>
            </a:r>
            <a:r>
              <a:rPr lang="en-US" altLang="zh-CN" sz="1800" b="1" dirty="0">
                <a:latin typeface="+mn-ea"/>
              </a:rPr>
              <a:t>/</a:t>
            </a:r>
            <a:r>
              <a:rPr lang="zh-CN" altLang="en-US" sz="1800" b="1" dirty="0">
                <a:latin typeface="+mn-ea"/>
              </a:rPr>
              <a:t>优先队列实现对给定的查询词集合返回非精确的</a:t>
            </a:r>
            <a:r>
              <a:rPr lang="en" altLang="zh-CN" sz="1800" b="1" dirty="0">
                <a:latin typeface="+mn-ea"/>
              </a:rPr>
              <a:t>Top-K</a:t>
            </a:r>
            <a:r>
              <a:rPr lang="zh-CN" altLang="en-US" sz="1800" b="1" dirty="0">
                <a:latin typeface="+mn-ea"/>
              </a:rPr>
              <a:t>文档列表</a:t>
            </a:r>
            <a:endParaRPr lang="en-US" altLang="zh-CN" sz="1800" b="1" dirty="0">
              <a:latin typeface="+mn-ea"/>
            </a:endParaRPr>
          </a:p>
          <a:p>
            <a:pPr marL="1030605" lvl="2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800" b="1" dirty="0">
                <a:latin typeface="+mn-ea"/>
              </a:rPr>
              <a:t>例如：输入是</a:t>
            </a:r>
            <a:r>
              <a:rPr lang="en-US" altLang="zh-CN" sz="1800" b="1" dirty="0">
                <a:latin typeface="+mn-ea"/>
              </a:rPr>
              <a:t>[‘</a:t>
            </a:r>
            <a:r>
              <a:rPr lang="zh-CN" altLang="en-US" sz="1800" b="1" dirty="0">
                <a:latin typeface="+mn-ea"/>
              </a:rPr>
              <a:t>中国</a:t>
            </a:r>
            <a:r>
              <a:rPr lang="en-US" altLang="zh-CN" sz="1800" b="1" dirty="0">
                <a:latin typeface="+mn-ea"/>
              </a:rPr>
              <a:t>’</a:t>
            </a:r>
            <a:r>
              <a:rPr lang="zh-CN" altLang="en-US" sz="1800" b="1" dirty="0">
                <a:latin typeface="+mn-ea"/>
              </a:rPr>
              <a:t>，‘上海’，‘北京’</a:t>
            </a:r>
            <a:r>
              <a:rPr lang="en-US" altLang="zh-CN" sz="1800" b="1" dirty="0">
                <a:latin typeface="+mn-ea"/>
              </a:rPr>
              <a:t>]</a:t>
            </a:r>
            <a:r>
              <a:rPr lang="zh-CN" altLang="en-US" sz="1800" b="1" dirty="0">
                <a:latin typeface="+mn-ea"/>
              </a:rPr>
              <a:t>，</a:t>
            </a:r>
            <a:r>
              <a:rPr lang="en-US" altLang="zh-CN" sz="1800" b="1" dirty="0">
                <a:latin typeface="+mn-ea"/>
              </a:rPr>
              <a:t>K </a:t>
            </a:r>
            <a:r>
              <a:rPr lang="zh-CN" altLang="en-US" sz="1800" b="1" dirty="0">
                <a:latin typeface="+mn-ea"/>
              </a:rPr>
              <a:t>是 </a:t>
            </a:r>
            <a:r>
              <a:rPr lang="en-US" altLang="zh-CN" sz="1800" b="1" dirty="0">
                <a:latin typeface="+mn-ea"/>
              </a:rPr>
              <a:t>2</a:t>
            </a:r>
          </a:p>
          <a:p>
            <a:pPr marL="1030605" lvl="2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800" b="1" dirty="0">
                <a:latin typeface="+mn-ea"/>
              </a:rPr>
              <a:t>输出</a:t>
            </a:r>
            <a:r>
              <a:rPr lang="zh-CN" altLang="en-US" sz="1800" b="1">
                <a:latin typeface="+mn-ea"/>
              </a:rPr>
              <a:t>是文档</a:t>
            </a:r>
            <a:r>
              <a:rPr lang="en-US" altLang="zh-CN" sz="1800" b="1">
                <a:latin typeface="+mn-ea"/>
              </a:rPr>
              <a:t>ID</a:t>
            </a:r>
            <a:r>
              <a:rPr lang="zh-CN" altLang="en-US" sz="1800" b="1" dirty="0">
                <a:latin typeface="+mn-ea"/>
              </a:rPr>
              <a:t>的交集</a:t>
            </a:r>
            <a:endParaRPr lang="en-US" altLang="zh-CN" sz="1800" b="1" dirty="0">
              <a:latin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678296" y="440708"/>
            <a:ext cx="4591526" cy="438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zh-CN" altLang="en-US" sz="26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实验要求</a:t>
            </a:r>
            <a:endParaRPr kumimoji="1" lang="en-US" altLang="zh-CN" sz="2600" dirty="0">
              <a:solidFill>
                <a:srgbClr val="A51E36"/>
              </a:solidFill>
              <a:latin typeface="兰亭黑-简 中黑" charset="-122"/>
              <a:ea typeface="兰亭黑-简 中黑" charset="-122"/>
              <a:cs typeface="Gotham Bold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41005" y="1361101"/>
            <a:ext cx="8244220" cy="2543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详细要求：</a:t>
            </a:r>
            <a:endParaRPr lang="en-US" altLang="zh-CN" sz="18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  <a:p>
            <a:pPr marL="687070" lvl="1" indent="-342900" algn="just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18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得分说明：</a:t>
            </a:r>
            <a:endParaRPr lang="en-US" altLang="zh-CN" sz="18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  <a:p>
            <a:pPr marL="1030605" lvl="2" indent="-342900" algn="just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18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基于胜者表的非精确</a:t>
            </a:r>
            <a:r>
              <a:rPr lang="en-US" altLang="zh-CN" sz="18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 </a:t>
            </a:r>
            <a:r>
              <a:rPr lang="en-US" altLang="zh-CN" sz="1800" dirty="0" err="1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TopK</a:t>
            </a:r>
            <a:r>
              <a:rPr lang="en-US" altLang="zh-CN" sz="18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 </a:t>
            </a:r>
            <a:r>
              <a:rPr lang="zh-CN" altLang="en-US" sz="18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文档检索（</a:t>
            </a:r>
            <a:r>
              <a:rPr lang="en-US" altLang="zh-CN" sz="18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60 </a:t>
            </a:r>
            <a:r>
              <a:rPr lang="zh-CN" altLang="en-US" sz="18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分）</a:t>
            </a:r>
            <a:endParaRPr lang="en-US" altLang="zh-CN" sz="18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  <a:p>
            <a:pPr marL="1030605" lvl="2" indent="-342900" algn="just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18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基于最大堆</a:t>
            </a:r>
            <a:r>
              <a:rPr lang="en-US" altLang="zh-CN" sz="18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/</a:t>
            </a:r>
            <a:r>
              <a:rPr lang="zh-CN" altLang="en-US" sz="18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优先队列的实现机制（</a:t>
            </a:r>
            <a:r>
              <a:rPr lang="en-US" altLang="zh-CN" sz="18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20 </a:t>
            </a:r>
            <a:r>
              <a:rPr lang="zh-CN" altLang="en-US" sz="18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分）</a:t>
            </a:r>
            <a:endParaRPr lang="en-US" altLang="zh-CN" sz="18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  <a:p>
            <a:pPr marL="1030605" lvl="2" indent="-342900" algn="just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18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现场演示功能并询问代码的</a:t>
            </a:r>
            <a:r>
              <a:rPr lang="zh-CN" altLang="en-US" sz="1800" b="1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实现细节</a:t>
            </a:r>
            <a:r>
              <a:rPr lang="zh-CN" altLang="en-US" sz="18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和</a:t>
            </a:r>
            <a:r>
              <a:rPr lang="zh-CN" altLang="en-US" sz="1800" b="1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创新点</a:t>
            </a:r>
            <a:r>
              <a:rPr lang="zh-CN" altLang="en-US" sz="18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（</a:t>
            </a:r>
            <a:r>
              <a:rPr lang="en-US" altLang="zh-CN" sz="18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20 </a:t>
            </a:r>
            <a:r>
              <a:rPr lang="zh-CN" altLang="en-US" sz="18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分）</a:t>
            </a:r>
            <a:endParaRPr lang="en-US" altLang="zh-CN" sz="18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  <a:p>
            <a:pPr marL="342900" indent="-342900" algn="just">
              <a:lnSpc>
                <a:spcPct val="150000"/>
              </a:lnSpc>
              <a:buAutoNum type="arabicPeriod"/>
            </a:pPr>
            <a:endParaRPr lang="zh-CN" altLang="en-US" sz="18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8F3F286-1509-5D01-7236-A5AF2B80A270}"/>
              </a:ext>
            </a:extLst>
          </p:cNvPr>
          <p:cNvSpPr txBox="1"/>
          <p:nvPr/>
        </p:nvSpPr>
        <p:spPr>
          <a:xfrm>
            <a:off x="2286000" y="724670"/>
            <a:ext cx="4572000" cy="3524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ts val="2200"/>
              </a:lnSpc>
              <a:buFont typeface="Arial" panose="020B0604020202020204" pitchFamily="34" charset="0"/>
              <a:buChar char="•"/>
            </a:pPr>
            <a:endParaRPr lang="en-US" altLang="zh-CN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1743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776062" y="1004300"/>
            <a:ext cx="4591526" cy="438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zh-CN" altLang="en-US" sz="26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提交要求</a:t>
            </a:r>
            <a:endParaRPr kumimoji="1" lang="en-US" altLang="zh-CN" sz="2600" dirty="0">
              <a:solidFill>
                <a:srgbClr val="A51E36"/>
              </a:solidFill>
              <a:latin typeface="兰亭黑-简 中黑" charset="-122"/>
              <a:ea typeface="兰亭黑-简 中黑" charset="-122"/>
              <a:cs typeface="Gotham Bold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76062" y="1442433"/>
            <a:ext cx="8241418" cy="634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ts val="2200"/>
              </a:lnSpc>
              <a:buAutoNum type="arabicPeriod"/>
            </a:pPr>
            <a:r>
              <a:rPr lang="zh-CN" altLang="en-US" sz="2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下一次课时检查。</a:t>
            </a:r>
            <a:endParaRPr lang="en-US" altLang="zh-CN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  <a:p>
            <a:pPr marL="342900" indent="-342900" algn="just">
              <a:lnSpc>
                <a:spcPts val="2200"/>
              </a:lnSpc>
              <a:buAutoNum type="arabicPeriod"/>
            </a:pPr>
            <a:endParaRPr lang="zh-CN" altLang="en-US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7852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未标题-2-0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635" cy="518414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2263503" y="2441394"/>
            <a:ext cx="5489803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</a:pPr>
            <a:r>
              <a:rPr kumimoji="1" lang="en-US" altLang="zh-CN" sz="4000" dirty="0">
                <a:solidFill>
                  <a:srgbClr val="A51E36"/>
                </a:solidFill>
                <a:latin typeface="Geometria" panose="020B0503020204020204" charset="0"/>
                <a:ea typeface="+mj-ea"/>
                <a:cs typeface="Gotham Bold" charset="0"/>
              </a:rPr>
              <a:t>THANKS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1140</TotalTime>
  <Words>224</Words>
  <Application>Microsoft Macintosh PowerPoint</Application>
  <PresentationFormat>自定义</PresentationFormat>
  <Paragraphs>20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7" baseType="lpstr">
      <vt:lpstr>.SF NS</vt:lpstr>
      <vt:lpstr>DengXian</vt:lpstr>
      <vt:lpstr>兰亭黑-简 纤黑</vt:lpstr>
      <vt:lpstr>兰亭黑-简 中黑</vt:lpstr>
      <vt:lpstr>Geometria</vt:lpstr>
      <vt:lpstr>Arial</vt:lpstr>
      <vt:lpstr>Calibri</vt:lpstr>
      <vt:lpstr>Calibri Light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snow noir</dc:creator>
  <cp:lastModifiedBy>梓锐 胡</cp:lastModifiedBy>
  <cp:revision>382</cp:revision>
  <dcterms:created xsi:type="dcterms:W3CDTF">2017-10-31T12:19:00Z</dcterms:created>
  <dcterms:modified xsi:type="dcterms:W3CDTF">2024-05-30T05:23:54Z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EA83AD495EDC4964935791BACC433186</vt:lpwstr>
  </property>
  <property fmtid="{D5CDD505-2E9C-101B-9397-08002B2CF9AE}" pid="3" name="KSOProductBuildVer">
    <vt:lpwstr>2052-11.1.0.10700</vt:lpwstr>
  </property>
</Properties>
</file>