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5" r:id="rId2"/>
    <p:sldId id="462" r:id="rId3"/>
    <p:sldId id="459" r:id="rId4"/>
    <p:sldId id="460" r:id="rId5"/>
    <p:sldId id="463" r:id="rId6"/>
    <p:sldId id="461" r:id="rId7"/>
  </p:sldIdLst>
  <p:sldSz cx="9144000" cy="5184775"/>
  <p:notesSz cx="6858000" cy="9144000"/>
  <p:custDataLst>
    <p:tags r:id="rId9"/>
  </p:custDataLst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00" userDrawn="1">
          <p15:clr>
            <a:srgbClr val="A4A3A4"/>
          </p15:clr>
        </p15:guide>
        <p15:guide id="2" orient="horz" pos="303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orient="horz" pos="2439" userDrawn="1">
          <p15:clr>
            <a:srgbClr val="A4A3A4"/>
          </p15:clr>
        </p15:guide>
        <p15:guide id="5" pos="2677" userDrawn="1">
          <p15:clr>
            <a:srgbClr val="A4A3A4"/>
          </p15:clr>
        </p15:guide>
        <p15:guide id="6" orient="horz" pos="544" userDrawn="1">
          <p15:clr>
            <a:srgbClr val="A4A3A4"/>
          </p15:clr>
        </p15:guide>
        <p15:guide id="8" orient="horz" pos="227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9A7"/>
    <a:srgbClr val="A41E34"/>
    <a:srgbClr val="A51E36"/>
    <a:srgbClr val="C76A6B"/>
    <a:srgbClr val="555759"/>
    <a:srgbClr val="FFFFFF"/>
    <a:srgbClr val="E9004C"/>
    <a:srgbClr val="F26E7D"/>
    <a:srgbClr val="E9F0F9"/>
    <a:srgbClr val="A0D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0"/>
    <p:restoredTop sz="83586"/>
  </p:normalViewPr>
  <p:slideViewPr>
    <p:cSldViewPr snapToGrid="0" snapToObjects="1" showGuides="1">
      <p:cViewPr varScale="1">
        <p:scale>
          <a:sx n="132" d="100"/>
          <a:sy n="132" d="100"/>
        </p:scale>
        <p:origin x="432" y="176"/>
      </p:cViewPr>
      <p:guideLst>
        <p:guide pos="5500"/>
        <p:guide orient="horz" pos="3038"/>
        <p:guide pos="226"/>
        <p:guide orient="horz" pos="2439"/>
        <p:guide pos="2677"/>
        <p:guide orient="horz" pos="544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04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1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09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89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3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microsoft.com/office/2007/relationships/hdphoto" Target="../media/hdphoto1.wdp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35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89" y="109855"/>
            <a:ext cx="1338221" cy="43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8775" y="2207978"/>
            <a:ext cx="7955915" cy="7688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0" lvl="5" indent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A41E3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3600" b="1" dirty="0">
                <a:solidFill>
                  <a:srgbClr val="A41E3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词云统计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2743200" lvl="6" indent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   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10">
            <a:extLst>
              <a:ext uri="{FF2B5EF4-FFF2-40B4-BE49-F238E27FC236}">
                <a16:creationId xmlns:a16="http://schemas.microsoft.com/office/drawing/2014/main" id="{EED8D000-11B8-FF9E-8C7B-2DD2E73948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35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89" y="109855"/>
            <a:ext cx="1338221" cy="43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8775" y="863600"/>
            <a:ext cx="63874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词云统计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000" dirty="0"/>
              <a:t>对网络文本中的“</a:t>
            </a:r>
            <a:r>
              <a:rPr lang="zh-CN" altLang="en-US" sz="2000" b="1" dirty="0"/>
              <a:t>关键词</a:t>
            </a:r>
            <a:r>
              <a:rPr lang="zh-CN" altLang="en-US" sz="2000" dirty="0"/>
              <a:t>”予以视觉上的突出，形成“关键词云层” ，从而过滤掉大量的文本信息，使浏览图片者只要一眼扫过图片就可以领略文本的</a:t>
            </a:r>
            <a:r>
              <a:rPr lang="zh-CN" altLang="en-US" sz="2000" b="1" dirty="0"/>
              <a:t>主旨</a:t>
            </a:r>
            <a:r>
              <a:rPr lang="zh-CN" altLang="en-US" sz="2000" dirty="0"/>
              <a:t>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02435" y="2728294"/>
            <a:ext cx="3790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未标题-2-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35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89" y="109855"/>
            <a:ext cx="1338221" cy="4320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58775" y="888382"/>
            <a:ext cx="76771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处理流程</a:t>
            </a:r>
            <a:endParaRPr lang="en-US" altLang="zh-CN" sz="2800" dirty="0"/>
          </a:p>
          <a:p>
            <a:endParaRPr lang="zh-CN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分词：将连续的</a:t>
            </a:r>
            <a:r>
              <a:rPr lang="zh-CN" altLang="en-US" sz="2000" b="1" dirty="0"/>
              <a:t>字</a:t>
            </a:r>
            <a:r>
              <a:rPr lang="zh-CN" altLang="en-US" sz="2000" dirty="0"/>
              <a:t>序列按照规范生成</a:t>
            </a:r>
            <a:r>
              <a:rPr lang="zh-CN" altLang="en-US" sz="2000" b="1" dirty="0"/>
              <a:t>词</a:t>
            </a:r>
            <a:r>
              <a:rPr lang="zh-CN" altLang="en-US" sz="2000" dirty="0"/>
              <a:t>序列。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词频统计：将第一步得到的</a:t>
            </a:r>
            <a:r>
              <a:rPr lang="zh-CN" altLang="en-US" sz="2000" b="1" dirty="0"/>
              <a:t>分词</a:t>
            </a:r>
            <a:r>
              <a:rPr lang="zh-CN" altLang="en-US" sz="2000" dirty="0"/>
              <a:t>结果根据出现频率进行</a:t>
            </a:r>
            <a:r>
              <a:rPr lang="zh-CN" altLang="en-US" sz="2000" b="1" dirty="0"/>
              <a:t>统计</a:t>
            </a:r>
            <a:r>
              <a:rPr lang="zh-CN" altLang="en-US" sz="2000" dirty="0"/>
              <a:t>。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 </a:t>
            </a:r>
            <a:r>
              <a:rPr lang="zh-CN" altLang="en-US" sz="2000" dirty="0"/>
              <a:t>绘制词云：对高频关键词的</a:t>
            </a:r>
            <a:r>
              <a:rPr lang="zh-CN" altLang="en-US" sz="2000" b="1" dirty="0"/>
              <a:t>可视化</a:t>
            </a:r>
            <a:r>
              <a:rPr lang="zh-CN" altLang="en-US" sz="2000" dirty="0"/>
              <a:t>表达。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2-10">
            <a:extLst>
              <a:ext uri="{FF2B5EF4-FFF2-40B4-BE49-F238E27FC236}">
                <a16:creationId xmlns:a16="http://schemas.microsoft.com/office/drawing/2014/main" id="{5E5FB700-24CF-D418-4542-3F1FA61F52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89" y="10985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775" y="863600"/>
            <a:ext cx="8149590" cy="300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补充材料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000" dirty="0"/>
              <a:t>实现程序，对给定文本绘制词云。</a:t>
            </a:r>
          </a:p>
          <a:p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分词工具：</a:t>
            </a:r>
            <a:r>
              <a:rPr lang="en-US" altLang="zh-CN" sz="2000" dirty="0" err="1"/>
              <a:t>国内比较流行的中文分词工具</a:t>
            </a:r>
            <a:r>
              <a:rPr lang="zh-CN" altLang="en-US" sz="2000" dirty="0"/>
              <a:t>有</a:t>
            </a:r>
            <a:r>
              <a:rPr lang="en-US" altLang="zh-CN" sz="2000" dirty="0" err="1"/>
              <a:t>jieba、SnowNLP、THULAC、NLPIR</a:t>
            </a:r>
            <a:r>
              <a:rPr lang="zh-CN" altLang="en-US" sz="2000" dirty="0"/>
              <a:t>等</a:t>
            </a:r>
            <a:r>
              <a:rPr lang="en-US" altLang="zh-CN" sz="2000" dirty="0"/>
              <a:t>，</a:t>
            </a:r>
            <a:r>
              <a:rPr lang="en-US" altLang="zh-CN" sz="2000" dirty="0" err="1"/>
              <a:t>上述分词工具都已经在github上开源</a:t>
            </a:r>
            <a:r>
              <a:rPr lang="zh-CN" altLang="en-US" sz="2000" dirty="0"/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词频统计：</a:t>
            </a:r>
            <a:r>
              <a:rPr lang="en-US" sz="2000" dirty="0">
                <a:solidFill>
                  <a:schemeClr val="tx1"/>
                </a:solidFill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</a:rPr>
              <a:t>提供了许多第三方库来帮助完成词频统计，包括</a:t>
            </a:r>
            <a:r>
              <a:rPr lang="en-US" altLang="zh-CN" sz="2000" dirty="0">
                <a:solidFill>
                  <a:schemeClr val="tx1"/>
                </a:solidFill>
              </a:rPr>
              <a:t>collections</a:t>
            </a:r>
            <a:r>
              <a:rPr lang="zh-CN" altLang="en-US" sz="2000" dirty="0">
                <a:solidFill>
                  <a:schemeClr val="tx1"/>
                </a:solidFill>
              </a:rPr>
              <a:t>库、</a:t>
            </a:r>
            <a:r>
              <a:rPr lang="en-US" altLang="zh-CN" sz="2000" dirty="0">
                <a:solidFill>
                  <a:schemeClr val="tx1"/>
                </a:solidFill>
              </a:rPr>
              <a:t>pandas</a:t>
            </a:r>
            <a:r>
              <a:rPr lang="zh-CN" altLang="en-US" sz="2000" dirty="0">
                <a:solidFill>
                  <a:schemeClr val="tx1"/>
                </a:solidFill>
              </a:rPr>
              <a:t>库等。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绘制词云：wordcloud库、pyecharts库的WordCloud、stylecloud库等。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2-10">
            <a:extLst>
              <a:ext uri="{FF2B5EF4-FFF2-40B4-BE49-F238E27FC236}">
                <a16:creationId xmlns:a16="http://schemas.microsoft.com/office/drawing/2014/main" id="{8E26F211-E636-D75F-6CEF-CCC38AB6A5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35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89" y="10985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775" y="863600"/>
            <a:ext cx="8193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实验要求</a:t>
            </a:r>
            <a:endParaRPr lang="en-US" altLang="zh-CN" sz="2800" b="1" dirty="0"/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提交的程序应满足下列要求：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输入数据：给定文档集 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数据集来源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输出数据：词云的图片。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有较清晰的注释。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不限制编程语言类型（推荐使用</a:t>
            </a:r>
            <a:r>
              <a:rPr lang="en-US" altLang="zh-CN" sz="2000" dirty="0"/>
              <a:t>python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067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876558C-4EC4-82B7-DDFC-2CB4A53B4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25279"/>
              </p:ext>
            </p:extLst>
          </p:nvPr>
        </p:nvGraphicFramePr>
        <p:xfrm>
          <a:off x="628650" y="1379538"/>
          <a:ext cx="78867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023556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30149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008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0017"/>
                  </a:ext>
                </a:extLst>
              </a:tr>
            </a:tbl>
          </a:graphicData>
        </a:graphic>
      </p:graphicFrame>
      <p:pic>
        <p:nvPicPr>
          <p:cNvPr id="4" name="图片 3" descr="未标题-2-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35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89" y="109855"/>
            <a:ext cx="1338221" cy="43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8775" y="360133"/>
            <a:ext cx="63766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评分标准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dirty="0"/>
              <a:t>归一化加分制（满分</a:t>
            </a:r>
            <a:r>
              <a:rPr lang="en-US" altLang="zh-CN" sz="2000" dirty="0"/>
              <a:t>100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D3A6A5C-645E-56B1-E9CB-60CA0B01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9220"/>
              </p:ext>
            </p:extLst>
          </p:nvPr>
        </p:nvGraphicFramePr>
        <p:xfrm>
          <a:off x="358775" y="1553599"/>
          <a:ext cx="6683048" cy="2178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90568">
                  <a:extLst>
                    <a:ext uri="{9D8B030D-6E8A-4147-A177-3AD203B41FA5}">
                      <a16:colId xmlns:a16="http://schemas.microsoft.com/office/drawing/2014/main" val="2847352624"/>
                    </a:ext>
                  </a:extLst>
                </a:gridCol>
                <a:gridCol w="696240">
                  <a:extLst>
                    <a:ext uri="{9D8B030D-6E8A-4147-A177-3AD203B41FA5}">
                      <a16:colId xmlns:a16="http://schemas.microsoft.com/office/drawing/2014/main" val="1146998904"/>
                    </a:ext>
                  </a:extLst>
                </a:gridCol>
                <a:gridCol w="696240">
                  <a:extLst>
                    <a:ext uri="{9D8B030D-6E8A-4147-A177-3AD203B41FA5}">
                      <a16:colId xmlns:a16="http://schemas.microsoft.com/office/drawing/2014/main" val="1286497164"/>
                    </a:ext>
                  </a:extLst>
                </a:gridCol>
              </a:tblGrid>
              <a:tr h="49242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完成内容</a:t>
                      </a:r>
                    </a:p>
                  </a:txBody>
                  <a:tcPr>
                    <a:solidFill>
                      <a:srgbClr val="A41E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分数</a:t>
                      </a:r>
                    </a:p>
                  </a:txBody>
                  <a:tcPr>
                    <a:solidFill>
                      <a:srgbClr val="A41E3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solidFill>
                      <a:srgbClr val="A41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04686"/>
                  </a:ext>
                </a:extLst>
              </a:tr>
              <a:tr h="49242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代码能正确绘制词云（包括调库实现）</a:t>
                      </a:r>
                    </a:p>
                  </a:txBody>
                  <a:tcPr>
                    <a:solidFill>
                      <a:srgbClr val="E3A9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60</a:t>
                      </a:r>
                      <a:endParaRPr lang="zh-CN" altLang="en-US" sz="1800" dirty="0"/>
                    </a:p>
                  </a:txBody>
                  <a:tcPr>
                    <a:solidFill>
                      <a:srgbClr val="E3A9A7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>
                    <a:solidFill>
                      <a:srgbClr val="E3A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04667"/>
                  </a:ext>
                </a:extLst>
              </a:tr>
              <a:tr h="492425">
                <a:tc>
                  <a:txBody>
                    <a:bodyPr/>
                    <a:lstStyle/>
                    <a:p>
                      <a:r>
                        <a:rPr lang="zh-CN" altLang="en-US" sz="1800"/>
                        <a:t>自主实现</a:t>
                      </a:r>
                      <a:r>
                        <a:rPr lang="en-US" altLang="zh-CN" sz="1800"/>
                        <a:t>TF-IDF</a:t>
                      </a:r>
                      <a:r>
                        <a:rPr lang="zh-CN" altLang="en-US" sz="1800" dirty="0"/>
                        <a:t>作为词频统计的指标</a:t>
                      </a:r>
                    </a:p>
                  </a:txBody>
                  <a:tcPr>
                    <a:solidFill>
                      <a:srgbClr val="E3A9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</a:t>
                      </a:r>
                      <a:endParaRPr lang="zh-CN" altLang="en-US" sz="1800" dirty="0"/>
                    </a:p>
                  </a:txBody>
                  <a:tcPr>
                    <a:solidFill>
                      <a:srgbClr val="E3A9A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solidFill>
                      <a:srgbClr val="E3A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98592"/>
                  </a:ext>
                </a:extLst>
              </a:tr>
              <a:tr h="49242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创新点</a:t>
                      </a:r>
                    </a:p>
                  </a:txBody>
                  <a:tcPr>
                    <a:solidFill>
                      <a:srgbClr val="E3A9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>
                    <a:solidFill>
                      <a:srgbClr val="E3A9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>
                    <a:solidFill>
                      <a:srgbClr val="E3A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444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e899299-33c4-4365-a5a8-3b57ab2e0552"/>
  <p:tag name="COMMONDATA" val="eyJoZGlkIjoiZjc1ZGJiNWNkMjc4MzhiZGFlZmJlYTBiNjg0NDQ3Z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64,&quot;width&quot;:14399}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64,&quot;width&quot;:14399}"/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64,&quot;width&quot;:1439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64,&quot;width&quot;:14399}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64,&quot;width&quot;:14399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64,&quot;width&quot;:14399}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256</Words>
  <Application>Microsoft Macintosh PowerPoint</Application>
  <PresentationFormat>自定义</PresentationFormat>
  <Paragraphs>43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华文仿宋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hu Lebron</cp:lastModifiedBy>
  <cp:revision>355</cp:revision>
  <dcterms:created xsi:type="dcterms:W3CDTF">2022-11-20T13:09:00Z</dcterms:created>
  <dcterms:modified xsi:type="dcterms:W3CDTF">2024-03-21T02:00:04Z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254FF2771D4FCBA4EA397663185A2146</vt:lpwstr>
  </property>
  <property fmtid="{D5CDD505-2E9C-101B-9397-08002B2CF9AE}" pid="3" name="KSOProductBuildVer">
    <vt:lpwstr>2052-11.1.0.13703</vt:lpwstr>
  </property>
</Properties>
</file>