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329" r:id="rId2"/>
    <p:sldId id="354" r:id="rId3"/>
    <p:sldId id="342" r:id="rId4"/>
    <p:sldId id="356" r:id="rId5"/>
    <p:sldId id="355" r:id="rId6"/>
    <p:sldId id="322" r:id="rId7"/>
  </p:sldIdLst>
  <p:sldSz cx="9144000" cy="5184775"/>
  <p:notesSz cx="6858000" cy="9144000"/>
  <p:defaultTextStyle>
    <a:defPPr>
      <a:defRPr lang="zh-CN"/>
    </a:defPPr>
    <a:lvl1pPr marL="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1pPr>
    <a:lvl2pPr marL="34417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2pPr>
    <a:lvl3pPr marL="68770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3pPr>
    <a:lvl4pPr marL="103187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4pPr>
    <a:lvl5pPr marL="137541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5pPr>
    <a:lvl6pPr marL="171958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6pPr>
    <a:lvl7pPr marL="206311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7pPr>
    <a:lvl8pPr marL="240728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8pPr>
    <a:lvl9pPr marL="275082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34">
          <p15:clr>
            <a:srgbClr val="A4A3A4"/>
          </p15:clr>
        </p15:guide>
        <p15:guide id="2" orient="horz" pos="3039">
          <p15:clr>
            <a:srgbClr val="A4A3A4"/>
          </p15:clr>
        </p15:guide>
        <p15:guide id="3" pos="1474">
          <p15:clr>
            <a:srgbClr val="A4A3A4"/>
          </p15:clr>
        </p15:guide>
        <p15:guide id="4" orient="horz" pos="2495">
          <p15:clr>
            <a:srgbClr val="A4A3A4"/>
          </p15:clr>
        </p15:guide>
        <p15:guide id="5" pos="2653">
          <p15:clr>
            <a:srgbClr val="A4A3A4"/>
          </p15:clr>
        </p15:guide>
        <p15:guide id="6" orient="horz" pos="2064">
          <p15:clr>
            <a:srgbClr val="A4A3A4"/>
          </p15:clr>
        </p15:guide>
        <p15:guide id="7" orient="horz" pos="590">
          <p15:clr>
            <a:srgbClr val="A4A3A4"/>
          </p15:clr>
        </p15:guide>
        <p15:guide id="8" orient="horz" pos="22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E36"/>
    <a:srgbClr val="C76A6B"/>
    <a:srgbClr val="E3A9A7"/>
    <a:srgbClr val="555759"/>
    <a:srgbClr val="FFFFFF"/>
    <a:srgbClr val="E9004C"/>
    <a:srgbClr val="F26E7D"/>
    <a:srgbClr val="E9F0F9"/>
    <a:srgbClr val="A0D6EF"/>
    <a:srgbClr val="6EC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90"/>
    <p:restoredTop sz="94690"/>
  </p:normalViewPr>
  <p:slideViewPr>
    <p:cSldViewPr snapToGrid="0" snapToObjects="1">
      <p:cViewPr varScale="1">
        <p:scale>
          <a:sx n="148" d="100"/>
          <a:sy n="148" d="100"/>
        </p:scale>
        <p:origin x="192" y="248"/>
      </p:cViewPr>
      <p:guideLst>
        <p:guide pos="5534"/>
        <p:guide orient="horz" pos="3039"/>
        <p:guide pos="1474"/>
        <p:guide orient="horz" pos="2495"/>
        <p:guide pos="2653"/>
        <p:guide orient="horz" pos="2064"/>
        <p:guide orient="horz" pos="590"/>
        <p:guide orient="horz" pos="22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9612-F53E-5945-9C8E-1F92400E66B2}" type="datetimeFigureOut">
              <a:rPr kumimoji="1" lang="zh-CN" altLang="en-US" smtClean="0"/>
              <a:t>2024/3/6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1143000"/>
            <a:ext cx="544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208A1-D38D-C548-96DE-88E99097BF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8527"/>
            <a:ext cx="6858000" cy="180507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3207"/>
            <a:ext cx="6858000" cy="125178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6041"/>
            <a:ext cx="1971675" cy="43938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6041"/>
            <a:ext cx="5800725" cy="439385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92594"/>
            <a:ext cx="7886700" cy="21567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69719"/>
            <a:ext cx="7886700" cy="113416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2024/3/6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6042"/>
            <a:ext cx="7886700" cy="10021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70990"/>
            <a:ext cx="3868340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93883"/>
            <a:ext cx="3868340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70990"/>
            <a:ext cx="3887391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93883"/>
            <a:ext cx="3887391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2024/3/6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2024/3/6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2024/3/6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6512"/>
            <a:ext cx="4629150" cy="36845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2024/3/6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6512"/>
            <a:ext cx="4629150" cy="368455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2024/3/6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6042"/>
            <a:ext cx="7886700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0206"/>
            <a:ext cx="7886700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0EBC-1F4F-064A-BCDA-A8702FD7B152}" type="datetimeFigureOut">
              <a:rPr kumimoji="1" lang="zh-CN" altLang="en-US" smtClean="0"/>
              <a:t>2024/3/6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05519"/>
            <a:ext cx="30861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-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635" cy="5184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44" y="936625"/>
            <a:ext cx="1338221" cy="432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04183" y="2189297"/>
            <a:ext cx="7824158" cy="546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kumimoji="1" lang="zh-CN" altLang="en-US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实验一：基于正向最大匹配算法的分词</a:t>
            </a:r>
            <a:endParaRPr kumimoji="1" lang="en-US" altLang="zh-CN" sz="32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0201" y="1184231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实验目标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0605" y="1660323"/>
            <a:ext cx="5664995" cy="91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200"/>
              </a:lnSpc>
              <a:buAutoNum type="arabicPeriod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学习指定文本的分词任务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1030605" lvl="2" indent="-342900" algn="just">
              <a:lnSpc>
                <a:spcPts val="2200"/>
              </a:lnSpc>
              <a:buFont typeface="Wingdings" pitchFamily="2" charset="2"/>
              <a:buChar char="p"/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 algn="just">
              <a:lnSpc>
                <a:spcPts val="2200"/>
              </a:lnSpc>
              <a:buAutoNum type="arabicPeriod"/>
            </a:pP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65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92031" y="414828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实验内容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0740" y="984401"/>
            <a:ext cx="8862520" cy="4584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实验步骤：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687070" lvl="1" indent="-342900">
              <a:lnSpc>
                <a:spcPts val="22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读取指定中文文本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687070" lvl="1" indent="-342900">
              <a:lnSpc>
                <a:spcPts val="22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实现文本分词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687070" lvl="1" indent="-342900">
              <a:lnSpc>
                <a:spcPts val="22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输出分词的高频项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详细要求：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687070" lvl="1" indent="-342900" algn="just">
              <a:lnSpc>
                <a:spcPts val="2200"/>
              </a:lnSpc>
              <a:buFont typeface="Wingdings" pitchFamily="2" charset="2"/>
              <a:buChar char="p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代码语言：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Java/C++/C/Rust/Go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（本次任务建议不使用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Python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）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687070" lvl="1" indent="-342900" algn="just">
              <a:lnSpc>
                <a:spcPts val="2200"/>
              </a:lnSpc>
              <a:buFont typeface="Wingdings" pitchFamily="2" charset="2"/>
              <a:buChar char="p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其他要求：不允许使用</a:t>
            </a:r>
            <a:r>
              <a:rPr lang="en-US" altLang="zh-CN" sz="1400" dirty="0" err="1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jieba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</a:t>
            </a:r>
            <a:r>
              <a:rPr lang="en-US" altLang="zh-CN" sz="1400" dirty="0" err="1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HanLP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等分词库，自主实现最大正向匹配分词算法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(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最大长度为 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7)</a:t>
            </a:r>
          </a:p>
          <a:p>
            <a:pPr marL="687070" lvl="1" indent="-342900" algn="just">
              <a:lnSpc>
                <a:spcPts val="2200"/>
              </a:lnSpc>
              <a:buFont typeface="Wingdings" pitchFamily="2" charset="2"/>
              <a:buChar char="p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得分说明：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1030605" lvl="2" indent="-342900" algn="just">
              <a:lnSpc>
                <a:spcPts val="2200"/>
              </a:lnSpc>
              <a:buFont typeface="Wingdings" pitchFamily="2" charset="2"/>
              <a:buChar char="p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读取</a:t>
            </a:r>
            <a:r>
              <a:rPr lang="en-US" altLang="zh-CN" sz="1400" dirty="0" err="1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corpus.sentence.txt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文本和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</a:t>
            </a:r>
            <a:r>
              <a:rPr lang="en-US" altLang="zh-CN" sz="1400" dirty="0" err="1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corpus.dict.txt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字典，完成中文文本的</a:t>
            </a:r>
            <a:r>
              <a:rPr lang="zh-CN" altLang="en-US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分词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任务（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60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分）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1030605" lvl="2" indent="-342900" algn="just">
              <a:lnSpc>
                <a:spcPts val="2200"/>
              </a:lnSpc>
              <a:buFont typeface="Wingdings" pitchFamily="2" charset="2"/>
              <a:buChar char="p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读取</a:t>
            </a:r>
            <a:r>
              <a:rPr lang="en-US" altLang="zh-CN" sz="1400" dirty="0" err="1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cn_stopwords.txt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停用词字典，输出前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20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个中文</a:t>
            </a:r>
            <a:r>
              <a:rPr lang="zh-CN" altLang="en-US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高频项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的分词结果，依据占据全文字数（去除标点及停用词）的概率</a:t>
            </a:r>
            <a:r>
              <a:rPr lang="zh-CN" altLang="en-US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降序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依次输出到</a:t>
            </a:r>
            <a:r>
              <a:rPr lang="en-US" altLang="zh-CN" sz="1400" dirty="0" err="1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high_frequency.txt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文本中（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20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分）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1030605" lvl="2" indent="-342900" algn="just">
              <a:lnSpc>
                <a:spcPts val="2200"/>
              </a:lnSpc>
              <a:buFont typeface="Wingdings" pitchFamily="2" charset="2"/>
              <a:buChar char="p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现场演示功能并询问代码的</a:t>
            </a:r>
            <a:r>
              <a:rPr lang="zh-CN" altLang="en-US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实现细节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和</a:t>
            </a:r>
            <a:r>
              <a:rPr lang="zh-CN" altLang="en-US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创新点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，如算法的设计优化思路（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20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分）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1030605" lvl="2" indent="-342900" algn="just">
              <a:lnSpc>
                <a:spcPts val="2200"/>
              </a:lnSpc>
              <a:buFont typeface="Wingdings" pitchFamily="2" charset="2"/>
              <a:buChar char="p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使用</a:t>
            </a:r>
            <a:r>
              <a:rPr lang="zh-CN" altLang="en-US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非</a:t>
            </a:r>
            <a:r>
              <a:rPr lang="en-US" altLang="zh-CN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Python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以外的高级语言（附加分 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10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分）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1030605" lvl="2" indent="-342900" algn="just">
              <a:lnSpc>
                <a:spcPts val="2200"/>
              </a:lnSpc>
              <a:buFont typeface="Wingdings" pitchFamily="2" charset="2"/>
              <a:buChar char="p"/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1030605" lvl="2" indent="-342900" algn="just">
              <a:lnSpc>
                <a:spcPts val="2200"/>
              </a:lnSpc>
              <a:buFont typeface="Wingdings" pitchFamily="2" charset="2"/>
              <a:buChar char="p"/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 algn="just">
              <a:lnSpc>
                <a:spcPts val="2200"/>
              </a:lnSpc>
              <a:buAutoNum type="arabicPeriod"/>
            </a:pP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78296" y="440708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输出格式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7307" y="953079"/>
            <a:ext cx="7511048" cy="148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形如如下格式：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62992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（高频项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: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频率）降序排列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lvl="1">
              <a:lnSpc>
                <a:spcPts val="2200"/>
              </a:lnSpc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1030605" lvl="2" indent="-342900" algn="just">
              <a:lnSpc>
                <a:spcPts val="2200"/>
              </a:lnSpc>
              <a:buFont typeface="Wingdings" pitchFamily="2" charset="2"/>
              <a:buChar char="p"/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 algn="just">
              <a:lnSpc>
                <a:spcPts val="2200"/>
              </a:lnSpc>
              <a:buAutoNum type="arabicPeriod"/>
            </a:pP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E6D937-29BD-B81D-2E6D-C0FC80BAA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116" y="413391"/>
            <a:ext cx="3401052" cy="46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8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776062" y="1004300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提交要求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6062" y="1442433"/>
            <a:ext cx="8241418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200"/>
              </a:lnSpc>
              <a:buAutoNum type="arabicPeriod"/>
            </a:pPr>
            <a:r>
              <a:rPr lang="zh-CN" altLang="en-US" sz="2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下一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次课时检查</a:t>
            </a:r>
            <a:r>
              <a:rPr lang="zh-CN" altLang="en-US" sz="2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，本次课时当场做完的也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可现场检查。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 algn="just">
              <a:lnSpc>
                <a:spcPts val="2200"/>
              </a:lnSpc>
              <a:buAutoNum type="arabicPeriod"/>
            </a:pP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785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2-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635" cy="51841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263503" y="2441394"/>
            <a:ext cx="5489803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kumimoji="1" lang="en-US" altLang="zh-CN" sz="4000" dirty="0">
                <a:solidFill>
                  <a:srgbClr val="A51E36"/>
                </a:solidFill>
                <a:latin typeface="Geometria" panose="020B0503020204020204" charset="0"/>
                <a:ea typeface="+mj-ea"/>
                <a:cs typeface="Gotham Bold" charset="0"/>
              </a:rPr>
              <a:t>THANKS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237</Words>
  <Application>Microsoft Macintosh PowerPoint</Application>
  <PresentationFormat>自定义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DengXian</vt:lpstr>
      <vt:lpstr>兰亭黑-简 纤黑</vt:lpstr>
      <vt:lpstr>兰亭黑-简 中黑</vt:lpstr>
      <vt:lpstr>Geometria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snow noir</dc:creator>
  <cp:lastModifiedBy>hu Lebron</cp:lastModifiedBy>
  <cp:revision>307</cp:revision>
  <dcterms:created xsi:type="dcterms:W3CDTF">2017-10-31T12:19:00Z</dcterms:created>
  <dcterms:modified xsi:type="dcterms:W3CDTF">2024-03-06T11:54:04Z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EA83AD495EDC4964935791BACC433186</vt:lpwstr>
  </property>
  <property fmtid="{D5CDD505-2E9C-101B-9397-08002B2CF9AE}" pid="3" name="KSOProductBuildVer">
    <vt:lpwstr>2052-11.1.0.10700</vt:lpwstr>
  </property>
</Properties>
</file>