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5" r:id="rId7"/>
    <p:sldId id="261" r:id="rId8"/>
    <p:sldId id="262" r:id="rId9"/>
    <p:sldId id="278" r:id="rId10"/>
    <p:sldId id="263" r:id="rId11"/>
    <p:sldId id="264" r:id="rId12"/>
    <p:sldId id="265" r:id="rId13"/>
    <p:sldId id="266" r:id="rId14"/>
    <p:sldId id="279" r:id="rId15"/>
    <p:sldId id="267" r:id="rId16"/>
    <p:sldId id="268" r:id="rId17"/>
    <p:sldId id="269" r:id="rId18"/>
    <p:sldId id="270" r:id="rId19"/>
    <p:sldId id="271" r:id="rId20"/>
    <p:sldId id="272" r:id="rId21"/>
    <p:sldId id="273" r:id="rId22"/>
    <p:sldId id="274" r:id="rId23"/>
    <p:sldId id="276" r:id="rId24"/>
    <p:sldId id="277"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2021/11/8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image" Target="../media/image7.wmf"/><Relationship Id="rId12"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image" Target="../media/image3.wmf"/><Relationship Id="rId5" Type="http://schemas.openxmlformats.org/officeDocument/2006/relationships/image" Target="../media/image5.wmf"/><Relationship Id="rId10" Type="http://schemas.openxmlformats.org/officeDocument/2006/relationships/oleObject" Target="../embeddings/oleObject3.bin"/><Relationship Id="rId4" Type="http://schemas.openxmlformats.org/officeDocument/2006/relationships/image" Target="../media/image1.wmf"/><Relationship Id="rId9" Type="http://schemas.openxmlformats.org/officeDocument/2006/relationships/image" Target="../media/image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image" Target="../media/image7.wmf"/><Relationship Id="rId12"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image" Target="../media/image3.wmf"/><Relationship Id="rId5" Type="http://schemas.openxmlformats.org/officeDocument/2006/relationships/image" Target="../media/image5.wmf"/><Relationship Id="rId10" Type="http://schemas.openxmlformats.org/officeDocument/2006/relationships/oleObject" Target="../embeddings/oleObject3.bin"/><Relationship Id="rId4" Type="http://schemas.openxmlformats.org/officeDocument/2006/relationships/image" Target="../media/image1.wmf"/><Relationship Id="rId9" Type="http://schemas.openxmlformats.org/officeDocument/2006/relationships/image" Target="../media/image2.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image" Target="../media/image7.wmf"/><Relationship Id="rId12"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11" Type="http://schemas.openxmlformats.org/officeDocument/2006/relationships/image" Target="../media/image3.wmf"/><Relationship Id="rId5" Type="http://schemas.openxmlformats.org/officeDocument/2006/relationships/image" Target="../media/image5.wmf"/><Relationship Id="rId10" Type="http://schemas.openxmlformats.org/officeDocument/2006/relationships/oleObject" Target="../embeddings/oleObject3.bin"/><Relationship Id="rId4" Type="http://schemas.openxmlformats.org/officeDocument/2006/relationships/image" Target="../media/image1.wmf"/><Relationship Id="rId9" Type="http://schemas.openxmlformats.org/officeDocument/2006/relationships/image" Target="../media/image2.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复习题</a:t>
            </a:r>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a:t>试比较在通信子网中虚电路操作方式与数据报操作方式的差异和特点。</a:t>
            </a:r>
            <a:r>
              <a:rPr lang="en-US" sz="2400"/>
              <a:t>(</a:t>
            </a:r>
            <a:r>
              <a:rPr lang="zh-CN" altLang="en-US" sz="2400"/>
              <a:t>填入</a:t>
            </a:r>
            <a:r>
              <a:rPr lang="en-US" sz="2400"/>
              <a:t>“</a:t>
            </a:r>
            <a:r>
              <a:rPr lang="zh-CN" altLang="en-US" sz="2400"/>
              <a:t>是</a:t>
            </a:r>
            <a:r>
              <a:rPr lang="en-US" sz="2400"/>
              <a:t>”</a:t>
            </a:r>
            <a:r>
              <a:rPr lang="zh-CN" altLang="en-US" sz="2400"/>
              <a:t>、</a:t>
            </a:r>
            <a:r>
              <a:rPr lang="en-US" sz="2400"/>
              <a:t>“</a:t>
            </a:r>
            <a:r>
              <a:rPr lang="zh-CN" altLang="en-US" sz="2400"/>
              <a:t>否</a:t>
            </a:r>
            <a:r>
              <a:rPr lang="en-US" sz="2400"/>
              <a:t>”)</a:t>
            </a:r>
            <a:endParaRPr lang="zh-CN" altLang="en-US" sz="2400"/>
          </a:p>
          <a:p>
            <a:endParaRPr lang="en-US" altLang="zh-CN" sz="2400"/>
          </a:p>
          <a:p>
            <a:endParaRPr lang="zh-CN" altLang="en-US"/>
          </a:p>
          <a:p>
            <a:pPr lvl="0">
              <a:lnSpc>
                <a:spcPct val="150000"/>
              </a:lnSpc>
            </a:pPr>
            <a:endParaRPr lang="zh-CN" altLang="en-US"/>
          </a:p>
        </p:txBody>
      </p:sp>
      <p:graphicFrame>
        <p:nvGraphicFramePr>
          <p:cNvPr id="5" name="表格 4"/>
          <p:cNvGraphicFramePr>
            <a:graphicFrameLocks noGrp="1"/>
          </p:cNvGraphicFramePr>
          <p:nvPr/>
        </p:nvGraphicFramePr>
        <p:xfrm>
          <a:off x="1285852" y="1785926"/>
          <a:ext cx="6500859" cy="4518532"/>
        </p:xfrm>
        <a:graphic>
          <a:graphicData uri="http://schemas.openxmlformats.org/drawingml/2006/table">
            <a:tbl>
              <a:tblPr/>
              <a:tblGrid>
                <a:gridCol w="689772">
                  <a:extLst>
                    <a:ext uri="{9D8B030D-6E8A-4147-A177-3AD203B41FA5}">
                      <a16:colId xmlns:a16="http://schemas.microsoft.com/office/drawing/2014/main" val="20000"/>
                    </a:ext>
                  </a:extLst>
                </a:gridCol>
                <a:gridCol w="2853575">
                  <a:extLst>
                    <a:ext uri="{9D8B030D-6E8A-4147-A177-3AD203B41FA5}">
                      <a16:colId xmlns:a16="http://schemas.microsoft.com/office/drawing/2014/main" val="20001"/>
                    </a:ext>
                  </a:extLst>
                </a:gridCol>
                <a:gridCol w="1540174">
                  <a:extLst>
                    <a:ext uri="{9D8B030D-6E8A-4147-A177-3AD203B41FA5}">
                      <a16:colId xmlns:a16="http://schemas.microsoft.com/office/drawing/2014/main" val="20002"/>
                    </a:ext>
                  </a:extLst>
                </a:gridCol>
                <a:gridCol w="1417338">
                  <a:extLst>
                    <a:ext uri="{9D8B030D-6E8A-4147-A177-3AD203B41FA5}">
                      <a16:colId xmlns:a16="http://schemas.microsoft.com/office/drawing/2014/main" val="20003"/>
                    </a:ext>
                  </a:extLst>
                </a:gridCol>
              </a:tblGrid>
              <a:tr h="439145">
                <a:tc>
                  <a:txBody>
                    <a:bodyPr/>
                    <a:lstStyle/>
                    <a:p>
                      <a:pPr algn="ctr">
                        <a:spcAft>
                          <a:spcPts val="0"/>
                        </a:spcAft>
                      </a:pPr>
                      <a:r>
                        <a:rPr lang="zh-CN" sz="2400" kern="0" dirty="0">
                          <a:solidFill>
                            <a:srgbClr val="000000"/>
                          </a:solidFill>
                          <a:latin typeface="Times New Roman"/>
                          <a:ea typeface="宋体"/>
                          <a:cs typeface="宋体"/>
                        </a:rPr>
                        <a:t>序号</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0">
                          <a:solidFill>
                            <a:srgbClr val="000000"/>
                          </a:solidFill>
                          <a:latin typeface="Times New Roman"/>
                          <a:ea typeface="宋体"/>
                          <a:cs typeface="宋体"/>
                        </a:rPr>
                        <a:t>内 容</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0">
                          <a:solidFill>
                            <a:srgbClr val="000000"/>
                          </a:solidFill>
                          <a:latin typeface="Times New Roman"/>
                          <a:ea typeface="宋体"/>
                          <a:cs typeface="宋体"/>
                        </a:rPr>
                        <a:t>虚电路</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0">
                          <a:solidFill>
                            <a:srgbClr val="000000"/>
                          </a:solidFill>
                          <a:latin typeface="Times New Roman"/>
                          <a:ea typeface="宋体"/>
                          <a:cs typeface="宋体"/>
                        </a:rPr>
                        <a:t>数据报</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68264">
                <a:tc>
                  <a:txBody>
                    <a:bodyPr/>
                    <a:lstStyle/>
                    <a:p>
                      <a:pPr algn="ctr">
                        <a:spcAft>
                          <a:spcPts val="0"/>
                        </a:spcAft>
                      </a:pPr>
                      <a:r>
                        <a:rPr lang="en-US" sz="2400" kern="100">
                          <a:solidFill>
                            <a:srgbClr val="000000"/>
                          </a:solidFill>
                          <a:latin typeface="Times New Roman"/>
                          <a:ea typeface="宋体"/>
                        </a:rPr>
                        <a:t>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latin typeface="Times New Roman"/>
                          <a:ea typeface="宋体"/>
                          <a:cs typeface="宋体"/>
                        </a:rPr>
                        <a:t>发送数据前需建立连接</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solidFill>
                            <a:srgbClr val="000000"/>
                          </a:solidFill>
                          <a:latin typeface="Times New Roman"/>
                          <a:ea typeface="宋体"/>
                        </a:rPr>
                        <a:t>是</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solidFill>
                            <a:srgbClr val="000000"/>
                          </a:solidFill>
                          <a:latin typeface="Times New Roman"/>
                          <a:ea typeface="宋体"/>
                        </a:rPr>
                        <a:t>否</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60932">
                <a:tc>
                  <a:txBody>
                    <a:bodyPr/>
                    <a:lstStyle/>
                    <a:p>
                      <a:pPr algn="ctr">
                        <a:spcAft>
                          <a:spcPts val="0"/>
                        </a:spcAft>
                      </a:pPr>
                      <a:r>
                        <a:rPr lang="en-US" sz="2400" kern="100">
                          <a:solidFill>
                            <a:srgbClr val="000000"/>
                          </a:solidFill>
                          <a:latin typeface="Times New Roman"/>
                          <a:ea typeface="宋体"/>
                        </a:rPr>
                        <a:t>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latin typeface="Times New Roman"/>
                          <a:ea typeface="宋体"/>
                          <a:cs typeface="宋体"/>
                        </a:rPr>
                        <a:t>各分组经过路径相同</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solidFill>
                            <a:srgbClr val="000000"/>
                          </a:solidFill>
                          <a:latin typeface="Times New Roman"/>
                          <a:ea typeface="宋体"/>
                        </a:rPr>
                        <a:t>是</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solidFill>
                            <a:srgbClr val="000000"/>
                          </a:solidFill>
                          <a:latin typeface="Times New Roman"/>
                          <a:ea typeface="宋体"/>
                        </a:rPr>
                        <a:t>否</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47435">
                <a:tc>
                  <a:txBody>
                    <a:bodyPr/>
                    <a:lstStyle/>
                    <a:p>
                      <a:pPr algn="ctr">
                        <a:spcAft>
                          <a:spcPts val="0"/>
                        </a:spcAft>
                      </a:pPr>
                      <a:r>
                        <a:rPr lang="en-US" sz="2400" kern="100">
                          <a:solidFill>
                            <a:srgbClr val="000000"/>
                          </a:solidFill>
                          <a:latin typeface="Times New Roman"/>
                          <a:ea typeface="宋体"/>
                        </a:rPr>
                        <a:t>3</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latin typeface="Times New Roman"/>
                          <a:ea typeface="宋体"/>
                          <a:cs typeface="宋体"/>
                        </a:rPr>
                        <a:t>经每个节点需存贮转发</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solidFill>
                            <a:srgbClr val="000000"/>
                          </a:solidFill>
                          <a:latin typeface="Times New Roman"/>
                          <a:ea typeface="宋体"/>
                        </a:rPr>
                        <a:t>是</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solidFill>
                            <a:srgbClr val="000000"/>
                          </a:solidFill>
                          <a:latin typeface="Times New Roman"/>
                          <a:ea typeface="宋体"/>
                        </a:rPr>
                        <a:t>是</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84948">
                <a:tc>
                  <a:txBody>
                    <a:bodyPr/>
                    <a:lstStyle/>
                    <a:p>
                      <a:pPr algn="ctr">
                        <a:spcAft>
                          <a:spcPts val="0"/>
                        </a:spcAft>
                      </a:pPr>
                      <a:r>
                        <a:rPr lang="en-US" sz="2400" kern="100">
                          <a:solidFill>
                            <a:srgbClr val="000000"/>
                          </a:solidFill>
                          <a:latin typeface="Times New Roman"/>
                          <a:ea typeface="宋体"/>
                        </a:rPr>
                        <a:t>4</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latin typeface="Times New Roman"/>
                          <a:ea typeface="宋体"/>
                          <a:cs typeface="宋体"/>
                        </a:rPr>
                        <a:t>各分组按发送顺序到达接收方</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solidFill>
                            <a:srgbClr val="000000"/>
                          </a:solidFill>
                          <a:latin typeface="Times New Roman"/>
                          <a:ea typeface="宋体"/>
                        </a:rPr>
                        <a:t>是</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solidFill>
                            <a:srgbClr val="000000"/>
                          </a:solidFill>
                          <a:latin typeface="Times New Roman"/>
                          <a:ea typeface="宋体"/>
                        </a:rPr>
                        <a:t>否</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2616">
                <a:tc>
                  <a:txBody>
                    <a:bodyPr/>
                    <a:lstStyle/>
                    <a:p>
                      <a:pPr algn="ctr">
                        <a:spcAft>
                          <a:spcPts val="0"/>
                        </a:spcAft>
                      </a:pPr>
                      <a:r>
                        <a:rPr lang="en-US" sz="2400" kern="100">
                          <a:solidFill>
                            <a:srgbClr val="000000"/>
                          </a:solidFill>
                          <a:latin typeface="Times New Roman"/>
                          <a:ea typeface="宋体"/>
                        </a:rPr>
                        <a:t>5</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latin typeface="Times New Roman"/>
                          <a:ea typeface="宋体"/>
                          <a:cs typeface="宋体"/>
                        </a:rPr>
                        <a:t>每个数据分组需有目的地址</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solidFill>
                            <a:srgbClr val="000000"/>
                          </a:solidFill>
                          <a:latin typeface="Times New Roman"/>
                          <a:ea typeface="宋体"/>
                        </a:rPr>
                        <a:t>否</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solidFill>
                            <a:srgbClr val="000000"/>
                          </a:solidFill>
                          <a:latin typeface="Times New Roman"/>
                          <a:ea typeface="宋体"/>
                        </a:rPr>
                        <a:t>是</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a:t>试用具体例子说明为什么在运输连接建立时要使用三次握手。说明如不这样做可能会出现什么情况。</a:t>
            </a:r>
          </a:p>
          <a:p>
            <a:pPr eaLnBrk="0" hangingPunct="0"/>
            <a:endParaRPr lang="en-US" altLang="zh-CN">
              <a:solidFill>
                <a:srgbClr val="FF0000"/>
              </a:solidFill>
              <a:latin typeface="Comic Sans MS" pitchFamily="66" charset="0"/>
            </a:endParaRPr>
          </a:p>
          <a:p>
            <a:pPr eaLnBrk="0" hangingPunct="0"/>
            <a:r>
              <a:rPr lang="zh-CN" altLang="en-US">
                <a:solidFill>
                  <a:srgbClr val="FF0000"/>
                </a:solidFill>
                <a:latin typeface="Comic Sans MS" pitchFamily="66" charset="0"/>
              </a:rPr>
              <a:t>假设只需要二次握手，考虑这种情况：</a:t>
            </a:r>
            <a:endParaRPr lang="en-US" altLang="zh-CN">
              <a:solidFill>
                <a:srgbClr val="FF0000"/>
              </a:solidFill>
              <a:latin typeface="Comic Sans MS" pitchFamily="66" charset="0"/>
            </a:endParaRPr>
          </a:p>
          <a:p>
            <a:pPr eaLnBrk="0" hangingPunct="0"/>
            <a:r>
              <a:rPr lang="en-US" altLang="zh-CN">
                <a:solidFill>
                  <a:srgbClr val="FF0000"/>
                </a:solidFill>
                <a:latin typeface="Comic Sans MS" pitchFamily="66" charset="0"/>
              </a:rPr>
              <a:t>1</a:t>
            </a:r>
            <a:r>
              <a:rPr lang="zh-CN" altLang="en-US">
                <a:solidFill>
                  <a:srgbClr val="FF0000"/>
                </a:solidFill>
                <a:latin typeface="Comic Sans MS" pitchFamily="66" charset="0"/>
              </a:rPr>
              <a:t>：</a:t>
            </a:r>
            <a:r>
              <a:rPr lang="zh-CN" altLang="en-US">
                <a:latin typeface="Comic Sans MS" pitchFamily="66" charset="0"/>
              </a:rPr>
              <a:t>主机</a:t>
            </a:r>
            <a:r>
              <a:rPr lang="en-US" altLang="zh-CN">
                <a:latin typeface="Comic Sans MS" pitchFamily="66" charset="0"/>
              </a:rPr>
              <a:t>A</a:t>
            </a:r>
            <a:r>
              <a:rPr lang="zh-CN" altLang="en-US">
                <a:latin typeface="Comic Sans MS" pitchFamily="66" charset="0"/>
              </a:rPr>
              <a:t>发出的请求报文段在某些网络节点滞留时间太长，主机</a:t>
            </a:r>
            <a:r>
              <a:rPr lang="en-US" altLang="zh-CN">
                <a:latin typeface="Comic Sans MS" pitchFamily="66" charset="0"/>
              </a:rPr>
              <a:t>A</a:t>
            </a:r>
            <a:r>
              <a:rPr lang="zh-CN" altLang="en-US">
                <a:latin typeface="Comic Sans MS" pitchFamily="66" charset="0"/>
              </a:rPr>
              <a:t>由于超时重发连接请求，</a:t>
            </a:r>
            <a:r>
              <a:rPr lang="en-US" altLang="zh-CN">
                <a:latin typeface="Comic Sans MS" pitchFamily="66" charset="0"/>
              </a:rPr>
              <a:t>B</a:t>
            </a:r>
            <a:r>
              <a:rPr lang="zh-CN" altLang="en-US">
                <a:latin typeface="Comic Sans MS" pitchFamily="66" charset="0"/>
              </a:rPr>
              <a:t>收到重发的连接请求后给出同意连接的确认，主机</a:t>
            </a:r>
            <a:r>
              <a:rPr lang="en-US" altLang="zh-CN">
                <a:latin typeface="Comic Sans MS" pitchFamily="66" charset="0"/>
              </a:rPr>
              <a:t>A</a:t>
            </a:r>
            <a:r>
              <a:rPr lang="zh-CN" altLang="en-US">
                <a:latin typeface="Comic Sans MS" pitchFamily="66" charset="0"/>
              </a:rPr>
              <a:t>收到</a:t>
            </a:r>
            <a:r>
              <a:rPr lang="en-US" altLang="zh-CN">
                <a:latin typeface="Comic Sans MS" pitchFamily="66" charset="0"/>
              </a:rPr>
              <a:t>B</a:t>
            </a:r>
            <a:r>
              <a:rPr lang="zh-CN" altLang="en-US">
                <a:latin typeface="Comic Sans MS" pitchFamily="66" charset="0"/>
              </a:rPr>
              <a:t>的确认建立连接。数据传输完毕释放连接。</a:t>
            </a:r>
            <a:endParaRPr lang="en-US" altLang="zh-CN">
              <a:latin typeface="Comic Sans MS" pitchFamily="66" charset="0"/>
            </a:endParaRPr>
          </a:p>
          <a:p>
            <a:pPr eaLnBrk="0" hangingPunct="0"/>
            <a:r>
              <a:rPr lang="en-US" altLang="zh-CN">
                <a:solidFill>
                  <a:srgbClr val="FF0000"/>
                </a:solidFill>
                <a:latin typeface="Comic Sans MS" pitchFamily="66" charset="0"/>
              </a:rPr>
              <a:t>2</a:t>
            </a:r>
            <a:r>
              <a:rPr lang="zh-CN" altLang="en-US">
                <a:solidFill>
                  <a:srgbClr val="FF0000"/>
                </a:solidFill>
                <a:latin typeface="Comic Sans MS" pitchFamily="66" charset="0"/>
              </a:rPr>
              <a:t>：</a:t>
            </a:r>
            <a:r>
              <a:rPr lang="zh-CN" altLang="en-US">
                <a:latin typeface="Comic Sans MS" pitchFamily="66" charset="0"/>
              </a:rPr>
              <a:t>这时第一个请求才到达</a:t>
            </a:r>
            <a:r>
              <a:rPr lang="en-US" altLang="zh-CN">
                <a:latin typeface="Comic Sans MS" pitchFamily="66" charset="0"/>
              </a:rPr>
              <a:t>B</a:t>
            </a:r>
            <a:r>
              <a:rPr lang="zh-CN" altLang="en-US">
                <a:latin typeface="Comic Sans MS" pitchFamily="66" charset="0"/>
              </a:rPr>
              <a:t>，主机</a:t>
            </a:r>
            <a:r>
              <a:rPr lang="en-US" altLang="zh-CN">
                <a:latin typeface="Comic Sans MS" pitchFamily="66" charset="0"/>
              </a:rPr>
              <a:t>B</a:t>
            </a:r>
            <a:r>
              <a:rPr lang="zh-CN" altLang="en-US">
                <a:latin typeface="Comic Sans MS" pitchFamily="66" charset="0"/>
              </a:rPr>
              <a:t>收到该失效的请求后，误以为</a:t>
            </a:r>
            <a:r>
              <a:rPr lang="en-US" altLang="zh-CN">
                <a:latin typeface="Comic Sans MS" pitchFamily="66" charset="0"/>
              </a:rPr>
              <a:t>A</a:t>
            </a:r>
            <a:r>
              <a:rPr lang="zh-CN" altLang="en-US">
                <a:latin typeface="Comic Sans MS" pitchFamily="66" charset="0"/>
              </a:rPr>
              <a:t>又发出请求，于是向主机</a:t>
            </a:r>
            <a:r>
              <a:rPr lang="en-US" altLang="zh-CN">
                <a:latin typeface="Comic Sans MS" pitchFamily="66" charset="0"/>
              </a:rPr>
              <a:t>A</a:t>
            </a:r>
            <a:r>
              <a:rPr lang="zh-CN" altLang="en-US">
                <a:latin typeface="Comic Sans MS" pitchFamily="66" charset="0"/>
              </a:rPr>
              <a:t>发出确认，同意建立连接。主机</a:t>
            </a:r>
            <a:r>
              <a:rPr lang="en-US" altLang="zh-CN">
                <a:latin typeface="Comic Sans MS" pitchFamily="66" charset="0"/>
              </a:rPr>
              <a:t>A</a:t>
            </a:r>
            <a:r>
              <a:rPr lang="zh-CN" altLang="en-US">
                <a:latin typeface="Comic Sans MS" pitchFamily="66" charset="0"/>
              </a:rPr>
              <a:t>则不会理睬该确认。主机</a:t>
            </a:r>
            <a:r>
              <a:rPr lang="en-US" altLang="zh-CN">
                <a:latin typeface="Comic Sans MS" pitchFamily="66" charset="0"/>
              </a:rPr>
              <a:t>B</a:t>
            </a:r>
            <a:r>
              <a:rPr lang="zh-CN" altLang="en-US">
                <a:latin typeface="Comic Sans MS" pitchFamily="66" charset="0"/>
              </a:rPr>
              <a:t>则苦等</a:t>
            </a:r>
            <a:r>
              <a:rPr lang="en-US" altLang="zh-CN">
                <a:latin typeface="Comic Sans MS" pitchFamily="66" charset="0"/>
              </a:rPr>
              <a:t>A</a:t>
            </a:r>
            <a:r>
              <a:rPr lang="zh-CN" altLang="en-US">
                <a:latin typeface="Comic Sans MS" pitchFamily="66" charset="0"/>
              </a:rPr>
              <a:t>的数据。三次握手就可以防止这种情况的发生。（主机</a:t>
            </a:r>
            <a:r>
              <a:rPr lang="en-US" altLang="zh-CN">
                <a:latin typeface="Comic Sans MS" pitchFamily="66" charset="0"/>
              </a:rPr>
              <a:t>A</a:t>
            </a:r>
            <a:r>
              <a:rPr lang="zh-CN" altLang="en-US">
                <a:latin typeface="Comic Sans MS" pitchFamily="66" charset="0"/>
              </a:rPr>
              <a:t>不会对主机</a:t>
            </a:r>
            <a:r>
              <a:rPr lang="en-US" altLang="zh-CN">
                <a:latin typeface="Comic Sans MS" pitchFamily="66" charset="0"/>
              </a:rPr>
              <a:t>B</a:t>
            </a:r>
            <a:r>
              <a:rPr lang="zh-CN" altLang="en-US">
                <a:latin typeface="Comic Sans MS" pitchFamily="66" charset="0"/>
              </a:rPr>
              <a:t>的确认发出确认，连接就建立不起来）</a:t>
            </a:r>
          </a:p>
          <a:p>
            <a:endParaRPr lang="zh-CN" altLang="en-US"/>
          </a:p>
          <a:p>
            <a:pPr lvl="0">
              <a:lnSpc>
                <a:spcPct val="150000"/>
              </a:lnSpc>
            </a:pPr>
            <a:endParaRPr lang="zh-CN" altLang="en-US"/>
          </a:p>
        </p:txBody>
      </p:sp>
      <p:cxnSp>
        <p:nvCxnSpPr>
          <p:cNvPr id="5" name="直接箭头连接符 4"/>
          <p:cNvCxnSpPr/>
          <p:nvPr/>
        </p:nvCxnSpPr>
        <p:spPr>
          <a:xfrm rot="5400000">
            <a:off x="1800225" y="5265738"/>
            <a:ext cx="1655763"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rot="5400000">
            <a:off x="3527426" y="5264150"/>
            <a:ext cx="1655762"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627313" y="4581525"/>
            <a:ext cx="504825"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2627313" y="4797425"/>
            <a:ext cx="1728787"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rot="10800000" flipV="1">
            <a:off x="2627313" y="5013325"/>
            <a:ext cx="1728787" cy="360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3111500" y="4673600"/>
            <a:ext cx="1244600" cy="815975"/>
          </a:xfrm>
          <a:custGeom>
            <a:avLst/>
            <a:gdLst>
              <a:gd name="connsiteX0" fmla="*/ 0 w 1244600"/>
              <a:gd name="connsiteY0" fmla="*/ 0 h 815971"/>
              <a:gd name="connsiteX1" fmla="*/ 63500 w 1244600"/>
              <a:gd name="connsiteY1" fmla="*/ 12700 h 815971"/>
              <a:gd name="connsiteX2" fmla="*/ 88900 w 1244600"/>
              <a:gd name="connsiteY2" fmla="*/ 50800 h 815971"/>
              <a:gd name="connsiteX3" fmla="*/ 165100 w 1244600"/>
              <a:gd name="connsiteY3" fmla="*/ 177800 h 815971"/>
              <a:gd name="connsiteX4" fmla="*/ 228600 w 1244600"/>
              <a:gd name="connsiteY4" fmla="*/ 254000 h 815971"/>
              <a:gd name="connsiteX5" fmla="*/ 266700 w 1244600"/>
              <a:gd name="connsiteY5" fmla="*/ 292100 h 815971"/>
              <a:gd name="connsiteX6" fmla="*/ 304800 w 1244600"/>
              <a:gd name="connsiteY6" fmla="*/ 342900 h 815971"/>
              <a:gd name="connsiteX7" fmla="*/ 330200 w 1244600"/>
              <a:gd name="connsiteY7" fmla="*/ 419100 h 815971"/>
              <a:gd name="connsiteX8" fmla="*/ 406400 w 1244600"/>
              <a:gd name="connsiteY8" fmla="*/ 495300 h 815971"/>
              <a:gd name="connsiteX9" fmla="*/ 457200 w 1244600"/>
              <a:gd name="connsiteY9" fmla="*/ 533400 h 815971"/>
              <a:gd name="connsiteX10" fmla="*/ 482600 w 1244600"/>
              <a:gd name="connsiteY10" fmla="*/ 571500 h 815971"/>
              <a:gd name="connsiteX11" fmla="*/ 546100 w 1244600"/>
              <a:gd name="connsiteY11" fmla="*/ 584200 h 815971"/>
              <a:gd name="connsiteX12" fmla="*/ 622300 w 1244600"/>
              <a:gd name="connsiteY12" fmla="*/ 647700 h 815971"/>
              <a:gd name="connsiteX13" fmla="*/ 711200 w 1244600"/>
              <a:gd name="connsiteY13" fmla="*/ 685800 h 815971"/>
              <a:gd name="connsiteX14" fmla="*/ 762000 w 1244600"/>
              <a:gd name="connsiteY14" fmla="*/ 723900 h 815971"/>
              <a:gd name="connsiteX15" fmla="*/ 863600 w 1244600"/>
              <a:gd name="connsiteY15" fmla="*/ 749300 h 815971"/>
              <a:gd name="connsiteX16" fmla="*/ 901700 w 1244600"/>
              <a:gd name="connsiteY16" fmla="*/ 774700 h 815971"/>
              <a:gd name="connsiteX17" fmla="*/ 952500 w 1244600"/>
              <a:gd name="connsiteY17" fmla="*/ 787400 h 815971"/>
              <a:gd name="connsiteX18" fmla="*/ 1054100 w 1244600"/>
              <a:gd name="connsiteY18" fmla="*/ 812800 h 815971"/>
              <a:gd name="connsiteX19" fmla="*/ 1244600 w 1244600"/>
              <a:gd name="connsiteY19" fmla="*/ 812800 h 81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44600" h="815971">
                <a:moveTo>
                  <a:pt x="0" y="0"/>
                </a:moveTo>
                <a:cubicBezTo>
                  <a:pt x="21167" y="4233"/>
                  <a:pt x="44758" y="1990"/>
                  <a:pt x="63500" y="12700"/>
                </a:cubicBezTo>
                <a:cubicBezTo>
                  <a:pt x="76752" y="20273"/>
                  <a:pt x="81327" y="37548"/>
                  <a:pt x="88900" y="50800"/>
                </a:cubicBezTo>
                <a:cubicBezTo>
                  <a:pt x="115624" y="97568"/>
                  <a:pt x="123676" y="136376"/>
                  <a:pt x="165100" y="177800"/>
                </a:cubicBezTo>
                <a:cubicBezTo>
                  <a:pt x="276410" y="289110"/>
                  <a:pt x="140193" y="147912"/>
                  <a:pt x="228600" y="254000"/>
                </a:cubicBezTo>
                <a:cubicBezTo>
                  <a:pt x="240098" y="267798"/>
                  <a:pt x="255011" y="278463"/>
                  <a:pt x="266700" y="292100"/>
                </a:cubicBezTo>
                <a:cubicBezTo>
                  <a:pt x="280475" y="308171"/>
                  <a:pt x="292100" y="325967"/>
                  <a:pt x="304800" y="342900"/>
                </a:cubicBezTo>
                <a:cubicBezTo>
                  <a:pt x="313267" y="368300"/>
                  <a:pt x="311268" y="400168"/>
                  <a:pt x="330200" y="419100"/>
                </a:cubicBezTo>
                <a:cubicBezTo>
                  <a:pt x="355600" y="444500"/>
                  <a:pt x="377663" y="473747"/>
                  <a:pt x="406400" y="495300"/>
                </a:cubicBezTo>
                <a:cubicBezTo>
                  <a:pt x="423333" y="508000"/>
                  <a:pt x="442233" y="518433"/>
                  <a:pt x="457200" y="533400"/>
                </a:cubicBezTo>
                <a:cubicBezTo>
                  <a:pt x="467993" y="544193"/>
                  <a:pt x="469348" y="563927"/>
                  <a:pt x="482600" y="571500"/>
                </a:cubicBezTo>
                <a:cubicBezTo>
                  <a:pt x="501342" y="582210"/>
                  <a:pt x="524933" y="579967"/>
                  <a:pt x="546100" y="584200"/>
                </a:cubicBezTo>
                <a:cubicBezTo>
                  <a:pt x="574187" y="612287"/>
                  <a:pt x="586937" y="630019"/>
                  <a:pt x="622300" y="647700"/>
                </a:cubicBezTo>
                <a:cubicBezTo>
                  <a:pt x="708720" y="690910"/>
                  <a:pt x="605491" y="619732"/>
                  <a:pt x="711200" y="685800"/>
                </a:cubicBezTo>
                <a:cubicBezTo>
                  <a:pt x="729149" y="697018"/>
                  <a:pt x="743622" y="713398"/>
                  <a:pt x="762000" y="723900"/>
                </a:cubicBezTo>
                <a:cubicBezTo>
                  <a:pt x="783028" y="735916"/>
                  <a:pt x="847521" y="746084"/>
                  <a:pt x="863600" y="749300"/>
                </a:cubicBezTo>
                <a:cubicBezTo>
                  <a:pt x="876300" y="757767"/>
                  <a:pt x="887671" y="768687"/>
                  <a:pt x="901700" y="774700"/>
                </a:cubicBezTo>
                <a:cubicBezTo>
                  <a:pt x="917743" y="781576"/>
                  <a:pt x="935717" y="782605"/>
                  <a:pt x="952500" y="787400"/>
                </a:cubicBezTo>
                <a:cubicBezTo>
                  <a:pt x="992671" y="798877"/>
                  <a:pt x="1007154" y="810453"/>
                  <a:pt x="1054100" y="812800"/>
                </a:cubicBezTo>
                <a:cubicBezTo>
                  <a:pt x="1117521" y="815971"/>
                  <a:pt x="1181100" y="812800"/>
                  <a:pt x="1244600" y="81280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cxnSp>
        <p:nvCxnSpPr>
          <p:cNvPr id="11" name="直接箭头连接符 10"/>
          <p:cNvCxnSpPr>
            <a:stCxn id="10" idx="19"/>
          </p:cNvCxnSpPr>
          <p:nvPr/>
        </p:nvCxnSpPr>
        <p:spPr>
          <a:xfrm flipH="1">
            <a:off x="2627313" y="5486400"/>
            <a:ext cx="1728787"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24"/>
          <p:cNvSpPr txBox="1">
            <a:spLocks noChangeArrowheads="1"/>
          </p:cNvSpPr>
          <p:nvPr/>
        </p:nvSpPr>
        <p:spPr bwMode="auto">
          <a:xfrm>
            <a:off x="1619250" y="4437063"/>
            <a:ext cx="746125" cy="338137"/>
          </a:xfrm>
          <a:prstGeom prst="rect">
            <a:avLst/>
          </a:prstGeom>
          <a:noFill/>
          <a:ln w="9525">
            <a:noFill/>
            <a:miter lim="800000"/>
            <a:headEnd/>
            <a:tailEnd/>
          </a:ln>
        </p:spPr>
        <p:txBody>
          <a:bodyPr wrap="none">
            <a:spAutoFit/>
          </a:bodyPr>
          <a:lstStyle/>
          <a:p>
            <a:r>
              <a:rPr lang="zh-CN" altLang="en-US" sz="1600">
                <a:latin typeface="Comic Sans MS" pitchFamily="66" charset="0"/>
              </a:rPr>
              <a:t>主机</a:t>
            </a:r>
            <a:r>
              <a:rPr lang="en-US" altLang="zh-CN" sz="1600">
                <a:latin typeface="Comic Sans MS" pitchFamily="66" charset="0"/>
              </a:rPr>
              <a:t>A</a:t>
            </a:r>
            <a:endParaRPr lang="zh-CN" altLang="en-US" sz="1600"/>
          </a:p>
        </p:txBody>
      </p:sp>
      <p:sp>
        <p:nvSpPr>
          <p:cNvPr id="13" name="TextBox 25"/>
          <p:cNvSpPr txBox="1">
            <a:spLocks noChangeArrowheads="1"/>
          </p:cNvSpPr>
          <p:nvPr/>
        </p:nvSpPr>
        <p:spPr bwMode="auto">
          <a:xfrm>
            <a:off x="4473575" y="4459288"/>
            <a:ext cx="725488" cy="338137"/>
          </a:xfrm>
          <a:prstGeom prst="rect">
            <a:avLst/>
          </a:prstGeom>
          <a:noFill/>
          <a:ln w="9525">
            <a:noFill/>
            <a:miter lim="800000"/>
            <a:headEnd/>
            <a:tailEnd/>
          </a:ln>
        </p:spPr>
        <p:txBody>
          <a:bodyPr wrap="none">
            <a:spAutoFit/>
          </a:bodyPr>
          <a:lstStyle/>
          <a:p>
            <a:r>
              <a:rPr lang="zh-CN" altLang="en-US" sz="1600">
                <a:latin typeface="Comic Sans MS" pitchFamily="66" charset="0"/>
              </a:rPr>
              <a:t>主机</a:t>
            </a:r>
            <a:r>
              <a:rPr lang="en-US" altLang="zh-CN" sz="1600">
                <a:latin typeface="Comic Sans MS" pitchFamily="66" charset="0"/>
              </a:rPr>
              <a:t>B</a:t>
            </a:r>
            <a:endParaRPr lang="zh-CN" altLang="en-US" sz="1600"/>
          </a:p>
        </p:txBody>
      </p:sp>
      <p:sp>
        <p:nvSpPr>
          <p:cNvPr id="14" name="TextBox 13"/>
          <p:cNvSpPr txBox="1"/>
          <p:nvPr/>
        </p:nvSpPr>
        <p:spPr>
          <a:xfrm>
            <a:off x="2699792" y="4365104"/>
            <a:ext cx="554960" cy="307777"/>
          </a:xfrm>
          <a:prstGeom prst="rect">
            <a:avLst/>
          </a:prstGeom>
          <a:noFill/>
          <a:scene3d>
            <a:camera prst="orthographicFront">
              <a:rot lat="0" lon="21299999" rev="0"/>
            </a:camera>
            <a:lightRig rig="threePt" dir="t"/>
          </a:scene3d>
        </p:spPr>
        <p:txBody>
          <a:bodyPr wrap="none">
            <a:spAutoFit/>
          </a:bodyPr>
          <a:lstStyle/>
          <a:p>
            <a:pPr>
              <a:defRPr/>
            </a:pPr>
            <a:r>
              <a:rPr lang="en-US" altLang="zh-CN" sz="1400" dirty="0"/>
              <a:t>SYN</a:t>
            </a:r>
            <a:endParaRPr lang="zh-CN" altLang="en-US" sz="1400" dirty="0"/>
          </a:p>
        </p:txBody>
      </p:sp>
      <p:sp>
        <p:nvSpPr>
          <p:cNvPr id="15" name="TextBox 14"/>
          <p:cNvSpPr txBox="1"/>
          <p:nvPr/>
        </p:nvSpPr>
        <p:spPr>
          <a:xfrm>
            <a:off x="3347864" y="4653136"/>
            <a:ext cx="554960" cy="307777"/>
          </a:xfrm>
          <a:prstGeom prst="rect">
            <a:avLst/>
          </a:prstGeom>
          <a:noFill/>
          <a:scene3d>
            <a:camera prst="orthographicFront">
              <a:rot lat="0" lon="21299999" rev="0"/>
            </a:camera>
            <a:lightRig rig="threePt" dir="t"/>
          </a:scene3d>
        </p:spPr>
        <p:txBody>
          <a:bodyPr wrap="none">
            <a:spAutoFit/>
          </a:bodyPr>
          <a:lstStyle/>
          <a:p>
            <a:pPr>
              <a:defRPr/>
            </a:pPr>
            <a:r>
              <a:rPr lang="en-US" altLang="zh-CN" sz="1400" dirty="0"/>
              <a:t>SYN</a:t>
            </a:r>
            <a:endParaRPr lang="zh-CN" altLang="en-US" sz="1400" dirty="0"/>
          </a:p>
        </p:txBody>
      </p:sp>
      <p:sp>
        <p:nvSpPr>
          <p:cNvPr id="16" name="TextBox 15"/>
          <p:cNvSpPr txBox="1"/>
          <p:nvPr/>
        </p:nvSpPr>
        <p:spPr>
          <a:xfrm>
            <a:off x="2886848" y="4993431"/>
            <a:ext cx="965072" cy="307777"/>
          </a:xfrm>
          <a:prstGeom prst="rect">
            <a:avLst/>
          </a:prstGeom>
          <a:noFill/>
          <a:scene3d>
            <a:camera prst="orthographicFront">
              <a:rot lat="21299999" lon="0" rev="0"/>
            </a:camera>
            <a:lightRig rig="threePt" dir="t"/>
          </a:scene3d>
        </p:spPr>
        <p:txBody>
          <a:bodyPr wrap="none">
            <a:spAutoFit/>
          </a:bodyPr>
          <a:lstStyle/>
          <a:p>
            <a:pPr>
              <a:defRPr/>
            </a:pPr>
            <a:r>
              <a:rPr lang="en-US" altLang="zh-CN" sz="1400" dirty="0"/>
              <a:t>SYN ACK</a:t>
            </a:r>
            <a:endParaRPr lang="zh-CN" altLang="en-US" sz="1400" dirty="0"/>
          </a:p>
        </p:txBody>
      </p:sp>
      <p:sp>
        <p:nvSpPr>
          <p:cNvPr id="17" name="TextBox 16"/>
          <p:cNvSpPr txBox="1"/>
          <p:nvPr/>
        </p:nvSpPr>
        <p:spPr>
          <a:xfrm>
            <a:off x="2915816" y="5425479"/>
            <a:ext cx="965072" cy="307777"/>
          </a:xfrm>
          <a:prstGeom prst="rect">
            <a:avLst/>
          </a:prstGeom>
          <a:noFill/>
          <a:scene3d>
            <a:camera prst="orthographicFront">
              <a:rot lat="21299999" lon="0" rev="0"/>
            </a:camera>
            <a:lightRig rig="threePt" dir="t"/>
          </a:scene3d>
        </p:spPr>
        <p:txBody>
          <a:bodyPr wrap="none">
            <a:spAutoFit/>
          </a:bodyPr>
          <a:lstStyle/>
          <a:p>
            <a:pPr>
              <a:defRPr/>
            </a:pPr>
            <a:r>
              <a:rPr lang="en-US" altLang="zh-CN" sz="1400" dirty="0"/>
              <a:t>SYN ACK</a:t>
            </a:r>
            <a:endParaRPr lang="zh-CN" altLang="en-US" sz="1400" dirty="0"/>
          </a:p>
        </p:txBody>
      </p:sp>
      <p:sp>
        <p:nvSpPr>
          <p:cNvPr id="18" name="TextBox 30"/>
          <p:cNvSpPr txBox="1">
            <a:spLocks noChangeArrowheads="1"/>
          </p:cNvSpPr>
          <p:nvPr/>
        </p:nvSpPr>
        <p:spPr bwMode="auto">
          <a:xfrm>
            <a:off x="4495800" y="5322888"/>
            <a:ext cx="3541713" cy="584200"/>
          </a:xfrm>
          <a:prstGeom prst="rect">
            <a:avLst/>
          </a:prstGeom>
          <a:noFill/>
          <a:ln w="9525">
            <a:noFill/>
            <a:miter lim="800000"/>
            <a:headEnd/>
            <a:tailEnd/>
          </a:ln>
        </p:spPr>
        <p:txBody>
          <a:bodyPr wrap="none">
            <a:spAutoFit/>
          </a:bodyPr>
          <a:lstStyle/>
          <a:p>
            <a:r>
              <a:rPr lang="zh-CN" altLang="en-US" sz="1600">
                <a:latin typeface="Comic Sans MS" pitchFamily="66" charset="0"/>
              </a:rPr>
              <a:t>主机</a:t>
            </a:r>
            <a:r>
              <a:rPr lang="en-US" altLang="zh-CN" sz="1600">
                <a:latin typeface="Comic Sans MS" pitchFamily="66" charset="0"/>
              </a:rPr>
              <a:t>B</a:t>
            </a:r>
            <a:r>
              <a:rPr lang="zh-CN" altLang="en-US" sz="1600">
                <a:latin typeface="Comic Sans MS" pitchFamily="66" charset="0"/>
              </a:rPr>
              <a:t>以为</a:t>
            </a:r>
            <a:r>
              <a:rPr lang="en-US" altLang="zh-CN" sz="1600">
                <a:latin typeface="Comic Sans MS" pitchFamily="66" charset="0"/>
              </a:rPr>
              <a:t>A</a:t>
            </a:r>
            <a:r>
              <a:rPr lang="zh-CN" altLang="en-US" sz="1600">
                <a:latin typeface="Comic Sans MS" pitchFamily="66" charset="0"/>
              </a:rPr>
              <a:t>又发出请求，给出确认。</a:t>
            </a:r>
            <a:endParaRPr lang="en-US" altLang="zh-CN" sz="1600">
              <a:latin typeface="Comic Sans MS" pitchFamily="66" charset="0"/>
            </a:endParaRPr>
          </a:p>
          <a:p>
            <a:r>
              <a:rPr lang="zh-CN" altLang="en-US" sz="1600">
                <a:latin typeface="Comic Sans MS" pitchFamily="66" charset="0"/>
              </a:rPr>
              <a:t>并等待</a:t>
            </a:r>
            <a:r>
              <a:rPr lang="en-US" altLang="zh-CN" sz="1600">
                <a:latin typeface="Comic Sans MS" pitchFamily="66" charset="0"/>
              </a:rPr>
              <a:t>A</a:t>
            </a:r>
            <a:r>
              <a:rPr lang="zh-CN" altLang="en-US" sz="1600">
                <a:latin typeface="Comic Sans MS" pitchFamily="66" charset="0"/>
              </a:rPr>
              <a:t>的请求</a:t>
            </a:r>
            <a:endParaRPr lang="zh-CN" altLang="en-US" sz="1600"/>
          </a:p>
        </p:txBody>
      </p:sp>
      <p:sp>
        <p:nvSpPr>
          <p:cNvPr id="19" name="TextBox 31"/>
          <p:cNvSpPr txBox="1">
            <a:spLocks noChangeArrowheads="1"/>
          </p:cNvSpPr>
          <p:nvPr/>
        </p:nvSpPr>
        <p:spPr bwMode="auto">
          <a:xfrm>
            <a:off x="460375" y="5683250"/>
            <a:ext cx="2166938" cy="338138"/>
          </a:xfrm>
          <a:prstGeom prst="rect">
            <a:avLst/>
          </a:prstGeom>
          <a:noFill/>
          <a:ln w="9525">
            <a:noFill/>
            <a:miter lim="800000"/>
            <a:headEnd/>
            <a:tailEnd/>
          </a:ln>
        </p:spPr>
        <p:txBody>
          <a:bodyPr wrap="none">
            <a:spAutoFit/>
          </a:bodyPr>
          <a:lstStyle/>
          <a:p>
            <a:r>
              <a:rPr lang="zh-CN" altLang="en-US" sz="1600"/>
              <a:t>主机</a:t>
            </a:r>
            <a:r>
              <a:rPr lang="en-US" altLang="zh-CN" sz="1600"/>
              <a:t>A</a:t>
            </a:r>
            <a:r>
              <a:rPr lang="zh-CN" altLang="en-US" sz="1600"/>
              <a:t>不会理会该确认</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dirty="0"/>
              <a:t>一个</a:t>
            </a:r>
            <a:r>
              <a:rPr lang="en-US" sz="2400" dirty="0"/>
              <a:t>CSMA</a:t>
            </a:r>
            <a:r>
              <a:rPr lang="zh-CN" altLang="en-US" sz="2400" dirty="0"/>
              <a:t>／</a:t>
            </a:r>
            <a:r>
              <a:rPr lang="en-US" sz="2400" dirty="0"/>
              <a:t>CD</a:t>
            </a:r>
            <a:r>
              <a:rPr lang="zh-CN" altLang="en-US" sz="2400" dirty="0"/>
              <a:t>以太网总线长度为</a:t>
            </a:r>
            <a:r>
              <a:rPr lang="en-US" sz="2400" dirty="0"/>
              <a:t>1000</a:t>
            </a:r>
            <a:r>
              <a:rPr lang="zh-CN" altLang="en-US" sz="2400" dirty="0"/>
              <a:t>米，带宽</a:t>
            </a:r>
            <a:r>
              <a:rPr lang="en-US" sz="2400" dirty="0"/>
              <a:t>100Mbps</a:t>
            </a:r>
            <a:r>
              <a:rPr lang="zh-CN" altLang="en-US" sz="2400" dirty="0"/>
              <a:t>，信号传播速度为</a:t>
            </a:r>
            <a:r>
              <a:rPr lang="en-US" sz="2400" dirty="0"/>
              <a:t>200</a:t>
            </a:r>
            <a:r>
              <a:rPr lang="zh-CN" altLang="en-US" sz="2400" dirty="0"/>
              <a:t>米／微秒，设两通信节点位于总线两端，试问：</a:t>
            </a:r>
            <a:r>
              <a:rPr lang="en-US" sz="2400" dirty="0"/>
              <a:t> </a:t>
            </a:r>
            <a:endParaRPr lang="zh-CN" altLang="en-US" sz="2400" dirty="0"/>
          </a:p>
          <a:p>
            <a:r>
              <a:rPr lang="zh-CN" altLang="en-US" sz="2400" dirty="0"/>
              <a:t>（</a:t>
            </a:r>
            <a:r>
              <a:rPr lang="en-US" sz="2400" dirty="0"/>
              <a:t>1</a:t>
            </a:r>
            <a:r>
              <a:rPr lang="zh-CN" altLang="en-US" sz="2400" dirty="0"/>
              <a:t>）两节点问的信号传播延迟是多少？</a:t>
            </a:r>
            <a:r>
              <a:rPr lang="en-US" sz="2400" dirty="0"/>
              <a:t> </a:t>
            </a:r>
            <a:endParaRPr lang="zh-CN" altLang="en-US" sz="2400" dirty="0"/>
          </a:p>
          <a:p>
            <a:r>
              <a:rPr lang="zh-CN" altLang="en-US" sz="2400" dirty="0"/>
              <a:t>（</a:t>
            </a:r>
            <a:r>
              <a:rPr lang="en-US" sz="2400" dirty="0"/>
              <a:t>2</a:t>
            </a:r>
            <a:r>
              <a:rPr lang="zh-CN" altLang="en-US" sz="2400" dirty="0"/>
              <a:t>）两节点问的信号最大传输延迟是多少？（假设最大帧长</a:t>
            </a:r>
            <a:r>
              <a:rPr lang="en-US" sz="2400" dirty="0"/>
              <a:t>1500</a:t>
            </a:r>
            <a:r>
              <a:rPr lang="zh-CN" altLang="en-US" sz="2400" dirty="0"/>
              <a:t>字节）</a:t>
            </a:r>
            <a:endParaRPr lang="en-US" altLang="zh-CN" sz="2400" dirty="0"/>
          </a:p>
          <a:p>
            <a:r>
              <a:rPr lang="zh-CN" altLang="en-US" sz="2400" dirty="0"/>
              <a:t>（</a:t>
            </a:r>
            <a:r>
              <a:rPr lang="en-US" altLang="zh-CN" sz="2400" dirty="0"/>
              <a:t>3</a:t>
            </a:r>
            <a:r>
              <a:rPr lang="zh-CN" altLang="en-US" sz="2400" dirty="0"/>
              <a:t>）最长多久可以检测到二个帧有碰撞（</a:t>
            </a:r>
            <a:r>
              <a:rPr lang="en-US" altLang="zh-CN" sz="2400" dirty="0"/>
              <a:t>2</a:t>
            </a:r>
            <a:r>
              <a:rPr lang="zh-CN" altLang="en-US" sz="2400" dirty="0"/>
              <a:t>*传播延迟）</a:t>
            </a:r>
            <a:endParaRPr lang="en-US" altLang="zh-CN" sz="2400" dirty="0"/>
          </a:p>
          <a:p>
            <a:r>
              <a:rPr lang="zh-CN" altLang="en-US" sz="2400" dirty="0"/>
              <a:t>（</a:t>
            </a:r>
            <a:r>
              <a:rPr lang="en-US" altLang="zh-CN" sz="2400" dirty="0"/>
              <a:t>4</a:t>
            </a:r>
            <a:r>
              <a:rPr lang="zh-CN" altLang="en-US" sz="2400" dirty="0"/>
              <a:t>）最短有效帧长是多少？（</a:t>
            </a:r>
            <a:r>
              <a:rPr lang="en-US" altLang="zh-CN" sz="2400" dirty="0"/>
              <a:t> 2</a:t>
            </a:r>
            <a:r>
              <a:rPr lang="zh-CN" altLang="en-US" sz="2400" dirty="0"/>
              <a:t>*传播延迟 * </a:t>
            </a:r>
            <a:r>
              <a:rPr lang="en-US" sz="2400" dirty="0"/>
              <a:t>100Mbps </a:t>
            </a:r>
            <a:r>
              <a:rPr lang="zh-CN" altLang="en-US" sz="2400" dirty="0"/>
              <a:t>）</a:t>
            </a:r>
          </a:p>
          <a:p>
            <a:endParaRPr lang="en-US" altLang="zh-CN" sz="2400" dirty="0"/>
          </a:p>
          <a:p>
            <a:r>
              <a:rPr lang="zh-CN" altLang="en-US" sz="2400" dirty="0"/>
              <a:t>答：</a:t>
            </a:r>
          </a:p>
          <a:p>
            <a:r>
              <a:rPr lang="en-US" sz="2400" dirty="0"/>
              <a:t>	</a:t>
            </a:r>
            <a:r>
              <a:rPr lang="zh-CN" altLang="en-US" sz="2400" dirty="0"/>
              <a:t>传播延迟：</a:t>
            </a:r>
            <a:r>
              <a:rPr lang="en-US" sz="2400" dirty="0"/>
              <a:t>1000/200=5 </a:t>
            </a:r>
            <a:r>
              <a:rPr lang="en-US" altLang="zh-CN" sz="2400" dirty="0"/>
              <a:t>us</a:t>
            </a:r>
            <a:r>
              <a:rPr lang="en-US" sz="2400" dirty="0"/>
              <a:t>;</a:t>
            </a:r>
            <a:endParaRPr lang="zh-CN" altLang="en-US" sz="2400" dirty="0"/>
          </a:p>
          <a:p>
            <a:r>
              <a:rPr lang="en-US" sz="2400" dirty="0"/>
              <a:t>	</a:t>
            </a:r>
            <a:r>
              <a:rPr lang="zh-CN" altLang="en-US" sz="2400" dirty="0"/>
              <a:t>传输延迟：</a:t>
            </a:r>
            <a:r>
              <a:rPr lang="en-US" sz="2400" dirty="0"/>
              <a:t>1500*8/</a:t>
            </a:r>
            <a:r>
              <a:rPr lang="zh-CN" altLang="en-US" sz="2400" dirty="0"/>
              <a:t>（</a:t>
            </a:r>
            <a:r>
              <a:rPr lang="en-US" sz="2400" dirty="0"/>
              <a:t>100*10</a:t>
            </a:r>
            <a:r>
              <a:rPr lang="en-US" sz="2400" baseline="30000" dirty="0"/>
              <a:t>6</a:t>
            </a:r>
            <a:r>
              <a:rPr lang="zh-CN" altLang="en-US" sz="2400" dirty="0"/>
              <a:t>）</a:t>
            </a:r>
            <a:r>
              <a:rPr lang="en-US" sz="2400" dirty="0"/>
              <a:t>=120 </a:t>
            </a:r>
            <a:r>
              <a:rPr lang="en-US" altLang="zh-CN" sz="2400" dirty="0"/>
              <a:t>us</a:t>
            </a:r>
            <a:endParaRPr lang="zh-CN" altLang="en-US" sz="2400" dirty="0"/>
          </a:p>
          <a:p>
            <a:endParaRPr lang="en-US" altLang="zh-CN" sz="2400" dirty="0"/>
          </a:p>
          <a:p>
            <a:endParaRPr lang="zh-CN" altLang="en-US" dirty="0"/>
          </a:p>
          <a:p>
            <a:pPr lvl="0">
              <a:lnSpc>
                <a:spcPct val="150000"/>
              </a:lnSpc>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dirty="0"/>
              <a:t>在使用</a:t>
            </a:r>
            <a:r>
              <a:rPr lang="en-US" sz="2400" dirty="0"/>
              <a:t>TCP</a:t>
            </a:r>
            <a:r>
              <a:rPr lang="zh-CN" altLang="en-US" sz="2400" dirty="0"/>
              <a:t>协议传送数据时，如果有一个确认报文段丢失了，也不一定会引起与该确认报文段对应的数据的重传。请说明为什么？</a:t>
            </a:r>
            <a:endParaRPr lang="en-US" altLang="zh-CN" sz="2400" dirty="0"/>
          </a:p>
          <a:p>
            <a:endParaRPr lang="en-US" altLang="zh-CN" sz="2400" dirty="0"/>
          </a:p>
          <a:p>
            <a:r>
              <a:rPr lang="zh-CN" altLang="en-US" sz="2400" dirty="0"/>
              <a:t>答：这是因为</a:t>
            </a:r>
            <a:r>
              <a:rPr lang="en-US" sz="2400" dirty="0"/>
              <a:t>TCP</a:t>
            </a:r>
            <a:r>
              <a:rPr lang="zh-CN" altLang="en-US" sz="2400" dirty="0"/>
              <a:t>协议采用累积确认方式。在未超时前，如果有后续数据报的确认报文到达发送方，发送方认为前面未确认的报文已被接收方收到。</a:t>
            </a:r>
            <a:endParaRPr lang="en-US" altLang="zh-CN" sz="2400" dirty="0"/>
          </a:p>
          <a:p>
            <a:endParaRPr lang="zh-CN" altLang="en-US" dirty="0"/>
          </a:p>
          <a:p>
            <a:pPr lvl="0">
              <a:lnSpc>
                <a:spcPct val="150000"/>
              </a:lnSpc>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dirty="0"/>
              <a:t>考虑一个</a:t>
            </a:r>
            <a:r>
              <a:rPr lang="en-US" sz="2400" dirty="0"/>
              <a:t>GBN</a:t>
            </a:r>
            <a:r>
              <a:rPr lang="zh-CN" altLang="en-US" sz="2400" dirty="0"/>
              <a:t>协议，其发送窗口大小为</a:t>
            </a:r>
            <a:r>
              <a:rPr lang="en-US" sz="2400" dirty="0"/>
              <a:t>w</a:t>
            </a:r>
            <a:r>
              <a:rPr lang="zh-CN" altLang="en-US" sz="2400" dirty="0"/>
              <a:t>，并假设序号空间足够大。假设在时刻</a:t>
            </a:r>
            <a:r>
              <a:rPr lang="en-US" sz="2400" dirty="0"/>
              <a:t>t</a:t>
            </a:r>
            <a:r>
              <a:rPr lang="zh-CN" altLang="en-US" sz="2400" dirty="0"/>
              <a:t>，接收方期待的下一个有序分组的序号是</a:t>
            </a:r>
            <a:r>
              <a:rPr lang="en-US" sz="2400" dirty="0"/>
              <a:t>k</a:t>
            </a:r>
            <a:r>
              <a:rPr lang="zh-CN" altLang="en-US" sz="2400" dirty="0"/>
              <a:t>。请回答以下问题：</a:t>
            </a:r>
          </a:p>
          <a:p>
            <a:r>
              <a:rPr lang="en-US" sz="2400" dirty="0"/>
              <a:t>(1) </a:t>
            </a:r>
            <a:r>
              <a:rPr lang="zh-CN" altLang="en-US" sz="2400" dirty="0"/>
              <a:t>在</a:t>
            </a:r>
            <a:r>
              <a:rPr lang="en-US" sz="2400" dirty="0"/>
              <a:t>t</a:t>
            </a:r>
            <a:r>
              <a:rPr lang="zh-CN" altLang="en-US" sz="2400" dirty="0"/>
              <a:t>时刻，发送方窗口的起始位置应该在什么范围？请简单说明原因。</a:t>
            </a:r>
          </a:p>
          <a:p>
            <a:r>
              <a:rPr lang="en-US" sz="2400" dirty="0"/>
              <a:t>(2) </a:t>
            </a:r>
            <a:r>
              <a:rPr lang="zh-CN" altLang="en-US" sz="2400" dirty="0"/>
              <a:t>在</a:t>
            </a:r>
            <a:r>
              <a:rPr lang="en-US" sz="2400" dirty="0"/>
              <a:t>t</a:t>
            </a:r>
            <a:r>
              <a:rPr lang="zh-CN" altLang="en-US" sz="2400" dirty="0"/>
              <a:t>时刻，在当前发送方收到的所有报文的</a:t>
            </a:r>
            <a:r>
              <a:rPr lang="en-US" sz="2400" dirty="0"/>
              <a:t>ACK</a:t>
            </a:r>
            <a:r>
              <a:rPr lang="zh-CN" altLang="en-US" sz="2400" dirty="0"/>
              <a:t>字段的可能的值应该在什么范围？请简单说明原因。 </a:t>
            </a:r>
          </a:p>
          <a:p>
            <a:r>
              <a:rPr lang="zh-CN" altLang="en-US" sz="2400" dirty="0"/>
              <a:t>答（</a:t>
            </a:r>
            <a:r>
              <a:rPr lang="en-US" sz="2400" dirty="0"/>
              <a:t>1</a:t>
            </a:r>
            <a:r>
              <a:rPr lang="zh-CN" altLang="en-US" sz="2400" dirty="0"/>
              <a:t>）由于接收方期待的下一个分组序号是</a:t>
            </a:r>
            <a:r>
              <a:rPr lang="en-US" sz="2400" dirty="0"/>
              <a:t>k</a:t>
            </a:r>
            <a:r>
              <a:rPr lang="zh-CN" altLang="en-US" sz="2400" dirty="0"/>
              <a:t>，说明接收方按序收到了</a:t>
            </a:r>
            <a:r>
              <a:rPr lang="en-US" sz="2400" dirty="0"/>
              <a:t>k-1</a:t>
            </a:r>
            <a:r>
              <a:rPr lang="zh-CN" altLang="en-US" sz="2400" dirty="0"/>
              <a:t>及以前的报文段并全部给出了确认。假设这些确认全部被发送方收到，则发送方的窗口位于</a:t>
            </a:r>
            <a:r>
              <a:rPr lang="en-US" altLang="zh-CN" sz="2400" dirty="0"/>
              <a:t>【</a:t>
            </a:r>
            <a:r>
              <a:rPr lang="en-US" sz="2400" dirty="0"/>
              <a:t>k</a:t>
            </a:r>
            <a:r>
              <a:rPr lang="zh-CN" altLang="en-US" sz="2400" dirty="0"/>
              <a:t>，</a:t>
            </a:r>
            <a:r>
              <a:rPr lang="en-US" sz="2400" dirty="0"/>
              <a:t>k+w-1</a:t>
            </a:r>
            <a:r>
              <a:rPr lang="en-US" altLang="zh-CN" sz="2400" dirty="0"/>
              <a:t>】</a:t>
            </a:r>
            <a:r>
              <a:rPr lang="zh-CN" altLang="en-US" sz="2400" dirty="0"/>
              <a:t>。假设这些确认全部没被发送方收到，则发送方窗口位于</a:t>
            </a:r>
            <a:r>
              <a:rPr lang="en-US" altLang="zh-CN" sz="2400" dirty="0"/>
              <a:t>【</a:t>
            </a:r>
            <a:r>
              <a:rPr lang="en-US" sz="2400" dirty="0"/>
              <a:t>k-w</a:t>
            </a:r>
            <a:r>
              <a:rPr lang="zh-CN" altLang="en-US" sz="2400" dirty="0"/>
              <a:t>，</a:t>
            </a:r>
            <a:r>
              <a:rPr lang="en-US" sz="2400" dirty="0"/>
              <a:t>k-1</a:t>
            </a:r>
            <a:r>
              <a:rPr lang="en-US" altLang="zh-CN" sz="2400" dirty="0"/>
              <a:t>】</a:t>
            </a:r>
            <a:r>
              <a:rPr lang="zh-CN" altLang="en-US" sz="2400" dirty="0"/>
              <a:t>。综合以上二种情况，发送方窗口大小为</a:t>
            </a:r>
            <a:r>
              <a:rPr lang="en-US" sz="2400" dirty="0"/>
              <a:t>w</a:t>
            </a:r>
            <a:r>
              <a:rPr lang="zh-CN" altLang="en-US" sz="2400" dirty="0"/>
              <a:t>，且窗口起始位置在</a:t>
            </a:r>
            <a:r>
              <a:rPr lang="en-US" altLang="zh-CN" sz="2400" dirty="0"/>
              <a:t>【</a:t>
            </a:r>
            <a:r>
              <a:rPr lang="en-US" sz="2400" dirty="0"/>
              <a:t>k-w</a:t>
            </a:r>
            <a:r>
              <a:rPr lang="zh-CN" altLang="en-US" sz="2400" dirty="0"/>
              <a:t>，</a:t>
            </a:r>
            <a:r>
              <a:rPr lang="en-US" sz="2400" dirty="0"/>
              <a:t>k</a:t>
            </a:r>
            <a:r>
              <a:rPr lang="en-US" altLang="zh-CN" sz="2400" dirty="0"/>
              <a:t>】</a:t>
            </a:r>
            <a:r>
              <a:rPr lang="zh-CN" altLang="en-US" sz="2400" dirty="0"/>
              <a:t>范围内。</a:t>
            </a:r>
            <a:br>
              <a:rPr lang="en-US" sz="2400" dirty="0"/>
            </a:br>
            <a:r>
              <a:rPr lang="zh-CN" altLang="en-US" sz="2400" dirty="0"/>
              <a:t>（</a:t>
            </a:r>
            <a:r>
              <a:rPr lang="en-US" sz="2400" dirty="0"/>
              <a:t>2</a:t>
            </a:r>
            <a:r>
              <a:rPr lang="zh-CN" altLang="en-US" sz="2400" dirty="0"/>
              <a:t>） 由于发送方窗口位置始终比收到的确认号大</a:t>
            </a:r>
            <a:r>
              <a:rPr lang="en-US" sz="2400" dirty="0"/>
              <a:t>1</a:t>
            </a:r>
            <a:r>
              <a:rPr lang="zh-CN" altLang="en-US" sz="2400" dirty="0"/>
              <a:t>，因此发送方收到的</a:t>
            </a:r>
            <a:r>
              <a:rPr lang="en-US" sz="2400" dirty="0"/>
              <a:t>ACK</a:t>
            </a:r>
            <a:r>
              <a:rPr lang="zh-CN" altLang="en-US" sz="2400" dirty="0"/>
              <a:t>的范围为</a:t>
            </a:r>
            <a:r>
              <a:rPr lang="en-US" altLang="zh-CN" sz="2400" dirty="0"/>
              <a:t>【</a:t>
            </a:r>
            <a:r>
              <a:rPr lang="en-US" sz="2400" dirty="0"/>
              <a:t>k-w-1</a:t>
            </a:r>
            <a:r>
              <a:rPr lang="zh-CN" altLang="en-US" sz="2400" dirty="0"/>
              <a:t>，</a:t>
            </a:r>
            <a:r>
              <a:rPr lang="en-US" sz="2400" dirty="0"/>
              <a:t>k-1</a:t>
            </a:r>
            <a:r>
              <a:rPr lang="en-US" altLang="zh-CN" sz="2400" dirty="0"/>
              <a:t>】</a:t>
            </a:r>
            <a:endParaRPr lang="zh-CN" altLang="en-US" dirty="0"/>
          </a:p>
          <a:p>
            <a:pPr lvl="0">
              <a:lnSpc>
                <a:spcPct val="150000"/>
              </a:lnSpc>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b="1"/>
              <a:t>假定网络中路由器</a:t>
            </a:r>
            <a:r>
              <a:rPr lang="en-US" sz="2400" b="1"/>
              <a:t>A</a:t>
            </a:r>
            <a:r>
              <a:rPr lang="zh-CN" altLang="en-US" sz="2400" b="1"/>
              <a:t>的路由表有如下的项目：</a:t>
            </a:r>
            <a:endParaRPr lang="en-US" altLang="zh-CN" sz="2400" b="1"/>
          </a:p>
          <a:p>
            <a:pPr lvl="0"/>
            <a:endParaRPr lang="en-US" altLang="zh-CN" sz="2400" b="1"/>
          </a:p>
          <a:p>
            <a:pPr lvl="0"/>
            <a:endParaRPr lang="en-US" altLang="zh-CN" sz="2400" b="1"/>
          </a:p>
          <a:p>
            <a:pPr lvl="0"/>
            <a:endParaRPr lang="en-US" altLang="zh-CN" sz="2400" b="1"/>
          </a:p>
          <a:p>
            <a:pPr lvl="0"/>
            <a:endParaRPr lang="en-US" altLang="zh-CN" sz="2400" b="1"/>
          </a:p>
          <a:p>
            <a:pPr lvl="0"/>
            <a:endParaRPr lang="en-US" altLang="zh-CN" sz="2400" b="1"/>
          </a:p>
          <a:p>
            <a:pPr lvl="0"/>
            <a:endParaRPr lang="en-US" altLang="zh-CN" sz="2400" b="1"/>
          </a:p>
          <a:p>
            <a:pPr lvl="0"/>
            <a:endParaRPr lang="en-US" altLang="zh-CN" sz="2400" b="1"/>
          </a:p>
          <a:p>
            <a:pPr lvl="0"/>
            <a:endParaRPr lang="en-US" altLang="zh-CN" sz="2400" b="1"/>
          </a:p>
          <a:p>
            <a:pPr lvl="0"/>
            <a:endParaRPr lang="en-US" altLang="zh-CN" sz="2400" b="1"/>
          </a:p>
          <a:p>
            <a:pPr lvl="0"/>
            <a:endParaRPr lang="en-US" altLang="zh-CN" sz="2400"/>
          </a:p>
          <a:p>
            <a:endParaRPr lang="zh-CN" altLang="en-US"/>
          </a:p>
          <a:p>
            <a:pPr lvl="0">
              <a:lnSpc>
                <a:spcPct val="150000"/>
              </a:lnSpc>
            </a:pPr>
            <a:endParaRPr lang="zh-CN" altLang="en-US"/>
          </a:p>
        </p:txBody>
      </p:sp>
      <p:graphicFrame>
        <p:nvGraphicFramePr>
          <p:cNvPr id="5" name="表格 4"/>
          <p:cNvGraphicFramePr>
            <a:graphicFrameLocks noGrp="1"/>
          </p:cNvGraphicFramePr>
          <p:nvPr/>
        </p:nvGraphicFramePr>
        <p:xfrm>
          <a:off x="928662" y="1428736"/>
          <a:ext cx="7429551" cy="2926080"/>
        </p:xfrm>
        <a:graphic>
          <a:graphicData uri="http://schemas.openxmlformats.org/drawingml/2006/table">
            <a:tbl>
              <a:tblPr/>
              <a:tblGrid>
                <a:gridCol w="2628292">
                  <a:extLst>
                    <a:ext uri="{9D8B030D-6E8A-4147-A177-3AD203B41FA5}">
                      <a16:colId xmlns:a16="http://schemas.microsoft.com/office/drawing/2014/main" val="20000"/>
                    </a:ext>
                  </a:extLst>
                </a:gridCol>
                <a:gridCol w="2629217">
                  <a:extLst>
                    <a:ext uri="{9D8B030D-6E8A-4147-A177-3AD203B41FA5}">
                      <a16:colId xmlns:a16="http://schemas.microsoft.com/office/drawing/2014/main" val="20001"/>
                    </a:ext>
                  </a:extLst>
                </a:gridCol>
                <a:gridCol w="2172042">
                  <a:extLst>
                    <a:ext uri="{9D8B030D-6E8A-4147-A177-3AD203B41FA5}">
                      <a16:colId xmlns:a16="http://schemas.microsoft.com/office/drawing/2014/main" val="20002"/>
                    </a:ext>
                  </a:extLst>
                </a:gridCol>
              </a:tblGrid>
              <a:tr h="348260">
                <a:tc>
                  <a:txBody>
                    <a:bodyPr/>
                    <a:lstStyle/>
                    <a:p>
                      <a:pPr algn="ctr">
                        <a:spcAft>
                          <a:spcPts val="0"/>
                        </a:spcAft>
                      </a:pPr>
                      <a:r>
                        <a:rPr lang="zh-CN" sz="2400" kern="100">
                          <a:latin typeface="Times New Roman"/>
                          <a:ea typeface="宋体"/>
                        </a:rPr>
                        <a:t>目的网络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100">
                          <a:latin typeface="Times New Roman"/>
                          <a:ea typeface="宋体"/>
                        </a:rPr>
                        <a:t>距离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100">
                          <a:latin typeface="Times New Roman"/>
                          <a:ea typeface="宋体"/>
                        </a:rPr>
                        <a:t>下一跳路由器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8260">
                <a:tc>
                  <a:txBody>
                    <a:bodyPr/>
                    <a:lstStyle/>
                    <a:p>
                      <a:pPr algn="ctr">
                        <a:spcAft>
                          <a:spcPts val="0"/>
                        </a:spcAft>
                      </a:pPr>
                      <a:r>
                        <a:rPr lang="en-US" sz="2400" kern="100">
                          <a:latin typeface="宋体"/>
                          <a:ea typeface="宋体"/>
                        </a:rPr>
                        <a:t>N1</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宋体"/>
                          <a:ea typeface="宋体"/>
                        </a:rPr>
                        <a:t>5</a:t>
                      </a:r>
                      <a:endParaRPr lang="zh-CN" sz="2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B</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8260">
                <a:tc>
                  <a:txBody>
                    <a:bodyPr/>
                    <a:lstStyle/>
                    <a:p>
                      <a:pPr algn="ctr">
                        <a:spcAft>
                          <a:spcPts val="0"/>
                        </a:spcAft>
                      </a:pPr>
                      <a:r>
                        <a:rPr lang="en-US" sz="2400" kern="100">
                          <a:latin typeface="宋体"/>
                          <a:ea typeface="宋体"/>
                        </a:rPr>
                        <a:t>N2</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7</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C</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8260">
                <a:tc>
                  <a:txBody>
                    <a:bodyPr/>
                    <a:lstStyle/>
                    <a:p>
                      <a:pPr algn="ctr">
                        <a:spcAft>
                          <a:spcPts val="0"/>
                        </a:spcAft>
                      </a:pPr>
                      <a:r>
                        <a:rPr lang="en-US" sz="2400" kern="100">
                          <a:latin typeface="宋体"/>
                          <a:ea typeface="宋体"/>
                        </a:rPr>
                        <a:t>N4</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2</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C</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8260">
                <a:tc>
                  <a:txBody>
                    <a:bodyPr/>
                    <a:lstStyle/>
                    <a:p>
                      <a:pPr algn="ctr">
                        <a:spcAft>
                          <a:spcPts val="0"/>
                        </a:spcAft>
                      </a:pPr>
                      <a:r>
                        <a:rPr lang="en-US" sz="2400" kern="100">
                          <a:latin typeface="宋体"/>
                          <a:ea typeface="宋体"/>
                        </a:rPr>
                        <a:t>N5</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4</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D</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8260">
                <a:tc>
                  <a:txBody>
                    <a:bodyPr/>
                    <a:lstStyle/>
                    <a:p>
                      <a:pPr algn="ctr">
                        <a:spcAft>
                          <a:spcPts val="0"/>
                        </a:spcAft>
                      </a:pPr>
                      <a:r>
                        <a:rPr lang="en-US" sz="2400" kern="100">
                          <a:latin typeface="宋体"/>
                          <a:ea typeface="宋体"/>
                        </a:rPr>
                        <a:t>N7</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6</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E</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8260">
                <a:tc>
                  <a:txBody>
                    <a:bodyPr/>
                    <a:lstStyle/>
                    <a:p>
                      <a:pPr algn="ctr">
                        <a:spcAft>
                          <a:spcPts val="0"/>
                        </a:spcAft>
                      </a:pPr>
                      <a:r>
                        <a:rPr lang="en-US" sz="2400" kern="100">
                          <a:latin typeface="宋体"/>
                          <a:ea typeface="宋体"/>
                        </a:rPr>
                        <a:t>N8</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4</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F</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8260">
                <a:tc>
                  <a:txBody>
                    <a:bodyPr/>
                    <a:lstStyle/>
                    <a:p>
                      <a:pPr algn="ctr">
                        <a:spcAft>
                          <a:spcPts val="0"/>
                        </a:spcAft>
                      </a:pPr>
                      <a:r>
                        <a:rPr lang="en-US" sz="2400" kern="100">
                          <a:latin typeface="宋体"/>
                          <a:ea typeface="宋体"/>
                        </a:rPr>
                        <a:t>N9</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宋体"/>
                        </a:rPr>
                        <a:t>3</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宋体"/>
                          <a:ea typeface="宋体"/>
                        </a:rPr>
                        <a:t>C</a:t>
                      </a:r>
                      <a:endParaRPr lang="zh-CN" sz="2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a:t>这时</a:t>
            </a:r>
            <a:r>
              <a:rPr lang="en-US" sz="2400"/>
              <a:t>A</a:t>
            </a:r>
            <a:r>
              <a:rPr lang="zh-CN" altLang="en-US" sz="2400"/>
              <a:t>收到邻居路由器</a:t>
            </a:r>
            <a:r>
              <a:rPr lang="en-US" sz="2400"/>
              <a:t>C</a:t>
            </a:r>
            <a:r>
              <a:rPr lang="zh-CN" altLang="en-US" sz="2400"/>
              <a:t>发来的</a:t>
            </a:r>
            <a:r>
              <a:rPr lang="en-US" sz="2400"/>
              <a:t>RIP</a:t>
            </a:r>
            <a:r>
              <a:rPr lang="zh-CN" altLang="en-US" sz="2400"/>
              <a:t>通告：</a:t>
            </a:r>
          </a:p>
          <a:p>
            <a:endParaRPr lang="zh-CN" altLang="en-US"/>
          </a:p>
          <a:p>
            <a:pPr lvl="0">
              <a:lnSpc>
                <a:spcPct val="150000"/>
              </a:lnSpc>
            </a:pPr>
            <a:endParaRPr lang="zh-CN" altLang="en-US"/>
          </a:p>
        </p:txBody>
      </p:sp>
      <p:graphicFrame>
        <p:nvGraphicFramePr>
          <p:cNvPr id="6" name="表格 5"/>
          <p:cNvGraphicFramePr>
            <a:graphicFrameLocks noGrp="1"/>
          </p:cNvGraphicFramePr>
          <p:nvPr/>
        </p:nvGraphicFramePr>
        <p:xfrm>
          <a:off x="785786" y="1500174"/>
          <a:ext cx="7143800" cy="3929090"/>
        </p:xfrm>
        <a:graphic>
          <a:graphicData uri="http://schemas.openxmlformats.org/drawingml/2006/table">
            <a:tbl>
              <a:tblPr/>
              <a:tblGrid>
                <a:gridCol w="3791695">
                  <a:extLst>
                    <a:ext uri="{9D8B030D-6E8A-4147-A177-3AD203B41FA5}">
                      <a16:colId xmlns:a16="http://schemas.microsoft.com/office/drawing/2014/main" val="20000"/>
                    </a:ext>
                  </a:extLst>
                </a:gridCol>
                <a:gridCol w="3352105">
                  <a:extLst>
                    <a:ext uri="{9D8B030D-6E8A-4147-A177-3AD203B41FA5}">
                      <a16:colId xmlns:a16="http://schemas.microsoft.com/office/drawing/2014/main" val="20001"/>
                    </a:ext>
                  </a:extLst>
                </a:gridCol>
              </a:tblGrid>
              <a:tr h="357190">
                <a:tc>
                  <a:txBody>
                    <a:bodyPr/>
                    <a:lstStyle/>
                    <a:p>
                      <a:pPr algn="ctr">
                        <a:spcAft>
                          <a:spcPts val="0"/>
                        </a:spcAft>
                      </a:pPr>
                      <a:r>
                        <a:rPr lang="zh-CN" sz="2000" kern="100">
                          <a:latin typeface="Times New Roman"/>
                          <a:ea typeface="宋体"/>
                        </a:rPr>
                        <a:t>目的网络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距离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7190">
                <a:tc>
                  <a:txBody>
                    <a:bodyPr/>
                    <a:lstStyle/>
                    <a:p>
                      <a:pPr algn="ctr">
                        <a:spcAft>
                          <a:spcPts val="0"/>
                        </a:spcAft>
                      </a:pPr>
                      <a:r>
                        <a:rPr lang="en-US" sz="2000" kern="100">
                          <a:latin typeface="宋体"/>
                          <a:ea typeface="宋体"/>
                        </a:rPr>
                        <a:t>N1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7190">
                <a:tc>
                  <a:txBody>
                    <a:bodyPr/>
                    <a:lstStyle/>
                    <a:p>
                      <a:pPr algn="ctr">
                        <a:spcAft>
                          <a:spcPts val="0"/>
                        </a:spcAft>
                      </a:pPr>
                      <a:r>
                        <a:rPr lang="en-US" sz="2000" kern="100">
                          <a:latin typeface="宋体"/>
                          <a:ea typeface="宋体"/>
                        </a:rPr>
                        <a:t>N2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6</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7190">
                <a:tc>
                  <a:txBody>
                    <a:bodyPr/>
                    <a:lstStyle/>
                    <a:p>
                      <a:pPr algn="ctr">
                        <a:spcAft>
                          <a:spcPts val="0"/>
                        </a:spcAft>
                      </a:pPr>
                      <a:r>
                        <a:rPr lang="en-US" sz="2000" kern="100">
                          <a:latin typeface="宋体"/>
                          <a:ea typeface="宋体"/>
                        </a:rPr>
                        <a:t>N3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7190">
                <a:tc>
                  <a:txBody>
                    <a:bodyPr/>
                    <a:lstStyle/>
                    <a:p>
                      <a:pPr algn="ctr">
                        <a:spcAft>
                          <a:spcPts val="0"/>
                        </a:spcAft>
                      </a:pPr>
                      <a:r>
                        <a:rPr lang="en-US" sz="2000" kern="100">
                          <a:latin typeface="宋体"/>
                          <a:ea typeface="宋体"/>
                        </a:rPr>
                        <a:t>N4</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7190">
                <a:tc>
                  <a:txBody>
                    <a:bodyPr/>
                    <a:lstStyle/>
                    <a:p>
                      <a:pPr algn="ctr">
                        <a:spcAft>
                          <a:spcPts val="0"/>
                        </a:spcAft>
                      </a:pPr>
                      <a:r>
                        <a:rPr lang="en-US" sz="2000" kern="100">
                          <a:latin typeface="宋体"/>
                          <a:ea typeface="宋体"/>
                        </a:rPr>
                        <a:t>N5</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4</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57190">
                <a:tc>
                  <a:txBody>
                    <a:bodyPr/>
                    <a:lstStyle/>
                    <a:p>
                      <a:pPr algn="ctr">
                        <a:spcAft>
                          <a:spcPts val="0"/>
                        </a:spcAft>
                      </a:pPr>
                      <a:r>
                        <a:rPr lang="en-US" sz="2000" kern="100">
                          <a:latin typeface="宋体"/>
                          <a:ea typeface="宋体"/>
                        </a:rPr>
                        <a:t>N6</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57190">
                <a:tc>
                  <a:txBody>
                    <a:bodyPr/>
                    <a:lstStyle/>
                    <a:p>
                      <a:pPr algn="ctr">
                        <a:spcAft>
                          <a:spcPts val="0"/>
                        </a:spcAft>
                      </a:pPr>
                      <a:r>
                        <a:rPr lang="en-US" sz="2000" kern="100">
                          <a:latin typeface="宋体"/>
                          <a:ea typeface="宋体"/>
                        </a:rPr>
                        <a:t>N7</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7</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57190">
                <a:tc>
                  <a:txBody>
                    <a:bodyPr/>
                    <a:lstStyle/>
                    <a:p>
                      <a:pPr algn="ctr">
                        <a:spcAft>
                          <a:spcPts val="0"/>
                        </a:spcAft>
                      </a:pPr>
                      <a:r>
                        <a:rPr lang="en-US" sz="2000" kern="100">
                          <a:latin typeface="宋体"/>
                          <a:ea typeface="宋体"/>
                        </a:rPr>
                        <a:t>N8</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5</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57190">
                <a:tc>
                  <a:txBody>
                    <a:bodyPr/>
                    <a:lstStyle/>
                    <a:p>
                      <a:pPr algn="ctr">
                        <a:spcAft>
                          <a:spcPts val="0"/>
                        </a:spcAft>
                      </a:pPr>
                      <a:r>
                        <a:rPr lang="en-US" sz="2000" kern="100">
                          <a:latin typeface="宋体"/>
                          <a:ea typeface="宋体"/>
                        </a:rPr>
                        <a:t>N9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57190">
                <a:tc>
                  <a:txBody>
                    <a:bodyPr/>
                    <a:lstStyle/>
                    <a:p>
                      <a:pPr algn="ctr">
                        <a:spcAft>
                          <a:spcPts val="0"/>
                        </a:spcAft>
                      </a:pPr>
                      <a:r>
                        <a:rPr lang="en-US" sz="2000" kern="100">
                          <a:latin typeface="宋体"/>
                          <a:ea typeface="宋体"/>
                        </a:rPr>
                        <a:t>N10</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5</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a:t>这时</a:t>
            </a:r>
            <a:r>
              <a:rPr lang="en-US" sz="2400"/>
              <a:t>A</a:t>
            </a:r>
            <a:r>
              <a:rPr lang="zh-CN" altLang="en-US" sz="2400"/>
              <a:t>收到邻居路由器</a:t>
            </a:r>
            <a:r>
              <a:rPr lang="en-US" sz="2400"/>
              <a:t>C</a:t>
            </a:r>
            <a:r>
              <a:rPr lang="zh-CN" altLang="en-US" sz="2400"/>
              <a:t>发来的</a:t>
            </a:r>
            <a:r>
              <a:rPr lang="en-US" sz="2400"/>
              <a:t>RIP</a:t>
            </a:r>
            <a:r>
              <a:rPr lang="zh-CN" altLang="en-US" sz="2400"/>
              <a:t>通告：</a:t>
            </a:r>
          </a:p>
          <a:p>
            <a:endParaRPr lang="zh-CN" altLang="en-US"/>
          </a:p>
          <a:p>
            <a:pPr lvl="0">
              <a:lnSpc>
                <a:spcPct val="150000"/>
              </a:lnSpc>
            </a:pPr>
            <a:endParaRPr lang="zh-CN" altLang="en-US"/>
          </a:p>
        </p:txBody>
      </p:sp>
      <p:graphicFrame>
        <p:nvGraphicFramePr>
          <p:cNvPr id="6" name="表格 5"/>
          <p:cNvGraphicFramePr>
            <a:graphicFrameLocks noGrp="1"/>
          </p:cNvGraphicFramePr>
          <p:nvPr/>
        </p:nvGraphicFramePr>
        <p:xfrm>
          <a:off x="785786" y="1500174"/>
          <a:ext cx="7143800" cy="3929090"/>
        </p:xfrm>
        <a:graphic>
          <a:graphicData uri="http://schemas.openxmlformats.org/drawingml/2006/table">
            <a:tbl>
              <a:tblPr/>
              <a:tblGrid>
                <a:gridCol w="3791695">
                  <a:extLst>
                    <a:ext uri="{9D8B030D-6E8A-4147-A177-3AD203B41FA5}">
                      <a16:colId xmlns:a16="http://schemas.microsoft.com/office/drawing/2014/main" val="20000"/>
                    </a:ext>
                  </a:extLst>
                </a:gridCol>
                <a:gridCol w="3352105">
                  <a:extLst>
                    <a:ext uri="{9D8B030D-6E8A-4147-A177-3AD203B41FA5}">
                      <a16:colId xmlns:a16="http://schemas.microsoft.com/office/drawing/2014/main" val="20001"/>
                    </a:ext>
                  </a:extLst>
                </a:gridCol>
              </a:tblGrid>
              <a:tr h="357190">
                <a:tc>
                  <a:txBody>
                    <a:bodyPr/>
                    <a:lstStyle/>
                    <a:p>
                      <a:pPr algn="ctr">
                        <a:spcAft>
                          <a:spcPts val="0"/>
                        </a:spcAft>
                      </a:pPr>
                      <a:r>
                        <a:rPr lang="zh-CN" sz="2000" kern="100">
                          <a:latin typeface="Times New Roman"/>
                          <a:ea typeface="宋体"/>
                        </a:rPr>
                        <a:t>目的网络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距离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7190">
                <a:tc>
                  <a:txBody>
                    <a:bodyPr/>
                    <a:lstStyle/>
                    <a:p>
                      <a:pPr algn="ctr">
                        <a:spcAft>
                          <a:spcPts val="0"/>
                        </a:spcAft>
                      </a:pPr>
                      <a:r>
                        <a:rPr lang="en-US" sz="2000" kern="100">
                          <a:latin typeface="宋体"/>
                          <a:ea typeface="宋体"/>
                        </a:rPr>
                        <a:t>N1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7190">
                <a:tc>
                  <a:txBody>
                    <a:bodyPr/>
                    <a:lstStyle/>
                    <a:p>
                      <a:pPr algn="ctr">
                        <a:spcAft>
                          <a:spcPts val="0"/>
                        </a:spcAft>
                      </a:pPr>
                      <a:r>
                        <a:rPr lang="en-US" sz="2000" kern="100">
                          <a:latin typeface="宋体"/>
                          <a:ea typeface="宋体"/>
                        </a:rPr>
                        <a:t>N2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6</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7190">
                <a:tc>
                  <a:txBody>
                    <a:bodyPr/>
                    <a:lstStyle/>
                    <a:p>
                      <a:pPr algn="ctr">
                        <a:spcAft>
                          <a:spcPts val="0"/>
                        </a:spcAft>
                      </a:pPr>
                      <a:r>
                        <a:rPr lang="en-US" sz="2000" kern="100">
                          <a:latin typeface="宋体"/>
                          <a:ea typeface="宋体"/>
                        </a:rPr>
                        <a:t>N3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7190">
                <a:tc>
                  <a:txBody>
                    <a:bodyPr/>
                    <a:lstStyle/>
                    <a:p>
                      <a:pPr algn="ctr">
                        <a:spcAft>
                          <a:spcPts val="0"/>
                        </a:spcAft>
                      </a:pPr>
                      <a:r>
                        <a:rPr lang="en-US" sz="2000" kern="100">
                          <a:latin typeface="宋体"/>
                          <a:ea typeface="宋体"/>
                        </a:rPr>
                        <a:t>N4</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7190">
                <a:tc>
                  <a:txBody>
                    <a:bodyPr/>
                    <a:lstStyle/>
                    <a:p>
                      <a:pPr algn="ctr">
                        <a:spcAft>
                          <a:spcPts val="0"/>
                        </a:spcAft>
                      </a:pPr>
                      <a:r>
                        <a:rPr lang="en-US" sz="2000" kern="100">
                          <a:latin typeface="宋体"/>
                          <a:ea typeface="宋体"/>
                        </a:rPr>
                        <a:t>N5</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4</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57190">
                <a:tc>
                  <a:txBody>
                    <a:bodyPr/>
                    <a:lstStyle/>
                    <a:p>
                      <a:pPr algn="ctr">
                        <a:spcAft>
                          <a:spcPts val="0"/>
                        </a:spcAft>
                      </a:pPr>
                      <a:r>
                        <a:rPr lang="en-US" sz="2000" kern="100">
                          <a:latin typeface="宋体"/>
                          <a:ea typeface="宋体"/>
                        </a:rPr>
                        <a:t>N6</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57190">
                <a:tc>
                  <a:txBody>
                    <a:bodyPr/>
                    <a:lstStyle/>
                    <a:p>
                      <a:pPr algn="ctr">
                        <a:spcAft>
                          <a:spcPts val="0"/>
                        </a:spcAft>
                      </a:pPr>
                      <a:r>
                        <a:rPr lang="en-US" sz="2000" kern="100">
                          <a:latin typeface="宋体"/>
                          <a:ea typeface="宋体"/>
                        </a:rPr>
                        <a:t>N7</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7</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57190">
                <a:tc>
                  <a:txBody>
                    <a:bodyPr/>
                    <a:lstStyle/>
                    <a:p>
                      <a:pPr algn="ctr">
                        <a:spcAft>
                          <a:spcPts val="0"/>
                        </a:spcAft>
                      </a:pPr>
                      <a:r>
                        <a:rPr lang="en-US" sz="2000" kern="100">
                          <a:latin typeface="宋体"/>
                          <a:ea typeface="宋体"/>
                        </a:rPr>
                        <a:t>N8</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5</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57190">
                <a:tc>
                  <a:txBody>
                    <a:bodyPr/>
                    <a:lstStyle/>
                    <a:p>
                      <a:pPr algn="ctr">
                        <a:spcAft>
                          <a:spcPts val="0"/>
                        </a:spcAft>
                      </a:pPr>
                      <a:r>
                        <a:rPr lang="en-US" sz="2000" kern="100">
                          <a:latin typeface="宋体"/>
                          <a:ea typeface="宋体"/>
                        </a:rPr>
                        <a:t>N9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57190">
                <a:tc>
                  <a:txBody>
                    <a:bodyPr/>
                    <a:lstStyle/>
                    <a:p>
                      <a:pPr algn="ctr">
                        <a:spcAft>
                          <a:spcPts val="0"/>
                        </a:spcAft>
                      </a:pPr>
                      <a:r>
                        <a:rPr lang="en-US" sz="2000" kern="100">
                          <a:latin typeface="宋体"/>
                          <a:ea typeface="宋体"/>
                        </a:rPr>
                        <a:t>N10</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5</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b="1"/>
              <a:t>试求出路由器</a:t>
            </a:r>
            <a:r>
              <a:rPr lang="en-US" b="1"/>
              <a:t>A</a:t>
            </a:r>
            <a:r>
              <a:rPr lang="zh-CN" altLang="en-US" b="1"/>
              <a:t>更新后的路由表，答案以下列表格式给出。</a:t>
            </a:r>
          </a:p>
          <a:p>
            <a:pPr lvl="0">
              <a:lnSpc>
                <a:spcPct val="150000"/>
              </a:lnSpc>
            </a:pPr>
            <a:endParaRPr lang="zh-CN" altLang="en-US"/>
          </a:p>
        </p:txBody>
      </p:sp>
      <p:graphicFrame>
        <p:nvGraphicFramePr>
          <p:cNvPr id="5" name="表格 4"/>
          <p:cNvGraphicFramePr>
            <a:graphicFrameLocks noGrp="1"/>
          </p:cNvGraphicFramePr>
          <p:nvPr/>
        </p:nvGraphicFramePr>
        <p:xfrm>
          <a:off x="214282" y="1357298"/>
          <a:ext cx="8715404" cy="5187129"/>
        </p:xfrm>
        <a:graphic>
          <a:graphicData uri="http://schemas.openxmlformats.org/drawingml/2006/table">
            <a:tbl>
              <a:tblPr/>
              <a:tblGrid>
                <a:gridCol w="2232032">
                  <a:extLst>
                    <a:ext uri="{9D8B030D-6E8A-4147-A177-3AD203B41FA5}">
                      <a16:colId xmlns:a16="http://schemas.microsoft.com/office/drawing/2014/main" val="20000"/>
                    </a:ext>
                  </a:extLst>
                </a:gridCol>
                <a:gridCol w="2232032">
                  <a:extLst>
                    <a:ext uri="{9D8B030D-6E8A-4147-A177-3AD203B41FA5}">
                      <a16:colId xmlns:a16="http://schemas.microsoft.com/office/drawing/2014/main" val="20001"/>
                    </a:ext>
                  </a:extLst>
                </a:gridCol>
                <a:gridCol w="2233080">
                  <a:extLst>
                    <a:ext uri="{9D8B030D-6E8A-4147-A177-3AD203B41FA5}">
                      <a16:colId xmlns:a16="http://schemas.microsoft.com/office/drawing/2014/main" val="20002"/>
                    </a:ext>
                  </a:extLst>
                </a:gridCol>
                <a:gridCol w="2018260">
                  <a:extLst>
                    <a:ext uri="{9D8B030D-6E8A-4147-A177-3AD203B41FA5}">
                      <a16:colId xmlns:a16="http://schemas.microsoft.com/office/drawing/2014/main" val="20003"/>
                    </a:ext>
                  </a:extLst>
                </a:gridCol>
              </a:tblGrid>
              <a:tr h="323120">
                <a:tc>
                  <a:txBody>
                    <a:bodyPr/>
                    <a:lstStyle/>
                    <a:p>
                      <a:pPr algn="ctr">
                        <a:spcAft>
                          <a:spcPts val="0"/>
                        </a:spcAft>
                      </a:pPr>
                      <a:r>
                        <a:rPr lang="zh-CN" sz="2000" kern="100" dirty="0">
                          <a:latin typeface="Times New Roman"/>
                          <a:ea typeface="宋体"/>
                        </a:rPr>
                        <a:t>目的网络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距离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下一跳路由器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原因说明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3133">
                <a:tc>
                  <a:txBody>
                    <a:bodyPr/>
                    <a:lstStyle/>
                    <a:p>
                      <a:pPr algn="ctr">
                        <a:spcAft>
                          <a:spcPts val="0"/>
                        </a:spcAft>
                      </a:pPr>
                      <a:r>
                        <a:rPr lang="en-US" sz="2000" kern="100">
                          <a:latin typeface="宋体"/>
                          <a:ea typeface="宋体"/>
                        </a:rPr>
                        <a:t>N1</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3</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C</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Times New Roman"/>
                          <a:ea typeface="宋体"/>
                        </a:rPr>
                        <a:t>从</a:t>
                      </a:r>
                      <a:r>
                        <a:rPr lang="en-US" sz="2000" kern="100" dirty="0">
                          <a:solidFill>
                            <a:srgbClr val="FF0000"/>
                          </a:solidFill>
                          <a:latin typeface="Times New Roman"/>
                          <a:ea typeface="宋体"/>
                        </a:rPr>
                        <a:t>C</a:t>
                      </a:r>
                      <a:r>
                        <a:rPr lang="zh-CN" sz="2000" kern="100" dirty="0">
                          <a:solidFill>
                            <a:srgbClr val="FF0000"/>
                          </a:solidFill>
                          <a:latin typeface="Times New Roman"/>
                          <a:ea typeface="宋体"/>
                        </a:rPr>
                        <a:t>走路径更短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3133">
                <a:tc>
                  <a:txBody>
                    <a:bodyPr/>
                    <a:lstStyle/>
                    <a:p>
                      <a:pPr algn="ctr">
                        <a:spcAft>
                          <a:spcPts val="0"/>
                        </a:spcAft>
                      </a:pPr>
                      <a:r>
                        <a:rPr lang="en-US" sz="2000" kern="100">
                          <a:latin typeface="宋体"/>
                          <a:ea typeface="宋体"/>
                        </a:rPr>
                        <a:t>N2</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7</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C</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最短路径不变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3133">
                <a:tc>
                  <a:txBody>
                    <a:bodyPr/>
                    <a:lstStyle/>
                    <a:p>
                      <a:pPr algn="ctr">
                        <a:spcAft>
                          <a:spcPts val="0"/>
                        </a:spcAft>
                      </a:pPr>
                      <a:r>
                        <a:rPr lang="en-US" sz="2000" kern="100">
                          <a:latin typeface="宋体"/>
                          <a:ea typeface="宋体"/>
                        </a:rPr>
                        <a:t>N3</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4</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C</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Times New Roman"/>
                          <a:ea typeface="宋体"/>
                        </a:rPr>
                        <a:t>发现到</a:t>
                      </a:r>
                      <a:r>
                        <a:rPr lang="en-US" sz="2000" kern="100" dirty="0">
                          <a:solidFill>
                            <a:srgbClr val="FF0000"/>
                          </a:solidFill>
                          <a:latin typeface="Times New Roman"/>
                          <a:ea typeface="宋体"/>
                        </a:rPr>
                        <a:t>N3</a:t>
                      </a:r>
                      <a:r>
                        <a:rPr lang="zh-CN" sz="2000" kern="100" dirty="0">
                          <a:solidFill>
                            <a:srgbClr val="FF0000"/>
                          </a:solidFill>
                          <a:latin typeface="Times New Roman"/>
                          <a:ea typeface="宋体"/>
                        </a:rPr>
                        <a:t>的路径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46239">
                <a:tc>
                  <a:txBody>
                    <a:bodyPr/>
                    <a:lstStyle/>
                    <a:p>
                      <a:pPr algn="ctr">
                        <a:spcAft>
                          <a:spcPts val="0"/>
                        </a:spcAft>
                      </a:pPr>
                      <a:r>
                        <a:rPr lang="en-US" sz="2000" kern="100">
                          <a:latin typeface="宋体"/>
                          <a:ea typeface="宋体"/>
                        </a:rPr>
                        <a:t>N4</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3</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C</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Times New Roman"/>
                          <a:ea typeface="宋体"/>
                        </a:rPr>
                        <a:t>最短路径重新计算为</a:t>
                      </a:r>
                      <a:r>
                        <a:rPr lang="en-US" sz="2000" kern="100" dirty="0">
                          <a:solidFill>
                            <a:srgbClr val="FF0000"/>
                          </a:solidFill>
                          <a:latin typeface="Times New Roman"/>
                          <a:ea typeface="宋体"/>
                        </a:rPr>
                        <a:t>3</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3133">
                <a:tc>
                  <a:txBody>
                    <a:bodyPr/>
                    <a:lstStyle/>
                    <a:p>
                      <a:pPr algn="ctr">
                        <a:spcAft>
                          <a:spcPts val="0"/>
                        </a:spcAft>
                      </a:pPr>
                      <a:r>
                        <a:rPr lang="en-US" sz="2000" kern="100">
                          <a:latin typeface="宋体"/>
                          <a:ea typeface="宋体"/>
                        </a:rPr>
                        <a:t>N5</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chemeClr val="tx1"/>
                          </a:solidFill>
                          <a:latin typeface="宋体"/>
                          <a:ea typeface="宋体"/>
                        </a:rPr>
                        <a:t>4</a:t>
                      </a:r>
                      <a:endParaRPr lang="zh-CN" sz="2000" kern="100" dirty="0">
                        <a:solidFill>
                          <a:schemeClr val="tx1"/>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chemeClr val="tx1"/>
                          </a:solidFill>
                          <a:latin typeface="宋体"/>
                          <a:ea typeface="宋体"/>
                        </a:rPr>
                        <a:t>D</a:t>
                      </a:r>
                      <a:endParaRPr lang="zh-CN" sz="2000" kern="100" dirty="0">
                        <a:solidFill>
                          <a:schemeClr val="tx1"/>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chemeClr val="tx1"/>
                          </a:solidFill>
                          <a:latin typeface="Times New Roman"/>
                          <a:ea typeface="宋体"/>
                        </a:rPr>
                        <a:t>从</a:t>
                      </a:r>
                      <a:r>
                        <a:rPr lang="en-US" sz="2000" kern="100" dirty="0">
                          <a:solidFill>
                            <a:schemeClr val="tx1"/>
                          </a:solidFill>
                          <a:latin typeface="Times New Roman"/>
                          <a:ea typeface="宋体"/>
                        </a:rPr>
                        <a:t>D</a:t>
                      </a:r>
                      <a:r>
                        <a:rPr lang="zh-CN" sz="2000" kern="100" dirty="0">
                          <a:solidFill>
                            <a:schemeClr val="tx1"/>
                          </a:solidFill>
                          <a:latin typeface="Times New Roman"/>
                          <a:ea typeface="宋体"/>
                        </a:rPr>
                        <a:t>走路经最短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3133">
                <a:tc>
                  <a:txBody>
                    <a:bodyPr/>
                    <a:lstStyle/>
                    <a:p>
                      <a:pPr algn="ctr">
                        <a:spcAft>
                          <a:spcPts val="0"/>
                        </a:spcAft>
                      </a:pPr>
                      <a:r>
                        <a:rPr lang="en-US" sz="2000" kern="100">
                          <a:latin typeface="宋体"/>
                          <a:ea typeface="宋体"/>
                        </a:rPr>
                        <a:t>N6</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3</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C</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Times New Roman"/>
                          <a:ea typeface="宋体"/>
                        </a:rPr>
                        <a:t>发现到</a:t>
                      </a:r>
                      <a:r>
                        <a:rPr lang="en-US" sz="2000" kern="100" dirty="0">
                          <a:solidFill>
                            <a:srgbClr val="FF0000"/>
                          </a:solidFill>
                          <a:latin typeface="Times New Roman"/>
                          <a:ea typeface="宋体"/>
                        </a:rPr>
                        <a:t>N6</a:t>
                      </a:r>
                      <a:r>
                        <a:rPr lang="zh-CN" sz="2000" kern="100" dirty="0">
                          <a:solidFill>
                            <a:srgbClr val="FF0000"/>
                          </a:solidFill>
                          <a:latin typeface="Times New Roman"/>
                          <a:ea typeface="宋体"/>
                        </a:rPr>
                        <a:t>的路径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23133">
                <a:tc>
                  <a:txBody>
                    <a:bodyPr/>
                    <a:lstStyle/>
                    <a:p>
                      <a:pPr algn="ctr">
                        <a:spcAft>
                          <a:spcPts val="0"/>
                        </a:spcAft>
                      </a:pPr>
                      <a:r>
                        <a:rPr lang="en-US" sz="2000" kern="100">
                          <a:latin typeface="宋体"/>
                          <a:ea typeface="宋体"/>
                        </a:rPr>
                        <a:t>N7</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6</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E</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最短路径不变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23133">
                <a:tc>
                  <a:txBody>
                    <a:bodyPr/>
                    <a:lstStyle/>
                    <a:p>
                      <a:pPr algn="ctr">
                        <a:spcAft>
                          <a:spcPts val="0"/>
                        </a:spcAft>
                      </a:pPr>
                      <a:r>
                        <a:rPr lang="en-US" sz="2000" kern="100">
                          <a:latin typeface="宋体"/>
                          <a:ea typeface="宋体"/>
                        </a:rPr>
                        <a:t>N8</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4</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rPr>
                        <a:t>F</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最短路径不变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646239">
                <a:tc>
                  <a:txBody>
                    <a:bodyPr/>
                    <a:lstStyle/>
                    <a:p>
                      <a:pPr algn="ctr">
                        <a:spcAft>
                          <a:spcPts val="0"/>
                        </a:spcAft>
                      </a:pPr>
                      <a:r>
                        <a:rPr lang="en-US" sz="2000" kern="100">
                          <a:latin typeface="宋体"/>
                          <a:ea typeface="宋体"/>
                        </a:rPr>
                        <a:t>N9</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4</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C</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Times New Roman"/>
                          <a:ea typeface="宋体"/>
                        </a:rPr>
                        <a:t>最短路径重新计算为</a:t>
                      </a:r>
                      <a:r>
                        <a:rPr lang="en-US" sz="2000" kern="100" dirty="0">
                          <a:solidFill>
                            <a:srgbClr val="FF0000"/>
                          </a:solidFill>
                          <a:latin typeface="Times New Roman"/>
                          <a:ea typeface="宋体"/>
                        </a:rPr>
                        <a:t>4</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23133">
                <a:tc>
                  <a:txBody>
                    <a:bodyPr/>
                    <a:lstStyle/>
                    <a:p>
                      <a:pPr algn="ctr">
                        <a:spcAft>
                          <a:spcPts val="0"/>
                        </a:spcAft>
                      </a:pPr>
                      <a:r>
                        <a:rPr lang="en-US" sz="2000" kern="100">
                          <a:latin typeface="宋体"/>
                          <a:ea typeface="宋体"/>
                        </a:rPr>
                        <a:t>N10</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6</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a:ea typeface="宋体"/>
                        </a:rPr>
                        <a:t>C</a:t>
                      </a:r>
                      <a:endParaRPr lang="zh-CN" sz="2000" kern="100" dirty="0">
                        <a:solidFill>
                          <a:srgbClr val="FF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Times New Roman"/>
                          <a:ea typeface="宋体"/>
                        </a:rPr>
                        <a:t>发现到</a:t>
                      </a:r>
                      <a:r>
                        <a:rPr lang="en-US" sz="2000" kern="100" dirty="0">
                          <a:solidFill>
                            <a:srgbClr val="FF0000"/>
                          </a:solidFill>
                          <a:latin typeface="Times New Roman"/>
                          <a:ea typeface="宋体"/>
                        </a:rPr>
                        <a:t>N10</a:t>
                      </a:r>
                      <a:r>
                        <a:rPr lang="zh-CN" sz="2000" kern="100" dirty="0">
                          <a:solidFill>
                            <a:srgbClr val="FF0000"/>
                          </a:solidFill>
                          <a:latin typeface="Times New Roman"/>
                          <a:ea typeface="宋体"/>
                        </a:rPr>
                        <a:t>的路径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dirty="0"/>
              <a:t>下图是某网络示意图，其中</a:t>
            </a:r>
            <a:r>
              <a:rPr lang="en-US" sz="2400" dirty="0"/>
              <a:t>R</a:t>
            </a:r>
            <a:r>
              <a:rPr lang="zh-CN" altLang="en-US" sz="2400" dirty="0"/>
              <a:t>是具有以太网端口的路由器。</a:t>
            </a:r>
            <a:r>
              <a:rPr lang="en-US" sz="2400" dirty="0"/>
              <a:t>S1</a:t>
            </a:r>
            <a:r>
              <a:rPr lang="zh-CN" altLang="en-US" sz="2400" dirty="0"/>
              <a:t>和</a:t>
            </a:r>
            <a:r>
              <a:rPr lang="en-US" sz="2400" dirty="0"/>
              <a:t>S2</a:t>
            </a:r>
            <a:r>
              <a:rPr lang="zh-CN" altLang="en-US" sz="2400" dirty="0"/>
              <a:t>是以太网交换机。其中</a:t>
            </a:r>
            <a:r>
              <a:rPr lang="en-US" sz="2400" dirty="0"/>
              <a:t>R</a:t>
            </a:r>
            <a:r>
              <a:rPr lang="zh-CN" altLang="en-US" sz="2400" dirty="0"/>
              <a:t>、</a:t>
            </a:r>
            <a:r>
              <a:rPr lang="en-US" sz="2400" dirty="0"/>
              <a:t>S1</a:t>
            </a:r>
            <a:r>
              <a:rPr lang="zh-CN" altLang="en-US" sz="2400" dirty="0"/>
              <a:t>和</a:t>
            </a:r>
            <a:r>
              <a:rPr lang="en-US" sz="2400" dirty="0"/>
              <a:t>S2</a:t>
            </a:r>
            <a:r>
              <a:rPr lang="zh-CN" altLang="en-US" sz="2400" dirty="0"/>
              <a:t>的端口数目均有</a:t>
            </a:r>
            <a:r>
              <a:rPr lang="en-US" sz="2400" dirty="0"/>
              <a:t>3</a:t>
            </a:r>
            <a:r>
              <a:rPr lang="zh-CN" altLang="en-US" sz="2400" dirty="0"/>
              <a:t>个以上。</a:t>
            </a:r>
            <a:r>
              <a:rPr lang="en-US" sz="2400" dirty="0"/>
              <a:t>H</a:t>
            </a:r>
            <a:r>
              <a:rPr lang="zh-CN" altLang="en-US" sz="2400" dirty="0"/>
              <a:t>是一</a:t>
            </a:r>
            <a:r>
              <a:rPr lang="en-US" sz="2400" dirty="0"/>
              <a:t>10M/100M</a:t>
            </a:r>
            <a:r>
              <a:rPr lang="zh-CN" altLang="en-US" sz="2400" dirty="0"/>
              <a:t>自适应集线器。</a:t>
            </a:r>
            <a:r>
              <a:rPr lang="en-US" sz="2400" dirty="0"/>
              <a:t>PC1</a:t>
            </a:r>
            <a:r>
              <a:rPr lang="zh-CN" altLang="en-US" sz="2400" dirty="0"/>
              <a:t>、</a:t>
            </a:r>
            <a:r>
              <a:rPr lang="en-US" sz="2400" dirty="0"/>
              <a:t>PC2</a:t>
            </a:r>
            <a:r>
              <a:rPr lang="zh-CN" altLang="en-US" sz="2400" dirty="0"/>
              <a:t>、</a:t>
            </a:r>
            <a:r>
              <a:rPr lang="en-US" sz="2400" dirty="0"/>
              <a:t>PC3</a:t>
            </a:r>
            <a:r>
              <a:rPr lang="zh-CN" altLang="en-US" sz="2400" dirty="0"/>
              <a:t>、</a:t>
            </a:r>
            <a:r>
              <a:rPr lang="en-US" sz="2400" dirty="0"/>
              <a:t>PC4</a:t>
            </a:r>
            <a:r>
              <a:rPr lang="zh-CN" altLang="en-US" sz="2400" dirty="0"/>
              <a:t>是四台</a:t>
            </a:r>
            <a:r>
              <a:rPr lang="en-US" sz="2400" dirty="0"/>
              <a:t>PC</a:t>
            </a:r>
            <a:r>
              <a:rPr lang="zh-CN" altLang="en-US" sz="2400" dirty="0"/>
              <a:t>机，其中</a:t>
            </a:r>
            <a:r>
              <a:rPr lang="en-US" sz="2400" dirty="0"/>
              <a:t>PC1</a:t>
            </a:r>
            <a:r>
              <a:rPr lang="zh-CN" altLang="en-US" sz="2400" dirty="0"/>
              <a:t>和</a:t>
            </a:r>
            <a:r>
              <a:rPr lang="en-US" sz="2400" dirty="0"/>
              <a:t>PC2</a:t>
            </a:r>
            <a:r>
              <a:rPr lang="zh-CN" altLang="en-US" sz="2400" dirty="0"/>
              <a:t>，</a:t>
            </a:r>
            <a:r>
              <a:rPr lang="en-US" sz="2400" dirty="0"/>
              <a:t>PC3</a:t>
            </a:r>
            <a:r>
              <a:rPr lang="zh-CN" altLang="en-US" sz="2400" dirty="0"/>
              <a:t>和</a:t>
            </a:r>
            <a:r>
              <a:rPr lang="en-US" sz="2400" dirty="0"/>
              <a:t>PC4</a:t>
            </a:r>
            <a:r>
              <a:rPr lang="zh-CN" altLang="en-US" sz="2400" dirty="0"/>
              <a:t>分别处在同一子网内。各设备之间相连的端口号码分别示于连接线两端。</a:t>
            </a:r>
            <a:r>
              <a:rPr lang="en-US" sz="2400" dirty="0"/>
              <a:t>PC1</a:t>
            </a:r>
            <a:r>
              <a:rPr lang="zh-CN" altLang="en-US" sz="2400" dirty="0"/>
              <a:t>、</a:t>
            </a:r>
            <a:r>
              <a:rPr lang="en-US" sz="2400" dirty="0"/>
              <a:t>PC2</a:t>
            </a:r>
            <a:r>
              <a:rPr lang="zh-CN" altLang="en-US" sz="2400" dirty="0"/>
              <a:t>、</a:t>
            </a:r>
            <a:r>
              <a:rPr lang="en-US" sz="2400" dirty="0"/>
              <a:t>PC3</a:t>
            </a:r>
            <a:r>
              <a:rPr lang="zh-CN" altLang="en-US" sz="2400" dirty="0"/>
              <a:t>、</a:t>
            </a:r>
            <a:r>
              <a:rPr lang="en-US" sz="2400" dirty="0"/>
              <a:t>PC4</a:t>
            </a:r>
            <a:r>
              <a:rPr lang="zh-CN" altLang="en-US" sz="2400" dirty="0"/>
              <a:t>只配备一块网卡，因此图中未标明端口号。请根据该图，解答如下各问题：</a:t>
            </a:r>
            <a:endParaRPr lang="zh-CN" altLang="en-US" dirty="0"/>
          </a:p>
          <a:p>
            <a:pPr lvl="0">
              <a:lnSpc>
                <a:spcPct val="150000"/>
              </a:lnSpc>
            </a:pPr>
            <a:endParaRPr lang="zh-CN" altLang="en-US" dirty="0"/>
          </a:p>
        </p:txBody>
      </p:sp>
      <p:grpSp>
        <p:nvGrpSpPr>
          <p:cNvPr id="5" name="Group 2">
            <a:extLst>
              <a:ext uri="{FF2B5EF4-FFF2-40B4-BE49-F238E27FC236}">
                <a16:creationId xmlns:a16="http://schemas.microsoft.com/office/drawing/2014/main" id="{0080C108-9391-440A-83C6-B299F9F00E0D}"/>
              </a:ext>
            </a:extLst>
          </p:cNvPr>
          <p:cNvGrpSpPr>
            <a:grpSpLocks/>
          </p:cNvGrpSpPr>
          <p:nvPr/>
        </p:nvGrpSpPr>
        <p:grpSpPr bwMode="auto">
          <a:xfrm>
            <a:off x="1619672" y="3126446"/>
            <a:ext cx="5371530" cy="3510152"/>
            <a:chOff x="2412" y="1752"/>
            <a:chExt cx="7380" cy="6084"/>
          </a:xfrm>
        </p:grpSpPr>
        <p:sp>
          <p:nvSpPr>
            <p:cNvPr id="6" name="Text Box 3">
              <a:extLst>
                <a:ext uri="{FF2B5EF4-FFF2-40B4-BE49-F238E27FC236}">
                  <a16:creationId xmlns:a16="http://schemas.microsoft.com/office/drawing/2014/main" id="{FDA6113E-D404-424B-89A0-005FED82F991}"/>
                </a:ext>
              </a:extLst>
            </p:cNvPr>
            <p:cNvSpPr txBox="1">
              <a:spLocks noChangeArrowheads="1"/>
            </p:cNvSpPr>
            <p:nvPr/>
          </p:nvSpPr>
          <p:spPr bwMode="auto">
            <a:xfrm>
              <a:off x="4212" y="5496"/>
              <a:ext cx="108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H</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7" name="Group 4">
              <a:extLst>
                <a:ext uri="{FF2B5EF4-FFF2-40B4-BE49-F238E27FC236}">
                  <a16:creationId xmlns:a16="http://schemas.microsoft.com/office/drawing/2014/main" id="{EA36A096-3382-4E91-9A5D-65F03E1FF4D2}"/>
                </a:ext>
              </a:extLst>
            </p:cNvPr>
            <p:cNvGrpSpPr>
              <a:grpSpLocks/>
            </p:cNvGrpSpPr>
            <p:nvPr/>
          </p:nvGrpSpPr>
          <p:grpSpPr bwMode="auto">
            <a:xfrm>
              <a:off x="2412" y="1752"/>
              <a:ext cx="7380" cy="6084"/>
              <a:chOff x="2412" y="1752"/>
              <a:chExt cx="7380" cy="6084"/>
            </a:xfrm>
          </p:grpSpPr>
          <p:sp>
            <p:nvSpPr>
              <p:cNvPr id="8" name="Text Box 5">
                <a:extLst>
                  <a:ext uri="{FF2B5EF4-FFF2-40B4-BE49-F238E27FC236}">
                    <a16:creationId xmlns:a16="http://schemas.microsoft.com/office/drawing/2014/main" id="{ED122ED1-129F-406D-A935-63B6BBC531E8}"/>
                  </a:ext>
                </a:extLst>
              </p:cNvPr>
              <p:cNvSpPr txBox="1">
                <a:spLocks noChangeArrowheads="1"/>
              </p:cNvSpPr>
              <p:nvPr/>
            </p:nvSpPr>
            <p:spPr bwMode="auto">
              <a:xfrm>
                <a:off x="5832" y="1752"/>
                <a:ext cx="36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R1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aphicFrame>
            <p:nvGraphicFramePr>
              <p:cNvPr id="9" name="Object 6">
                <a:extLst>
                  <a:ext uri="{FF2B5EF4-FFF2-40B4-BE49-F238E27FC236}">
                    <a16:creationId xmlns:a16="http://schemas.microsoft.com/office/drawing/2014/main" id="{A68343EF-1A44-4305-9B8B-BC115C7E3359}"/>
                  </a:ext>
                </a:extLst>
              </p:cNvPr>
              <p:cNvGraphicFramePr>
                <a:graphicFrameLocks noChangeAspect="1"/>
              </p:cNvGraphicFramePr>
              <p:nvPr/>
            </p:nvGraphicFramePr>
            <p:xfrm>
              <a:off x="2952" y="6900"/>
              <a:ext cx="665" cy="780"/>
            </p:xfrm>
            <a:graphic>
              <a:graphicData uri="http://schemas.openxmlformats.org/presentationml/2006/ole">
                <mc:AlternateContent xmlns:mc="http://schemas.openxmlformats.org/markup-compatibility/2006">
                  <mc:Choice xmlns:v="urn:schemas-microsoft-com:vml" Requires="v">
                    <p:oleObj spid="_x0000_s65542" name="Visio" r:id="rId3" imgW="1395720" imgH="1641240" progId="Visio.Drawing.11">
                      <p:embed/>
                    </p:oleObj>
                  </mc:Choice>
                  <mc:Fallback>
                    <p:oleObj name="Visio" r:id="rId3" imgW="1395720" imgH="1641240" progId="Visio.Drawing.11">
                      <p:embed/>
                      <p:pic>
                        <p:nvPicPr>
                          <p:cNvPr id="2867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 y="6900"/>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7">
                <a:extLst>
                  <a:ext uri="{FF2B5EF4-FFF2-40B4-BE49-F238E27FC236}">
                    <a16:creationId xmlns:a16="http://schemas.microsoft.com/office/drawing/2014/main" id="{8824B275-3368-4F0D-818D-5C03749F47AF}"/>
                  </a:ext>
                </a:extLst>
              </p:cNvPr>
              <p:cNvPicPr>
                <a:picLocks noChangeArrowheads="1"/>
              </p:cNvPicPr>
              <p:nvPr/>
            </p:nvPicPr>
            <p:blipFill>
              <a:blip r:embed="rId5"/>
              <a:srcRect/>
              <a:stretch>
                <a:fillRect/>
              </a:stretch>
            </p:blipFill>
            <p:spPr bwMode="auto">
              <a:xfrm>
                <a:off x="5472" y="2220"/>
                <a:ext cx="1130" cy="580"/>
              </a:xfrm>
              <a:prstGeom prst="rect">
                <a:avLst/>
              </a:prstGeom>
              <a:noFill/>
              <a:ln w="12700">
                <a:noFill/>
                <a:miter lim="800000"/>
                <a:headEnd/>
                <a:tailEnd/>
              </a:ln>
              <a:effectLst/>
            </p:spPr>
          </p:pic>
          <p:pic>
            <p:nvPicPr>
              <p:cNvPr id="11" name="Picture 8">
                <a:extLst>
                  <a:ext uri="{FF2B5EF4-FFF2-40B4-BE49-F238E27FC236}">
                    <a16:creationId xmlns:a16="http://schemas.microsoft.com/office/drawing/2014/main" id="{274F6B11-33F7-46BD-94F3-9213BFAB0D40}"/>
                  </a:ext>
                </a:extLst>
              </p:cNvPr>
              <p:cNvPicPr>
                <a:picLocks noChangeArrowheads="1"/>
              </p:cNvPicPr>
              <p:nvPr/>
            </p:nvPicPr>
            <p:blipFill>
              <a:blip r:embed="rId6"/>
              <a:srcRect/>
              <a:stretch>
                <a:fillRect/>
              </a:stretch>
            </p:blipFill>
            <p:spPr bwMode="auto">
              <a:xfrm>
                <a:off x="3132" y="5496"/>
                <a:ext cx="1140" cy="475"/>
              </a:xfrm>
              <a:prstGeom prst="rect">
                <a:avLst/>
              </a:prstGeom>
              <a:noFill/>
              <a:ln w="12700">
                <a:noFill/>
                <a:miter lim="800000"/>
                <a:headEnd/>
                <a:tailEnd/>
              </a:ln>
              <a:effectLst/>
            </p:spPr>
          </p:pic>
          <p:pic>
            <p:nvPicPr>
              <p:cNvPr id="12" name="Picture 9">
                <a:extLst>
                  <a:ext uri="{FF2B5EF4-FFF2-40B4-BE49-F238E27FC236}">
                    <a16:creationId xmlns:a16="http://schemas.microsoft.com/office/drawing/2014/main" id="{123BC357-9F54-4206-866F-F3A22B3901E6}"/>
                  </a:ext>
                </a:extLst>
              </p:cNvPr>
              <p:cNvPicPr>
                <a:picLocks noChangeArrowheads="1"/>
              </p:cNvPicPr>
              <p:nvPr/>
            </p:nvPicPr>
            <p:blipFill>
              <a:blip r:embed="rId7"/>
              <a:srcRect/>
              <a:stretch>
                <a:fillRect/>
              </a:stretch>
            </p:blipFill>
            <p:spPr bwMode="auto">
              <a:xfrm>
                <a:off x="3312" y="3936"/>
                <a:ext cx="870" cy="899"/>
              </a:xfrm>
              <a:prstGeom prst="rect">
                <a:avLst/>
              </a:prstGeom>
              <a:noFill/>
              <a:ln w="12700">
                <a:noFill/>
                <a:miter lim="800000"/>
                <a:headEnd/>
                <a:tailEnd/>
              </a:ln>
              <a:effectLst/>
            </p:spPr>
          </p:pic>
          <p:pic>
            <p:nvPicPr>
              <p:cNvPr id="13" name="Picture 10">
                <a:extLst>
                  <a:ext uri="{FF2B5EF4-FFF2-40B4-BE49-F238E27FC236}">
                    <a16:creationId xmlns:a16="http://schemas.microsoft.com/office/drawing/2014/main" id="{96CF075B-043B-4798-AADB-1A3CFA813F3E}"/>
                  </a:ext>
                </a:extLst>
              </p:cNvPr>
              <p:cNvPicPr>
                <a:picLocks noChangeArrowheads="1"/>
              </p:cNvPicPr>
              <p:nvPr/>
            </p:nvPicPr>
            <p:blipFill>
              <a:blip r:embed="rId7"/>
              <a:srcRect/>
              <a:stretch>
                <a:fillRect/>
              </a:stretch>
            </p:blipFill>
            <p:spPr bwMode="auto">
              <a:xfrm>
                <a:off x="7812" y="3780"/>
                <a:ext cx="870" cy="899"/>
              </a:xfrm>
              <a:prstGeom prst="rect">
                <a:avLst/>
              </a:prstGeom>
              <a:noFill/>
              <a:ln w="12700">
                <a:noFill/>
                <a:miter lim="800000"/>
                <a:headEnd/>
                <a:tailEnd/>
              </a:ln>
              <a:effectLst/>
            </p:spPr>
          </p:pic>
          <p:graphicFrame>
            <p:nvGraphicFramePr>
              <p:cNvPr id="14" name="Object 11">
                <a:extLst>
                  <a:ext uri="{FF2B5EF4-FFF2-40B4-BE49-F238E27FC236}">
                    <a16:creationId xmlns:a16="http://schemas.microsoft.com/office/drawing/2014/main" id="{99B338CB-BFE2-4629-AFE6-C6D50112C720}"/>
                  </a:ext>
                </a:extLst>
              </p:cNvPr>
              <p:cNvGraphicFramePr>
                <a:graphicFrameLocks noChangeAspect="1"/>
              </p:cNvGraphicFramePr>
              <p:nvPr/>
            </p:nvGraphicFramePr>
            <p:xfrm>
              <a:off x="4392" y="6900"/>
              <a:ext cx="665" cy="780"/>
            </p:xfrm>
            <a:graphic>
              <a:graphicData uri="http://schemas.openxmlformats.org/presentationml/2006/ole">
                <mc:AlternateContent xmlns:mc="http://schemas.openxmlformats.org/markup-compatibility/2006">
                  <mc:Choice xmlns:v="urn:schemas-microsoft-com:vml" Requires="v">
                    <p:oleObj spid="_x0000_s65543" name="Visio" r:id="rId8" imgW="1395720" imgH="1641240" progId="Visio.Drawing.11">
                      <p:embed/>
                    </p:oleObj>
                  </mc:Choice>
                  <mc:Fallback>
                    <p:oleObj name="Visio" r:id="rId8" imgW="1395720" imgH="1641240" progId="Visio.Drawing.11">
                      <p:embed/>
                      <p:pic>
                        <p:nvPicPr>
                          <p:cNvPr id="28683"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2" y="6900"/>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2">
                <a:extLst>
                  <a:ext uri="{FF2B5EF4-FFF2-40B4-BE49-F238E27FC236}">
                    <a16:creationId xmlns:a16="http://schemas.microsoft.com/office/drawing/2014/main" id="{D9ADF852-4A5C-4C30-AD29-DF94D8E574B9}"/>
                  </a:ext>
                </a:extLst>
              </p:cNvPr>
              <p:cNvGraphicFramePr>
                <a:graphicFrameLocks noChangeAspect="1"/>
              </p:cNvGraphicFramePr>
              <p:nvPr/>
            </p:nvGraphicFramePr>
            <p:xfrm>
              <a:off x="7452" y="6463"/>
              <a:ext cx="665" cy="780"/>
            </p:xfrm>
            <a:graphic>
              <a:graphicData uri="http://schemas.openxmlformats.org/presentationml/2006/ole">
                <mc:AlternateContent xmlns:mc="http://schemas.openxmlformats.org/markup-compatibility/2006">
                  <mc:Choice xmlns:v="urn:schemas-microsoft-com:vml" Requires="v">
                    <p:oleObj spid="_x0000_s65544" name="Visio" r:id="rId10" imgW="1395720" imgH="1641240" progId="Visio.Drawing.11">
                      <p:embed/>
                    </p:oleObj>
                  </mc:Choice>
                  <mc:Fallback>
                    <p:oleObj name="Visio" r:id="rId10" imgW="1395720" imgH="1641240" progId="Visio.Drawing.11">
                      <p:embed/>
                      <p:pic>
                        <p:nvPicPr>
                          <p:cNvPr id="28684"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52" y="6463"/>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3">
                <a:extLst>
                  <a:ext uri="{FF2B5EF4-FFF2-40B4-BE49-F238E27FC236}">
                    <a16:creationId xmlns:a16="http://schemas.microsoft.com/office/drawing/2014/main" id="{88CBE002-179A-4C3D-9D8C-E6205145F73F}"/>
                  </a:ext>
                </a:extLst>
              </p:cNvPr>
              <p:cNvGraphicFramePr>
                <a:graphicFrameLocks noChangeAspect="1"/>
              </p:cNvGraphicFramePr>
              <p:nvPr/>
            </p:nvGraphicFramePr>
            <p:xfrm>
              <a:off x="8712" y="6588"/>
              <a:ext cx="665" cy="780"/>
            </p:xfrm>
            <a:graphic>
              <a:graphicData uri="http://schemas.openxmlformats.org/presentationml/2006/ole">
                <mc:AlternateContent xmlns:mc="http://schemas.openxmlformats.org/markup-compatibility/2006">
                  <mc:Choice xmlns:v="urn:schemas-microsoft-com:vml" Requires="v">
                    <p:oleObj spid="_x0000_s65545" name="Visio" r:id="rId12" imgW="1395720" imgH="1641240" progId="Visio.Drawing.11">
                      <p:embed/>
                    </p:oleObj>
                  </mc:Choice>
                  <mc:Fallback>
                    <p:oleObj name="Visio" r:id="rId12" imgW="1395720" imgH="1641240" progId="Visio.Drawing.11">
                      <p:embed/>
                      <p:pic>
                        <p:nvPicPr>
                          <p:cNvPr id="28685"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12" y="6588"/>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Line 14">
                <a:extLst>
                  <a:ext uri="{FF2B5EF4-FFF2-40B4-BE49-F238E27FC236}">
                    <a16:creationId xmlns:a16="http://schemas.microsoft.com/office/drawing/2014/main" id="{3026A9B6-2C4A-4E66-B958-3B985AD83596}"/>
                  </a:ext>
                </a:extLst>
              </p:cNvPr>
              <p:cNvSpPr>
                <a:spLocks noChangeShapeType="1"/>
              </p:cNvSpPr>
              <p:nvPr/>
            </p:nvSpPr>
            <p:spPr bwMode="auto">
              <a:xfrm flipV="1">
                <a:off x="3852" y="2688"/>
                <a:ext cx="1800" cy="1248"/>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Line 15">
                <a:extLst>
                  <a:ext uri="{FF2B5EF4-FFF2-40B4-BE49-F238E27FC236}">
                    <a16:creationId xmlns:a16="http://schemas.microsoft.com/office/drawing/2014/main" id="{99A2A9F8-E3DF-4320-9617-96AE231FAB7D}"/>
                  </a:ext>
                </a:extLst>
              </p:cNvPr>
              <p:cNvSpPr>
                <a:spLocks noChangeShapeType="1"/>
              </p:cNvSpPr>
              <p:nvPr/>
            </p:nvSpPr>
            <p:spPr bwMode="auto">
              <a:xfrm>
                <a:off x="6552" y="2532"/>
                <a:ext cx="1620" cy="1248"/>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Line 16">
                <a:extLst>
                  <a:ext uri="{FF2B5EF4-FFF2-40B4-BE49-F238E27FC236}">
                    <a16:creationId xmlns:a16="http://schemas.microsoft.com/office/drawing/2014/main" id="{6A23CE7A-7D7C-4DD7-9CBC-AE8E8F1325CF}"/>
                  </a:ext>
                </a:extLst>
              </p:cNvPr>
              <p:cNvSpPr>
                <a:spLocks noChangeShapeType="1"/>
              </p:cNvSpPr>
              <p:nvPr/>
            </p:nvSpPr>
            <p:spPr bwMode="auto">
              <a:xfrm flipV="1">
                <a:off x="3312" y="5808"/>
                <a:ext cx="540" cy="1092"/>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Line 17">
                <a:extLst>
                  <a:ext uri="{FF2B5EF4-FFF2-40B4-BE49-F238E27FC236}">
                    <a16:creationId xmlns:a16="http://schemas.microsoft.com/office/drawing/2014/main" id="{C714E850-0602-4259-8277-20F8FFCC4ED8}"/>
                  </a:ext>
                </a:extLst>
              </p:cNvPr>
              <p:cNvSpPr>
                <a:spLocks noChangeShapeType="1"/>
              </p:cNvSpPr>
              <p:nvPr/>
            </p:nvSpPr>
            <p:spPr bwMode="auto">
              <a:xfrm>
                <a:off x="4032" y="5808"/>
                <a:ext cx="720" cy="1092"/>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Line 18">
                <a:extLst>
                  <a:ext uri="{FF2B5EF4-FFF2-40B4-BE49-F238E27FC236}">
                    <a16:creationId xmlns:a16="http://schemas.microsoft.com/office/drawing/2014/main" id="{D72B49AB-AF40-4FD5-BDF7-437140B9AACE}"/>
                  </a:ext>
                </a:extLst>
              </p:cNvPr>
              <p:cNvSpPr>
                <a:spLocks noChangeShapeType="1"/>
              </p:cNvSpPr>
              <p:nvPr/>
            </p:nvSpPr>
            <p:spPr bwMode="auto">
              <a:xfrm flipV="1">
                <a:off x="3672" y="4716"/>
                <a:ext cx="0" cy="780"/>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Line 19">
                <a:extLst>
                  <a:ext uri="{FF2B5EF4-FFF2-40B4-BE49-F238E27FC236}">
                    <a16:creationId xmlns:a16="http://schemas.microsoft.com/office/drawing/2014/main" id="{98FC7ED8-CAF7-41F3-8402-6F2FAD0C5BD3}"/>
                  </a:ext>
                </a:extLst>
              </p:cNvPr>
              <p:cNvSpPr>
                <a:spLocks noChangeShapeType="1"/>
              </p:cNvSpPr>
              <p:nvPr/>
            </p:nvSpPr>
            <p:spPr bwMode="auto">
              <a:xfrm flipV="1">
                <a:off x="7812" y="4560"/>
                <a:ext cx="360" cy="1872"/>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Line 20">
                <a:extLst>
                  <a:ext uri="{FF2B5EF4-FFF2-40B4-BE49-F238E27FC236}">
                    <a16:creationId xmlns:a16="http://schemas.microsoft.com/office/drawing/2014/main" id="{34716FD0-D576-4CB6-9E48-7D74EEB26506}"/>
                  </a:ext>
                </a:extLst>
              </p:cNvPr>
              <p:cNvSpPr>
                <a:spLocks noChangeShapeType="1"/>
              </p:cNvSpPr>
              <p:nvPr/>
            </p:nvSpPr>
            <p:spPr bwMode="auto">
              <a:xfrm>
                <a:off x="8352" y="4560"/>
                <a:ext cx="720" cy="2184"/>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Text Box 21">
                <a:extLst>
                  <a:ext uri="{FF2B5EF4-FFF2-40B4-BE49-F238E27FC236}">
                    <a16:creationId xmlns:a16="http://schemas.microsoft.com/office/drawing/2014/main" id="{4AEE5CF6-A50F-46B3-A92A-A1BF7EAF6BB7}"/>
                  </a:ext>
                </a:extLst>
              </p:cNvPr>
              <p:cNvSpPr txBox="1">
                <a:spLocks noChangeArrowheads="1"/>
              </p:cNvSpPr>
              <p:nvPr/>
            </p:nvSpPr>
            <p:spPr bwMode="auto">
              <a:xfrm>
                <a:off x="4212" y="4092"/>
                <a:ext cx="90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S1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5" name="Text Box 22">
                <a:extLst>
                  <a:ext uri="{FF2B5EF4-FFF2-40B4-BE49-F238E27FC236}">
                    <a16:creationId xmlns:a16="http://schemas.microsoft.com/office/drawing/2014/main" id="{696915C3-9587-45CD-8A4D-CB154FD14DB1}"/>
                  </a:ext>
                </a:extLst>
              </p:cNvPr>
              <p:cNvSpPr txBox="1">
                <a:spLocks noChangeArrowheads="1"/>
              </p:cNvSpPr>
              <p:nvPr/>
            </p:nvSpPr>
            <p:spPr bwMode="auto">
              <a:xfrm>
                <a:off x="8892" y="3936"/>
                <a:ext cx="90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S2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6" name="Text Box 23">
                <a:extLst>
                  <a:ext uri="{FF2B5EF4-FFF2-40B4-BE49-F238E27FC236}">
                    <a16:creationId xmlns:a16="http://schemas.microsoft.com/office/drawing/2014/main" id="{CC29BC56-8D46-4E5A-8D1E-28D8D3B3EEB0}"/>
                  </a:ext>
                </a:extLst>
              </p:cNvPr>
              <p:cNvSpPr txBox="1">
                <a:spLocks noChangeArrowheads="1"/>
              </p:cNvSpPr>
              <p:nvPr/>
            </p:nvSpPr>
            <p:spPr bwMode="auto">
              <a:xfrm>
                <a:off x="2952" y="7524"/>
                <a:ext cx="540" cy="312"/>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7" name="Text Box 24">
                <a:extLst>
                  <a:ext uri="{FF2B5EF4-FFF2-40B4-BE49-F238E27FC236}">
                    <a16:creationId xmlns:a16="http://schemas.microsoft.com/office/drawing/2014/main" id="{3EF3844B-78F6-4FE0-B2DF-F1E21BBF248A}"/>
                  </a:ext>
                </a:extLst>
              </p:cNvPr>
              <p:cNvSpPr txBox="1">
                <a:spLocks noChangeArrowheads="1"/>
              </p:cNvSpPr>
              <p:nvPr/>
            </p:nvSpPr>
            <p:spPr bwMode="auto">
              <a:xfrm>
                <a:off x="4572" y="7524"/>
                <a:ext cx="540" cy="312"/>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 name="Text Box 25">
                <a:extLst>
                  <a:ext uri="{FF2B5EF4-FFF2-40B4-BE49-F238E27FC236}">
                    <a16:creationId xmlns:a16="http://schemas.microsoft.com/office/drawing/2014/main" id="{E91FF141-A2B8-40B8-85C0-2DDD61A68071}"/>
                  </a:ext>
                </a:extLst>
              </p:cNvPr>
              <p:cNvSpPr txBox="1">
                <a:spLocks noChangeArrowheads="1"/>
              </p:cNvSpPr>
              <p:nvPr/>
            </p:nvSpPr>
            <p:spPr bwMode="auto">
              <a:xfrm>
                <a:off x="7452" y="7056"/>
                <a:ext cx="540" cy="468"/>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 name="Text Box 26">
                <a:extLst>
                  <a:ext uri="{FF2B5EF4-FFF2-40B4-BE49-F238E27FC236}">
                    <a16:creationId xmlns:a16="http://schemas.microsoft.com/office/drawing/2014/main" id="{AAC16CBE-F1BB-4B71-A122-C924DF6C188D}"/>
                  </a:ext>
                </a:extLst>
              </p:cNvPr>
              <p:cNvSpPr txBox="1">
                <a:spLocks noChangeArrowheads="1"/>
              </p:cNvSpPr>
              <p:nvPr/>
            </p:nvSpPr>
            <p:spPr bwMode="auto">
              <a:xfrm>
                <a:off x="8712" y="7212"/>
                <a:ext cx="540" cy="468"/>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PC4</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0" name="Text Box 27">
                <a:extLst>
                  <a:ext uri="{FF2B5EF4-FFF2-40B4-BE49-F238E27FC236}">
                    <a16:creationId xmlns:a16="http://schemas.microsoft.com/office/drawing/2014/main" id="{4AF13B3C-F3D0-4EC6-A6CC-F4D0FEEA02E2}"/>
                  </a:ext>
                </a:extLst>
              </p:cNvPr>
              <p:cNvSpPr txBox="1">
                <a:spLocks noChangeArrowheads="1"/>
              </p:cNvSpPr>
              <p:nvPr/>
            </p:nvSpPr>
            <p:spPr bwMode="auto">
              <a:xfrm>
                <a:off x="4032" y="2532"/>
                <a:ext cx="162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 name="Text Box 28">
                <a:extLst>
                  <a:ext uri="{FF2B5EF4-FFF2-40B4-BE49-F238E27FC236}">
                    <a16:creationId xmlns:a16="http://schemas.microsoft.com/office/drawing/2014/main" id="{78352B43-4A36-4448-B8C6-1407B1906D7E}"/>
                  </a:ext>
                </a:extLst>
              </p:cNvPr>
              <p:cNvSpPr txBox="1">
                <a:spLocks noChangeArrowheads="1"/>
              </p:cNvSpPr>
              <p:nvPr/>
            </p:nvSpPr>
            <p:spPr bwMode="auto">
              <a:xfrm>
                <a:off x="6732" y="2376"/>
                <a:ext cx="162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2" name="Text Box 29">
                <a:extLst>
                  <a:ext uri="{FF2B5EF4-FFF2-40B4-BE49-F238E27FC236}">
                    <a16:creationId xmlns:a16="http://schemas.microsoft.com/office/drawing/2014/main" id="{2E9CA111-98ED-4190-946D-5E8ED6AAE8DD}"/>
                  </a:ext>
                </a:extLst>
              </p:cNvPr>
              <p:cNvSpPr txBox="1">
                <a:spLocks noChangeArrowheads="1"/>
              </p:cNvSpPr>
              <p:nvPr/>
            </p:nvSpPr>
            <p:spPr bwMode="auto">
              <a:xfrm>
                <a:off x="4212" y="3624"/>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3" name="Text Box 30">
                <a:extLst>
                  <a:ext uri="{FF2B5EF4-FFF2-40B4-BE49-F238E27FC236}">
                    <a16:creationId xmlns:a16="http://schemas.microsoft.com/office/drawing/2014/main" id="{78F18A9A-FBF2-47A0-AC12-634D601A2978}"/>
                  </a:ext>
                </a:extLst>
              </p:cNvPr>
              <p:cNvSpPr txBox="1">
                <a:spLocks noChangeArrowheads="1"/>
              </p:cNvSpPr>
              <p:nvPr/>
            </p:nvSpPr>
            <p:spPr bwMode="auto">
              <a:xfrm>
                <a:off x="3672" y="4716"/>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4" name="Text Box 31">
                <a:extLst>
                  <a:ext uri="{FF2B5EF4-FFF2-40B4-BE49-F238E27FC236}">
                    <a16:creationId xmlns:a16="http://schemas.microsoft.com/office/drawing/2014/main" id="{87200D26-3BBA-4BD3-B771-8444F04233CD}"/>
                  </a:ext>
                </a:extLst>
              </p:cNvPr>
              <p:cNvSpPr txBox="1">
                <a:spLocks noChangeArrowheads="1"/>
              </p:cNvSpPr>
              <p:nvPr/>
            </p:nvSpPr>
            <p:spPr bwMode="auto">
              <a:xfrm>
                <a:off x="8172" y="3312"/>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5" name="Text Box 32">
                <a:extLst>
                  <a:ext uri="{FF2B5EF4-FFF2-40B4-BE49-F238E27FC236}">
                    <a16:creationId xmlns:a16="http://schemas.microsoft.com/office/drawing/2014/main" id="{DDCE1EB5-03CF-4641-989F-6170B3744450}"/>
                  </a:ext>
                </a:extLst>
              </p:cNvPr>
              <p:cNvSpPr txBox="1">
                <a:spLocks noChangeArrowheads="1"/>
              </p:cNvSpPr>
              <p:nvPr/>
            </p:nvSpPr>
            <p:spPr bwMode="auto">
              <a:xfrm>
                <a:off x="7746" y="4716"/>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6" name="Text Box 33">
                <a:extLst>
                  <a:ext uri="{FF2B5EF4-FFF2-40B4-BE49-F238E27FC236}">
                    <a16:creationId xmlns:a16="http://schemas.microsoft.com/office/drawing/2014/main" id="{DEFBB517-4F32-450B-80D5-FFD119440592}"/>
                  </a:ext>
                </a:extLst>
              </p:cNvPr>
              <p:cNvSpPr txBox="1">
                <a:spLocks noChangeArrowheads="1"/>
              </p:cNvSpPr>
              <p:nvPr/>
            </p:nvSpPr>
            <p:spPr bwMode="auto">
              <a:xfrm>
                <a:off x="8532" y="4716"/>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4</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7" name="Text Box 34">
                <a:extLst>
                  <a:ext uri="{FF2B5EF4-FFF2-40B4-BE49-F238E27FC236}">
                    <a16:creationId xmlns:a16="http://schemas.microsoft.com/office/drawing/2014/main" id="{C2EBC0AC-3EEC-4A77-9B75-CEDB18C0F702}"/>
                  </a:ext>
                </a:extLst>
              </p:cNvPr>
              <p:cNvSpPr txBox="1">
                <a:spLocks noChangeArrowheads="1"/>
              </p:cNvSpPr>
              <p:nvPr/>
            </p:nvSpPr>
            <p:spPr bwMode="auto">
              <a:xfrm>
                <a:off x="2412" y="6588"/>
                <a:ext cx="1080" cy="468"/>
              </a:xfrm>
              <a:prstGeom prst="rect">
                <a:avLst/>
              </a:prstGeom>
              <a:no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8" name="Text Box 35">
                <a:extLst>
                  <a:ext uri="{FF2B5EF4-FFF2-40B4-BE49-F238E27FC236}">
                    <a16:creationId xmlns:a16="http://schemas.microsoft.com/office/drawing/2014/main" id="{A4E6C4DC-F58A-4622-8FD1-E0E37FA1DDE1}"/>
                  </a:ext>
                </a:extLst>
              </p:cNvPr>
              <p:cNvSpPr txBox="1">
                <a:spLocks noChangeArrowheads="1"/>
              </p:cNvSpPr>
              <p:nvPr/>
            </p:nvSpPr>
            <p:spPr bwMode="auto">
              <a:xfrm>
                <a:off x="3672" y="5184"/>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9" name="Text Box 36">
                <a:extLst>
                  <a:ext uri="{FF2B5EF4-FFF2-40B4-BE49-F238E27FC236}">
                    <a16:creationId xmlns:a16="http://schemas.microsoft.com/office/drawing/2014/main" id="{2FA45612-381F-42BC-9076-C58A15944B6E}"/>
                  </a:ext>
                </a:extLst>
              </p:cNvPr>
              <p:cNvSpPr txBox="1">
                <a:spLocks noChangeArrowheads="1"/>
              </p:cNvSpPr>
              <p:nvPr/>
            </p:nvSpPr>
            <p:spPr bwMode="auto">
              <a:xfrm>
                <a:off x="4092" y="5682"/>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0" name="Text Box 37">
                <a:extLst>
                  <a:ext uri="{FF2B5EF4-FFF2-40B4-BE49-F238E27FC236}">
                    <a16:creationId xmlns:a16="http://schemas.microsoft.com/office/drawing/2014/main" id="{17B0EB3C-CA88-4D10-BFA4-995D92A7A94C}"/>
                  </a:ext>
                </a:extLst>
              </p:cNvPr>
              <p:cNvSpPr txBox="1">
                <a:spLocks noChangeArrowheads="1"/>
              </p:cNvSpPr>
              <p:nvPr/>
            </p:nvSpPr>
            <p:spPr bwMode="auto">
              <a:xfrm>
                <a:off x="3487" y="5853"/>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填空</a:t>
            </a:r>
          </a:p>
        </p:txBody>
      </p:sp>
      <p:sp>
        <p:nvSpPr>
          <p:cNvPr id="4" name="TextBox 3"/>
          <p:cNvSpPr txBox="1"/>
          <p:nvPr/>
        </p:nvSpPr>
        <p:spPr>
          <a:xfrm>
            <a:off x="214282" y="857232"/>
            <a:ext cx="8791189" cy="5861861"/>
          </a:xfrm>
          <a:prstGeom prst="rect">
            <a:avLst/>
          </a:prstGeom>
          <a:noFill/>
        </p:spPr>
        <p:txBody>
          <a:bodyPr wrap="none" rtlCol="0">
            <a:spAutoFit/>
          </a:bodyPr>
          <a:lstStyle/>
          <a:p>
            <a:pPr lvl="0">
              <a:lnSpc>
                <a:spcPct val="150000"/>
              </a:lnSpc>
            </a:pPr>
            <a:r>
              <a:rPr lang="en-US" altLang="zh-CN" dirty="0"/>
              <a:t>1:</a:t>
            </a:r>
            <a:r>
              <a:rPr lang="zh-CN" altLang="en-US" dirty="0"/>
              <a:t> 分组交换网提供了两种服务，即数据报服务和</a:t>
            </a:r>
            <a:r>
              <a:rPr lang="zh-CN" altLang="en-US" u="sng" dirty="0"/>
              <a:t> </a:t>
            </a:r>
            <a:r>
              <a:rPr lang="zh-CN" altLang="en-US" u="sng" dirty="0">
                <a:solidFill>
                  <a:srgbClr val="FF0000"/>
                </a:solidFill>
              </a:rPr>
              <a:t>虚电路服务</a:t>
            </a:r>
            <a:r>
              <a:rPr lang="en-US" u="sng" dirty="0">
                <a:solidFill>
                  <a:srgbClr val="FF0000"/>
                </a:solidFill>
              </a:rPr>
              <a:t>  </a:t>
            </a:r>
            <a:r>
              <a:rPr lang="zh-CN" altLang="en-US" dirty="0"/>
              <a:t>。</a:t>
            </a:r>
          </a:p>
          <a:p>
            <a:pPr lvl="0">
              <a:lnSpc>
                <a:spcPct val="150000"/>
              </a:lnSpc>
            </a:pPr>
            <a:r>
              <a:rPr lang="en-US" altLang="zh-CN" dirty="0"/>
              <a:t>2:</a:t>
            </a:r>
            <a:r>
              <a:rPr lang="zh-CN" altLang="en-US" dirty="0"/>
              <a:t> </a:t>
            </a:r>
            <a:r>
              <a:rPr lang="en-US" dirty="0"/>
              <a:t>__</a:t>
            </a:r>
            <a:r>
              <a:rPr lang="en-US" dirty="0">
                <a:solidFill>
                  <a:srgbClr val="FF0000"/>
                </a:solidFill>
              </a:rPr>
              <a:t>UDP</a:t>
            </a:r>
            <a:r>
              <a:rPr lang="en-US" dirty="0"/>
              <a:t>__</a:t>
            </a:r>
            <a:r>
              <a:rPr lang="zh-CN" altLang="en-US" dirty="0"/>
              <a:t>是运输层协议，它可以为用户提供不可靠的、面向无连接的传输服务。</a:t>
            </a:r>
            <a:r>
              <a:rPr lang="en-US" dirty="0"/>
              <a:t> </a:t>
            </a:r>
            <a:endParaRPr lang="zh-CN" altLang="en-US" dirty="0"/>
          </a:p>
          <a:p>
            <a:pPr lvl="0">
              <a:lnSpc>
                <a:spcPct val="150000"/>
              </a:lnSpc>
            </a:pPr>
            <a:r>
              <a:rPr lang="en-US" altLang="zh-CN" dirty="0"/>
              <a:t>3:</a:t>
            </a:r>
            <a:r>
              <a:rPr lang="zh-CN" altLang="en-US" dirty="0"/>
              <a:t> </a:t>
            </a:r>
            <a:r>
              <a:rPr lang="en-US" dirty="0"/>
              <a:t>IP</a:t>
            </a:r>
            <a:r>
              <a:rPr lang="zh-CN" altLang="en-US" dirty="0"/>
              <a:t>地址长度在</a:t>
            </a:r>
            <a:r>
              <a:rPr lang="en-US" dirty="0"/>
              <a:t>IPV4</a:t>
            </a:r>
            <a:r>
              <a:rPr lang="zh-CN" altLang="en-US" dirty="0"/>
              <a:t>中为</a:t>
            </a:r>
            <a:r>
              <a:rPr lang="en-US" dirty="0"/>
              <a:t>32</a:t>
            </a:r>
            <a:r>
              <a:rPr lang="zh-CN" altLang="en-US" dirty="0"/>
              <a:t>比特，而在</a:t>
            </a:r>
            <a:r>
              <a:rPr lang="en-US" dirty="0"/>
              <a:t>IPV6</a:t>
            </a:r>
            <a:r>
              <a:rPr lang="zh-CN" altLang="en-US" dirty="0"/>
              <a:t>中则为</a:t>
            </a:r>
            <a:r>
              <a:rPr lang="en-US" dirty="0"/>
              <a:t>__</a:t>
            </a:r>
            <a:r>
              <a:rPr lang="en-US" dirty="0">
                <a:solidFill>
                  <a:srgbClr val="FF0000"/>
                </a:solidFill>
              </a:rPr>
              <a:t>128__</a:t>
            </a:r>
            <a:r>
              <a:rPr lang="zh-CN" altLang="en-US" dirty="0"/>
              <a:t>比特。</a:t>
            </a:r>
          </a:p>
          <a:p>
            <a:pPr lvl="0">
              <a:lnSpc>
                <a:spcPct val="150000"/>
              </a:lnSpc>
            </a:pPr>
            <a:r>
              <a:rPr lang="en-US" altLang="zh-CN" dirty="0"/>
              <a:t>4:</a:t>
            </a:r>
            <a:r>
              <a:rPr lang="zh-CN" altLang="en-US" dirty="0"/>
              <a:t>因特网的协议栈由</a:t>
            </a:r>
            <a:r>
              <a:rPr lang="en-US" dirty="0"/>
              <a:t>5</a:t>
            </a:r>
            <a:r>
              <a:rPr lang="zh-CN" altLang="en-US" dirty="0"/>
              <a:t>个层次组成，从上到下依次是应用层、运输层、</a:t>
            </a:r>
            <a:r>
              <a:rPr lang="en-US" dirty="0"/>
              <a:t>___</a:t>
            </a:r>
            <a:r>
              <a:rPr lang="zh-CN" altLang="en-US" dirty="0">
                <a:solidFill>
                  <a:srgbClr val="FF0000"/>
                </a:solidFill>
              </a:rPr>
              <a:t>网络层</a:t>
            </a:r>
            <a:r>
              <a:rPr lang="en-US" dirty="0"/>
              <a:t>___</a:t>
            </a:r>
            <a:r>
              <a:rPr lang="zh-CN" altLang="en-US" dirty="0"/>
              <a:t>、</a:t>
            </a:r>
            <a:endParaRPr lang="en-US" altLang="zh-CN" dirty="0"/>
          </a:p>
          <a:p>
            <a:pPr lvl="0">
              <a:lnSpc>
                <a:spcPct val="150000"/>
              </a:lnSpc>
            </a:pPr>
            <a:r>
              <a:rPr lang="zh-CN" altLang="en-US" dirty="0"/>
              <a:t>链路层和物理层。</a:t>
            </a:r>
          </a:p>
          <a:p>
            <a:pPr lvl="0">
              <a:lnSpc>
                <a:spcPct val="150000"/>
              </a:lnSpc>
            </a:pPr>
            <a:r>
              <a:rPr lang="en-US" altLang="zh-CN" dirty="0"/>
              <a:t>5:</a:t>
            </a:r>
            <a:r>
              <a:rPr lang="zh-CN" altLang="en-US" dirty="0"/>
              <a:t>使用</a:t>
            </a:r>
            <a:r>
              <a:rPr lang="en-US" dirty="0"/>
              <a:t>FTP</a:t>
            </a:r>
            <a:r>
              <a:rPr lang="zh-CN" altLang="en-US" dirty="0"/>
              <a:t>进行文件传输时，</a:t>
            </a:r>
            <a:r>
              <a:rPr lang="en-US" dirty="0"/>
              <a:t>FTP</a:t>
            </a:r>
            <a:r>
              <a:rPr lang="zh-CN" altLang="en-US" dirty="0"/>
              <a:t>的客户和服务器进程之间要建立两个连接，</a:t>
            </a:r>
            <a:endParaRPr lang="en-US" altLang="zh-CN" dirty="0"/>
          </a:p>
          <a:p>
            <a:pPr lvl="0">
              <a:lnSpc>
                <a:spcPct val="150000"/>
              </a:lnSpc>
            </a:pPr>
            <a:r>
              <a:rPr lang="zh-CN" altLang="en-US" dirty="0"/>
              <a:t>即</a:t>
            </a:r>
            <a:r>
              <a:rPr lang="en-US" dirty="0"/>
              <a:t>__</a:t>
            </a:r>
            <a:r>
              <a:rPr lang="zh-CN" altLang="en-US" dirty="0">
                <a:solidFill>
                  <a:srgbClr val="FF0000"/>
                </a:solidFill>
              </a:rPr>
              <a:t>控制连接</a:t>
            </a:r>
            <a:r>
              <a:rPr lang="en-US" dirty="0"/>
              <a:t>__</a:t>
            </a:r>
            <a:r>
              <a:rPr lang="zh-CN" altLang="en-US" dirty="0"/>
              <a:t>和数据连接。</a:t>
            </a:r>
          </a:p>
          <a:p>
            <a:pPr lvl="0">
              <a:lnSpc>
                <a:spcPct val="150000"/>
              </a:lnSpc>
            </a:pPr>
            <a:r>
              <a:rPr lang="en-US" altLang="zh-CN" dirty="0"/>
              <a:t>6:</a:t>
            </a:r>
            <a:r>
              <a:rPr lang="en-US" dirty="0"/>
              <a:t>ARP</a:t>
            </a:r>
            <a:r>
              <a:rPr lang="zh-CN" altLang="en-US" dirty="0"/>
              <a:t>主要用来实现从</a:t>
            </a:r>
            <a:r>
              <a:rPr lang="en-US" dirty="0"/>
              <a:t>IP</a:t>
            </a:r>
            <a:r>
              <a:rPr lang="zh-CN" altLang="en-US" dirty="0"/>
              <a:t>地址到</a:t>
            </a:r>
            <a:r>
              <a:rPr lang="en-US" dirty="0"/>
              <a:t>___</a:t>
            </a:r>
            <a:r>
              <a:rPr lang="en-US" dirty="0">
                <a:solidFill>
                  <a:srgbClr val="FF0000"/>
                </a:solidFill>
              </a:rPr>
              <a:t>MAC</a:t>
            </a:r>
            <a:r>
              <a:rPr lang="zh-CN" altLang="en-US" dirty="0">
                <a:solidFill>
                  <a:srgbClr val="FF0000"/>
                </a:solidFill>
              </a:rPr>
              <a:t>地址</a:t>
            </a:r>
            <a:r>
              <a:rPr lang="en-US" dirty="0"/>
              <a:t>____</a:t>
            </a:r>
            <a:r>
              <a:rPr lang="zh-CN" altLang="en-US" dirty="0"/>
              <a:t>之间的转换。</a:t>
            </a:r>
          </a:p>
          <a:p>
            <a:pPr lvl="0">
              <a:lnSpc>
                <a:spcPct val="150000"/>
              </a:lnSpc>
            </a:pPr>
            <a:r>
              <a:rPr lang="en-US" altLang="zh-CN" dirty="0"/>
              <a:t>7:</a:t>
            </a:r>
            <a:r>
              <a:rPr lang="zh-CN" altLang="en-US" dirty="0"/>
              <a:t>路由器的交换结构可以通过经内存、经总线和经</a:t>
            </a:r>
            <a:r>
              <a:rPr lang="en-US" dirty="0"/>
              <a:t>_</a:t>
            </a:r>
            <a:r>
              <a:rPr lang="zh-CN" altLang="en-US" dirty="0">
                <a:solidFill>
                  <a:srgbClr val="FF0000"/>
                </a:solidFill>
              </a:rPr>
              <a:t>交叉总线</a:t>
            </a:r>
            <a:r>
              <a:rPr lang="en-US" dirty="0"/>
              <a:t>__</a:t>
            </a:r>
            <a:r>
              <a:rPr lang="zh-CN" altLang="en-US" dirty="0"/>
              <a:t>来完成。</a:t>
            </a:r>
          </a:p>
          <a:p>
            <a:pPr lvl="0">
              <a:lnSpc>
                <a:spcPct val="150000"/>
              </a:lnSpc>
            </a:pPr>
            <a:r>
              <a:rPr lang="en-US" altLang="zh-CN" dirty="0"/>
              <a:t>8:</a:t>
            </a:r>
            <a:r>
              <a:rPr lang="zh-CN" altLang="en-US" dirty="0"/>
              <a:t>常见的多址访问协议包括信道划分协议、随机访问协议和</a:t>
            </a:r>
            <a:r>
              <a:rPr lang="en-US" dirty="0"/>
              <a:t>___</a:t>
            </a:r>
            <a:r>
              <a:rPr lang="zh-CN" altLang="en-US" dirty="0">
                <a:solidFill>
                  <a:srgbClr val="FF0000"/>
                </a:solidFill>
              </a:rPr>
              <a:t>轮流协议</a:t>
            </a:r>
            <a:r>
              <a:rPr lang="en-US" dirty="0">
                <a:solidFill>
                  <a:srgbClr val="FF0000"/>
                </a:solidFill>
              </a:rPr>
              <a:t>____</a:t>
            </a:r>
            <a:r>
              <a:rPr lang="zh-CN" altLang="en-US" dirty="0"/>
              <a:t>。</a:t>
            </a:r>
          </a:p>
          <a:p>
            <a:pPr lvl="0">
              <a:lnSpc>
                <a:spcPct val="150000"/>
              </a:lnSpc>
            </a:pPr>
            <a:r>
              <a:rPr lang="en-US" altLang="zh-CN" dirty="0"/>
              <a:t>9:</a:t>
            </a:r>
            <a:r>
              <a:rPr lang="zh-CN" altLang="en-US" dirty="0"/>
              <a:t>一个报文从网络的一端传送到另一端所经历的时延主要由传输时延、传播时延、</a:t>
            </a:r>
            <a:endParaRPr lang="en-US" altLang="zh-CN" dirty="0"/>
          </a:p>
          <a:p>
            <a:pPr lvl="0">
              <a:lnSpc>
                <a:spcPct val="150000"/>
              </a:lnSpc>
            </a:pPr>
            <a:r>
              <a:rPr lang="zh-CN" altLang="en-US" dirty="0"/>
              <a:t>处理时延和</a:t>
            </a:r>
            <a:r>
              <a:rPr lang="en-US" dirty="0"/>
              <a:t>_</a:t>
            </a:r>
            <a:r>
              <a:rPr lang="zh-CN" altLang="en-US" dirty="0">
                <a:solidFill>
                  <a:srgbClr val="FF0000"/>
                </a:solidFill>
              </a:rPr>
              <a:t>排队时延</a:t>
            </a:r>
            <a:r>
              <a:rPr lang="en-US" dirty="0"/>
              <a:t>___</a:t>
            </a:r>
            <a:r>
              <a:rPr lang="zh-CN" altLang="en-US" dirty="0"/>
              <a:t>四个部分组成。</a:t>
            </a:r>
          </a:p>
          <a:p>
            <a:pPr>
              <a:lnSpc>
                <a:spcPct val="150000"/>
              </a:lnSpc>
            </a:pPr>
            <a:r>
              <a:rPr lang="en-US" altLang="zh-CN" dirty="0"/>
              <a:t>10:</a:t>
            </a:r>
            <a:r>
              <a:rPr lang="zh-CN" altLang="en-US" dirty="0"/>
              <a:t>在网络层次结构中，</a:t>
            </a:r>
            <a:r>
              <a:rPr lang="en-US" dirty="0"/>
              <a:t>___</a:t>
            </a:r>
            <a:r>
              <a:rPr lang="zh-CN" altLang="en-US" dirty="0">
                <a:solidFill>
                  <a:srgbClr val="FF0000"/>
                </a:solidFill>
              </a:rPr>
              <a:t>链路</a:t>
            </a:r>
            <a:r>
              <a:rPr lang="en-US" dirty="0">
                <a:solidFill>
                  <a:srgbClr val="FF0000"/>
                </a:solidFill>
              </a:rPr>
              <a:t>__</a:t>
            </a:r>
            <a:r>
              <a:rPr lang="zh-CN" altLang="en-US" dirty="0"/>
              <a:t>层负责在两个相邻结点间的线路上无差错地</a:t>
            </a:r>
            <a:endParaRPr lang="en-US" altLang="zh-CN" dirty="0"/>
          </a:p>
          <a:p>
            <a:pPr>
              <a:lnSpc>
                <a:spcPct val="150000"/>
              </a:lnSpc>
            </a:pPr>
            <a:r>
              <a:rPr lang="zh-CN" altLang="en-US" dirty="0"/>
              <a:t>传送以帧为单位的数据。</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pPr lvl="0">
              <a:lnSpc>
                <a:spcPct val="150000"/>
              </a:lnSpc>
            </a:pPr>
            <a:endParaRPr lang="zh-CN" altLang="en-US"/>
          </a:p>
        </p:txBody>
      </p:sp>
      <p:grpSp>
        <p:nvGrpSpPr>
          <p:cNvPr id="28674" name="Group 2"/>
          <p:cNvGrpSpPr>
            <a:grpSpLocks/>
          </p:cNvGrpSpPr>
          <p:nvPr/>
        </p:nvGrpSpPr>
        <p:grpSpPr bwMode="auto">
          <a:xfrm>
            <a:off x="928662" y="1142984"/>
            <a:ext cx="7358114" cy="4643470"/>
            <a:chOff x="2412" y="1752"/>
            <a:chExt cx="7380" cy="6084"/>
          </a:xfrm>
        </p:grpSpPr>
        <p:sp>
          <p:nvSpPr>
            <p:cNvPr id="28675" name="Text Box 3"/>
            <p:cNvSpPr txBox="1">
              <a:spLocks noChangeArrowheads="1"/>
            </p:cNvSpPr>
            <p:nvPr/>
          </p:nvSpPr>
          <p:spPr bwMode="auto">
            <a:xfrm>
              <a:off x="4212" y="5496"/>
              <a:ext cx="108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H</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28676" name="Group 4"/>
            <p:cNvGrpSpPr>
              <a:grpSpLocks/>
            </p:cNvGrpSpPr>
            <p:nvPr/>
          </p:nvGrpSpPr>
          <p:grpSpPr bwMode="auto">
            <a:xfrm>
              <a:off x="2412" y="1752"/>
              <a:ext cx="7380" cy="6084"/>
              <a:chOff x="2412" y="1752"/>
              <a:chExt cx="7380" cy="6084"/>
            </a:xfrm>
          </p:grpSpPr>
          <p:sp>
            <p:nvSpPr>
              <p:cNvPr id="28677" name="Text Box 5"/>
              <p:cNvSpPr txBox="1">
                <a:spLocks noChangeArrowheads="1"/>
              </p:cNvSpPr>
              <p:nvPr/>
            </p:nvSpPr>
            <p:spPr bwMode="auto">
              <a:xfrm>
                <a:off x="5832" y="1752"/>
                <a:ext cx="36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R1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aphicFrame>
            <p:nvGraphicFramePr>
              <p:cNvPr id="28678" name="Object 6"/>
              <p:cNvGraphicFramePr>
                <a:graphicFrameLocks noChangeAspect="1"/>
              </p:cNvGraphicFramePr>
              <p:nvPr/>
            </p:nvGraphicFramePr>
            <p:xfrm>
              <a:off x="2952" y="6900"/>
              <a:ext cx="665" cy="780"/>
            </p:xfrm>
            <a:graphic>
              <a:graphicData uri="http://schemas.openxmlformats.org/presentationml/2006/ole">
                <mc:AlternateContent xmlns:mc="http://schemas.openxmlformats.org/markup-compatibility/2006">
                  <mc:Choice xmlns:v="urn:schemas-microsoft-com:vml" Requires="v">
                    <p:oleObj spid="_x0000_s28702" name="Visio" r:id="rId3" imgW="1395720" imgH="1641240" progId="Visio.Drawing.11">
                      <p:embed/>
                    </p:oleObj>
                  </mc:Choice>
                  <mc:Fallback>
                    <p:oleObj name="Visio" r:id="rId3" imgW="1395720" imgH="1641240" progId="Visio.Drawing.1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 y="6900"/>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8679" name="Picture 7"/>
              <p:cNvPicPr>
                <a:picLocks noChangeArrowheads="1"/>
              </p:cNvPicPr>
              <p:nvPr/>
            </p:nvPicPr>
            <p:blipFill>
              <a:blip r:embed="rId5"/>
              <a:srcRect/>
              <a:stretch>
                <a:fillRect/>
              </a:stretch>
            </p:blipFill>
            <p:spPr bwMode="auto">
              <a:xfrm>
                <a:off x="5472" y="2220"/>
                <a:ext cx="1130" cy="580"/>
              </a:xfrm>
              <a:prstGeom prst="rect">
                <a:avLst/>
              </a:prstGeom>
              <a:noFill/>
              <a:ln w="12700">
                <a:noFill/>
                <a:miter lim="800000"/>
                <a:headEnd/>
                <a:tailEnd/>
              </a:ln>
              <a:effectLst/>
            </p:spPr>
          </p:pic>
          <p:pic>
            <p:nvPicPr>
              <p:cNvPr id="28680" name="Picture 8"/>
              <p:cNvPicPr>
                <a:picLocks noChangeArrowheads="1"/>
              </p:cNvPicPr>
              <p:nvPr/>
            </p:nvPicPr>
            <p:blipFill>
              <a:blip r:embed="rId6"/>
              <a:srcRect/>
              <a:stretch>
                <a:fillRect/>
              </a:stretch>
            </p:blipFill>
            <p:spPr bwMode="auto">
              <a:xfrm>
                <a:off x="3132" y="5496"/>
                <a:ext cx="1140" cy="475"/>
              </a:xfrm>
              <a:prstGeom prst="rect">
                <a:avLst/>
              </a:prstGeom>
              <a:noFill/>
              <a:ln w="12700">
                <a:noFill/>
                <a:miter lim="800000"/>
                <a:headEnd/>
                <a:tailEnd/>
              </a:ln>
              <a:effectLst/>
            </p:spPr>
          </p:pic>
          <p:pic>
            <p:nvPicPr>
              <p:cNvPr id="28681" name="Picture 9"/>
              <p:cNvPicPr>
                <a:picLocks noChangeArrowheads="1"/>
              </p:cNvPicPr>
              <p:nvPr/>
            </p:nvPicPr>
            <p:blipFill>
              <a:blip r:embed="rId7"/>
              <a:srcRect/>
              <a:stretch>
                <a:fillRect/>
              </a:stretch>
            </p:blipFill>
            <p:spPr bwMode="auto">
              <a:xfrm>
                <a:off x="3312" y="3936"/>
                <a:ext cx="870" cy="899"/>
              </a:xfrm>
              <a:prstGeom prst="rect">
                <a:avLst/>
              </a:prstGeom>
              <a:noFill/>
              <a:ln w="12700">
                <a:noFill/>
                <a:miter lim="800000"/>
                <a:headEnd/>
                <a:tailEnd/>
              </a:ln>
              <a:effectLst/>
            </p:spPr>
          </p:pic>
          <p:pic>
            <p:nvPicPr>
              <p:cNvPr id="28682" name="Picture 10"/>
              <p:cNvPicPr>
                <a:picLocks noChangeArrowheads="1"/>
              </p:cNvPicPr>
              <p:nvPr/>
            </p:nvPicPr>
            <p:blipFill>
              <a:blip r:embed="rId7"/>
              <a:srcRect/>
              <a:stretch>
                <a:fillRect/>
              </a:stretch>
            </p:blipFill>
            <p:spPr bwMode="auto">
              <a:xfrm>
                <a:off x="7812" y="3780"/>
                <a:ext cx="870" cy="899"/>
              </a:xfrm>
              <a:prstGeom prst="rect">
                <a:avLst/>
              </a:prstGeom>
              <a:noFill/>
              <a:ln w="12700">
                <a:noFill/>
                <a:miter lim="800000"/>
                <a:headEnd/>
                <a:tailEnd/>
              </a:ln>
              <a:effectLst/>
            </p:spPr>
          </p:pic>
          <p:graphicFrame>
            <p:nvGraphicFramePr>
              <p:cNvPr id="28683" name="Object 11"/>
              <p:cNvGraphicFramePr>
                <a:graphicFrameLocks noChangeAspect="1"/>
              </p:cNvGraphicFramePr>
              <p:nvPr/>
            </p:nvGraphicFramePr>
            <p:xfrm>
              <a:off x="4392" y="6900"/>
              <a:ext cx="665" cy="780"/>
            </p:xfrm>
            <a:graphic>
              <a:graphicData uri="http://schemas.openxmlformats.org/presentationml/2006/ole">
                <mc:AlternateContent xmlns:mc="http://schemas.openxmlformats.org/markup-compatibility/2006">
                  <mc:Choice xmlns:v="urn:schemas-microsoft-com:vml" Requires="v">
                    <p:oleObj spid="_x0000_s28703" name="Visio" r:id="rId8" imgW="1395720" imgH="1641240" progId="Visio.Drawing.11">
                      <p:embed/>
                    </p:oleObj>
                  </mc:Choice>
                  <mc:Fallback>
                    <p:oleObj name="Visio" r:id="rId8" imgW="1395720" imgH="1641240" progId="Visio.Drawing.11">
                      <p:embed/>
                      <p:pic>
                        <p:nvPicPr>
                          <p:cNvPr id="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2" y="6900"/>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4" name="Object 12"/>
              <p:cNvGraphicFramePr>
                <a:graphicFrameLocks noChangeAspect="1"/>
              </p:cNvGraphicFramePr>
              <p:nvPr/>
            </p:nvGraphicFramePr>
            <p:xfrm>
              <a:off x="7452" y="6463"/>
              <a:ext cx="665" cy="780"/>
            </p:xfrm>
            <a:graphic>
              <a:graphicData uri="http://schemas.openxmlformats.org/presentationml/2006/ole">
                <mc:AlternateContent xmlns:mc="http://schemas.openxmlformats.org/markup-compatibility/2006">
                  <mc:Choice xmlns:v="urn:schemas-microsoft-com:vml" Requires="v">
                    <p:oleObj spid="_x0000_s28704" name="Visio" r:id="rId10" imgW="1395720" imgH="1641240" progId="Visio.Drawing.11">
                      <p:embed/>
                    </p:oleObj>
                  </mc:Choice>
                  <mc:Fallback>
                    <p:oleObj name="Visio" r:id="rId10" imgW="1395720" imgH="1641240" progId="Visio.Drawing.11">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52" y="6463"/>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5" name="Object 13"/>
              <p:cNvGraphicFramePr>
                <a:graphicFrameLocks noChangeAspect="1"/>
              </p:cNvGraphicFramePr>
              <p:nvPr/>
            </p:nvGraphicFramePr>
            <p:xfrm>
              <a:off x="8712" y="6588"/>
              <a:ext cx="665" cy="780"/>
            </p:xfrm>
            <a:graphic>
              <a:graphicData uri="http://schemas.openxmlformats.org/presentationml/2006/ole">
                <mc:AlternateContent xmlns:mc="http://schemas.openxmlformats.org/markup-compatibility/2006">
                  <mc:Choice xmlns:v="urn:schemas-microsoft-com:vml" Requires="v">
                    <p:oleObj spid="_x0000_s28705" name="Visio" r:id="rId12" imgW="1395720" imgH="1641240" progId="Visio.Drawing.11">
                      <p:embed/>
                    </p:oleObj>
                  </mc:Choice>
                  <mc:Fallback>
                    <p:oleObj name="Visio" r:id="rId12" imgW="1395720" imgH="1641240" progId="Visio.Drawing.11">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12" y="6588"/>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6" name="Line 14"/>
              <p:cNvSpPr>
                <a:spLocks noChangeShapeType="1"/>
              </p:cNvSpPr>
              <p:nvPr/>
            </p:nvSpPr>
            <p:spPr bwMode="auto">
              <a:xfrm flipV="1">
                <a:off x="3852" y="2688"/>
                <a:ext cx="1800" cy="1248"/>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687" name="Line 15"/>
              <p:cNvSpPr>
                <a:spLocks noChangeShapeType="1"/>
              </p:cNvSpPr>
              <p:nvPr/>
            </p:nvSpPr>
            <p:spPr bwMode="auto">
              <a:xfrm>
                <a:off x="6552" y="2532"/>
                <a:ext cx="1620" cy="1248"/>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688" name="Line 16"/>
              <p:cNvSpPr>
                <a:spLocks noChangeShapeType="1"/>
              </p:cNvSpPr>
              <p:nvPr/>
            </p:nvSpPr>
            <p:spPr bwMode="auto">
              <a:xfrm flipV="1">
                <a:off x="3312" y="5808"/>
                <a:ext cx="540" cy="1092"/>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689" name="Line 17"/>
              <p:cNvSpPr>
                <a:spLocks noChangeShapeType="1"/>
              </p:cNvSpPr>
              <p:nvPr/>
            </p:nvSpPr>
            <p:spPr bwMode="auto">
              <a:xfrm>
                <a:off x="4032" y="5808"/>
                <a:ext cx="720" cy="1092"/>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690" name="Line 18"/>
              <p:cNvSpPr>
                <a:spLocks noChangeShapeType="1"/>
              </p:cNvSpPr>
              <p:nvPr/>
            </p:nvSpPr>
            <p:spPr bwMode="auto">
              <a:xfrm flipV="1">
                <a:off x="3672" y="4716"/>
                <a:ext cx="0" cy="780"/>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691" name="Line 19"/>
              <p:cNvSpPr>
                <a:spLocks noChangeShapeType="1"/>
              </p:cNvSpPr>
              <p:nvPr/>
            </p:nvSpPr>
            <p:spPr bwMode="auto">
              <a:xfrm flipV="1">
                <a:off x="7812" y="4560"/>
                <a:ext cx="360" cy="1872"/>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692" name="Line 20"/>
              <p:cNvSpPr>
                <a:spLocks noChangeShapeType="1"/>
              </p:cNvSpPr>
              <p:nvPr/>
            </p:nvSpPr>
            <p:spPr bwMode="auto">
              <a:xfrm>
                <a:off x="8352" y="4560"/>
                <a:ext cx="720" cy="2184"/>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693" name="Text Box 21"/>
              <p:cNvSpPr txBox="1">
                <a:spLocks noChangeArrowheads="1"/>
              </p:cNvSpPr>
              <p:nvPr/>
            </p:nvSpPr>
            <p:spPr bwMode="auto">
              <a:xfrm>
                <a:off x="4212" y="4092"/>
                <a:ext cx="90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S1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694" name="Text Box 22"/>
              <p:cNvSpPr txBox="1">
                <a:spLocks noChangeArrowheads="1"/>
              </p:cNvSpPr>
              <p:nvPr/>
            </p:nvSpPr>
            <p:spPr bwMode="auto">
              <a:xfrm>
                <a:off x="8892" y="3936"/>
                <a:ext cx="90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S2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695" name="Text Box 23"/>
              <p:cNvSpPr txBox="1">
                <a:spLocks noChangeArrowheads="1"/>
              </p:cNvSpPr>
              <p:nvPr/>
            </p:nvSpPr>
            <p:spPr bwMode="auto">
              <a:xfrm>
                <a:off x="2952" y="7524"/>
                <a:ext cx="540" cy="312"/>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696" name="Text Box 24"/>
              <p:cNvSpPr txBox="1">
                <a:spLocks noChangeArrowheads="1"/>
              </p:cNvSpPr>
              <p:nvPr/>
            </p:nvSpPr>
            <p:spPr bwMode="auto">
              <a:xfrm>
                <a:off x="4572" y="7524"/>
                <a:ext cx="540" cy="312"/>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697" name="Text Box 25"/>
              <p:cNvSpPr txBox="1">
                <a:spLocks noChangeArrowheads="1"/>
              </p:cNvSpPr>
              <p:nvPr/>
            </p:nvSpPr>
            <p:spPr bwMode="auto">
              <a:xfrm>
                <a:off x="7452" y="7056"/>
                <a:ext cx="540" cy="468"/>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698" name="Text Box 26"/>
              <p:cNvSpPr txBox="1">
                <a:spLocks noChangeArrowheads="1"/>
              </p:cNvSpPr>
              <p:nvPr/>
            </p:nvSpPr>
            <p:spPr bwMode="auto">
              <a:xfrm>
                <a:off x="8712" y="7212"/>
                <a:ext cx="540" cy="468"/>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PC4</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699" name="Text Box 27"/>
              <p:cNvSpPr txBox="1">
                <a:spLocks noChangeArrowheads="1"/>
              </p:cNvSpPr>
              <p:nvPr/>
            </p:nvSpPr>
            <p:spPr bwMode="auto">
              <a:xfrm>
                <a:off x="4032" y="2532"/>
                <a:ext cx="162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700" name="Text Box 28"/>
              <p:cNvSpPr txBox="1">
                <a:spLocks noChangeArrowheads="1"/>
              </p:cNvSpPr>
              <p:nvPr/>
            </p:nvSpPr>
            <p:spPr bwMode="auto">
              <a:xfrm>
                <a:off x="6732" y="2376"/>
                <a:ext cx="162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701" name="Text Box 29"/>
              <p:cNvSpPr txBox="1">
                <a:spLocks noChangeArrowheads="1"/>
              </p:cNvSpPr>
              <p:nvPr/>
            </p:nvSpPr>
            <p:spPr bwMode="auto">
              <a:xfrm>
                <a:off x="4212" y="3624"/>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702" name="Text Box 30"/>
              <p:cNvSpPr txBox="1">
                <a:spLocks noChangeArrowheads="1"/>
              </p:cNvSpPr>
              <p:nvPr/>
            </p:nvSpPr>
            <p:spPr bwMode="auto">
              <a:xfrm>
                <a:off x="3672" y="4716"/>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703" name="Text Box 31"/>
              <p:cNvSpPr txBox="1">
                <a:spLocks noChangeArrowheads="1"/>
              </p:cNvSpPr>
              <p:nvPr/>
            </p:nvSpPr>
            <p:spPr bwMode="auto">
              <a:xfrm>
                <a:off x="8172" y="3312"/>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704" name="Text Box 32"/>
              <p:cNvSpPr txBox="1">
                <a:spLocks noChangeArrowheads="1"/>
              </p:cNvSpPr>
              <p:nvPr/>
            </p:nvSpPr>
            <p:spPr bwMode="auto">
              <a:xfrm>
                <a:off x="7746" y="4716"/>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705" name="Text Box 33"/>
              <p:cNvSpPr txBox="1">
                <a:spLocks noChangeArrowheads="1"/>
              </p:cNvSpPr>
              <p:nvPr/>
            </p:nvSpPr>
            <p:spPr bwMode="auto">
              <a:xfrm>
                <a:off x="8532" y="4716"/>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4</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706" name="Text Box 34"/>
              <p:cNvSpPr txBox="1">
                <a:spLocks noChangeArrowheads="1"/>
              </p:cNvSpPr>
              <p:nvPr/>
            </p:nvSpPr>
            <p:spPr bwMode="auto">
              <a:xfrm>
                <a:off x="2412" y="6588"/>
                <a:ext cx="1080" cy="468"/>
              </a:xfrm>
              <a:prstGeom prst="rect">
                <a:avLst/>
              </a:prstGeom>
              <a:no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707" name="Text Box 35"/>
              <p:cNvSpPr txBox="1">
                <a:spLocks noChangeArrowheads="1"/>
              </p:cNvSpPr>
              <p:nvPr/>
            </p:nvSpPr>
            <p:spPr bwMode="auto">
              <a:xfrm>
                <a:off x="3672" y="5184"/>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708" name="Text Box 36"/>
              <p:cNvSpPr txBox="1">
                <a:spLocks noChangeArrowheads="1"/>
              </p:cNvSpPr>
              <p:nvPr/>
            </p:nvSpPr>
            <p:spPr bwMode="auto">
              <a:xfrm>
                <a:off x="4092" y="5682"/>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709" name="Text Box 37"/>
              <p:cNvSpPr txBox="1">
                <a:spLocks noChangeArrowheads="1"/>
              </p:cNvSpPr>
              <p:nvPr/>
            </p:nvSpPr>
            <p:spPr bwMode="auto">
              <a:xfrm>
                <a:off x="3487" y="5853"/>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en-US" altLang="zh-CN" sz="2400" dirty="0"/>
              <a:t>1)</a:t>
            </a:r>
            <a:r>
              <a:rPr lang="zh-CN" altLang="en-US" sz="2400" dirty="0"/>
              <a:t>在整个网络初次启动后，若</a:t>
            </a:r>
            <a:r>
              <a:rPr lang="en-US" sz="2400" dirty="0"/>
              <a:t>PC1</a:t>
            </a:r>
            <a:r>
              <a:rPr lang="zh-CN" altLang="en-US" sz="2400" dirty="0"/>
              <a:t>与</a:t>
            </a:r>
            <a:r>
              <a:rPr lang="en-US" sz="2400" dirty="0"/>
              <a:t>PC3</a:t>
            </a:r>
            <a:r>
              <a:rPr lang="zh-CN" altLang="en-US" sz="2400" dirty="0"/>
              <a:t>通信，则需要进行几次</a:t>
            </a:r>
            <a:r>
              <a:rPr lang="en-US" sz="2400" dirty="0"/>
              <a:t>ARP</a:t>
            </a:r>
            <a:r>
              <a:rPr lang="zh-CN" altLang="en-US" sz="2400" dirty="0"/>
              <a:t>解析？简述其过程。</a:t>
            </a:r>
            <a:endParaRPr lang="en-US" altLang="zh-CN" sz="2400" dirty="0"/>
          </a:p>
          <a:p>
            <a:r>
              <a:rPr lang="zh-CN" altLang="en-US" sz="2400" dirty="0"/>
              <a:t>答</a:t>
            </a:r>
            <a:r>
              <a:rPr lang="en-US" altLang="zh-CN" sz="2400" dirty="0"/>
              <a:t>:</a:t>
            </a:r>
            <a:r>
              <a:rPr lang="zh-CN" altLang="en-US" dirty="0"/>
              <a:t>需要进行</a:t>
            </a:r>
            <a:r>
              <a:rPr lang="en-US" dirty="0"/>
              <a:t>2</a:t>
            </a:r>
            <a:r>
              <a:rPr lang="zh-CN" altLang="en-US" dirty="0"/>
              <a:t>次</a:t>
            </a:r>
            <a:r>
              <a:rPr lang="en-US" dirty="0"/>
              <a:t>ARP</a:t>
            </a:r>
            <a:r>
              <a:rPr lang="zh-CN" altLang="en-US" dirty="0"/>
              <a:t>解析：</a:t>
            </a:r>
            <a:endParaRPr lang="en-US" altLang="zh-CN" dirty="0"/>
          </a:p>
          <a:p>
            <a:r>
              <a:rPr lang="en-US" altLang="zh-CN" dirty="0"/>
              <a:t>(1)</a:t>
            </a:r>
            <a:r>
              <a:rPr lang="zh-CN" altLang="en-US" dirty="0"/>
              <a:t>首先，</a:t>
            </a:r>
            <a:r>
              <a:rPr lang="en-US" dirty="0"/>
              <a:t>PC1</a:t>
            </a:r>
            <a:r>
              <a:rPr lang="zh-CN" altLang="en-US" dirty="0"/>
              <a:t>在自己所在的子网内寻求获得</a:t>
            </a:r>
            <a:r>
              <a:rPr lang="en-US" altLang="zh-CN" dirty="0"/>
              <a:t>R1</a:t>
            </a:r>
            <a:r>
              <a:rPr lang="zh-CN" altLang="en-US" dirty="0"/>
              <a:t>的端口</a:t>
            </a:r>
            <a:r>
              <a:rPr lang="en-US" altLang="zh-CN" dirty="0"/>
              <a:t>1</a:t>
            </a:r>
            <a:r>
              <a:rPr lang="zh-CN" altLang="en-US" dirty="0"/>
              <a:t>的</a:t>
            </a:r>
            <a:r>
              <a:rPr lang="en-US" dirty="0"/>
              <a:t>MAC</a:t>
            </a:r>
            <a:r>
              <a:rPr lang="zh-CN" altLang="en-US" dirty="0"/>
              <a:t>地址。这时路由器会返回它的端口</a:t>
            </a:r>
            <a:r>
              <a:rPr lang="en-US" dirty="0"/>
              <a:t>1</a:t>
            </a:r>
            <a:r>
              <a:rPr lang="zh-CN" altLang="en-US" dirty="0"/>
              <a:t>的</a:t>
            </a:r>
            <a:r>
              <a:rPr lang="en-US" dirty="0"/>
              <a:t>MAC</a:t>
            </a:r>
            <a:r>
              <a:rPr lang="zh-CN" altLang="en-US" dirty="0"/>
              <a:t>地址；</a:t>
            </a:r>
          </a:p>
          <a:p>
            <a:r>
              <a:rPr lang="en-US" altLang="zh-CN" dirty="0"/>
              <a:t>(2)</a:t>
            </a:r>
            <a:r>
              <a:rPr lang="zh-CN" altLang="en-US" dirty="0"/>
              <a:t> 从</a:t>
            </a:r>
            <a:r>
              <a:rPr lang="en-US" dirty="0"/>
              <a:t>PC1</a:t>
            </a:r>
            <a:r>
              <a:rPr lang="zh-CN" altLang="en-US" dirty="0"/>
              <a:t>发出的帧到达路由器</a:t>
            </a:r>
            <a:r>
              <a:rPr lang="en-US" dirty="0"/>
              <a:t>R</a:t>
            </a:r>
            <a:r>
              <a:rPr lang="zh-CN" altLang="en-US" dirty="0"/>
              <a:t>的</a:t>
            </a:r>
            <a:r>
              <a:rPr lang="en-US" dirty="0"/>
              <a:t>1</a:t>
            </a:r>
            <a:r>
              <a:rPr lang="zh-CN" altLang="en-US" dirty="0"/>
              <a:t>号端口后，路由器发出</a:t>
            </a:r>
            <a:r>
              <a:rPr lang="en-US" dirty="0"/>
              <a:t>ARP</a:t>
            </a:r>
            <a:r>
              <a:rPr lang="zh-CN" altLang="en-US" dirty="0"/>
              <a:t>请求，获取</a:t>
            </a:r>
            <a:r>
              <a:rPr lang="en-US" dirty="0"/>
              <a:t>PC3</a:t>
            </a:r>
            <a:r>
              <a:rPr lang="zh-CN" altLang="en-US" dirty="0"/>
              <a:t>的</a:t>
            </a:r>
            <a:r>
              <a:rPr lang="en-US" dirty="0"/>
              <a:t>MAC</a:t>
            </a:r>
            <a:r>
              <a:rPr lang="zh-CN" altLang="en-US" dirty="0"/>
              <a:t>地址。然后封帧将数据发往</a:t>
            </a:r>
            <a:r>
              <a:rPr lang="en-US" dirty="0"/>
              <a:t>PC3</a:t>
            </a:r>
            <a:endParaRPr lang="zh-CN" altLang="en-US" dirty="0"/>
          </a:p>
        </p:txBody>
      </p:sp>
      <p:grpSp>
        <p:nvGrpSpPr>
          <p:cNvPr id="5" name="Group 2">
            <a:extLst>
              <a:ext uri="{FF2B5EF4-FFF2-40B4-BE49-F238E27FC236}">
                <a16:creationId xmlns:a16="http://schemas.microsoft.com/office/drawing/2014/main" id="{D1E55C59-1708-4F59-B6ED-AA99A17EB228}"/>
              </a:ext>
            </a:extLst>
          </p:cNvPr>
          <p:cNvGrpSpPr>
            <a:grpSpLocks/>
          </p:cNvGrpSpPr>
          <p:nvPr/>
        </p:nvGrpSpPr>
        <p:grpSpPr bwMode="auto">
          <a:xfrm>
            <a:off x="1619672" y="3126446"/>
            <a:ext cx="5371530" cy="3510152"/>
            <a:chOff x="2412" y="1752"/>
            <a:chExt cx="7380" cy="6084"/>
          </a:xfrm>
        </p:grpSpPr>
        <p:sp>
          <p:nvSpPr>
            <p:cNvPr id="6" name="Text Box 3">
              <a:extLst>
                <a:ext uri="{FF2B5EF4-FFF2-40B4-BE49-F238E27FC236}">
                  <a16:creationId xmlns:a16="http://schemas.microsoft.com/office/drawing/2014/main" id="{4394B4AB-4D81-4991-A6D8-9C80EB432AEE}"/>
                </a:ext>
              </a:extLst>
            </p:cNvPr>
            <p:cNvSpPr txBox="1">
              <a:spLocks noChangeArrowheads="1"/>
            </p:cNvSpPr>
            <p:nvPr/>
          </p:nvSpPr>
          <p:spPr bwMode="auto">
            <a:xfrm>
              <a:off x="4212" y="5496"/>
              <a:ext cx="108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H</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7" name="Group 4">
              <a:extLst>
                <a:ext uri="{FF2B5EF4-FFF2-40B4-BE49-F238E27FC236}">
                  <a16:creationId xmlns:a16="http://schemas.microsoft.com/office/drawing/2014/main" id="{F9D27A1E-0885-4E9A-A5A9-E232D076A5E8}"/>
                </a:ext>
              </a:extLst>
            </p:cNvPr>
            <p:cNvGrpSpPr>
              <a:grpSpLocks/>
            </p:cNvGrpSpPr>
            <p:nvPr/>
          </p:nvGrpSpPr>
          <p:grpSpPr bwMode="auto">
            <a:xfrm>
              <a:off x="2412" y="1752"/>
              <a:ext cx="7380" cy="6084"/>
              <a:chOff x="2412" y="1752"/>
              <a:chExt cx="7380" cy="6084"/>
            </a:xfrm>
          </p:grpSpPr>
          <p:sp>
            <p:nvSpPr>
              <p:cNvPr id="8" name="Text Box 5">
                <a:extLst>
                  <a:ext uri="{FF2B5EF4-FFF2-40B4-BE49-F238E27FC236}">
                    <a16:creationId xmlns:a16="http://schemas.microsoft.com/office/drawing/2014/main" id="{D755AE94-A062-48EF-942C-37778B671698}"/>
                  </a:ext>
                </a:extLst>
              </p:cNvPr>
              <p:cNvSpPr txBox="1">
                <a:spLocks noChangeArrowheads="1"/>
              </p:cNvSpPr>
              <p:nvPr/>
            </p:nvSpPr>
            <p:spPr bwMode="auto">
              <a:xfrm>
                <a:off x="5832" y="1752"/>
                <a:ext cx="36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R1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aphicFrame>
            <p:nvGraphicFramePr>
              <p:cNvPr id="9" name="Object 6">
                <a:extLst>
                  <a:ext uri="{FF2B5EF4-FFF2-40B4-BE49-F238E27FC236}">
                    <a16:creationId xmlns:a16="http://schemas.microsoft.com/office/drawing/2014/main" id="{B9B70782-84AE-40E3-A69F-B621C9A1DE94}"/>
                  </a:ext>
                </a:extLst>
              </p:cNvPr>
              <p:cNvGraphicFramePr>
                <a:graphicFrameLocks noChangeAspect="1"/>
              </p:cNvGraphicFramePr>
              <p:nvPr/>
            </p:nvGraphicFramePr>
            <p:xfrm>
              <a:off x="2952" y="6900"/>
              <a:ext cx="665" cy="780"/>
            </p:xfrm>
            <a:graphic>
              <a:graphicData uri="http://schemas.openxmlformats.org/presentationml/2006/ole">
                <mc:AlternateContent xmlns:mc="http://schemas.openxmlformats.org/markup-compatibility/2006">
                  <mc:Choice xmlns:v="urn:schemas-microsoft-com:vml" Requires="v">
                    <p:oleObj spid="_x0000_s66566" name="Visio" r:id="rId3" imgW="1395720" imgH="1641240" progId="Visio.Drawing.11">
                      <p:embed/>
                    </p:oleObj>
                  </mc:Choice>
                  <mc:Fallback>
                    <p:oleObj name="Visio" r:id="rId3" imgW="1395720" imgH="1641240" progId="Visio.Drawing.11">
                      <p:embed/>
                      <p:pic>
                        <p:nvPicPr>
                          <p:cNvPr id="9" name="Object 6">
                            <a:extLst>
                              <a:ext uri="{FF2B5EF4-FFF2-40B4-BE49-F238E27FC236}">
                                <a16:creationId xmlns:a16="http://schemas.microsoft.com/office/drawing/2014/main" id="{A68343EF-1A44-4305-9B8B-BC115C7E33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 y="6900"/>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7">
                <a:extLst>
                  <a:ext uri="{FF2B5EF4-FFF2-40B4-BE49-F238E27FC236}">
                    <a16:creationId xmlns:a16="http://schemas.microsoft.com/office/drawing/2014/main" id="{E7367261-C3FA-4E35-9FEE-9148DB89504B}"/>
                  </a:ext>
                </a:extLst>
              </p:cNvPr>
              <p:cNvPicPr>
                <a:picLocks noChangeArrowheads="1"/>
              </p:cNvPicPr>
              <p:nvPr/>
            </p:nvPicPr>
            <p:blipFill>
              <a:blip r:embed="rId5"/>
              <a:srcRect/>
              <a:stretch>
                <a:fillRect/>
              </a:stretch>
            </p:blipFill>
            <p:spPr bwMode="auto">
              <a:xfrm>
                <a:off x="5472" y="2220"/>
                <a:ext cx="1130" cy="580"/>
              </a:xfrm>
              <a:prstGeom prst="rect">
                <a:avLst/>
              </a:prstGeom>
              <a:noFill/>
              <a:ln w="12700">
                <a:noFill/>
                <a:miter lim="800000"/>
                <a:headEnd/>
                <a:tailEnd/>
              </a:ln>
              <a:effectLst/>
            </p:spPr>
          </p:pic>
          <p:pic>
            <p:nvPicPr>
              <p:cNvPr id="11" name="Picture 8">
                <a:extLst>
                  <a:ext uri="{FF2B5EF4-FFF2-40B4-BE49-F238E27FC236}">
                    <a16:creationId xmlns:a16="http://schemas.microsoft.com/office/drawing/2014/main" id="{A1735730-0495-48E5-9DEF-2853660865B2}"/>
                  </a:ext>
                </a:extLst>
              </p:cNvPr>
              <p:cNvPicPr>
                <a:picLocks noChangeArrowheads="1"/>
              </p:cNvPicPr>
              <p:nvPr/>
            </p:nvPicPr>
            <p:blipFill>
              <a:blip r:embed="rId6"/>
              <a:srcRect/>
              <a:stretch>
                <a:fillRect/>
              </a:stretch>
            </p:blipFill>
            <p:spPr bwMode="auto">
              <a:xfrm>
                <a:off x="3132" y="5496"/>
                <a:ext cx="1140" cy="475"/>
              </a:xfrm>
              <a:prstGeom prst="rect">
                <a:avLst/>
              </a:prstGeom>
              <a:noFill/>
              <a:ln w="12700">
                <a:noFill/>
                <a:miter lim="800000"/>
                <a:headEnd/>
                <a:tailEnd/>
              </a:ln>
              <a:effectLst/>
            </p:spPr>
          </p:pic>
          <p:pic>
            <p:nvPicPr>
              <p:cNvPr id="12" name="Picture 9">
                <a:extLst>
                  <a:ext uri="{FF2B5EF4-FFF2-40B4-BE49-F238E27FC236}">
                    <a16:creationId xmlns:a16="http://schemas.microsoft.com/office/drawing/2014/main" id="{B3F320B2-F9F5-4199-A9BC-62E340ADBB2E}"/>
                  </a:ext>
                </a:extLst>
              </p:cNvPr>
              <p:cNvPicPr>
                <a:picLocks noChangeArrowheads="1"/>
              </p:cNvPicPr>
              <p:nvPr/>
            </p:nvPicPr>
            <p:blipFill>
              <a:blip r:embed="rId7"/>
              <a:srcRect/>
              <a:stretch>
                <a:fillRect/>
              </a:stretch>
            </p:blipFill>
            <p:spPr bwMode="auto">
              <a:xfrm>
                <a:off x="3312" y="3936"/>
                <a:ext cx="870" cy="899"/>
              </a:xfrm>
              <a:prstGeom prst="rect">
                <a:avLst/>
              </a:prstGeom>
              <a:noFill/>
              <a:ln w="12700">
                <a:noFill/>
                <a:miter lim="800000"/>
                <a:headEnd/>
                <a:tailEnd/>
              </a:ln>
              <a:effectLst/>
            </p:spPr>
          </p:pic>
          <p:pic>
            <p:nvPicPr>
              <p:cNvPr id="13" name="Picture 10">
                <a:extLst>
                  <a:ext uri="{FF2B5EF4-FFF2-40B4-BE49-F238E27FC236}">
                    <a16:creationId xmlns:a16="http://schemas.microsoft.com/office/drawing/2014/main" id="{BD8CB483-CE2F-4440-8423-EA9C17285FBF}"/>
                  </a:ext>
                </a:extLst>
              </p:cNvPr>
              <p:cNvPicPr>
                <a:picLocks noChangeArrowheads="1"/>
              </p:cNvPicPr>
              <p:nvPr/>
            </p:nvPicPr>
            <p:blipFill>
              <a:blip r:embed="rId7"/>
              <a:srcRect/>
              <a:stretch>
                <a:fillRect/>
              </a:stretch>
            </p:blipFill>
            <p:spPr bwMode="auto">
              <a:xfrm>
                <a:off x="7812" y="3780"/>
                <a:ext cx="870" cy="899"/>
              </a:xfrm>
              <a:prstGeom prst="rect">
                <a:avLst/>
              </a:prstGeom>
              <a:noFill/>
              <a:ln w="12700">
                <a:noFill/>
                <a:miter lim="800000"/>
                <a:headEnd/>
                <a:tailEnd/>
              </a:ln>
              <a:effectLst/>
            </p:spPr>
          </p:pic>
          <p:graphicFrame>
            <p:nvGraphicFramePr>
              <p:cNvPr id="14" name="Object 11">
                <a:extLst>
                  <a:ext uri="{FF2B5EF4-FFF2-40B4-BE49-F238E27FC236}">
                    <a16:creationId xmlns:a16="http://schemas.microsoft.com/office/drawing/2014/main" id="{6AD17ACC-2270-4C83-AFA3-65B77987C1B8}"/>
                  </a:ext>
                </a:extLst>
              </p:cNvPr>
              <p:cNvGraphicFramePr>
                <a:graphicFrameLocks noChangeAspect="1"/>
              </p:cNvGraphicFramePr>
              <p:nvPr/>
            </p:nvGraphicFramePr>
            <p:xfrm>
              <a:off x="4392" y="6900"/>
              <a:ext cx="665" cy="780"/>
            </p:xfrm>
            <a:graphic>
              <a:graphicData uri="http://schemas.openxmlformats.org/presentationml/2006/ole">
                <mc:AlternateContent xmlns:mc="http://schemas.openxmlformats.org/markup-compatibility/2006">
                  <mc:Choice xmlns:v="urn:schemas-microsoft-com:vml" Requires="v">
                    <p:oleObj spid="_x0000_s66567" name="Visio" r:id="rId8" imgW="1395720" imgH="1641240" progId="Visio.Drawing.11">
                      <p:embed/>
                    </p:oleObj>
                  </mc:Choice>
                  <mc:Fallback>
                    <p:oleObj name="Visio" r:id="rId8" imgW="1395720" imgH="1641240" progId="Visio.Drawing.11">
                      <p:embed/>
                      <p:pic>
                        <p:nvPicPr>
                          <p:cNvPr id="14" name="Object 11">
                            <a:extLst>
                              <a:ext uri="{FF2B5EF4-FFF2-40B4-BE49-F238E27FC236}">
                                <a16:creationId xmlns:a16="http://schemas.microsoft.com/office/drawing/2014/main" id="{99B338CB-BFE2-4629-AFE6-C6D50112C72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2" y="6900"/>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2">
                <a:extLst>
                  <a:ext uri="{FF2B5EF4-FFF2-40B4-BE49-F238E27FC236}">
                    <a16:creationId xmlns:a16="http://schemas.microsoft.com/office/drawing/2014/main" id="{3B80E9DB-E028-4542-80F5-C119C038B980}"/>
                  </a:ext>
                </a:extLst>
              </p:cNvPr>
              <p:cNvGraphicFramePr>
                <a:graphicFrameLocks noChangeAspect="1"/>
              </p:cNvGraphicFramePr>
              <p:nvPr/>
            </p:nvGraphicFramePr>
            <p:xfrm>
              <a:off x="7452" y="6463"/>
              <a:ext cx="665" cy="780"/>
            </p:xfrm>
            <a:graphic>
              <a:graphicData uri="http://schemas.openxmlformats.org/presentationml/2006/ole">
                <mc:AlternateContent xmlns:mc="http://schemas.openxmlformats.org/markup-compatibility/2006">
                  <mc:Choice xmlns:v="urn:schemas-microsoft-com:vml" Requires="v">
                    <p:oleObj spid="_x0000_s66568" name="Visio" r:id="rId10" imgW="1395720" imgH="1641240" progId="Visio.Drawing.11">
                      <p:embed/>
                    </p:oleObj>
                  </mc:Choice>
                  <mc:Fallback>
                    <p:oleObj name="Visio" r:id="rId10" imgW="1395720" imgH="1641240" progId="Visio.Drawing.11">
                      <p:embed/>
                      <p:pic>
                        <p:nvPicPr>
                          <p:cNvPr id="15" name="Object 12">
                            <a:extLst>
                              <a:ext uri="{FF2B5EF4-FFF2-40B4-BE49-F238E27FC236}">
                                <a16:creationId xmlns:a16="http://schemas.microsoft.com/office/drawing/2014/main" id="{D9ADF852-4A5C-4C30-AD29-DF94D8E574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52" y="6463"/>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3">
                <a:extLst>
                  <a:ext uri="{FF2B5EF4-FFF2-40B4-BE49-F238E27FC236}">
                    <a16:creationId xmlns:a16="http://schemas.microsoft.com/office/drawing/2014/main" id="{B6D7A863-943E-4DC1-B6DB-2D8C4C806F55}"/>
                  </a:ext>
                </a:extLst>
              </p:cNvPr>
              <p:cNvGraphicFramePr>
                <a:graphicFrameLocks noChangeAspect="1"/>
              </p:cNvGraphicFramePr>
              <p:nvPr/>
            </p:nvGraphicFramePr>
            <p:xfrm>
              <a:off x="8712" y="6588"/>
              <a:ext cx="665" cy="780"/>
            </p:xfrm>
            <a:graphic>
              <a:graphicData uri="http://schemas.openxmlformats.org/presentationml/2006/ole">
                <mc:AlternateContent xmlns:mc="http://schemas.openxmlformats.org/markup-compatibility/2006">
                  <mc:Choice xmlns:v="urn:schemas-microsoft-com:vml" Requires="v">
                    <p:oleObj spid="_x0000_s66569" name="Visio" r:id="rId12" imgW="1395720" imgH="1641240" progId="Visio.Drawing.11">
                      <p:embed/>
                    </p:oleObj>
                  </mc:Choice>
                  <mc:Fallback>
                    <p:oleObj name="Visio" r:id="rId12" imgW="1395720" imgH="1641240" progId="Visio.Drawing.11">
                      <p:embed/>
                      <p:pic>
                        <p:nvPicPr>
                          <p:cNvPr id="16" name="Object 13">
                            <a:extLst>
                              <a:ext uri="{FF2B5EF4-FFF2-40B4-BE49-F238E27FC236}">
                                <a16:creationId xmlns:a16="http://schemas.microsoft.com/office/drawing/2014/main" id="{88CBE002-179A-4C3D-9D8C-E6205145F73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12" y="6588"/>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Line 14">
                <a:extLst>
                  <a:ext uri="{FF2B5EF4-FFF2-40B4-BE49-F238E27FC236}">
                    <a16:creationId xmlns:a16="http://schemas.microsoft.com/office/drawing/2014/main" id="{6541F314-AE28-4E5E-9575-F1B1ED612E7F}"/>
                  </a:ext>
                </a:extLst>
              </p:cNvPr>
              <p:cNvSpPr>
                <a:spLocks noChangeShapeType="1"/>
              </p:cNvSpPr>
              <p:nvPr/>
            </p:nvSpPr>
            <p:spPr bwMode="auto">
              <a:xfrm flipV="1">
                <a:off x="3852" y="2688"/>
                <a:ext cx="1800" cy="1248"/>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Line 15">
                <a:extLst>
                  <a:ext uri="{FF2B5EF4-FFF2-40B4-BE49-F238E27FC236}">
                    <a16:creationId xmlns:a16="http://schemas.microsoft.com/office/drawing/2014/main" id="{6A2997BD-5FCD-466B-96D9-9153A8362B75}"/>
                  </a:ext>
                </a:extLst>
              </p:cNvPr>
              <p:cNvSpPr>
                <a:spLocks noChangeShapeType="1"/>
              </p:cNvSpPr>
              <p:nvPr/>
            </p:nvSpPr>
            <p:spPr bwMode="auto">
              <a:xfrm>
                <a:off x="6552" y="2532"/>
                <a:ext cx="1620" cy="1248"/>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Line 16">
                <a:extLst>
                  <a:ext uri="{FF2B5EF4-FFF2-40B4-BE49-F238E27FC236}">
                    <a16:creationId xmlns:a16="http://schemas.microsoft.com/office/drawing/2014/main" id="{B689805F-F2CE-44D0-B245-CDC2721C9B93}"/>
                  </a:ext>
                </a:extLst>
              </p:cNvPr>
              <p:cNvSpPr>
                <a:spLocks noChangeShapeType="1"/>
              </p:cNvSpPr>
              <p:nvPr/>
            </p:nvSpPr>
            <p:spPr bwMode="auto">
              <a:xfrm flipV="1">
                <a:off x="3312" y="5808"/>
                <a:ext cx="540" cy="1092"/>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Line 17">
                <a:extLst>
                  <a:ext uri="{FF2B5EF4-FFF2-40B4-BE49-F238E27FC236}">
                    <a16:creationId xmlns:a16="http://schemas.microsoft.com/office/drawing/2014/main" id="{C9B84745-B109-4711-B01A-66F07E7E5E45}"/>
                  </a:ext>
                </a:extLst>
              </p:cNvPr>
              <p:cNvSpPr>
                <a:spLocks noChangeShapeType="1"/>
              </p:cNvSpPr>
              <p:nvPr/>
            </p:nvSpPr>
            <p:spPr bwMode="auto">
              <a:xfrm>
                <a:off x="4032" y="5808"/>
                <a:ext cx="720" cy="1092"/>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Line 18">
                <a:extLst>
                  <a:ext uri="{FF2B5EF4-FFF2-40B4-BE49-F238E27FC236}">
                    <a16:creationId xmlns:a16="http://schemas.microsoft.com/office/drawing/2014/main" id="{51835AF8-599C-4814-8D9B-E559A52C570A}"/>
                  </a:ext>
                </a:extLst>
              </p:cNvPr>
              <p:cNvSpPr>
                <a:spLocks noChangeShapeType="1"/>
              </p:cNvSpPr>
              <p:nvPr/>
            </p:nvSpPr>
            <p:spPr bwMode="auto">
              <a:xfrm flipV="1">
                <a:off x="3672" y="4716"/>
                <a:ext cx="0" cy="780"/>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Line 19">
                <a:extLst>
                  <a:ext uri="{FF2B5EF4-FFF2-40B4-BE49-F238E27FC236}">
                    <a16:creationId xmlns:a16="http://schemas.microsoft.com/office/drawing/2014/main" id="{33074441-AFE2-46E1-83F9-C5620EE93A46}"/>
                  </a:ext>
                </a:extLst>
              </p:cNvPr>
              <p:cNvSpPr>
                <a:spLocks noChangeShapeType="1"/>
              </p:cNvSpPr>
              <p:nvPr/>
            </p:nvSpPr>
            <p:spPr bwMode="auto">
              <a:xfrm flipV="1">
                <a:off x="7812" y="4560"/>
                <a:ext cx="360" cy="1872"/>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Line 20">
                <a:extLst>
                  <a:ext uri="{FF2B5EF4-FFF2-40B4-BE49-F238E27FC236}">
                    <a16:creationId xmlns:a16="http://schemas.microsoft.com/office/drawing/2014/main" id="{86ED05C1-EDA3-4C1D-B777-769AE6F934B1}"/>
                  </a:ext>
                </a:extLst>
              </p:cNvPr>
              <p:cNvSpPr>
                <a:spLocks noChangeShapeType="1"/>
              </p:cNvSpPr>
              <p:nvPr/>
            </p:nvSpPr>
            <p:spPr bwMode="auto">
              <a:xfrm>
                <a:off x="8352" y="4560"/>
                <a:ext cx="720" cy="2184"/>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Text Box 21">
                <a:extLst>
                  <a:ext uri="{FF2B5EF4-FFF2-40B4-BE49-F238E27FC236}">
                    <a16:creationId xmlns:a16="http://schemas.microsoft.com/office/drawing/2014/main" id="{61CD8EAF-A5E9-4958-ADEE-D0F1D37C5949}"/>
                  </a:ext>
                </a:extLst>
              </p:cNvPr>
              <p:cNvSpPr txBox="1">
                <a:spLocks noChangeArrowheads="1"/>
              </p:cNvSpPr>
              <p:nvPr/>
            </p:nvSpPr>
            <p:spPr bwMode="auto">
              <a:xfrm>
                <a:off x="4212" y="4092"/>
                <a:ext cx="90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S1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5" name="Text Box 22">
                <a:extLst>
                  <a:ext uri="{FF2B5EF4-FFF2-40B4-BE49-F238E27FC236}">
                    <a16:creationId xmlns:a16="http://schemas.microsoft.com/office/drawing/2014/main" id="{2A21BEE5-34D1-4CBD-AE92-A858AC79C4A9}"/>
                  </a:ext>
                </a:extLst>
              </p:cNvPr>
              <p:cNvSpPr txBox="1">
                <a:spLocks noChangeArrowheads="1"/>
              </p:cNvSpPr>
              <p:nvPr/>
            </p:nvSpPr>
            <p:spPr bwMode="auto">
              <a:xfrm>
                <a:off x="8892" y="3936"/>
                <a:ext cx="900" cy="4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S2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6" name="Text Box 23">
                <a:extLst>
                  <a:ext uri="{FF2B5EF4-FFF2-40B4-BE49-F238E27FC236}">
                    <a16:creationId xmlns:a16="http://schemas.microsoft.com/office/drawing/2014/main" id="{D1B6A812-1923-4DF7-A45B-6DDAD487B2D4}"/>
                  </a:ext>
                </a:extLst>
              </p:cNvPr>
              <p:cNvSpPr txBox="1">
                <a:spLocks noChangeArrowheads="1"/>
              </p:cNvSpPr>
              <p:nvPr/>
            </p:nvSpPr>
            <p:spPr bwMode="auto">
              <a:xfrm>
                <a:off x="2952" y="7524"/>
                <a:ext cx="540" cy="312"/>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7" name="Text Box 24">
                <a:extLst>
                  <a:ext uri="{FF2B5EF4-FFF2-40B4-BE49-F238E27FC236}">
                    <a16:creationId xmlns:a16="http://schemas.microsoft.com/office/drawing/2014/main" id="{24CAA879-2BBF-42A9-9174-8FBD8DE84D43}"/>
                  </a:ext>
                </a:extLst>
              </p:cNvPr>
              <p:cNvSpPr txBox="1">
                <a:spLocks noChangeArrowheads="1"/>
              </p:cNvSpPr>
              <p:nvPr/>
            </p:nvSpPr>
            <p:spPr bwMode="auto">
              <a:xfrm>
                <a:off x="4572" y="7524"/>
                <a:ext cx="540" cy="312"/>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8" name="Text Box 25">
                <a:extLst>
                  <a:ext uri="{FF2B5EF4-FFF2-40B4-BE49-F238E27FC236}">
                    <a16:creationId xmlns:a16="http://schemas.microsoft.com/office/drawing/2014/main" id="{ED62D78F-2005-40C1-B11B-1310C624985D}"/>
                  </a:ext>
                </a:extLst>
              </p:cNvPr>
              <p:cNvSpPr txBox="1">
                <a:spLocks noChangeArrowheads="1"/>
              </p:cNvSpPr>
              <p:nvPr/>
            </p:nvSpPr>
            <p:spPr bwMode="auto">
              <a:xfrm>
                <a:off x="7452" y="7056"/>
                <a:ext cx="540" cy="468"/>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 name="Text Box 26">
                <a:extLst>
                  <a:ext uri="{FF2B5EF4-FFF2-40B4-BE49-F238E27FC236}">
                    <a16:creationId xmlns:a16="http://schemas.microsoft.com/office/drawing/2014/main" id="{7EA21B5F-1F6B-479B-937E-2D5E1FCACED0}"/>
                  </a:ext>
                </a:extLst>
              </p:cNvPr>
              <p:cNvSpPr txBox="1">
                <a:spLocks noChangeArrowheads="1"/>
              </p:cNvSpPr>
              <p:nvPr/>
            </p:nvSpPr>
            <p:spPr bwMode="auto">
              <a:xfrm>
                <a:off x="8712" y="7212"/>
                <a:ext cx="540" cy="468"/>
              </a:xfrm>
              <a:prstGeom prst="rect">
                <a:avLst/>
              </a:prstGeom>
              <a:solidFill>
                <a:srgbClr val="FFFFFF"/>
              </a:solid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PC4</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0" name="Text Box 27">
                <a:extLst>
                  <a:ext uri="{FF2B5EF4-FFF2-40B4-BE49-F238E27FC236}">
                    <a16:creationId xmlns:a16="http://schemas.microsoft.com/office/drawing/2014/main" id="{6B8B82B3-16B1-4B3B-BBE1-5BD7C1786903}"/>
                  </a:ext>
                </a:extLst>
              </p:cNvPr>
              <p:cNvSpPr txBox="1">
                <a:spLocks noChangeArrowheads="1"/>
              </p:cNvSpPr>
              <p:nvPr/>
            </p:nvSpPr>
            <p:spPr bwMode="auto">
              <a:xfrm>
                <a:off x="4032" y="2532"/>
                <a:ext cx="162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 name="Text Box 28">
                <a:extLst>
                  <a:ext uri="{FF2B5EF4-FFF2-40B4-BE49-F238E27FC236}">
                    <a16:creationId xmlns:a16="http://schemas.microsoft.com/office/drawing/2014/main" id="{F30C2C23-72F8-4778-B541-6401E9F1345C}"/>
                  </a:ext>
                </a:extLst>
              </p:cNvPr>
              <p:cNvSpPr txBox="1">
                <a:spLocks noChangeArrowheads="1"/>
              </p:cNvSpPr>
              <p:nvPr/>
            </p:nvSpPr>
            <p:spPr bwMode="auto">
              <a:xfrm>
                <a:off x="6732" y="2376"/>
                <a:ext cx="162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2" name="Text Box 29">
                <a:extLst>
                  <a:ext uri="{FF2B5EF4-FFF2-40B4-BE49-F238E27FC236}">
                    <a16:creationId xmlns:a16="http://schemas.microsoft.com/office/drawing/2014/main" id="{C0CB040D-A268-4D0D-A5E6-B7F6A042329D}"/>
                  </a:ext>
                </a:extLst>
              </p:cNvPr>
              <p:cNvSpPr txBox="1">
                <a:spLocks noChangeArrowheads="1"/>
              </p:cNvSpPr>
              <p:nvPr/>
            </p:nvSpPr>
            <p:spPr bwMode="auto">
              <a:xfrm>
                <a:off x="4212" y="3624"/>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3" name="Text Box 30">
                <a:extLst>
                  <a:ext uri="{FF2B5EF4-FFF2-40B4-BE49-F238E27FC236}">
                    <a16:creationId xmlns:a16="http://schemas.microsoft.com/office/drawing/2014/main" id="{45179ACD-3EC2-47F6-B1FF-4C8A56DD02FF}"/>
                  </a:ext>
                </a:extLst>
              </p:cNvPr>
              <p:cNvSpPr txBox="1">
                <a:spLocks noChangeArrowheads="1"/>
              </p:cNvSpPr>
              <p:nvPr/>
            </p:nvSpPr>
            <p:spPr bwMode="auto">
              <a:xfrm>
                <a:off x="3672" y="4716"/>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4" name="Text Box 31">
                <a:extLst>
                  <a:ext uri="{FF2B5EF4-FFF2-40B4-BE49-F238E27FC236}">
                    <a16:creationId xmlns:a16="http://schemas.microsoft.com/office/drawing/2014/main" id="{B1E92E77-57E5-41A2-AB1C-2E0E31CC2DC2}"/>
                  </a:ext>
                </a:extLst>
              </p:cNvPr>
              <p:cNvSpPr txBox="1">
                <a:spLocks noChangeArrowheads="1"/>
              </p:cNvSpPr>
              <p:nvPr/>
            </p:nvSpPr>
            <p:spPr bwMode="auto">
              <a:xfrm>
                <a:off x="8172" y="3312"/>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5" name="Text Box 32">
                <a:extLst>
                  <a:ext uri="{FF2B5EF4-FFF2-40B4-BE49-F238E27FC236}">
                    <a16:creationId xmlns:a16="http://schemas.microsoft.com/office/drawing/2014/main" id="{FD590D6D-9B6B-49D9-8AD2-7B1FA3687071}"/>
                  </a:ext>
                </a:extLst>
              </p:cNvPr>
              <p:cNvSpPr txBox="1">
                <a:spLocks noChangeArrowheads="1"/>
              </p:cNvSpPr>
              <p:nvPr/>
            </p:nvSpPr>
            <p:spPr bwMode="auto">
              <a:xfrm>
                <a:off x="7746" y="4716"/>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6" name="Text Box 33">
                <a:extLst>
                  <a:ext uri="{FF2B5EF4-FFF2-40B4-BE49-F238E27FC236}">
                    <a16:creationId xmlns:a16="http://schemas.microsoft.com/office/drawing/2014/main" id="{88169593-E20F-49F5-A87C-B73387559B1F}"/>
                  </a:ext>
                </a:extLst>
              </p:cNvPr>
              <p:cNvSpPr txBox="1">
                <a:spLocks noChangeArrowheads="1"/>
              </p:cNvSpPr>
              <p:nvPr/>
            </p:nvSpPr>
            <p:spPr bwMode="auto">
              <a:xfrm>
                <a:off x="8532" y="4716"/>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4</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7" name="Text Box 34">
                <a:extLst>
                  <a:ext uri="{FF2B5EF4-FFF2-40B4-BE49-F238E27FC236}">
                    <a16:creationId xmlns:a16="http://schemas.microsoft.com/office/drawing/2014/main" id="{21A7887E-672E-4AEA-9978-5D0CA0BC659D}"/>
                  </a:ext>
                </a:extLst>
              </p:cNvPr>
              <p:cNvSpPr txBox="1">
                <a:spLocks noChangeArrowheads="1"/>
              </p:cNvSpPr>
              <p:nvPr/>
            </p:nvSpPr>
            <p:spPr bwMode="auto">
              <a:xfrm>
                <a:off x="2412" y="6588"/>
                <a:ext cx="1080" cy="468"/>
              </a:xfrm>
              <a:prstGeom prst="rect">
                <a:avLst/>
              </a:prstGeom>
              <a:noFill/>
              <a:ln w="9525">
                <a:noFill/>
                <a:miter lim="800000"/>
                <a:headEnd/>
                <a:tailEnd/>
              </a:ln>
            </p:spPr>
            <p:txBody>
              <a:bodyPr vert="horz" wrap="square" lIns="0" tIns="10800" rIns="0" bIns="108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8" name="Text Box 35">
                <a:extLst>
                  <a:ext uri="{FF2B5EF4-FFF2-40B4-BE49-F238E27FC236}">
                    <a16:creationId xmlns:a16="http://schemas.microsoft.com/office/drawing/2014/main" id="{30A3BDDC-59B5-4E0F-9378-1D16FA41C9B6}"/>
                  </a:ext>
                </a:extLst>
              </p:cNvPr>
              <p:cNvSpPr txBox="1">
                <a:spLocks noChangeArrowheads="1"/>
              </p:cNvSpPr>
              <p:nvPr/>
            </p:nvSpPr>
            <p:spPr bwMode="auto">
              <a:xfrm>
                <a:off x="3672" y="5184"/>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9" name="Text Box 36">
                <a:extLst>
                  <a:ext uri="{FF2B5EF4-FFF2-40B4-BE49-F238E27FC236}">
                    <a16:creationId xmlns:a16="http://schemas.microsoft.com/office/drawing/2014/main" id="{D8FC5AC3-E6E7-4BC0-B6FE-7350EDF5ECED}"/>
                  </a:ext>
                </a:extLst>
              </p:cNvPr>
              <p:cNvSpPr txBox="1">
                <a:spLocks noChangeArrowheads="1"/>
              </p:cNvSpPr>
              <p:nvPr/>
            </p:nvSpPr>
            <p:spPr bwMode="auto">
              <a:xfrm>
                <a:off x="4092" y="5682"/>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0" name="Text Box 37">
                <a:extLst>
                  <a:ext uri="{FF2B5EF4-FFF2-40B4-BE49-F238E27FC236}">
                    <a16:creationId xmlns:a16="http://schemas.microsoft.com/office/drawing/2014/main" id="{861E6510-2BDA-4CCB-98D1-954213330883}"/>
                  </a:ext>
                </a:extLst>
              </p:cNvPr>
              <p:cNvSpPr txBox="1">
                <a:spLocks noChangeArrowheads="1"/>
              </p:cNvSpPr>
              <p:nvPr/>
            </p:nvSpPr>
            <p:spPr bwMode="auto">
              <a:xfrm>
                <a:off x="3487" y="5853"/>
                <a:ext cx="900" cy="46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宋体" pitchFamily="2" charset="-122"/>
                  </a:rPr>
                  <a:t> 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en-US" altLang="zh-CN" sz="2400"/>
              <a:t>2)</a:t>
            </a:r>
            <a:r>
              <a:rPr lang="zh-CN" altLang="en-US" sz="2400"/>
              <a:t>假设</a:t>
            </a:r>
            <a:r>
              <a:rPr lang="en-US" sz="2400"/>
              <a:t>PC1</a:t>
            </a:r>
            <a:r>
              <a:rPr lang="zh-CN" altLang="en-US" sz="2400"/>
              <a:t>向</a:t>
            </a:r>
            <a:r>
              <a:rPr lang="en-US" sz="2400"/>
              <a:t>PC3</a:t>
            </a:r>
            <a:r>
              <a:rPr lang="zh-CN" altLang="en-US" sz="2400"/>
              <a:t>发送一</a:t>
            </a:r>
            <a:r>
              <a:rPr lang="en-US" sz="2400"/>
              <a:t>IP</a:t>
            </a:r>
            <a:r>
              <a:rPr lang="zh-CN" altLang="en-US" sz="2400"/>
              <a:t>包。该包在最终到达目的主机之前，会经过网络上的一些中间结点，由这些结点进行转发。请根据该</a:t>
            </a:r>
            <a:r>
              <a:rPr lang="en-US" sz="2400"/>
              <a:t>IP</a:t>
            </a:r>
            <a:r>
              <a:rPr lang="zh-CN" altLang="en-US" sz="2400"/>
              <a:t>包在网络中各结点的转发过程，将</a:t>
            </a:r>
            <a:r>
              <a:rPr lang="en-US" sz="2400"/>
              <a:t>IP</a:t>
            </a:r>
            <a:r>
              <a:rPr lang="zh-CN" altLang="en-US" sz="2400"/>
              <a:t>包本身及封装该</a:t>
            </a:r>
            <a:r>
              <a:rPr lang="en-US" sz="2400"/>
              <a:t>IP</a:t>
            </a:r>
            <a:r>
              <a:rPr lang="zh-CN" altLang="en-US" sz="2400"/>
              <a:t>包的帧变化情况填写于下表：</a:t>
            </a:r>
          </a:p>
          <a:p>
            <a:pPr lvl="0">
              <a:lnSpc>
                <a:spcPct val="150000"/>
              </a:lnSpc>
            </a:pPr>
            <a:endParaRPr lang="zh-CN" altLang="en-US"/>
          </a:p>
        </p:txBody>
      </p:sp>
      <p:graphicFrame>
        <p:nvGraphicFramePr>
          <p:cNvPr id="5" name="表格 4"/>
          <p:cNvGraphicFramePr>
            <a:graphicFrameLocks noGrp="1"/>
          </p:cNvGraphicFramePr>
          <p:nvPr/>
        </p:nvGraphicFramePr>
        <p:xfrm>
          <a:off x="357157" y="2714620"/>
          <a:ext cx="8572561" cy="3535936"/>
        </p:xfrm>
        <a:graphic>
          <a:graphicData uri="http://schemas.openxmlformats.org/drawingml/2006/table">
            <a:tbl>
              <a:tblPr/>
              <a:tblGrid>
                <a:gridCol w="1713285">
                  <a:extLst>
                    <a:ext uri="{9D8B030D-6E8A-4147-A177-3AD203B41FA5}">
                      <a16:colId xmlns:a16="http://schemas.microsoft.com/office/drawing/2014/main" val="20000"/>
                    </a:ext>
                  </a:extLst>
                </a:gridCol>
                <a:gridCol w="1711239">
                  <a:extLst>
                    <a:ext uri="{9D8B030D-6E8A-4147-A177-3AD203B41FA5}">
                      <a16:colId xmlns:a16="http://schemas.microsoft.com/office/drawing/2014/main" val="20001"/>
                    </a:ext>
                  </a:extLst>
                </a:gridCol>
                <a:gridCol w="1711239">
                  <a:extLst>
                    <a:ext uri="{9D8B030D-6E8A-4147-A177-3AD203B41FA5}">
                      <a16:colId xmlns:a16="http://schemas.microsoft.com/office/drawing/2014/main" val="20002"/>
                    </a:ext>
                  </a:extLst>
                </a:gridCol>
                <a:gridCol w="1719422">
                  <a:extLst>
                    <a:ext uri="{9D8B030D-6E8A-4147-A177-3AD203B41FA5}">
                      <a16:colId xmlns:a16="http://schemas.microsoft.com/office/drawing/2014/main" val="20003"/>
                    </a:ext>
                  </a:extLst>
                </a:gridCol>
                <a:gridCol w="1717376">
                  <a:extLst>
                    <a:ext uri="{9D8B030D-6E8A-4147-A177-3AD203B41FA5}">
                      <a16:colId xmlns:a16="http://schemas.microsoft.com/office/drawing/2014/main" val="20004"/>
                    </a:ext>
                  </a:extLst>
                </a:gridCol>
              </a:tblGrid>
              <a:tr h="431250">
                <a:tc>
                  <a:txBody>
                    <a:bodyPr/>
                    <a:lstStyle/>
                    <a:p>
                      <a:pPr algn="just">
                        <a:spcAft>
                          <a:spcPts val="0"/>
                        </a:spcAft>
                      </a:pPr>
                      <a:r>
                        <a:rPr lang="en-US" sz="2000" kern="100" dirty="0">
                          <a:latin typeface="Times New Roman"/>
                          <a:ea typeface="宋体"/>
                        </a:rPr>
                        <a:t>IP</a:t>
                      </a:r>
                      <a:r>
                        <a:rPr lang="zh-CN" sz="2000" kern="100" dirty="0">
                          <a:latin typeface="Times New Roman"/>
                          <a:ea typeface="宋体"/>
                        </a:rPr>
                        <a:t>包所经过的主机或结点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源</a:t>
                      </a:r>
                      <a:r>
                        <a:rPr lang="en-US" sz="2000" kern="100">
                          <a:latin typeface="Times New Roman"/>
                          <a:ea typeface="宋体"/>
                        </a:rPr>
                        <a:t>IP</a:t>
                      </a:r>
                      <a:r>
                        <a:rPr lang="zh-CN" sz="2000" kern="100">
                          <a:latin typeface="Times New Roman"/>
                          <a:ea typeface="宋体"/>
                        </a:rPr>
                        <a:t>地址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目的</a:t>
                      </a:r>
                      <a:r>
                        <a:rPr lang="en-US" sz="2000" kern="100">
                          <a:latin typeface="Times New Roman"/>
                          <a:ea typeface="宋体"/>
                        </a:rPr>
                        <a:t>IP</a:t>
                      </a:r>
                      <a:r>
                        <a:rPr lang="zh-CN" sz="2000" kern="100">
                          <a:latin typeface="Times New Roman"/>
                          <a:ea typeface="宋体"/>
                        </a:rPr>
                        <a:t>地址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源</a:t>
                      </a:r>
                      <a:r>
                        <a:rPr lang="en-US" sz="2000" kern="100">
                          <a:latin typeface="Times New Roman"/>
                          <a:ea typeface="宋体"/>
                        </a:rPr>
                        <a:t>MAC</a:t>
                      </a:r>
                      <a:r>
                        <a:rPr lang="zh-CN" sz="2000" kern="100">
                          <a:latin typeface="Times New Roman"/>
                          <a:ea typeface="宋体"/>
                        </a:rPr>
                        <a:t>地址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rPr>
                        <a:t>目的</a:t>
                      </a:r>
                      <a:r>
                        <a:rPr lang="en-US" sz="2000" kern="100">
                          <a:latin typeface="Times New Roman"/>
                          <a:ea typeface="宋体"/>
                        </a:rPr>
                        <a:t>MAC</a:t>
                      </a:r>
                      <a:r>
                        <a:rPr lang="zh-CN" sz="2000" kern="100">
                          <a:latin typeface="Times New Roman"/>
                          <a:ea typeface="宋体"/>
                        </a:rPr>
                        <a:t>地址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31584">
                <a:tc>
                  <a:txBody>
                    <a:bodyPr/>
                    <a:lstStyle/>
                    <a:p>
                      <a:pPr algn="ctr">
                        <a:spcAft>
                          <a:spcPts val="0"/>
                        </a:spcAft>
                      </a:pPr>
                      <a:r>
                        <a:rPr lang="en-US" sz="2000" kern="100">
                          <a:latin typeface="Times New Roman"/>
                          <a:ea typeface="宋体"/>
                        </a:rPr>
                        <a:t>PC1</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PC1-IP</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PC3-IP</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PC1-MAC</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R-1-MAC</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31584">
                <a:tc>
                  <a:txBody>
                    <a:bodyPr/>
                    <a:lstStyle/>
                    <a:p>
                      <a:pPr algn="ctr">
                        <a:spcAft>
                          <a:spcPts val="0"/>
                        </a:spcAft>
                      </a:pPr>
                      <a:r>
                        <a:rPr lang="en-US" sz="2000" kern="100">
                          <a:latin typeface="Times New Roman"/>
                          <a:ea typeface="宋体"/>
                        </a:rPr>
                        <a:t>H</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PC1-IP</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PC3-IP</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PC1-MAC</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R-1-MAC</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31584">
                <a:tc>
                  <a:txBody>
                    <a:bodyPr/>
                    <a:lstStyle/>
                    <a:p>
                      <a:pPr algn="ctr">
                        <a:spcAft>
                          <a:spcPts val="0"/>
                        </a:spcAft>
                      </a:pPr>
                      <a:r>
                        <a:rPr lang="en-US" sz="2000" kern="100">
                          <a:latin typeface="Times New Roman"/>
                          <a:ea typeface="宋体"/>
                        </a:rPr>
                        <a:t>S1</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PC1-IP</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PC3-IP</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PC1-MAC</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R-1-MAC</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31584">
                <a:tc>
                  <a:txBody>
                    <a:bodyPr/>
                    <a:lstStyle/>
                    <a:p>
                      <a:pPr algn="ctr">
                        <a:spcAft>
                          <a:spcPts val="0"/>
                        </a:spcAft>
                      </a:pPr>
                      <a:r>
                        <a:rPr lang="en-US" sz="2000" kern="100" dirty="0">
                          <a:latin typeface="Times New Roman"/>
                          <a:ea typeface="宋体"/>
                        </a:rPr>
                        <a:t>R1</a:t>
                      </a:r>
                      <a:endParaRPr lang="zh-CN" sz="20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PC1-IP</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PC3-IP</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R-2-MAC</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rPr>
                        <a:t>PC3-MAC</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a:t>现有五个站点分别连接在三个局域网上，并且用二个交换机连接起来，如图</a:t>
            </a:r>
            <a:r>
              <a:rPr lang="en-US" sz="2400"/>
              <a:t>2</a:t>
            </a:r>
            <a:r>
              <a:rPr lang="zh-CN" altLang="en-US" sz="2400"/>
              <a:t>所示，每个交换机的端口号以及每个站点的</a:t>
            </a:r>
            <a:r>
              <a:rPr lang="en-US" sz="2400"/>
              <a:t>MAC</a:t>
            </a:r>
            <a:r>
              <a:rPr lang="zh-CN" altLang="en-US" sz="2400"/>
              <a:t>地址都标明在图上。一开始，二个交换机的转发表都是空的，以后按以下顺序有以下各站向其他各站发送了</a:t>
            </a:r>
            <a:r>
              <a:rPr lang="en-US" sz="2400"/>
              <a:t>MAC</a:t>
            </a:r>
            <a:r>
              <a:rPr lang="zh-CN" altLang="en-US" sz="2400"/>
              <a:t>帧，即：</a:t>
            </a:r>
            <a:r>
              <a:rPr lang="en-US" sz="2400"/>
              <a:t>1</a:t>
            </a:r>
            <a:r>
              <a:rPr lang="zh-CN" altLang="en-US" sz="2400"/>
              <a:t>）</a:t>
            </a:r>
            <a:r>
              <a:rPr lang="en-US" sz="2400"/>
              <a:t>H1</a:t>
            </a:r>
            <a:r>
              <a:rPr lang="zh-CN" altLang="en-US" sz="2400"/>
              <a:t>发送给</a:t>
            </a:r>
            <a:r>
              <a:rPr lang="en-US" sz="2400"/>
              <a:t>H5</a:t>
            </a:r>
            <a:r>
              <a:rPr lang="zh-CN" altLang="en-US" sz="2400"/>
              <a:t>；</a:t>
            </a:r>
            <a:r>
              <a:rPr lang="en-US" sz="2400"/>
              <a:t>2</a:t>
            </a:r>
            <a:r>
              <a:rPr lang="zh-CN" altLang="en-US" sz="2400"/>
              <a:t>）</a:t>
            </a:r>
            <a:r>
              <a:rPr lang="en-US" sz="2400"/>
              <a:t>H3</a:t>
            </a:r>
            <a:r>
              <a:rPr lang="zh-CN" altLang="en-US" sz="2400"/>
              <a:t>发送给</a:t>
            </a:r>
            <a:r>
              <a:rPr lang="en-US" sz="2400"/>
              <a:t>H2</a:t>
            </a:r>
            <a:r>
              <a:rPr lang="zh-CN" altLang="en-US" sz="2400"/>
              <a:t>；</a:t>
            </a:r>
            <a:r>
              <a:rPr lang="en-US" sz="2400"/>
              <a:t>3</a:t>
            </a:r>
            <a:r>
              <a:rPr lang="zh-CN" altLang="en-US" sz="2400"/>
              <a:t>）</a:t>
            </a:r>
            <a:r>
              <a:rPr lang="en-US" sz="2400"/>
              <a:t>H4</a:t>
            </a:r>
            <a:r>
              <a:rPr lang="zh-CN" altLang="en-US" sz="2400"/>
              <a:t>发送给</a:t>
            </a:r>
            <a:r>
              <a:rPr lang="en-US" sz="2400"/>
              <a:t>H3</a:t>
            </a:r>
            <a:r>
              <a:rPr lang="zh-CN" altLang="en-US" sz="2400"/>
              <a:t>；</a:t>
            </a:r>
            <a:r>
              <a:rPr lang="en-US" sz="2400"/>
              <a:t>4</a:t>
            </a:r>
            <a:r>
              <a:rPr lang="zh-CN" altLang="en-US" sz="2400"/>
              <a:t>）</a:t>
            </a:r>
            <a:r>
              <a:rPr lang="en-US" sz="2400"/>
              <a:t>H2</a:t>
            </a:r>
            <a:r>
              <a:rPr lang="zh-CN" altLang="en-US" sz="2400"/>
              <a:t>发送给</a:t>
            </a:r>
            <a:r>
              <a:rPr lang="en-US" sz="2400"/>
              <a:t>H1</a:t>
            </a:r>
            <a:r>
              <a:rPr lang="zh-CN" altLang="en-US" sz="2400"/>
              <a:t>。请将有关数据填入表</a:t>
            </a:r>
            <a:r>
              <a:rPr lang="en-US" sz="2400"/>
              <a:t>2</a:t>
            </a:r>
            <a:r>
              <a:rPr lang="zh-CN" altLang="en-US" sz="2400"/>
              <a:t>中</a:t>
            </a:r>
            <a:r>
              <a:rPr lang="zh-CN" altLang="en-US" sz="2400" b="1"/>
              <a:t>。</a:t>
            </a:r>
            <a:endParaRPr lang="zh-CN" altLang="en-US" sz="2400"/>
          </a:p>
          <a:p>
            <a:endParaRPr lang="en-US" altLang="zh-CN" sz="240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769" name="Object 1"/>
          <p:cNvGraphicFramePr>
            <a:graphicFrameLocks noChangeAspect="1"/>
          </p:cNvGraphicFramePr>
          <p:nvPr/>
        </p:nvGraphicFramePr>
        <p:xfrm>
          <a:off x="785786" y="3214686"/>
          <a:ext cx="7386689" cy="3357586"/>
        </p:xfrm>
        <a:graphic>
          <a:graphicData uri="http://schemas.openxmlformats.org/presentationml/2006/ole">
            <mc:AlternateContent xmlns:mc="http://schemas.openxmlformats.org/markup-compatibility/2006">
              <mc:Choice xmlns:v="urn:schemas-microsoft-com:vml" Requires="v">
                <p:oleObj spid="_x0000_s32774" name="Visio" r:id="rId3" imgW="4613453" imgH="2096719" progId="Visio.Drawing.11">
                  <p:embed/>
                </p:oleObj>
              </mc:Choice>
              <mc:Fallback>
                <p:oleObj name="Visio" r:id="rId3" imgW="4613453" imgH="2096719"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786" y="3214686"/>
                        <a:ext cx="7386689" cy="3357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857232"/>
            <a:ext cx="8429684" cy="5643602"/>
          </a:xfrm>
          <a:prstGeom prst="rect">
            <a:avLst/>
          </a:prstGeom>
          <a:noFill/>
        </p:spPr>
        <p:txBody>
          <a:bodyPr wrap="square" rtlCol="0">
            <a:noAutofit/>
          </a:bodyPr>
          <a:lstStyle/>
          <a:p>
            <a:endParaRPr lang="zh-CN" altLang="en-US" sz="2400"/>
          </a:p>
          <a:p>
            <a:endParaRPr lang="en-US" altLang="zh-CN" sz="240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712712488"/>
              </p:ext>
            </p:extLst>
          </p:nvPr>
        </p:nvGraphicFramePr>
        <p:xfrm>
          <a:off x="287153" y="228601"/>
          <a:ext cx="8173279" cy="3864146"/>
        </p:xfrm>
        <a:graphic>
          <a:graphicData uri="http://schemas.openxmlformats.org/drawingml/2006/table">
            <a:tbl>
              <a:tblPr/>
              <a:tblGrid>
                <a:gridCol w="910502">
                  <a:extLst>
                    <a:ext uri="{9D8B030D-6E8A-4147-A177-3AD203B41FA5}">
                      <a16:colId xmlns:a16="http://schemas.microsoft.com/office/drawing/2014/main" val="20000"/>
                    </a:ext>
                  </a:extLst>
                </a:gridCol>
                <a:gridCol w="910502">
                  <a:extLst>
                    <a:ext uri="{9D8B030D-6E8A-4147-A177-3AD203B41FA5}">
                      <a16:colId xmlns:a16="http://schemas.microsoft.com/office/drawing/2014/main" val="20001"/>
                    </a:ext>
                  </a:extLst>
                </a:gridCol>
                <a:gridCol w="908869">
                  <a:extLst>
                    <a:ext uri="{9D8B030D-6E8A-4147-A177-3AD203B41FA5}">
                      <a16:colId xmlns:a16="http://schemas.microsoft.com/office/drawing/2014/main" val="20002"/>
                    </a:ext>
                  </a:extLst>
                </a:gridCol>
                <a:gridCol w="908869">
                  <a:extLst>
                    <a:ext uri="{9D8B030D-6E8A-4147-A177-3AD203B41FA5}">
                      <a16:colId xmlns:a16="http://schemas.microsoft.com/office/drawing/2014/main" val="20003"/>
                    </a:ext>
                  </a:extLst>
                </a:gridCol>
                <a:gridCol w="733961">
                  <a:extLst>
                    <a:ext uri="{9D8B030D-6E8A-4147-A177-3AD203B41FA5}">
                      <a16:colId xmlns:a16="http://schemas.microsoft.com/office/drawing/2014/main" val="20004"/>
                    </a:ext>
                  </a:extLst>
                </a:gridCol>
                <a:gridCol w="2017166">
                  <a:extLst>
                    <a:ext uri="{9D8B030D-6E8A-4147-A177-3AD203B41FA5}">
                      <a16:colId xmlns:a16="http://schemas.microsoft.com/office/drawing/2014/main" val="20005"/>
                    </a:ext>
                  </a:extLst>
                </a:gridCol>
                <a:gridCol w="1783410">
                  <a:extLst>
                    <a:ext uri="{9D8B030D-6E8A-4147-A177-3AD203B41FA5}">
                      <a16:colId xmlns:a16="http://schemas.microsoft.com/office/drawing/2014/main" val="20006"/>
                    </a:ext>
                  </a:extLst>
                </a:gridCol>
              </a:tblGrid>
              <a:tr h="532967">
                <a:tc rowSpan="2">
                  <a:txBody>
                    <a:bodyPr/>
                    <a:lstStyle/>
                    <a:p>
                      <a:pPr algn="ctr">
                        <a:spcAft>
                          <a:spcPts val="0"/>
                        </a:spcAft>
                      </a:pPr>
                      <a:endParaRPr lang="en-US" sz="1800" kern="100" dirty="0">
                        <a:latin typeface="Times New Roman"/>
                        <a:ea typeface="宋体"/>
                        <a:cs typeface="Times New Roman"/>
                      </a:endParaRPr>
                    </a:p>
                    <a:p>
                      <a:pPr algn="ctr">
                        <a:spcAft>
                          <a:spcPts val="0"/>
                        </a:spcAft>
                      </a:pPr>
                      <a:r>
                        <a:rPr lang="zh-CN" sz="1800" kern="100" dirty="0">
                          <a:latin typeface="Times New Roman"/>
                          <a:ea typeface="宋体"/>
                          <a:cs typeface="Times New Roman"/>
                        </a:rPr>
                        <a:t>发送的帧</a:t>
                      </a: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1800" kern="100">
                          <a:latin typeface="Times New Roman"/>
                          <a:ea typeface="宋体"/>
                          <a:cs typeface="Times New Roman"/>
                        </a:rPr>
                        <a:t>交换机</a:t>
                      </a:r>
                      <a:r>
                        <a:rPr lang="en-US" sz="1800" kern="100">
                          <a:latin typeface="Times New Roman"/>
                          <a:ea typeface="宋体"/>
                          <a:cs typeface="Times New Roman"/>
                        </a:rPr>
                        <a:t>1</a:t>
                      </a:r>
                      <a:r>
                        <a:rPr lang="zh-CN" sz="1800" kern="100">
                          <a:latin typeface="Times New Roman"/>
                          <a:ea typeface="宋体"/>
                          <a:cs typeface="Times New Roman"/>
                        </a:rPr>
                        <a:t>的转发表</a:t>
                      </a: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zh-CN" sz="1800" kern="100">
                          <a:latin typeface="Times New Roman"/>
                          <a:ea typeface="宋体"/>
                          <a:cs typeface="Times New Roman"/>
                        </a:rPr>
                        <a:t>交换机</a:t>
                      </a:r>
                      <a:r>
                        <a:rPr lang="en-US" sz="1800" kern="100">
                          <a:latin typeface="Times New Roman"/>
                          <a:ea typeface="宋体"/>
                          <a:cs typeface="Times New Roman"/>
                        </a:rPr>
                        <a:t>2</a:t>
                      </a:r>
                      <a:r>
                        <a:rPr lang="zh-CN" sz="1800" kern="100">
                          <a:latin typeface="Times New Roman"/>
                          <a:ea typeface="宋体"/>
                          <a:cs typeface="Times New Roman"/>
                        </a:rPr>
                        <a:t>的转发表</a:t>
                      </a: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2">
                  <a:txBody>
                    <a:bodyPr/>
                    <a:lstStyle/>
                    <a:p>
                      <a:pPr algn="ctr">
                        <a:spcAft>
                          <a:spcPts val="0"/>
                        </a:spcAft>
                      </a:pPr>
                      <a:r>
                        <a:rPr lang="zh-CN" sz="1800" kern="100">
                          <a:latin typeface="Times New Roman"/>
                          <a:ea typeface="宋体"/>
                          <a:cs typeface="Times New Roman"/>
                        </a:rPr>
                        <a:t>交换机</a:t>
                      </a:r>
                      <a:r>
                        <a:rPr lang="en-US" sz="1800" kern="100">
                          <a:latin typeface="Times New Roman"/>
                          <a:ea typeface="宋体"/>
                          <a:cs typeface="Times New Roman"/>
                        </a:rPr>
                        <a:t>1</a:t>
                      </a:r>
                      <a:r>
                        <a:rPr lang="zh-CN" sz="1800" kern="100">
                          <a:latin typeface="Times New Roman"/>
                          <a:ea typeface="宋体"/>
                          <a:cs typeface="Times New Roman"/>
                        </a:rPr>
                        <a:t>对该帧的处理</a:t>
                      </a: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800" kern="100">
                          <a:latin typeface="Times New Roman"/>
                          <a:ea typeface="宋体"/>
                          <a:cs typeface="Times New Roman"/>
                        </a:rPr>
                        <a:t>交换机</a:t>
                      </a:r>
                      <a:r>
                        <a:rPr lang="en-US" sz="1800" kern="100">
                          <a:latin typeface="Times New Roman"/>
                          <a:ea typeface="宋体"/>
                          <a:cs typeface="Times New Roman"/>
                        </a:rPr>
                        <a:t>2</a:t>
                      </a:r>
                      <a:r>
                        <a:rPr lang="zh-CN" sz="1800" kern="100">
                          <a:latin typeface="Times New Roman"/>
                          <a:ea typeface="宋体"/>
                          <a:cs typeface="Times New Roman"/>
                        </a:rPr>
                        <a:t>对该帧的处理</a:t>
                      </a: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0690">
                <a:tc vMerge="1">
                  <a:txBody>
                    <a:bodyPr/>
                    <a:lstStyle/>
                    <a:p>
                      <a:endParaRPr lang="zh-CN" altLang="en-US"/>
                    </a:p>
                  </a:txBody>
                  <a:tcPr/>
                </a:tc>
                <a:tc>
                  <a:txBody>
                    <a:bodyPr/>
                    <a:lstStyle/>
                    <a:p>
                      <a:pPr algn="ctr">
                        <a:spcAft>
                          <a:spcPts val="0"/>
                        </a:spcAft>
                      </a:pPr>
                      <a:r>
                        <a:rPr lang="zh-CN" sz="1800" kern="100" dirty="0">
                          <a:latin typeface="Times New Roman"/>
                          <a:ea typeface="宋体"/>
                          <a:cs typeface="Times New Roman"/>
                        </a:rPr>
                        <a:t>站地址</a:t>
                      </a: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latin typeface="Times New Roman"/>
                          <a:ea typeface="宋体"/>
                          <a:cs typeface="Times New Roman"/>
                        </a:rPr>
                        <a:t>端口</a:t>
                      </a: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latin typeface="Times New Roman"/>
                          <a:ea typeface="宋体"/>
                          <a:cs typeface="Times New Roman"/>
                        </a:rPr>
                        <a:t>站地址</a:t>
                      </a: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latin typeface="Times New Roman"/>
                          <a:ea typeface="宋体"/>
                          <a:cs typeface="Times New Roman"/>
                        </a:rPr>
                        <a:t>端口</a:t>
                      </a: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733704">
                <a:tc>
                  <a:txBody>
                    <a:bodyPr/>
                    <a:lstStyle/>
                    <a:p>
                      <a:pPr algn="ctr">
                        <a:spcAft>
                          <a:spcPts val="0"/>
                        </a:spcAft>
                      </a:pPr>
                      <a:r>
                        <a:rPr lang="en-US" sz="1800" kern="100">
                          <a:latin typeface="Times New Roman"/>
                          <a:ea typeface="宋体"/>
                          <a:cs typeface="Times New Roman"/>
                        </a:rPr>
                        <a:t>H1-&gt;H5</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cs typeface="Times New Roman"/>
                        </a:rPr>
                        <a:t>MAC1</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Times New Roman"/>
                          <a:ea typeface="宋体"/>
                          <a:cs typeface="Times New Roman"/>
                        </a:rPr>
                        <a:t>1</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Times New Roman"/>
                          <a:ea typeface="宋体"/>
                          <a:cs typeface="Times New Roman"/>
                        </a:rPr>
                        <a:t>MAC1</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Times New Roman"/>
                          <a:ea typeface="宋体"/>
                          <a:cs typeface="Times New Roman"/>
                        </a:rPr>
                        <a:t>3</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a:ea typeface="宋体"/>
                          <a:cs typeface="Times New Roman"/>
                        </a:rPr>
                        <a:t>广播</a:t>
                      </a:r>
                      <a:endParaRPr lang="zh-CN" sz="1800" kern="100" dirty="0">
                        <a:latin typeface="Times New Roman"/>
                        <a:ea typeface="宋体"/>
                        <a:cs typeface="Times New Roman"/>
                      </a:endParaRPr>
                    </a:p>
                    <a:p>
                      <a:pPr algn="ctr">
                        <a:spcAft>
                          <a:spcPts val="0"/>
                        </a:spcAft>
                      </a:pPr>
                      <a:r>
                        <a:rPr lang="zh-CN" sz="1800" b="1" kern="100" dirty="0">
                          <a:latin typeface="Times New Roman"/>
                          <a:ea typeface="宋体"/>
                          <a:cs typeface="Times New Roman"/>
                        </a:rPr>
                        <a:t>写入转发表</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Times New Roman"/>
                          <a:ea typeface="宋体"/>
                          <a:cs typeface="Times New Roman"/>
                        </a:rPr>
                        <a:t>广播</a:t>
                      </a:r>
                      <a:endParaRPr lang="zh-CN" sz="1800" kern="100">
                        <a:latin typeface="Times New Roman"/>
                        <a:ea typeface="宋体"/>
                        <a:cs typeface="Times New Roman"/>
                      </a:endParaRPr>
                    </a:p>
                    <a:p>
                      <a:pPr algn="ctr">
                        <a:spcAft>
                          <a:spcPts val="0"/>
                        </a:spcAft>
                      </a:pPr>
                      <a:r>
                        <a:rPr lang="zh-CN" sz="1800" b="1" kern="100">
                          <a:latin typeface="Times New Roman"/>
                          <a:ea typeface="宋体"/>
                          <a:cs typeface="Times New Roman"/>
                        </a:rPr>
                        <a:t>写入转发表</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33704">
                <a:tc>
                  <a:txBody>
                    <a:bodyPr/>
                    <a:lstStyle/>
                    <a:p>
                      <a:pPr algn="ctr">
                        <a:spcAft>
                          <a:spcPts val="0"/>
                        </a:spcAft>
                      </a:pPr>
                      <a:r>
                        <a:rPr lang="en-US" sz="1800" kern="100">
                          <a:latin typeface="Times New Roman"/>
                          <a:ea typeface="宋体"/>
                          <a:cs typeface="Times New Roman"/>
                        </a:rPr>
                        <a:t>H3-&gt;H2</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cs typeface="Times New Roman"/>
                        </a:rPr>
                        <a:t>MAC3</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cs typeface="Times New Roman"/>
                        </a:rPr>
                        <a:t>2</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cs typeface="Times New Roman"/>
                        </a:rPr>
                        <a:t>MAC3</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cs typeface="Times New Roman"/>
                        </a:rPr>
                        <a:t>3</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a:ea typeface="宋体"/>
                          <a:cs typeface="Times New Roman"/>
                        </a:rPr>
                        <a:t>广播</a:t>
                      </a:r>
                      <a:endParaRPr lang="zh-CN" sz="1800" kern="100" dirty="0">
                        <a:latin typeface="Times New Roman"/>
                        <a:ea typeface="宋体"/>
                        <a:cs typeface="Times New Roman"/>
                      </a:endParaRPr>
                    </a:p>
                    <a:p>
                      <a:pPr algn="ctr">
                        <a:spcAft>
                          <a:spcPts val="0"/>
                        </a:spcAft>
                      </a:pPr>
                      <a:r>
                        <a:rPr lang="zh-CN" sz="1800" b="1" kern="100" dirty="0">
                          <a:latin typeface="Times New Roman"/>
                          <a:ea typeface="宋体"/>
                          <a:cs typeface="Times New Roman"/>
                        </a:rPr>
                        <a:t>写入转发表</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a:ea typeface="宋体"/>
                          <a:cs typeface="Times New Roman"/>
                        </a:rPr>
                        <a:t>广播</a:t>
                      </a:r>
                      <a:endParaRPr lang="zh-CN" sz="1800" kern="100" dirty="0">
                        <a:latin typeface="Times New Roman"/>
                        <a:ea typeface="宋体"/>
                        <a:cs typeface="Times New Roman"/>
                      </a:endParaRPr>
                    </a:p>
                    <a:p>
                      <a:pPr algn="ctr">
                        <a:spcAft>
                          <a:spcPts val="0"/>
                        </a:spcAft>
                      </a:pPr>
                      <a:r>
                        <a:rPr lang="zh-CN" sz="1800" b="1" kern="100" dirty="0">
                          <a:latin typeface="Times New Roman"/>
                          <a:ea typeface="宋体"/>
                          <a:cs typeface="Times New Roman"/>
                        </a:rPr>
                        <a:t>写入转发表</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33704">
                <a:tc>
                  <a:txBody>
                    <a:bodyPr/>
                    <a:lstStyle/>
                    <a:p>
                      <a:pPr algn="ctr">
                        <a:spcAft>
                          <a:spcPts val="0"/>
                        </a:spcAft>
                      </a:pPr>
                      <a:r>
                        <a:rPr lang="en-US" sz="1800" kern="100">
                          <a:latin typeface="Times New Roman"/>
                          <a:ea typeface="宋体"/>
                          <a:cs typeface="Times New Roman"/>
                        </a:rPr>
                        <a:t>H4-&gt;H3</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cs typeface="Times New Roman"/>
                        </a:rPr>
                        <a:t>MAC4</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Times New Roman"/>
                          <a:ea typeface="宋体"/>
                          <a:cs typeface="Times New Roman"/>
                        </a:rPr>
                        <a:t>2</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cs typeface="Times New Roman"/>
                        </a:rPr>
                        <a:t>MAC4</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cs typeface="Times New Roman"/>
                        </a:rPr>
                        <a:t>4</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solidFill>
                            <a:srgbClr val="FF0000"/>
                          </a:solidFill>
                          <a:latin typeface="Times New Roman"/>
                          <a:ea typeface="宋体"/>
                          <a:cs typeface="Times New Roman"/>
                        </a:rPr>
                        <a:t>丢弃不转发</a:t>
                      </a:r>
                      <a:endParaRPr lang="zh-CN" sz="1800" kern="100" dirty="0">
                        <a:solidFill>
                          <a:srgbClr val="FF0000"/>
                        </a:solidFill>
                        <a:latin typeface="Times New Roman"/>
                        <a:ea typeface="宋体"/>
                        <a:cs typeface="Times New Roman"/>
                      </a:endParaRPr>
                    </a:p>
                    <a:p>
                      <a:pPr algn="ctr">
                        <a:spcAft>
                          <a:spcPts val="0"/>
                        </a:spcAft>
                      </a:pPr>
                      <a:r>
                        <a:rPr lang="zh-CN" sz="1800" b="1" kern="100" dirty="0">
                          <a:latin typeface="Times New Roman"/>
                          <a:ea typeface="宋体"/>
                          <a:cs typeface="Times New Roman"/>
                        </a:rPr>
                        <a:t>写入转发表</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solidFill>
                            <a:srgbClr val="FF0000"/>
                          </a:solidFill>
                          <a:latin typeface="Times New Roman"/>
                          <a:ea typeface="宋体"/>
                          <a:cs typeface="Times New Roman"/>
                        </a:rPr>
                        <a:t>转发</a:t>
                      </a:r>
                      <a:endParaRPr lang="zh-CN" sz="1800" kern="100" dirty="0">
                        <a:solidFill>
                          <a:srgbClr val="FF0000"/>
                        </a:solidFill>
                        <a:latin typeface="Times New Roman"/>
                        <a:ea typeface="宋体"/>
                        <a:cs typeface="Times New Roman"/>
                      </a:endParaRPr>
                    </a:p>
                    <a:p>
                      <a:pPr algn="ctr">
                        <a:spcAft>
                          <a:spcPts val="0"/>
                        </a:spcAft>
                      </a:pPr>
                      <a:r>
                        <a:rPr lang="zh-CN" sz="1800" b="1" kern="100" dirty="0">
                          <a:latin typeface="Times New Roman"/>
                          <a:ea typeface="宋体"/>
                          <a:cs typeface="Times New Roman"/>
                        </a:rPr>
                        <a:t>写入转发表</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33704">
                <a:tc>
                  <a:txBody>
                    <a:bodyPr/>
                    <a:lstStyle/>
                    <a:p>
                      <a:pPr algn="ctr">
                        <a:spcAft>
                          <a:spcPts val="0"/>
                        </a:spcAft>
                      </a:pPr>
                      <a:r>
                        <a:rPr lang="en-US" sz="1800" kern="100" dirty="0">
                          <a:latin typeface="Times New Roman"/>
                          <a:ea typeface="宋体"/>
                          <a:cs typeface="Times New Roman"/>
                        </a:rPr>
                        <a:t>H2-&gt;H1</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cs typeface="Times New Roman"/>
                        </a:rPr>
                        <a:t>MAC2</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cs typeface="Times New Roman"/>
                        </a:rPr>
                        <a:t>1</a:t>
                      </a: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kern="10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solidFill>
                            <a:srgbClr val="FF0000"/>
                          </a:solidFill>
                          <a:latin typeface="Times New Roman"/>
                          <a:ea typeface="宋体"/>
                          <a:cs typeface="Times New Roman"/>
                        </a:rPr>
                        <a:t>丢弃不转发</a:t>
                      </a:r>
                      <a:endParaRPr lang="zh-CN" sz="1800" kern="100" dirty="0">
                        <a:solidFill>
                          <a:srgbClr val="FF0000"/>
                        </a:solidFill>
                        <a:latin typeface="Times New Roman"/>
                        <a:ea typeface="宋体"/>
                        <a:cs typeface="Times New Roman"/>
                      </a:endParaRPr>
                    </a:p>
                    <a:p>
                      <a:pPr algn="ctr">
                        <a:spcAft>
                          <a:spcPts val="0"/>
                        </a:spcAft>
                      </a:pPr>
                      <a:r>
                        <a:rPr lang="zh-CN" sz="1800" b="1" kern="100" dirty="0">
                          <a:latin typeface="Times New Roman"/>
                          <a:ea typeface="宋体"/>
                          <a:cs typeface="Times New Roman"/>
                        </a:rPr>
                        <a:t>写入转发表</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a:ea typeface="宋体"/>
                          <a:cs typeface="Times New Roman"/>
                        </a:rPr>
                        <a:t>接受不到该帧</a:t>
                      </a:r>
                      <a:endParaRPr lang="zh-CN" sz="1800" kern="100" dirty="0">
                        <a:latin typeface="Times New Roman"/>
                        <a:ea typeface="宋体"/>
                        <a:cs typeface="Times New Roman"/>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8" name="Object 1">
            <a:extLst>
              <a:ext uri="{FF2B5EF4-FFF2-40B4-BE49-F238E27FC236}">
                <a16:creationId xmlns:a16="http://schemas.microsoft.com/office/drawing/2014/main" id="{178E1936-F572-41D2-A9BA-8807B53DB9DA}"/>
              </a:ext>
            </a:extLst>
          </p:cNvPr>
          <p:cNvGraphicFramePr>
            <a:graphicFrameLocks noChangeAspect="1"/>
          </p:cNvGraphicFramePr>
          <p:nvPr>
            <p:extLst>
              <p:ext uri="{D42A27DB-BD31-4B8C-83A1-F6EECF244321}">
                <p14:modId xmlns:p14="http://schemas.microsoft.com/office/powerpoint/2010/main" val="1452939217"/>
              </p:ext>
            </p:extLst>
          </p:nvPr>
        </p:nvGraphicFramePr>
        <p:xfrm>
          <a:off x="1364561" y="4098428"/>
          <a:ext cx="6018462" cy="2735665"/>
        </p:xfrm>
        <a:graphic>
          <a:graphicData uri="http://schemas.openxmlformats.org/presentationml/2006/ole">
            <mc:AlternateContent xmlns:mc="http://schemas.openxmlformats.org/markup-compatibility/2006">
              <mc:Choice xmlns:v="urn:schemas-microsoft-com:vml" Requires="v">
                <p:oleObj spid="_x0000_s67586" name="Visio" r:id="rId3" imgW="4613453" imgH="2096719" progId="Visio.Drawing.11">
                  <p:embed/>
                </p:oleObj>
              </mc:Choice>
              <mc:Fallback>
                <p:oleObj name="Visio" r:id="rId3" imgW="4613453" imgH="2096719" progId="Visio.Drawing.11">
                  <p:embed/>
                  <p:pic>
                    <p:nvPicPr>
                      <p:cNvPr id="32769"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4561" y="4098428"/>
                        <a:ext cx="6018462" cy="2735665"/>
                      </a:xfrm>
                      <a:prstGeom prst="rect">
                        <a:avLst/>
                      </a:prstGeom>
                      <a:noFill/>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dirty="0"/>
              <a:t>图一所示的拓扑图包含以下</a:t>
            </a:r>
            <a:r>
              <a:rPr lang="en-US" sz="2400" dirty="0"/>
              <a:t>6</a:t>
            </a:r>
            <a:r>
              <a:rPr lang="zh-CN" altLang="en-US" sz="2400" dirty="0"/>
              <a:t>个子网</a:t>
            </a:r>
            <a:r>
              <a:rPr lang="en-US" sz="2400" dirty="0"/>
              <a:t>:</a:t>
            </a:r>
            <a:endParaRPr lang="zh-CN" altLang="en-US" sz="2400" dirty="0"/>
          </a:p>
          <a:p>
            <a:r>
              <a:rPr lang="zh-CN" altLang="en-US" sz="2400" dirty="0"/>
              <a:t>子网</a:t>
            </a:r>
            <a:r>
              <a:rPr lang="en-US" sz="2400" dirty="0"/>
              <a:t>A</a:t>
            </a:r>
            <a:r>
              <a:rPr lang="zh-CN" altLang="en-US" sz="2400" dirty="0"/>
              <a:t>：包括路由器</a:t>
            </a:r>
            <a:r>
              <a:rPr lang="en-US" sz="2400" dirty="0"/>
              <a:t>RG</a:t>
            </a:r>
            <a:r>
              <a:rPr lang="zh-CN" altLang="en-US" sz="2400" dirty="0"/>
              <a:t>的接口</a:t>
            </a:r>
            <a:r>
              <a:rPr lang="en-US" sz="2400" dirty="0"/>
              <a:t>S0</a:t>
            </a:r>
            <a:r>
              <a:rPr lang="zh-CN" altLang="en-US" sz="2400" dirty="0"/>
              <a:t>和路由器</a:t>
            </a:r>
            <a:r>
              <a:rPr lang="en-US" sz="2400" dirty="0"/>
              <a:t>RE</a:t>
            </a:r>
            <a:r>
              <a:rPr lang="zh-CN" altLang="en-US" sz="2400" dirty="0"/>
              <a:t>的接口</a:t>
            </a:r>
            <a:r>
              <a:rPr lang="en-US" sz="2400" dirty="0"/>
              <a:t>S0</a:t>
            </a:r>
            <a:r>
              <a:rPr lang="zh-CN" altLang="en-US" sz="2400" dirty="0"/>
              <a:t>。</a:t>
            </a:r>
          </a:p>
          <a:p>
            <a:r>
              <a:rPr lang="zh-CN" altLang="en-US" sz="2400" dirty="0"/>
              <a:t>子网</a:t>
            </a:r>
            <a:r>
              <a:rPr lang="en-US" sz="2400" dirty="0"/>
              <a:t>B</a:t>
            </a:r>
            <a:r>
              <a:rPr lang="zh-CN" altLang="en-US" sz="2400" dirty="0"/>
              <a:t>：包括路由器</a:t>
            </a:r>
            <a:r>
              <a:rPr lang="en-US" sz="2400" dirty="0"/>
              <a:t>RG</a:t>
            </a:r>
            <a:r>
              <a:rPr lang="zh-CN" altLang="en-US" sz="2400" dirty="0"/>
              <a:t>的接口</a:t>
            </a:r>
            <a:r>
              <a:rPr lang="en-US" sz="2400" dirty="0"/>
              <a:t>S1</a:t>
            </a:r>
            <a:r>
              <a:rPr lang="zh-CN" altLang="en-US" sz="2400" dirty="0"/>
              <a:t>和路由器</a:t>
            </a:r>
            <a:r>
              <a:rPr lang="en-US" sz="2400" dirty="0"/>
              <a:t>RF</a:t>
            </a:r>
            <a:r>
              <a:rPr lang="zh-CN" altLang="en-US" sz="2400" dirty="0"/>
              <a:t>的接口</a:t>
            </a:r>
            <a:r>
              <a:rPr lang="en-US" sz="2400" dirty="0"/>
              <a:t>S0</a:t>
            </a:r>
            <a:r>
              <a:rPr lang="zh-CN" altLang="en-US" sz="2400" dirty="0"/>
              <a:t>。</a:t>
            </a:r>
          </a:p>
          <a:p>
            <a:r>
              <a:rPr lang="zh-CN" altLang="en-US" sz="2400" dirty="0"/>
              <a:t>子网</a:t>
            </a:r>
            <a:r>
              <a:rPr lang="en-US" sz="2400" dirty="0"/>
              <a:t>C</a:t>
            </a:r>
            <a:r>
              <a:rPr lang="zh-CN" altLang="en-US" sz="2400" dirty="0"/>
              <a:t>：包括路由器</a:t>
            </a:r>
            <a:r>
              <a:rPr lang="en-US" sz="2400" dirty="0"/>
              <a:t>RE</a:t>
            </a:r>
            <a:r>
              <a:rPr lang="zh-CN" altLang="en-US" sz="2400" dirty="0"/>
              <a:t>的接口</a:t>
            </a:r>
            <a:r>
              <a:rPr lang="en-US" sz="2400" dirty="0"/>
              <a:t>E0</a:t>
            </a:r>
            <a:r>
              <a:rPr lang="zh-CN" altLang="en-US" sz="2400" dirty="0"/>
              <a:t>、</a:t>
            </a:r>
            <a:r>
              <a:rPr lang="en-US" sz="2400" dirty="0"/>
              <a:t>RA</a:t>
            </a:r>
            <a:r>
              <a:rPr lang="zh-CN" altLang="en-US" sz="2400" dirty="0"/>
              <a:t>接口</a:t>
            </a:r>
            <a:r>
              <a:rPr lang="en-US" sz="2400" dirty="0"/>
              <a:t>E2</a:t>
            </a:r>
            <a:r>
              <a:rPr lang="zh-CN" altLang="en-US" sz="2400" dirty="0"/>
              <a:t>和</a:t>
            </a:r>
            <a:r>
              <a:rPr lang="en-US" sz="2400" dirty="0"/>
              <a:t>RB</a:t>
            </a:r>
            <a:r>
              <a:rPr lang="zh-CN" altLang="en-US" sz="2400" dirty="0"/>
              <a:t>接口</a:t>
            </a:r>
            <a:r>
              <a:rPr lang="en-US" sz="2400" dirty="0"/>
              <a:t>E2</a:t>
            </a:r>
            <a:r>
              <a:rPr lang="zh-CN" altLang="en-US" sz="2400" dirty="0"/>
              <a:t>。</a:t>
            </a:r>
          </a:p>
          <a:p>
            <a:r>
              <a:rPr lang="zh-CN" altLang="en-US" sz="2400" dirty="0"/>
              <a:t>子网</a:t>
            </a:r>
            <a:r>
              <a:rPr lang="en-US" sz="2400" dirty="0"/>
              <a:t>D</a:t>
            </a:r>
            <a:r>
              <a:rPr lang="zh-CN" altLang="en-US" sz="2400" dirty="0"/>
              <a:t>：包括路由器</a:t>
            </a:r>
            <a:r>
              <a:rPr lang="en-US" sz="2400" dirty="0"/>
              <a:t>RF</a:t>
            </a:r>
            <a:r>
              <a:rPr lang="zh-CN" altLang="en-US" sz="2400" dirty="0"/>
              <a:t>的接口</a:t>
            </a:r>
            <a:r>
              <a:rPr lang="en-US" sz="2400" dirty="0"/>
              <a:t>E0</a:t>
            </a:r>
            <a:r>
              <a:rPr lang="zh-CN" altLang="en-US" sz="2400" dirty="0"/>
              <a:t>、</a:t>
            </a:r>
            <a:r>
              <a:rPr lang="en-US" sz="2400" dirty="0"/>
              <a:t>RC</a:t>
            </a:r>
            <a:r>
              <a:rPr lang="zh-CN" altLang="en-US" sz="2400" dirty="0"/>
              <a:t>接口</a:t>
            </a:r>
            <a:r>
              <a:rPr lang="en-US" sz="2400" dirty="0"/>
              <a:t>E2</a:t>
            </a:r>
            <a:r>
              <a:rPr lang="zh-CN" altLang="en-US" sz="2400" dirty="0"/>
              <a:t>和</a:t>
            </a:r>
            <a:r>
              <a:rPr lang="en-US" sz="2400" dirty="0"/>
              <a:t>RD</a:t>
            </a:r>
            <a:r>
              <a:rPr lang="zh-CN" altLang="en-US" sz="2400" dirty="0"/>
              <a:t>接口</a:t>
            </a:r>
            <a:r>
              <a:rPr lang="en-US" sz="2400" dirty="0"/>
              <a:t>E2</a:t>
            </a:r>
            <a:r>
              <a:rPr lang="zh-CN" altLang="en-US" sz="2400" dirty="0"/>
              <a:t>。</a:t>
            </a:r>
          </a:p>
          <a:p>
            <a:r>
              <a:rPr lang="zh-CN" altLang="en-US" sz="2400" dirty="0"/>
              <a:t>子网</a:t>
            </a:r>
            <a:r>
              <a:rPr lang="en-US" sz="2400" dirty="0"/>
              <a:t>E</a:t>
            </a:r>
            <a:r>
              <a:rPr lang="zh-CN" altLang="en-US" sz="2400" dirty="0"/>
              <a:t>：包括路由器</a:t>
            </a:r>
            <a:r>
              <a:rPr lang="en-US" sz="2400" dirty="0"/>
              <a:t>RA</a:t>
            </a:r>
            <a:r>
              <a:rPr lang="zh-CN" altLang="en-US" sz="2400" dirty="0"/>
              <a:t>接口</a:t>
            </a:r>
            <a:r>
              <a:rPr lang="en-US" sz="2400" dirty="0"/>
              <a:t>E0</a:t>
            </a:r>
            <a:r>
              <a:rPr lang="zh-CN" altLang="en-US" sz="2400" dirty="0"/>
              <a:t>、</a:t>
            </a:r>
            <a:r>
              <a:rPr lang="en-US" sz="2400" dirty="0"/>
              <a:t>E1</a:t>
            </a:r>
            <a:r>
              <a:rPr lang="zh-CN" altLang="en-US" sz="2400" dirty="0"/>
              <a:t>、</a:t>
            </a:r>
            <a:r>
              <a:rPr lang="en-US" sz="2400" dirty="0"/>
              <a:t>RB</a:t>
            </a:r>
            <a:r>
              <a:rPr lang="zh-CN" altLang="en-US" sz="2400" dirty="0"/>
              <a:t>接口</a:t>
            </a:r>
            <a:r>
              <a:rPr lang="en-US" sz="2400" dirty="0"/>
              <a:t>E0</a:t>
            </a:r>
            <a:r>
              <a:rPr lang="zh-CN" altLang="en-US" sz="2400" dirty="0"/>
              <a:t>、</a:t>
            </a:r>
            <a:r>
              <a:rPr lang="en-US" sz="2400" dirty="0"/>
              <a:t>E1</a:t>
            </a:r>
            <a:r>
              <a:rPr lang="zh-CN" altLang="en-US" sz="2400" dirty="0"/>
              <a:t>及这四个接口连接的四个子网（椭圆所示）。</a:t>
            </a:r>
          </a:p>
          <a:p>
            <a:r>
              <a:rPr lang="zh-CN" altLang="en-US" sz="2400" dirty="0"/>
              <a:t>子网</a:t>
            </a:r>
            <a:r>
              <a:rPr lang="en-US" sz="2400" dirty="0"/>
              <a:t>F</a:t>
            </a:r>
            <a:r>
              <a:rPr lang="zh-CN" altLang="en-US" sz="2400" dirty="0"/>
              <a:t>：包括路由器</a:t>
            </a:r>
            <a:r>
              <a:rPr lang="en-US" sz="2400" dirty="0"/>
              <a:t>RC</a:t>
            </a:r>
            <a:r>
              <a:rPr lang="zh-CN" altLang="en-US" sz="2400" dirty="0"/>
              <a:t>接口</a:t>
            </a:r>
            <a:r>
              <a:rPr lang="en-US" sz="2400" dirty="0"/>
              <a:t>E0</a:t>
            </a:r>
            <a:r>
              <a:rPr lang="zh-CN" altLang="en-US" sz="2400" dirty="0"/>
              <a:t>、</a:t>
            </a:r>
            <a:r>
              <a:rPr lang="en-US" sz="2400" dirty="0"/>
              <a:t>E1</a:t>
            </a:r>
            <a:r>
              <a:rPr lang="zh-CN" altLang="en-US" sz="2400" dirty="0"/>
              <a:t>、</a:t>
            </a:r>
            <a:r>
              <a:rPr lang="en-US" sz="2400" dirty="0"/>
              <a:t>RD</a:t>
            </a:r>
            <a:r>
              <a:rPr lang="zh-CN" altLang="en-US" sz="2400" dirty="0"/>
              <a:t>接口</a:t>
            </a:r>
            <a:r>
              <a:rPr lang="en-US" sz="2400" dirty="0"/>
              <a:t>E0</a:t>
            </a:r>
            <a:r>
              <a:rPr lang="zh-CN" altLang="en-US" sz="2400" dirty="0"/>
              <a:t>、</a:t>
            </a:r>
            <a:r>
              <a:rPr lang="en-US" sz="2400" dirty="0"/>
              <a:t>E1</a:t>
            </a:r>
            <a:r>
              <a:rPr lang="zh-CN" altLang="en-US" sz="2400" dirty="0"/>
              <a:t>及这四个接口连接的四个子网（椭圆所示）。</a:t>
            </a:r>
          </a:p>
          <a:p>
            <a:r>
              <a:rPr lang="zh-CN" altLang="en-US" sz="2400" dirty="0"/>
              <a:t>每个接口</a:t>
            </a:r>
            <a:r>
              <a:rPr lang="en-US" sz="2400" dirty="0"/>
              <a:t>IP</a:t>
            </a:r>
            <a:r>
              <a:rPr lang="zh-CN" altLang="en-US" sz="2400" dirty="0"/>
              <a:t>地址及椭圆所代表的子网网络地址如图所示，请回答下列问题：</a:t>
            </a:r>
          </a:p>
          <a:p>
            <a:r>
              <a:rPr lang="zh-CN" altLang="en-US" sz="2400" dirty="0"/>
              <a:t>（</a:t>
            </a:r>
            <a:r>
              <a:rPr lang="en-US" sz="2400" dirty="0"/>
              <a:t>1</a:t>
            </a:r>
            <a:r>
              <a:rPr lang="zh-CN" altLang="en-US" sz="2400" dirty="0"/>
              <a:t>）利用</a:t>
            </a:r>
            <a:r>
              <a:rPr lang="en-US" sz="2400" dirty="0"/>
              <a:t>IP</a:t>
            </a:r>
            <a:r>
              <a:rPr lang="zh-CN" altLang="en-US" sz="2400" dirty="0"/>
              <a:t>地址聚合计算子网</a:t>
            </a:r>
            <a:r>
              <a:rPr lang="en-US" sz="2400" dirty="0"/>
              <a:t>A-F</a:t>
            </a:r>
            <a:r>
              <a:rPr lang="zh-CN" altLang="en-US" sz="2400" dirty="0"/>
              <a:t>的网络地址和掩码长度。</a:t>
            </a:r>
          </a:p>
          <a:p>
            <a:r>
              <a:rPr lang="zh-CN" altLang="en-US" sz="2400" dirty="0"/>
              <a:t>（</a:t>
            </a:r>
            <a:r>
              <a:rPr lang="en-US" sz="2400" dirty="0"/>
              <a:t>2</a:t>
            </a:r>
            <a:r>
              <a:rPr lang="zh-CN" altLang="en-US" sz="2400" dirty="0"/>
              <a:t>）利用计算得到的子网</a:t>
            </a:r>
            <a:r>
              <a:rPr lang="en-US" sz="2400" dirty="0"/>
              <a:t>A-F</a:t>
            </a:r>
            <a:r>
              <a:rPr lang="zh-CN" altLang="en-US" sz="2400" dirty="0"/>
              <a:t>的网络地址设置路由器</a:t>
            </a:r>
            <a:r>
              <a:rPr lang="en-US" sz="2400" dirty="0"/>
              <a:t>RG</a:t>
            </a:r>
            <a:r>
              <a:rPr lang="zh-CN" altLang="en-US" sz="2400" dirty="0"/>
              <a:t>的转发表并填入下表中。</a:t>
            </a:r>
            <a:endParaRPr lang="en-US" altLang="zh-CN" sz="2400" dirty="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endParaRPr lang="en-US" altLang="zh-CN" sz="240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4513" name="Object 1"/>
          <p:cNvGraphicFramePr>
            <a:graphicFrameLocks noChangeAspect="1"/>
          </p:cNvGraphicFramePr>
          <p:nvPr/>
        </p:nvGraphicFramePr>
        <p:xfrm>
          <a:off x="214282" y="928670"/>
          <a:ext cx="8597848" cy="5357850"/>
        </p:xfrm>
        <a:graphic>
          <a:graphicData uri="http://schemas.openxmlformats.org/presentationml/2006/ole">
            <mc:AlternateContent xmlns:mc="http://schemas.openxmlformats.org/markup-compatibility/2006">
              <mc:Choice xmlns:v="urn:schemas-microsoft-com:vml" Requires="v">
                <p:oleObj spid="_x0000_s64518" name="Visio" r:id="rId3" imgW="10114775" imgH="6298660" progId="Visio.Drawing.11">
                  <p:embed/>
                </p:oleObj>
              </mc:Choice>
              <mc:Fallback>
                <p:oleObj name="Visio" r:id="rId3" imgW="10114775" imgH="6298660"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2" y="928670"/>
                        <a:ext cx="8597848" cy="535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文本框 2">
            <a:extLst>
              <a:ext uri="{FF2B5EF4-FFF2-40B4-BE49-F238E27FC236}">
                <a16:creationId xmlns:a16="http://schemas.microsoft.com/office/drawing/2014/main" id="{208B9B00-A069-4BBF-834E-1533A59B1AAA}"/>
              </a:ext>
            </a:extLst>
          </p:cNvPr>
          <p:cNvSpPr txBox="1"/>
          <p:nvPr/>
        </p:nvSpPr>
        <p:spPr>
          <a:xfrm>
            <a:off x="3059832" y="1988840"/>
            <a:ext cx="779381" cy="369332"/>
          </a:xfrm>
          <a:prstGeom prst="rect">
            <a:avLst/>
          </a:prstGeom>
          <a:noFill/>
        </p:spPr>
        <p:txBody>
          <a:bodyPr wrap="none" rtlCol="0">
            <a:spAutoFit/>
          </a:bodyPr>
          <a:lstStyle/>
          <a:p>
            <a:r>
              <a:rPr lang="zh-CN" altLang="en-US" dirty="0"/>
              <a:t>子网</a:t>
            </a:r>
            <a:r>
              <a:rPr lang="en-US" altLang="zh-CN" dirty="0"/>
              <a:t>A</a:t>
            </a:r>
            <a:endParaRPr lang="zh-CN" altLang="en-US" dirty="0"/>
          </a:p>
        </p:txBody>
      </p:sp>
      <p:sp>
        <p:nvSpPr>
          <p:cNvPr id="8" name="文本框 7">
            <a:extLst>
              <a:ext uri="{FF2B5EF4-FFF2-40B4-BE49-F238E27FC236}">
                <a16:creationId xmlns:a16="http://schemas.microsoft.com/office/drawing/2014/main" id="{D2E8D86A-68AF-48BA-8906-CF72A11D9543}"/>
              </a:ext>
            </a:extLst>
          </p:cNvPr>
          <p:cNvSpPr txBox="1"/>
          <p:nvPr/>
        </p:nvSpPr>
        <p:spPr>
          <a:xfrm>
            <a:off x="5220072" y="1964779"/>
            <a:ext cx="771365" cy="369332"/>
          </a:xfrm>
          <a:prstGeom prst="rect">
            <a:avLst/>
          </a:prstGeom>
          <a:noFill/>
        </p:spPr>
        <p:txBody>
          <a:bodyPr wrap="none" rtlCol="0">
            <a:spAutoFit/>
          </a:bodyPr>
          <a:lstStyle/>
          <a:p>
            <a:r>
              <a:rPr lang="zh-CN" altLang="en-US" dirty="0"/>
              <a:t>子网</a:t>
            </a:r>
            <a:r>
              <a:rPr lang="en-US" altLang="zh-CN" dirty="0"/>
              <a:t>B</a:t>
            </a:r>
            <a:endParaRPr lang="zh-CN" altLang="en-US" dirty="0"/>
          </a:p>
        </p:txBody>
      </p:sp>
      <p:sp>
        <p:nvSpPr>
          <p:cNvPr id="9" name="文本框 8">
            <a:extLst>
              <a:ext uri="{FF2B5EF4-FFF2-40B4-BE49-F238E27FC236}">
                <a16:creationId xmlns:a16="http://schemas.microsoft.com/office/drawing/2014/main" id="{B69BDB05-8C06-4136-A638-6270EC900844}"/>
              </a:ext>
            </a:extLst>
          </p:cNvPr>
          <p:cNvSpPr txBox="1"/>
          <p:nvPr/>
        </p:nvSpPr>
        <p:spPr>
          <a:xfrm>
            <a:off x="1619672" y="3309701"/>
            <a:ext cx="771365" cy="369332"/>
          </a:xfrm>
          <a:prstGeom prst="rect">
            <a:avLst/>
          </a:prstGeom>
          <a:noFill/>
        </p:spPr>
        <p:txBody>
          <a:bodyPr wrap="none" rtlCol="0">
            <a:spAutoFit/>
          </a:bodyPr>
          <a:lstStyle/>
          <a:p>
            <a:r>
              <a:rPr lang="zh-CN" altLang="en-US" dirty="0"/>
              <a:t>子网</a:t>
            </a:r>
            <a:r>
              <a:rPr lang="en-US" altLang="zh-CN" dirty="0"/>
              <a:t>C</a:t>
            </a:r>
            <a:endParaRPr lang="zh-CN" altLang="en-US" dirty="0"/>
          </a:p>
        </p:txBody>
      </p:sp>
      <p:sp>
        <p:nvSpPr>
          <p:cNvPr id="10" name="文本框 9">
            <a:extLst>
              <a:ext uri="{FF2B5EF4-FFF2-40B4-BE49-F238E27FC236}">
                <a16:creationId xmlns:a16="http://schemas.microsoft.com/office/drawing/2014/main" id="{ED5CF873-965A-4289-9A95-43713F9E8143}"/>
              </a:ext>
            </a:extLst>
          </p:cNvPr>
          <p:cNvSpPr txBox="1"/>
          <p:nvPr/>
        </p:nvSpPr>
        <p:spPr>
          <a:xfrm>
            <a:off x="5724128" y="3422929"/>
            <a:ext cx="788999" cy="369332"/>
          </a:xfrm>
          <a:prstGeom prst="rect">
            <a:avLst/>
          </a:prstGeom>
          <a:noFill/>
        </p:spPr>
        <p:txBody>
          <a:bodyPr wrap="none" rtlCol="0">
            <a:spAutoFit/>
          </a:bodyPr>
          <a:lstStyle/>
          <a:p>
            <a:r>
              <a:rPr lang="zh-CN" altLang="en-US" dirty="0"/>
              <a:t>子网</a:t>
            </a:r>
            <a:r>
              <a:rPr lang="en-US" altLang="zh-CN" dirty="0"/>
              <a:t>D</a:t>
            </a:r>
            <a:endParaRPr lang="zh-CN" altLang="en-US" dirty="0"/>
          </a:p>
        </p:txBody>
      </p:sp>
      <p:sp>
        <p:nvSpPr>
          <p:cNvPr id="5" name="矩形 4">
            <a:extLst>
              <a:ext uri="{FF2B5EF4-FFF2-40B4-BE49-F238E27FC236}">
                <a16:creationId xmlns:a16="http://schemas.microsoft.com/office/drawing/2014/main" id="{5F186AF8-C1AE-4A77-AD62-032C01D9FBFC}"/>
              </a:ext>
            </a:extLst>
          </p:cNvPr>
          <p:cNvSpPr/>
          <p:nvPr/>
        </p:nvSpPr>
        <p:spPr>
          <a:xfrm>
            <a:off x="2011766" y="6238659"/>
            <a:ext cx="758541" cy="369332"/>
          </a:xfrm>
          <a:prstGeom prst="rect">
            <a:avLst/>
          </a:prstGeom>
        </p:spPr>
        <p:txBody>
          <a:bodyPr wrap="none">
            <a:spAutoFit/>
          </a:bodyPr>
          <a:lstStyle/>
          <a:p>
            <a:r>
              <a:rPr lang="zh-CN" altLang="en-US" dirty="0"/>
              <a:t>子网</a:t>
            </a:r>
            <a:r>
              <a:rPr lang="en-US" altLang="zh-CN" dirty="0"/>
              <a:t>E</a:t>
            </a:r>
            <a:endParaRPr lang="zh-CN" altLang="en-US" dirty="0"/>
          </a:p>
        </p:txBody>
      </p:sp>
      <p:sp>
        <p:nvSpPr>
          <p:cNvPr id="6" name="矩形 5">
            <a:extLst>
              <a:ext uri="{FF2B5EF4-FFF2-40B4-BE49-F238E27FC236}">
                <a16:creationId xmlns:a16="http://schemas.microsoft.com/office/drawing/2014/main" id="{45A4FA48-FCD8-4BE5-BB5F-0DB81A134A43}"/>
              </a:ext>
            </a:extLst>
          </p:cNvPr>
          <p:cNvSpPr/>
          <p:nvPr/>
        </p:nvSpPr>
        <p:spPr>
          <a:xfrm>
            <a:off x="6380897" y="6202940"/>
            <a:ext cx="752129" cy="369332"/>
          </a:xfrm>
          <a:prstGeom prst="rect">
            <a:avLst/>
          </a:prstGeom>
        </p:spPr>
        <p:txBody>
          <a:bodyPr wrap="none">
            <a:spAutoFit/>
          </a:bodyPr>
          <a:lstStyle/>
          <a:p>
            <a:r>
              <a:rPr lang="zh-CN" altLang="en-US" dirty="0"/>
              <a:t>子网</a:t>
            </a:r>
            <a:r>
              <a:rPr lang="en-US" altLang="zh-CN" dirty="0"/>
              <a:t>F</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dirty="0"/>
              <a:t>子网</a:t>
            </a:r>
            <a:r>
              <a:rPr lang="en-US" sz="2400" dirty="0"/>
              <a:t>A</a:t>
            </a:r>
            <a:r>
              <a:rPr lang="zh-CN" altLang="en-US" sz="2400" dirty="0"/>
              <a:t>：</a:t>
            </a:r>
          </a:p>
          <a:p>
            <a:r>
              <a:rPr lang="zh-CN" altLang="en-US" sz="2400" dirty="0"/>
              <a:t>路由器</a:t>
            </a:r>
            <a:r>
              <a:rPr lang="en-US" sz="2400" dirty="0"/>
              <a:t>RG</a:t>
            </a:r>
            <a:r>
              <a:rPr lang="zh-CN" altLang="en-US" sz="2400" dirty="0"/>
              <a:t>的二个端口</a:t>
            </a:r>
            <a:r>
              <a:rPr lang="en-US" sz="2400" dirty="0"/>
              <a:t>IP</a:t>
            </a:r>
            <a:r>
              <a:rPr lang="zh-CN" altLang="en-US" sz="2400" dirty="0"/>
              <a:t>地址：</a:t>
            </a:r>
          </a:p>
          <a:p>
            <a:r>
              <a:rPr lang="en-US" sz="2400" dirty="0"/>
              <a:t>192.168.6.5  </a:t>
            </a:r>
            <a:r>
              <a:rPr lang="zh-CN" altLang="en-US" sz="2400" dirty="0"/>
              <a:t>化成二进制为</a:t>
            </a:r>
            <a:r>
              <a:rPr lang="en-US" sz="2400" dirty="0"/>
              <a:t>		</a:t>
            </a:r>
            <a:r>
              <a:rPr lang="en-US" sz="2400" dirty="0">
                <a:solidFill>
                  <a:srgbClr val="FF0000"/>
                </a:solidFill>
              </a:rPr>
              <a:t>192.168.6.000001</a:t>
            </a:r>
            <a:r>
              <a:rPr lang="en-US" sz="2400" dirty="0"/>
              <a:t>01</a:t>
            </a:r>
            <a:r>
              <a:rPr lang="zh-CN" altLang="en-US" sz="2400" dirty="0"/>
              <a:t>，</a:t>
            </a:r>
          </a:p>
          <a:p>
            <a:r>
              <a:rPr lang="en-US" sz="2400" dirty="0"/>
              <a:t>192.168.6.6  </a:t>
            </a:r>
            <a:r>
              <a:rPr lang="zh-CN" altLang="en-US" sz="2400" dirty="0"/>
              <a:t>化成二进制为</a:t>
            </a:r>
            <a:r>
              <a:rPr lang="en-US" sz="2400" dirty="0"/>
              <a:t>		</a:t>
            </a:r>
            <a:r>
              <a:rPr lang="en-US" sz="2400" dirty="0">
                <a:solidFill>
                  <a:srgbClr val="FF0000"/>
                </a:solidFill>
              </a:rPr>
              <a:t>192.168.6.000001</a:t>
            </a:r>
            <a:r>
              <a:rPr lang="en-US" sz="2400" dirty="0"/>
              <a:t>10</a:t>
            </a:r>
            <a:r>
              <a:rPr lang="zh-CN" altLang="en-US" sz="2400" dirty="0"/>
              <a:t>，</a:t>
            </a:r>
          </a:p>
          <a:p>
            <a:r>
              <a:rPr lang="en-US" sz="2400" dirty="0"/>
              <a:t> </a:t>
            </a:r>
            <a:endParaRPr lang="zh-CN" altLang="en-US" sz="2400" dirty="0"/>
          </a:p>
          <a:p>
            <a:r>
              <a:rPr lang="en-US" sz="2400" dirty="0"/>
              <a:t>192.168.6.13</a:t>
            </a:r>
            <a:r>
              <a:rPr lang="zh-CN" altLang="en-US" sz="2400" dirty="0"/>
              <a:t>化成二进制为</a:t>
            </a:r>
            <a:r>
              <a:rPr lang="en-US" sz="2400" dirty="0"/>
              <a:t> 	</a:t>
            </a:r>
            <a:r>
              <a:rPr lang="en-US" sz="2400" dirty="0">
                <a:solidFill>
                  <a:srgbClr val="FF0000"/>
                </a:solidFill>
              </a:rPr>
              <a:t>192.168.6.000011</a:t>
            </a:r>
            <a:r>
              <a:rPr lang="en-US" sz="2400" dirty="0"/>
              <a:t>01</a:t>
            </a:r>
            <a:endParaRPr lang="zh-CN" altLang="en-US" sz="2400" dirty="0"/>
          </a:p>
          <a:p>
            <a:r>
              <a:rPr lang="en-US" sz="2400" dirty="0"/>
              <a:t>192.168.6.14</a:t>
            </a:r>
            <a:r>
              <a:rPr lang="zh-CN" altLang="en-US" sz="2400" dirty="0"/>
              <a:t>化成二进制为</a:t>
            </a:r>
            <a:r>
              <a:rPr lang="en-US" sz="2400" dirty="0"/>
              <a:t> 	</a:t>
            </a:r>
            <a:r>
              <a:rPr lang="en-US" sz="2400" dirty="0">
                <a:solidFill>
                  <a:srgbClr val="FF0000"/>
                </a:solidFill>
              </a:rPr>
              <a:t>192.168.6.000011</a:t>
            </a:r>
            <a:r>
              <a:rPr lang="en-US" sz="2400" dirty="0"/>
              <a:t>10</a:t>
            </a:r>
            <a:endParaRPr lang="zh-CN" altLang="en-US" sz="2400" dirty="0"/>
          </a:p>
          <a:p>
            <a:r>
              <a:rPr lang="en-US" sz="2400" dirty="0"/>
              <a:t> </a:t>
            </a:r>
            <a:endParaRPr lang="zh-CN" altLang="en-US" sz="2400" dirty="0"/>
          </a:p>
          <a:p>
            <a:r>
              <a:rPr lang="zh-CN" altLang="en-US" sz="2400" dirty="0"/>
              <a:t>由于子网</a:t>
            </a:r>
            <a:r>
              <a:rPr lang="en-US" sz="2400" dirty="0"/>
              <a:t>A</a:t>
            </a:r>
            <a:r>
              <a:rPr lang="zh-CN" altLang="en-US" sz="2400" dirty="0"/>
              <a:t>和</a:t>
            </a:r>
            <a:r>
              <a:rPr lang="en-US" sz="2400" dirty="0"/>
              <a:t>B</a:t>
            </a:r>
            <a:r>
              <a:rPr lang="zh-CN" altLang="en-US" sz="2400" dirty="0"/>
              <a:t>只有二个接口，因此主机号可以用</a:t>
            </a:r>
            <a:r>
              <a:rPr lang="en-US" sz="2400" dirty="0"/>
              <a:t>2</a:t>
            </a:r>
            <a:r>
              <a:rPr lang="zh-CN" altLang="en-US" sz="2400" dirty="0"/>
              <a:t>位表示</a:t>
            </a:r>
          </a:p>
          <a:p>
            <a:r>
              <a:rPr lang="zh-CN" altLang="en-US" sz="2400" dirty="0"/>
              <a:t>所以</a:t>
            </a:r>
            <a:r>
              <a:rPr lang="en-US" sz="2400" dirty="0"/>
              <a:t>A</a:t>
            </a:r>
            <a:r>
              <a:rPr lang="zh-CN" altLang="en-US" sz="2400" dirty="0"/>
              <a:t>子网号为</a:t>
            </a:r>
            <a:r>
              <a:rPr lang="en-US" sz="2400" dirty="0"/>
              <a:t>192.168.6.4/30, </a:t>
            </a:r>
            <a:r>
              <a:rPr lang="zh-CN" altLang="en-US" sz="2400" dirty="0"/>
              <a:t>填到表①，</a:t>
            </a:r>
            <a:r>
              <a:rPr lang="en-US" sz="2400" dirty="0"/>
              <a:t> B</a:t>
            </a:r>
            <a:r>
              <a:rPr lang="zh-CN" altLang="en-US" sz="2400" dirty="0"/>
              <a:t>的子网号为</a:t>
            </a:r>
            <a:r>
              <a:rPr lang="en-US" sz="2400" dirty="0"/>
              <a:t>192.168.6.12/30, </a:t>
            </a:r>
            <a:r>
              <a:rPr lang="zh-CN" altLang="en-US" sz="2400" dirty="0"/>
              <a:t>填到表②</a:t>
            </a:r>
          </a:p>
          <a:p>
            <a:endParaRPr lang="en-US" altLang="zh-CN" sz="2400" dirty="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id="{38BEB80D-CA17-4154-AAF9-53A256604D73}"/>
              </a:ext>
            </a:extLst>
          </p:cNvPr>
          <p:cNvSpPr/>
          <p:nvPr/>
        </p:nvSpPr>
        <p:spPr>
          <a:xfrm>
            <a:off x="285720" y="2420888"/>
            <a:ext cx="1274708" cy="461665"/>
          </a:xfrm>
          <a:prstGeom prst="rect">
            <a:avLst/>
          </a:prstGeom>
        </p:spPr>
        <p:txBody>
          <a:bodyPr wrap="none">
            <a:spAutoFit/>
          </a:bodyPr>
          <a:lstStyle/>
          <a:p>
            <a:r>
              <a:rPr lang="zh-CN" altLang="en-US" sz="2400" dirty="0"/>
              <a:t>子网</a:t>
            </a:r>
            <a:r>
              <a:rPr lang="en-US" altLang="zh-CN" sz="2400" dirty="0"/>
              <a:t>B</a:t>
            </a:r>
            <a:r>
              <a:rPr lang="zh-CN" altLang="en-US" sz="2400"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a:t>子网</a:t>
            </a:r>
            <a:r>
              <a:rPr lang="en-US" sz="2400"/>
              <a:t>C</a:t>
            </a:r>
            <a:r>
              <a:rPr lang="zh-CN" altLang="en-US" sz="2400"/>
              <a:t>：</a:t>
            </a:r>
          </a:p>
          <a:p>
            <a:r>
              <a:rPr lang="en-US" sz="2400"/>
              <a:t>192.168.6.193</a:t>
            </a:r>
            <a:r>
              <a:rPr lang="zh-CN" altLang="en-US" sz="2400"/>
              <a:t>、</a:t>
            </a:r>
            <a:r>
              <a:rPr lang="en-US" sz="2400"/>
              <a:t>192.168.6.194</a:t>
            </a:r>
            <a:r>
              <a:rPr lang="zh-CN" altLang="en-US" sz="2400"/>
              <a:t>、</a:t>
            </a:r>
            <a:r>
              <a:rPr lang="en-US" sz="2400"/>
              <a:t>192.168.6.195</a:t>
            </a:r>
            <a:r>
              <a:rPr lang="zh-CN" altLang="en-US" sz="2400"/>
              <a:t>这三个</a:t>
            </a:r>
            <a:r>
              <a:rPr lang="en-US" sz="2400"/>
              <a:t>IP</a:t>
            </a:r>
            <a:r>
              <a:rPr lang="zh-CN" altLang="en-US" sz="2400"/>
              <a:t>必须位于一个子网；</a:t>
            </a:r>
          </a:p>
          <a:p>
            <a:r>
              <a:rPr lang="zh-CN" altLang="en-US" sz="2400"/>
              <a:t>首先将他们变成二进制为：</a:t>
            </a:r>
          </a:p>
          <a:p>
            <a:r>
              <a:rPr lang="en-US" sz="2400"/>
              <a:t>192.168.6.193   </a:t>
            </a:r>
            <a:r>
              <a:rPr lang="en-US" sz="2400">
                <a:solidFill>
                  <a:srgbClr val="FF0000"/>
                </a:solidFill>
              </a:rPr>
              <a:t>192.168.6.11000</a:t>
            </a:r>
            <a:r>
              <a:rPr lang="en-US" sz="2400"/>
              <a:t>001</a:t>
            </a:r>
            <a:endParaRPr lang="zh-CN" altLang="en-US" sz="2400"/>
          </a:p>
          <a:p>
            <a:r>
              <a:rPr lang="en-US" sz="2400"/>
              <a:t>192.168.6.194   </a:t>
            </a:r>
            <a:r>
              <a:rPr lang="en-US" sz="2400">
                <a:solidFill>
                  <a:srgbClr val="FF0000"/>
                </a:solidFill>
              </a:rPr>
              <a:t>192.168.6.11000</a:t>
            </a:r>
            <a:r>
              <a:rPr lang="en-US" sz="2400"/>
              <a:t>010</a:t>
            </a:r>
            <a:endParaRPr lang="zh-CN" altLang="en-US" sz="2400"/>
          </a:p>
          <a:p>
            <a:r>
              <a:rPr lang="en-US" sz="2400"/>
              <a:t>192.168.6.195   </a:t>
            </a:r>
            <a:r>
              <a:rPr lang="en-US" sz="2400">
                <a:solidFill>
                  <a:srgbClr val="FF0000"/>
                </a:solidFill>
              </a:rPr>
              <a:t>192.168.6.11000</a:t>
            </a:r>
            <a:r>
              <a:rPr lang="en-US" sz="2400"/>
              <a:t>011</a:t>
            </a:r>
            <a:endParaRPr lang="zh-CN" altLang="en-US" sz="2400"/>
          </a:p>
          <a:p>
            <a:r>
              <a:rPr lang="zh-CN" altLang="en-US" sz="2400"/>
              <a:t>但如果主机号只取</a:t>
            </a:r>
            <a:r>
              <a:rPr lang="en-US" sz="2400"/>
              <a:t>2</a:t>
            </a:r>
            <a:r>
              <a:rPr lang="zh-CN" altLang="en-US" sz="2400"/>
              <a:t>位，去掉</a:t>
            </a:r>
            <a:r>
              <a:rPr lang="en-US" sz="2400"/>
              <a:t>2</a:t>
            </a:r>
            <a:r>
              <a:rPr lang="zh-CN" altLang="en-US" sz="2400"/>
              <a:t>个特殊地址只能用于二台主机，因此主机号必须取</a:t>
            </a:r>
            <a:r>
              <a:rPr lang="en-US" sz="2400"/>
              <a:t>3</a:t>
            </a:r>
            <a:r>
              <a:rPr lang="zh-CN" altLang="en-US" sz="2400"/>
              <a:t>位</a:t>
            </a:r>
            <a:r>
              <a:rPr lang="en-US" sz="2400"/>
              <a:t>.</a:t>
            </a:r>
            <a:endParaRPr lang="zh-CN" altLang="en-US" sz="2400"/>
          </a:p>
          <a:p>
            <a:r>
              <a:rPr lang="zh-CN" altLang="en-US" sz="2400"/>
              <a:t>这三个</a:t>
            </a:r>
            <a:r>
              <a:rPr lang="en-US" sz="2400"/>
              <a:t>IP</a:t>
            </a:r>
            <a:r>
              <a:rPr lang="zh-CN" altLang="en-US" sz="2400"/>
              <a:t>被聚合为</a:t>
            </a:r>
            <a:r>
              <a:rPr lang="en-US" sz="2400"/>
              <a:t>192.168.6.192/29</a:t>
            </a:r>
            <a:r>
              <a:rPr lang="zh-CN" altLang="en-US" sz="2400"/>
              <a:t>，填到表</a:t>
            </a:r>
            <a:r>
              <a:rPr lang="en-US" sz="2400"/>
              <a:t>③</a:t>
            </a:r>
            <a:endParaRPr lang="zh-CN" altLang="en-US" sz="2400"/>
          </a:p>
          <a:p>
            <a:endParaRPr lang="en-US" altLang="zh-CN" sz="240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a:t>子网</a:t>
            </a:r>
            <a:r>
              <a:rPr lang="en-US" sz="2400"/>
              <a:t>D:</a:t>
            </a:r>
            <a:endParaRPr lang="zh-CN" altLang="en-US" sz="2400"/>
          </a:p>
          <a:p>
            <a:r>
              <a:rPr lang="en-US" sz="2400"/>
              <a:t>192.168.6.87</a:t>
            </a:r>
            <a:r>
              <a:rPr lang="zh-CN" altLang="en-US" sz="2400"/>
              <a:t>、</a:t>
            </a:r>
            <a:r>
              <a:rPr lang="en-US" sz="2400"/>
              <a:t>192.168.6.88</a:t>
            </a:r>
            <a:r>
              <a:rPr lang="zh-CN" altLang="en-US" sz="2400"/>
              <a:t>、</a:t>
            </a:r>
            <a:r>
              <a:rPr lang="en-US" sz="2400"/>
              <a:t>192.168.6.89</a:t>
            </a:r>
            <a:r>
              <a:rPr lang="zh-CN" altLang="en-US" sz="2400"/>
              <a:t>这三个</a:t>
            </a:r>
            <a:r>
              <a:rPr lang="en-US" sz="2400"/>
              <a:t>IP</a:t>
            </a:r>
            <a:r>
              <a:rPr lang="zh-CN" altLang="en-US" sz="2400"/>
              <a:t>必须位于一个子网。</a:t>
            </a:r>
          </a:p>
          <a:p>
            <a:r>
              <a:rPr lang="en-US" sz="2400"/>
              <a:t>192.168.6.87   </a:t>
            </a:r>
            <a:r>
              <a:rPr lang="en-US" sz="2400">
                <a:solidFill>
                  <a:srgbClr val="FF0000"/>
                </a:solidFill>
              </a:rPr>
              <a:t>192.168.6.0101</a:t>
            </a:r>
            <a:r>
              <a:rPr lang="en-US" sz="2400"/>
              <a:t>0111</a:t>
            </a:r>
            <a:endParaRPr lang="zh-CN" altLang="en-US" sz="2400"/>
          </a:p>
          <a:p>
            <a:r>
              <a:rPr lang="en-US" sz="2400"/>
              <a:t>192.168.6.88   </a:t>
            </a:r>
            <a:r>
              <a:rPr lang="en-US" sz="2400">
                <a:solidFill>
                  <a:srgbClr val="FF0000"/>
                </a:solidFill>
              </a:rPr>
              <a:t>192.168.6.0101</a:t>
            </a:r>
            <a:r>
              <a:rPr lang="en-US" sz="2400"/>
              <a:t>1000</a:t>
            </a:r>
            <a:endParaRPr lang="zh-CN" altLang="en-US" sz="2400"/>
          </a:p>
          <a:p>
            <a:r>
              <a:rPr lang="en-US" sz="2400"/>
              <a:t>192.168.6.89   </a:t>
            </a:r>
            <a:r>
              <a:rPr lang="en-US" sz="2400">
                <a:solidFill>
                  <a:srgbClr val="FF0000"/>
                </a:solidFill>
              </a:rPr>
              <a:t>192.168.6.0101</a:t>
            </a:r>
            <a:r>
              <a:rPr lang="en-US" sz="2400"/>
              <a:t>1001</a:t>
            </a:r>
            <a:endParaRPr lang="zh-CN" altLang="en-US" sz="2400"/>
          </a:p>
          <a:p>
            <a:r>
              <a:rPr lang="zh-CN" altLang="en-US" sz="2400"/>
              <a:t>主机号必须取</a:t>
            </a:r>
            <a:r>
              <a:rPr lang="en-US" sz="2400"/>
              <a:t>4</a:t>
            </a:r>
            <a:r>
              <a:rPr lang="zh-CN" altLang="en-US" sz="2400"/>
              <a:t>位</a:t>
            </a:r>
          </a:p>
          <a:p>
            <a:r>
              <a:rPr lang="zh-CN" altLang="en-US" sz="2400"/>
              <a:t>这三个</a:t>
            </a:r>
            <a:r>
              <a:rPr lang="en-US" sz="2400"/>
              <a:t>IP</a:t>
            </a:r>
            <a:r>
              <a:rPr lang="zh-CN" altLang="en-US" sz="2400"/>
              <a:t>被聚合为</a:t>
            </a:r>
            <a:r>
              <a:rPr lang="en-US" sz="2400"/>
              <a:t> 192.168.6.80/28</a:t>
            </a:r>
            <a:r>
              <a:rPr lang="zh-CN" altLang="en-US" sz="2400"/>
              <a:t>，填到表</a:t>
            </a:r>
            <a:r>
              <a:rPr lang="en-US" sz="2400"/>
              <a:t>④</a:t>
            </a:r>
            <a:endParaRPr lang="zh-CN" altLang="en-US" sz="2400"/>
          </a:p>
          <a:p>
            <a:endParaRPr lang="en-US" altLang="zh-CN" sz="240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单项选择</a:t>
            </a:r>
          </a:p>
        </p:txBody>
      </p:sp>
      <p:sp>
        <p:nvSpPr>
          <p:cNvPr id="4" name="TextBox 3"/>
          <p:cNvSpPr txBox="1"/>
          <p:nvPr/>
        </p:nvSpPr>
        <p:spPr>
          <a:xfrm>
            <a:off x="214282" y="857232"/>
            <a:ext cx="8429684" cy="5643602"/>
          </a:xfrm>
          <a:prstGeom prst="rect">
            <a:avLst/>
          </a:prstGeom>
          <a:noFill/>
        </p:spPr>
        <p:txBody>
          <a:bodyPr wrap="square" rtlCol="0">
            <a:noAutofit/>
          </a:bodyPr>
          <a:lstStyle/>
          <a:p>
            <a:pPr lvl="0"/>
            <a:r>
              <a:rPr lang="en-US" altLang="zh-CN" dirty="0"/>
              <a:t>1:</a:t>
            </a:r>
            <a:r>
              <a:rPr lang="zh-CN" altLang="en-US" dirty="0"/>
              <a:t>数据链路层中的数据单位是</a:t>
            </a:r>
            <a:r>
              <a:rPr lang="en-US" u="sng" dirty="0"/>
              <a:t> </a:t>
            </a:r>
            <a:r>
              <a:rPr lang="en-US" altLang="zh-CN" u="sng" dirty="0">
                <a:solidFill>
                  <a:srgbClr val="FF0000"/>
                </a:solidFill>
              </a:rPr>
              <a:t>C</a:t>
            </a:r>
            <a:r>
              <a:rPr lang="en-US" u="sng" dirty="0">
                <a:solidFill>
                  <a:srgbClr val="FF0000"/>
                </a:solidFill>
              </a:rPr>
              <a:t>  </a:t>
            </a:r>
            <a:r>
              <a:rPr lang="en-US" u="sng" dirty="0"/>
              <a:t>      </a:t>
            </a:r>
            <a:endParaRPr lang="zh-CN" altLang="en-US" dirty="0"/>
          </a:p>
          <a:p>
            <a:r>
              <a:rPr lang="en-US" dirty="0"/>
              <a:t>	A. </a:t>
            </a:r>
            <a:r>
              <a:rPr lang="zh-CN" altLang="en-US" dirty="0"/>
              <a:t>数据报</a:t>
            </a:r>
            <a:r>
              <a:rPr lang="en-US" dirty="0"/>
              <a:t>       	B. </a:t>
            </a:r>
            <a:r>
              <a:rPr lang="zh-CN" altLang="en-US" dirty="0"/>
              <a:t>字节</a:t>
            </a:r>
            <a:r>
              <a:rPr lang="en-US" dirty="0"/>
              <a:t>         	C. </a:t>
            </a:r>
            <a:r>
              <a:rPr lang="zh-CN" altLang="en-US" dirty="0"/>
              <a:t>帧</a:t>
            </a:r>
            <a:r>
              <a:rPr lang="en-US" dirty="0"/>
              <a:t>           D. </a:t>
            </a:r>
            <a:r>
              <a:rPr lang="zh-CN" altLang="en-US" dirty="0"/>
              <a:t>分组</a:t>
            </a:r>
            <a:endParaRPr lang="en-US" altLang="zh-CN" dirty="0"/>
          </a:p>
          <a:p>
            <a:endParaRPr lang="en-US" altLang="zh-CN" dirty="0"/>
          </a:p>
          <a:p>
            <a:pPr lvl="0"/>
            <a:r>
              <a:rPr lang="en-US" altLang="zh-CN" dirty="0"/>
              <a:t>2:</a:t>
            </a:r>
            <a:r>
              <a:rPr lang="en-US" dirty="0"/>
              <a:t> Internet</a:t>
            </a:r>
            <a:r>
              <a:rPr lang="zh-CN" altLang="en-US" dirty="0"/>
              <a:t>的网络层含有四个重要的协议，分别为</a:t>
            </a:r>
            <a:r>
              <a:rPr lang="en-US" dirty="0">
                <a:solidFill>
                  <a:srgbClr val="FF0000"/>
                </a:solidFill>
              </a:rPr>
              <a:t>C</a:t>
            </a:r>
            <a:r>
              <a:rPr lang="en-US" u="sng" dirty="0">
                <a:solidFill>
                  <a:srgbClr val="FF0000"/>
                </a:solidFill>
              </a:rPr>
              <a:t>       </a:t>
            </a:r>
            <a:endParaRPr lang="zh-CN" altLang="en-US" dirty="0">
              <a:solidFill>
                <a:srgbClr val="FF0000"/>
              </a:solidFill>
            </a:endParaRPr>
          </a:p>
          <a:p>
            <a:r>
              <a:rPr lang="en-US" dirty="0"/>
              <a:t>	A.   IP</a:t>
            </a:r>
            <a:r>
              <a:rPr lang="zh-CN" altLang="en-US" dirty="0"/>
              <a:t>，</a:t>
            </a:r>
            <a:r>
              <a:rPr lang="en-US" dirty="0"/>
              <a:t>ICMP</a:t>
            </a:r>
            <a:r>
              <a:rPr lang="zh-CN" altLang="en-US" dirty="0"/>
              <a:t>，</a:t>
            </a:r>
            <a:r>
              <a:rPr lang="en-US" dirty="0"/>
              <a:t>ARP</a:t>
            </a:r>
            <a:r>
              <a:rPr lang="zh-CN" altLang="en-US" dirty="0"/>
              <a:t>，</a:t>
            </a:r>
            <a:r>
              <a:rPr lang="en-US" dirty="0"/>
              <a:t>UDP                      	B.  TCP</a:t>
            </a:r>
            <a:r>
              <a:rPr lang="zh-CN" altLang="en-US" dirty="0"/>
              <a:t>，</a:t>
            </a:r>
            <a:r>
              <a:rPr lang="en-US" dirty="0"/>
              <a:t>ICMP</a:t>
            </a:r>
            <a:r>
              <a:rPr lang="zh-CN" altLang="en-US" dirty="0"/>
              <a:t>，</a:t>
            </a:r>
            <a:r>
              <a:rPr lang="en-US" dirty="0"/>
              <a:t>UDP</a:t>
            </a:r>
            <a:r>
              <a:rPr lang="zh-CN" altLang="en-US" dirty="0"/>
              <a:t>，</a:t>
            </a:r>
            <a:r>
              <a:rPr lang="en-US" dirty="0"/>
              <a:t>ARP</a:t>
            </a:r>
            <a:endParaRPr lang="zh-CN" altLang="en-US" dirty="0"/>
          </a:p>
          <a:p>
            <a:r>
              <a:rPr lang="en-US" dirty="0"/>
              <a:t>	C.   IP</a:t>
            </a:r>
            <a:r>
              <a:rPr lang="zh-CN" altLang="en-US" dirty="0"/>
              <a:t>，</a:t>
            </a:r>
            <a:r>
              <a:rPr lang="en-US" dirty="0"/>
              <a:t>ICMP</a:t>
            </a:r>
            <a:r>
              <a:rPr lang="zh-CN" altLang="en-US" dirty="0"/>
              <a:t>，</a:t>
            </a:r>
            <a:r>
              <a:rPr lang="en-US" altLang="zh-CN" dirty="0"/>
              <a:t>RIP</a:t>
            </a:r>
            <a:r>
              <a:rPr lang="zh-CN" altLang="en-US" dirty="0"/>
              <a:t>，</a:t>
            </a:r>
            <a:r>
              <a:rPr lang="en-US" altLang="zh-CN" dirty="0"/>
              <a:t>OSPF</a:t>
            </a:r>
            <a:r>
              <a:rPr lang="en-US" dirty="0"/>
              <a:t>                   	D.  UDP</a:t>
            </a:r>
            <a:r>
              <a:rPr lang="zh-CN" altLang="en-US" dirty="0"/>
              <a:t>，</a:t>
            </a:r>
            <a:r>
              <a:rPr lang="en-US" dirty="0"/>
              <a:t>IP</a:t>
            </a:r>
            <a:r>
              <a:rPr lang="zh-CN" altLang="en-US" dirty="0"/>
              <a:t>，</a:t>
            </a:r>
            <a:r>
              <a:rPr lang="en-US" dirty="0"/>
              <a:t>ICMP</a:t>
            </a:r>
            <a:r>
              <a:rPr lang="zh-CN" altLang="en-US" dirty="0"/>
              <a:t>，</a:t>
            </a:r>
            <a:r>
              <a:rPr lang="en-US" dirty="0"/>
              <a:t>RARP</a:t>
            </a:r>
          </a:p>
          <a:p>
            <a:endParaRPr lang="en-US" dirty="0"/>
          </a:p>
          <a:p>
            <a:pPr lvl="0"/>
            <a:r>
              <a:rPr lang="en-US" altLang="zh-CN" dirty="0"/>
              <a:t>3:</a:t>
            </a:r>
            <a:r>
              <a:rPr lang="zh-CN" altLang="en-US" dirty="0"/>
              <a:t> 用于实现域名地址到</a:t>
            </a:r>
            <a:r>
              <a:rPr lang="en-US" dirty="0"/>
              <a:t>IP</a:t>
            </a:r>
            <a:r>
              <a:rPr lang="zh-CN" altLang="en-US" dirty="0"/>
              <a:t>地址转换的协议是</a:t>
            </a:r>
            <a:r>
              <a:rPr lang="en-US" u="sng" dirty="0"/>
              <a:t> </a:t>
            </a:r>
            <a:r>
              <a:rPr lang="en-US" altLang="zh-CN" u="sng" dirty="0">
                <a:solidFill>
                  <a:srgbClr val="FF0000"/>
                </a:solidFill>
              </a:rPr>
              <a:t>D</a:t>
            </a:r>
            <a:r>
              <a:rPr lang="en-US" u="sng" dirty="0">
                <a:solidFill>
                  <a:srgbClr val="FF0000"/>
                </a:solidFill>
              </a:rPr>
              <a:t>   </a:t>
            </a:r>
            <a:r>
              <a:rPr lang="en-US" u="sng" dirty="0"/>
              <a:t>     </a:t>
            </a:r>
            <a:endParaRPr lang="zh-CN" altLang="en-US" dirty="0"/>
          </a:p>
          <a:p>
            <a:r>
              <a:rPr lang="en-US" dirty="0"/>
              <a:t>  	 A. DHCP        	B. ARP          	C. NAT         D. DNS</a:t>
            </a:r>
            <a:endParaRPr lang="zh-CN" altLang="en-US" dirty="0"/>
          </a:p>
          <a:p>
            <a:pPr lvl="0"/>
            <a:endParaRPr lang="en-US" altLang="zh-CN" dirty="0"/>
          </a:p>
          <a:p>
            <a:pPr lvl="0"/>
            <a:r>
              <a:rPr lang="en-US" altLang="zh-CN" dirty="0"/>
              <a:t>4:</a:t>
            </a:r>
            <a:r>
              <a:rPr lang="zh-CN" altLang="en-US" dirty="0"/>
              <a:t>以铜质电话线为传输媒体的传输方式是</a:t>
            </a:r>
            <a:r>
              <a:rPr lang="en-US" altLang="zh-CN" dirty="0">
                <a:solidFill>
                  <a:srgbClr val="FF0000"/>
                </a:solidFill>
              </a:rPr>
              <a:t>B</a:t>
            </a:r>
            <a:r>
              <a:rPr lang="en-US" u="sng" dirty="0">
                <a:solidFill>
                  <a:srgbClr val="FF0000"/>
                </a:solidFill>
              </a:rPr>
              <a:t> </a:t>
            </a:r>
            <a:r>
              <a:rPr lang="en-US" u="sng" dirty="0"/>
              <a:t>        </a:t>
            </a:r>
            <a:endParaRPr lang="zh-CN" altLang="en-US" dirty="0"/>
          </a:p>
          <a:p>
            <a:r>
              <a:rPr lang="en-US" dirty="0"/>
              <a:t>	A. HFC	      	B. ADSL    	C. FDDI     </a:t>
            </a:r>
            <a:r>
              <a:rPr lang="zh-CN" altLang="en-US" dirty="0"/>
              <a:t>   </a:t>
            </a:r>
            <a:r>
              <a:rPr lang="en-US" dirty="0"/>
              <a:t>D. CDMA</a:t>
            </a:r>
          </a:p>
          <a:p>
            <a:endParaRPr lang="en-US" altLang="zh-CN" dirty="0"/>
          </a:p>
          <a:p>
            <a:pPr lvl="0"/>
            <a:r>
              <a:rPr lang="en-US" altLang="zh-CN" dirty="0"/>
              <a:t>5:</a:t>
            </a:r>
            <a:r>
              <a:rPr lang="zh-CN" altLang="en-US" dirty="0"/>
              <a:t>滑动窗口协议主要用于进行</a:t>
            </a:r>
            <a:r>
              <a:rPr lang="en-US" u="sng" dirty="0"/>
              <a:t> </a:t>
            </a:r>
            <a:r>
              <a:rPr lang="en-US" u="sng" dirty="0">
                <a:solidFill>
                  <a:srgbClr val="FF0000"/>
                </a:solidFill>
              </a:rPr>
              <a:t> </a:t>
            </a:r>
            <a:r>
              <a:rPr lang="en-US" altLang="zh-CN" u="sng" dirty="0">
                <a:solidFill>
                  <a:srgbClr val="FF0000"/>
                </a:solidFill>
              </a:rPr>
              <a:t>B</a:t>
            </a:r>
            <a:r>
              <a:rPr lang="en-US" u="sng" dirty="0"/>
              <a:t>       </a:t>
            </a:r>
            <a:endParaRPr lang="zh-CN" altLang="en-US" dirty="0"/>
          </a:p>
          <a:p>
            <a:r>
              <a:rPr lang="en-US" dirty="0"/>
              <a:t>	A</a:t>
            </a:r>
            <a:r>
              <a:rPr lang="zh-CN" altLang="en-US" dirty="0"/>
              <a:t>、差错控制</a:t>
            </a:r>
            <a:r>
              <a:rPr lang="en-US" dirty="0"/>
              <a:t>                		B</a:t>
            </a:r>
            <a:r>
              <a:rPr lang="zh-CN" altLang="en-US" dirty="0"/>
              <a:t>、流量控制</a:t>
            </a:r>
          </a:p>
          <a:p>
            <a:r>
              <a:rPr lang="en-US" dirty="0"/>
              <a:t>	C</a:t>
            </a:r>
            <a:r>
              <a:rPr lang="zh-CN" altLang="en-US" dirty="0"/>
              <a:t>、安全控制</a:t>
            </a:r>
            <a:r>
              <a:rPr lang="en-US" dirty="0"/>
              <a:t>                		D</a:t>
            </a:r>
            <a:r>
              <a:rPr lang="zh-CN" altLang="en-US" dirty="0"/>
              <a:t>、拥塞控制</a:t>
            </a:r>
          </a:p>
          <a:p>
            <a:r>
              <a:rPr lang="en-US" dirty="0"/>
              <a:t> </a:t>
            </a:r>
            <a:endParaRPr lang="en-US" altLang="zh-CN" dirty="0"/>
          </a:p>
          <a:p>
            <a:endParaRPr lang="en-US" altLang="zh-CN" dirty="0"/>
          </a:p>
          <a:p>
            <a:endParaRPr lang="en-US" altLang="zh-CN" dirty="0"/>
          </a:p>
          <a:p>
            <a:endParaRPr lang="zh-CN" altLang="en-US" dirty="0"/>
          </a:p>
          <a:p>
            <a:pPr lvl="0">
              <a:lnSpc>
                <a:spcPct val="150000"/>
              </a:lnSpc>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a:t>子网</a:t>
            </a:r>
            <a:r>
              <a:rPr lang="en-US" sz="2400"/>
              <a:t>E:</a:t>
            </a:r>
            <a:endParaRPr lang="zh-CN" altLang="en-US" sz="2400"/>
          </a:p>
          <a:p>
            <a:r>
              <a:rPr lang="en-US" sz="2400">
                <a:solidFill>
                  <a:srgbClr val="FF0000"/>
                </a:solidFill>
              </a:rPr>
              <a:t>192.168.110000</a:t>
            </a:r>
            <a:r>
              <a:rPr lang="en-US" sz="2400"/>
              <a:t>00.00000000   192.168.192.0</a:t>
            </a:r>
            <a:endParaRPr lang="zh-CN" altLang="en-US" sz="2400"/>
          </a:p>
          <a:p>
            <a:r>
              <a:rPr lang="en-US" sz="2400">
                <a:solidFill>
                  <a:srgbClr val="FF0000"/>
                </a:solidFill>
              </a:rPr>
              <a:t>192.168.110000</a:t>
            </a:r>
            <a:r>
              <a:rPr lang="en-US" sz="2400"/>
              <a:t>01.00000000   192.168.193.0</a:t>
            </a:r>
            <a:endParaRPr lang="zh-CN" altLang="en-US" sz="2400"/>
          </a:p>
          <a:p>
            <a:r>
              <a:rPr lang="en-US" sz="2400">
                <a:solidFill>
                  <a:srgbClr val="FF0000"/>
                </a:solidFill>
              </a:rPr>
              <a:t>192.168.110000</a:t>
            </a:r>
            <a:r>
              <a:rPr lang="en-US" sz="2400"/>
              <a:t>10.00000000   192.168.194.0</a:t>
            </a:r>
            <a:endParaRPr lang="zh-CN" altLang="en-US" sz="2400"/>
          </a:p>
          <a:p>
            <a:r>
              <a:rPr lang="en-US" sz="2400">
                <a:solidFill>
                  <a:srgbClr val="FF0000"/>
                </a:solidFill>
              </a:rPr>
              <a:t>192.168.110000</a:t>
            </a:r>
            <a:r>
              <a:rPr lang="en-US" sz="2400"/>
              <a:t>11.00000000   192.168.195.0</a:t>
            </a:r>
            <a:endParaRPr lang="zh-CN" altLang="en-US" sz="2400"/>
          </a:p>
          <a:p>
            <a:r>
              <a:rPr lang="zh-CN" altLang="en-US" sz="2400"/>
              <a:t>这四个子网可以聚合成</a:t>
            </a:r>
            <a:r>
              <a:rPr lang="en-US" sz="2400"/>
              <a:t> 192.168.192.0/22</a:t>
            </a:r>
            <a:r>
              <a:rPr lang="zh-CN" altLang="en-US" sz="2400"/>
              <a:t>，因此⑤填</a:t>
            </a:r>
            <a:r>
              <a:rPr lang="en-US" sz="2400"/>
              <a:t>192.168.192.0/22</a:t>
            </a:r>
            <a:endParaRPr lang="en-US" altLang="zh-CN" sz="240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dirty="0"/>
              <a:t>子网</a:t>
            </a:r>
            <a:r>
              <a:rPr lang="en-US" sz="2400" dirty="0"/>
              <a:t>F</a:t>
            </a:r>
            <a:r>
              <a:rPr lang="zh-CN" altLang="en-US" sz="2400" dirty="0"/>
              <a:t>：</a:t>
            </a:r>
          </a:p>
          <a:p>
            <a:r>
              <a:rPr lang="en-US" sz="2400" dirty="0">
                <a:solidFill>
                  <a:srgbClr val="FF0000"/>
                </a:solidFill>
              </a:rPr>
              <a:t>192.168.111000</a:t>
            </a:r>
            <a:r>
              <a:rPr lang="en-US" sz="2400" dirty="0"/>
              <a:t>00.0 192.168.224.0/24</a:t>
            </a:r>
            <a:endParaRPr lang="zh-CN" altLang="en-US" sz="2400" dirty="0"/>
          </a:p>
          <a:p>
            <a:r>
              <a:rPr lang="en-US" sz="2400" dirty="0">
                <a:solidFill>
                  <a:srgbClr val="FF0000"/>
                </a:solidFill>
              </a:rPr>
              <a:t>192.168.111000</a:t>
            </a:r>
            <a:r>
              <a:rPr lang="en-US" sz="2400" dirty="0"/>
              <a:t>01.0 192.168.225.0/24</a:t>
            </a:r>
            <a:endParaRPr lang="zh-CN" altLang="en-US" sz="2400" dirty="0"/>
          </a:p>
          <a:p>
            <a:r>
              <a:rPr lang="en-US" sz="2400" dirty="0">
                <a:solidFill>
                  <a:srgbClr val="FF0000"/>
                </a:solidFill>
              </a:rPr>
              <a:t>192.168.111000</a:t>
            </a:r>
            <a:r>
              <a:rPr lang="en-US" sz="2400" dirty="0"/>
              <a:t>10.0 192.168.226.0/24</a:t>
            </a:r>
            <a:endParaRPr lang="zh-CN" altLang="en-US" sz="2400" dirty="0"/>
          </a:p>
          <a:p>
            <a:r>
              <a:rPr lang="en-US" sz="2400" dirty="0">
                <a:solidFill>
                  <a:srgbClr val="FF0000"/>
                </a:solidFill>
              </a:rPr>
              <a:t>192.168.111000</a:t>
            </a:r>
            <a:r>
              <a:rPr lang="en-US" sz="2400" dirty="0"/>
              <a:t>11.0 192.168.227.0/24</a:t>
            </a:r>
            <a:endParaRPr lang="zh-CN" altLang="en-US" sz="2400" dirty="0"/>
          </a:p>
          <a:p>
            <a:r>
              <a:rPr lang="zh-CN" altLang="en-US" sz="2400" dirty="0"/>
              <a:t>这四个子网可以聚合成</a:t>
            </a:r>
            <a:r>
              <a:rPr lang="en-US" sz="2400" dirty="0"/>
              <a:t> 192.168.224.0/22</a:t>
            </a:r>
            <a:r>
              <a:rPr lang="zh-CN" altLang="en-US" sz="2400" dirty="0"/>
              <a:t>，因此⑥填</a:t>
            </a:r>
            <a:r>
              <a:rPr lang="en-US" sz="2400" dirty="0"/>
              <a:t>192.168.224.0/22</a:t>
            </a:r>
            <a:endParaRPr lang="zh-CN" altLang="en-US" sz="2400" dirty="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p>
        </p:txBody>
      </p:sp>
      <p:sp>
        <p:nvSpPr>
          <p:cNvPr id="4" name="TextBox 3"/>
          <p:cNvSpPr txBox="1"/>
          <p:nvPr/>
        </p:nvSpPr>
        <p:spPr>
          <a:xfrm>
            <a:off x="285720" y="857232"/>
            <a:ext cx="8429684" cy="5643602"/>
          </a:xfrm>
          <a:prstGeom prst="rect">
            <a:avLst/>
          </a:prstGeom>
          <a:noFill/>
        </p:spPr>
        <p:txBody>
          <a:bodyPr wrap="square" rtlCol="0">
            <a:noAutofit/>
          </a:bodyPr>
          <a:lstStyle/>
          <a:p>
            <a:endParaRPr lang="zh-CN" altLang="en-US" sz="240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1214414" y="1357298"/>
          <a:ext cx="7000924" cy="3929093"/>
        </p:xfrm>
        <a:graphic>
          <a:graphicData uri="http://schemas.openxmlformats.org/drawingml/2006/table">
            <a:tbl>
              <a:tblPr/>
              <a:tblGrid>
                <a:gridCol w="3500243">
                  <a:extLst>
                    <a:ext uri="{9D8B030D-6E8A-4147-A177-3AD203B41FA5}">
                      <a16:colId xmlns:a16="http://schemas.microsoft.com/office/drawing/2014/main" val="20000"/>
                    </a:ext>
                  </a:extLst>
                </a:gridCol>
                <a:gridCol w="3500681">
                  <a:extLst>
                    <a:ext uri="{9D8B030D-6E8A-4147-A177-3AD203B41FA5}">
                      <a16:colId xmlns:a16="http://schemas.microsoft.com/office/drawing/2014/main" val="20001"/>
                    </a:ext>
                  </a:extLst>
                </a:gridCol>
              </a:tblGrid>
              <a:tr h="561299">
                <a:tc>
                  <a:txBody>
                    <a:bodyPr/>
                    <a:lstStyle/>
                    <a:p>
                      <a:pPr algn="just">
                        <a:spcAft>
                          <a:spcPts val="0"/>
                        </a:spcAft>
                      </a:pPr>
                      <a:r>
                        <a:rPr lang="zh-CN" sz="2000" kern="100" dirty="0">
                          <a:latin typeface="Times New Roman"/>
                          <a:ea typeface="宋体"/>
                          <a:cs typeface="Times New Roman"/>
                        </a:rPr>
                        <a:t>目的网络</a:t>
                      </a:r>
                      <a:r>
                        <a:rPr lang="en-US" sz="2000" kern="100" dirty="0">
                          <a:latin typeface="Times New Roman"/>
                          <a:ea typeface="宋体"/>
                          <a:cs typeface="Times New Roman"/>
                        </a:rPr>
                        <a:t>/</a:t>
                      </a:r>
                      <a:r>
                        <a:rPr lang="zh-CN" sz="2000" kern="100" dirty="0">
                          <a:latin typeface="Times New Roman"/>
                          <a:ea typeface="宋体"/>
                          <a:cs typeface="Times New Roman"/>
                        </a:rPr>
                        <a:t>掩码长度</a:t>
                      </a: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cs typeface="Times New Roman"/>
                        </a:rPr>
                        <a:t>输出接口</a:t>
                      </a: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61299">
                <a:tc>
                  <a:txBody>
                    <a:bodyPr/>
                    <a:lstStyle/>
                    <a:p>
                      <a:pPr algn="just">
                        <a:spcAft>
                          <a:spcPts val="0"/>
                        </a:spcAft>
                      </a:pPr>
                      <a:r>
                        <a:rPr lang="en-US" sz="2000" kern="100" dirty="0">
                          <a:latin typeface="Times New Roman"/>
                          <a:ea typeface="宋体"/>
                          <a:cs typeface="Times New Roman"/>
                        </a:rPr>
                        <a:t>         192.168.6.4/30              </a:t>
                      </a:r>
                      <a:r>
                        <a:rPr lang="en-US" sz="2000" kern="100" dirty="0">
                          <a:latin typeface="宋体"/>
                          <a:ea typeface="宋体"/>
                          <a:cs typeface="Times New Roman"/>
                        </a:rPr>
                        <a:t>①</a:t>
                      </a:r>
                      <a:endParaRPr lang="zh-CN" sz="2000" kern="100" dirty="0">
                        <a:latin typeface="Times New Roman"/>
                        <a:ea typeface="宋体"/>
                        <a:cs typeface="Times New Roman"/>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S0</a:t>
                      </a:r>
                      <a:r>
                        <a:rPr lang="zh-CN" sz="2000" kern="100">
                          <a:latin typeface="Times New Roman"/>
                          <a:ea typeface="宋体"/>
                          <a:cs typeface="Times New Roman"/>
                        </a:rPr>
                        <a:t>（直接连接）</a:t>
                      </a: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1299">
                <a:tc>
                  <a:txBody>
                    <a:bodyPr/>
                    <a:lstStyle/>
                    <a:p>
                      <a:pPr algn="just">
                        <a:spcAft>
                          <a:spcPts val="0"/>
                        </a:spcAft>
                      </a:pPr>
                      <a:r>
                        <a:rPr lang="en-US" sz="2000" kern="100">
                          <a:latin typeface="Times New Roman"/>
                          <a:ea typeface="宋体"/>
                          <a:cs typeface="Times New Roman"/>
                        </a:rPr>
                        <a:t>         192.168.6.12/30              </a:t>
                      </a:r>
                      <a:r>
                        <a:rPr lang="en-US" sz="2000" kern="100">
                          <a:latin typeface="宋体"/>
                          <a:ea typeface="宋体"/>
                          <a:cs typeface="Times New Roman"/>
                        </a:rPr>
                        <a:t>②</a:t>
                      </a:r>
                      <a:endParaRPr lang="zh-CN" sz="2000" kern="100">
                        <a:latin typeface="Times New Roman"/>
                        <a:ea typeface="宋体"/>
                        <a:cs typeface="Times New Roman"/>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S1</a:t>
                      </a:r>
                      <a:r>
                        <a:rPr lang="zh-CN" sz="2000" kern="100">
                          <a:latin typeface="Times New Roman"/>
                          <a:ea typeface="宋体"/>
                          <a:cs typeface="Times New Roman"/>
                        </a:rPr>
                        <a:t>（直接连接）</a:t>
                      </a: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61299">
                <a:tc>
                  <a:txBody>
                    <a:bodyPr/>
                    <a:lstStyle/>
                    <a:p>
                      <a:pPr algn="just">
                        <a:spcAft>
                          <a:spcPts val="0"/>
                        </a:spcAft>
                      </a:pPr>
                      <a:r>
                        <a:rPr lang="en-US" sz="2000" kern="100">
                          <a:latin typeface="Times New Roman"/>
                          <a:ea typeface="宋体"/>
                          <a:cs typeface="Times New Roman"/>
                        </a:rPr>
                        <a:t>         192.168.6.192/29            </a:t>
                      </a:r>
                      <a:r>
                        <a:rPr lang="en-US" sz="2000" kern="100">
                          <a:latin typeface="宋体"/>
                          <a:ea typeface="宋体"/>
                          <a:cs typeface="Times New Roman"/>
                        </a:rPr>
                        <a:t>③</a:t>
                      </a:r>
                      <a:endParaRPr lang="zh-CN" sz="2000" kern="100">
                        <a:latin typeface="Times New Roman"/>
                        <a:ea typeface="宋体"/>
                        <a:cs typeface="Times New Roman"/>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S0</a:t>
                      </a:r>
                      <a:endParaRPr lang="zh-CN" sz="2000" kern="100">
                        <a:latin typeface="Times New Roman"/>
                        <a:ea typeface="宋体"/>
                        <a:cs typeface="Times New Roman"/>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61299">
                <a:tc>
                  <a:txBody>
                    <a:bodyPr/>
                    <a:lstStyle/>
                    <a:p>
                      <a:pPr algn="just">
                        <a:spcAft>
                          <a:spcPts val="0"/>
                        </a:spcAft>
                      </a:pPr>
                      <a:r>
                        <a:rPr lang="en-US" sz="2000" kern="100">
                          <a:latin typeface="Times New Roman"/>
                          <a:ea typeface="宋体"/>
                          <a:cs typeface="Times New Roman"/>
                        </a:rPr>
                        <a:t>         192.168.6.80/28             </a:t>
                      </a:r>
                      <a:r>
                        <a:rPr lang="en-US" sz="2000" kern="100">
                          <a:latin typeface="宋体"/>
                          <a:ea typeface="宋体"/>
                          <a:cs typeface="Times New Roman"/>
                        </a:rPr>
                        <a:t>④</a:t>
                      </a:r>
                      <a:endParaRPr lang="zh-CN" sz="2000" kern="100">
                        <a:latin typeface="Times New Roman"/>
                        <a:ea typeface="宋体"/>
                        <a:cs typeface="Times New Roman"/>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S1</a:t>
                      </a:r>
                      <a:endParaRPr lang="zh-CN" sz="2000" kern="100">
                        <a:latin typeface="Times New Roman"/>
                        <a:ea typeface="宋体"/>
                        <a:cs typeface="Times New Roman"/>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61299">
                <a:tc>
                  <a:txBody>
                    <a:bodyPr/>
                    <a:lstStyle/>
                    <a:p>
                      <a:pPr algn="just">
                        <a:spcAft>
                          <a:spcPts val="0"/>
                        </a:spcAft>
                      </a:pPr>
                      <a:r>
                        <a:rPr lang="en-US" sz="2000" kern="100">
                          <a:latin typeface="Times New Roman"/>
                          <a:ea typeface="宋体"/>
                          <a:cs typeface="Times New Roman"/>
                        </a:rPr>
                        <a:t>         192.168.192.0/22            </a:t>
                      </a:r>
                      <a:r>
                        <a:rPr lang="en-US" sz="2000" kern="100">
                          <a:latin typeface="宋体"/>
                          <a:ea typeface="宋体"/>
                          <a:cs typeface="Times New Roman"/>
                        </a:rPr>
                        <a:t>⑤</a:t>
                      </a:r>
                      <a:endParaRPr lang="zh-CN" sz="2000" kern="100">
                        <a:latin typeface="Times New Roman"/>
                        <a:ea typeface="宋体"/>
                        <a:cs typeface="Times New Roman"/>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S0</a:t>
                      </a:r>
                      <a:endParaRPr lang="zh-CN" sz="2000" kern="100">
                        <a:latin typeface="Times New Roman"/>
                        <a:ea typeface="宋体"/>
                        <a:cs typeface="Times New Roman"/>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61299">
                <a:tc>
                  <a:txBody>
                    <a:bodyPr/>
                    <a:lstStyle/>
                    <a:p>
                      <a:pPr algn="just">
                        <a:spcAft>
                          <a:spcPts val="0"/>
                        </a:spcAft>
                      </a:pPr>
                      <a:r>
                        <a:rPr lang="en-US" sz="2000" kern="100">
                          <a:latin typeface="Times New Roman"/>
                          <a:ea typeface="宋体"/>
                          <a:cs typeface="Times New Roman"/>
                        </a:rPr>
                        <a:t>         192.168.224.0/22            </a:t>
                      </a:r>
                      <a:r>
                        <a:rPr lang="en-US" sz="2000" kern="100">
                          <a:latin typeface="宋体"/>
                          <a:ea typeface="宋体"/>
                          <a:cs typeface="Times New Roman"/>
                        </a:rPr>
                        <a:t>⑥</a:t>
                      </a:r>
                      <a:endParaRPr lang="zh-CN" sz="2000" kern="100">
                        <a:latin typeface="Times New Roman"/>
                        <a:ea typeface="宋体"/>
                        <a:cs typeface="Times New Roman"/>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S1</a:t>
                      </a:r>
                      <a:endParaRPr lang="zh-CN" sz="2000" kern="100">
                        <a:latin typeface="Times New Roman"/>
                        <a:ea typeface="宋体"/>
                        <a:cs typeface="Times New Roman"/>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单项选择</a:t>
            </a:r>
          </a:p>
        </p:txBody>
      </p:sp>
      <p:sp>
        <p:nvSpPr>
          <p:cNvPr id="4" name="TextBox 3"/>
          <p:cNvSpPr txBox="1"/>
          <p:nvPr/>
        </p:nvSpPr>
        <p:spPr>
          <a:xfrm>
            <a:off x="214282" y="857232"/>
            <a:ext cx="8429684" cy="5643602"/>
          </a:xfrm>
          <a:prstGeom prst="rect">
            <a:avLst/>
          </a:prstGeom>
          <a:noFill/>
        </p:spPr>
        <p:txBody>
          <a:bodyPr wrap="square" rtlCol="0">
            <a:noAutofit/>
          </a:bodyPr>
          <a:lstStyle/>
          <a:p>
            <a:pPr lvl="0"/>
            <a:r>
              <a:rPr lang="en-US" altLang="zh-CN"/>
              <a:t>6:SR</a:t>
            </a:r>
            <a:r>
              <a:rPr lang="zh-CN" altLang="en-US"/>
              <a:t>协议发送窗口中的帧是</a:t>
            </a:r>
            <a:r>
              <a:rPr lang="en-US" u="sng">
                <a:solidFill>
                  <a:srgbClr val="FF0000"/>
                </a:solidFill>
              </a:rPr>
              <a:t> </a:t>
            </a:r>
            <a:r>
              <a:rPr lang="en-US" altLang="zh-CN" u="sng">
                <a:solidFill>
                  <a:srgbClr val="FF0000"/>
                </a:solidFill>
              </a:rPr>
              <a:t>C</a:t>
            </a:r>
            <a:r>
              <a:rPr lang="en-US" u="sng">
                <a:solidFill>
                  <a:srgbClr val="FF0000"/>
                </a:solidFill>
              </a:rPr>
              <a:t>        </a:t>
            </a:r>
            <a:endParaRPr lang="zh-CN" altLang="en-US">
              <a:solidFill>
                <a:srgbClr val="FF0000"/>
              </a:solidFill>
            </a:endParaRPr>
          </a:p>
          <a:p>
            <a:r>
              <a:rPr lang="en-US"/>
              <a:t>A</a:t>
            </a:r>
            <a:r>
              <a:rPr lang="zh-CN" altLang="en-US"/>
              <a:t>．已发送出去，而且确认了的帧　 　</a:t>
            </a:r>
            <a:r>
              <a:rPr lang="en-US"/>
              <a:t>            B</a:t>
            </a:r>
            <a:r>
              <a:rPr lang="zh-CN" altLang="en-US"/>
              <a:t>．已发送出去，没有确认的帧</a:t>
            </a:r>
          </a:p>
          <a:p>
            <a:r>
              <a:rPr lang="en-US"/>
              <a:t>C</a:t>
            </a:r>
            <a:r>
              <a:rPr lang="zh-CN" altLang="en-US"/>
              <a:t>．已发送出去，有的确认了，有的没有确认的帧</a:t>
            </a:r>
            <a:r>
              <a:rPr lang="en-US"/>
              <a:t>   D</a:t>
            </a:r>
            <a:r>
              <a:rPr lang="zh-CN" altLang="en-US"/>
              <a:t>．正在等待发送的帧</a:t>
            </a:r>
            <a:endParaRPr lang="en-US" altLang="zh-CN"/>
          </a:p>
          <a:p>
            <a:endParaRPr lang="en-US" altLang="zh-CN"/>
          </a:p>
          <a:p>
            <a:pPr lvl="0"/>
            <a:r>
              <a:rPr lang="en-US" altLang="zh-CN"/>
              <a:t>7:</a:t>
            </a:r>
            <a:r>
              <a:rPr lang="zh-CN" altLang="en-US"/>
              <a:t>在</a:t>
            </a:r>
            <a:r>
              <a:rPr lang="en-US"/>
              <a:t> Internet </a:t>
            </a:r>
            <a:r>
              <a:rPr lang="zh-CN" altLang="en-US"/>
              <a:t>中，主机的</a:t>
            </a:r>
            <a:r>
              <a:rPr lang="en-US"/>
              <a:t> IP </a:t>
            </a:r>
            <a:r>
              <a:rPr lang="zh-CN" altLang="en-US"/>
              <a:t>地址与域名的关系是</a:t>
            </a:r>
            <a:r>
              <a:rPr lang="en-US" altLang="zh-CN">
                <a:solidFill>
                  <a:srgbClr val="FF0000"/>
                </a:solidFill>
              </a:rPr>
              <a:t>C</a:t>
            </a:r>
            <a:r>
              <a:rPr lang="en-US" u="sng">
                <a:solidFill>
                  <a:srgbClr val="FF0000"/>
                </a:solidFill>
              </a:rPr>
              <a:t> </a:t>
            </a:r>
            <a:r>
              <a:rPr lang="en-US" u="sng"/>
              <a:t>        </a:t>
            </a:r>
            <a:r>
              <a:rPr lang="en-US"/>
              <a:t>   </a:t>
            </a:r>
          </a:p>
          <a:p>
            <a:pPr lvl="0"/>
            <a:r>
              <a:rPr lang="en-US" altLang="zh-CN"/>
              <a:t>A:</a:t>
            </a:r>
            <a:r>
              <a:rPr lang="en-US"/>
              <a:t>IP</a:t>
            </a:r>
            <a:r>
              <a:rPr lang="zh-CN" altLang="en-US"/>
              <a:t>地址是域名中部分信息的表示 </a:t>
            </a:r>
            <a:r>
              <a:rPr lang="en-US"/>
              <a:t>	B. </a:t>
            </a:r>
            <a:r>
              <a:rPr lang="zh-CN" altLang="en-US"/>
              <a:t>域名是</a:t>
            </a:r>
            <a:r>
              <a:rPr lang="en-US"/>
              <a:t>IP</a:t>
            </a:r>
            <a:r>
              <a:rPr lang="zh-CN" altLang="en-US"/>
              <a:t>地址中部分信息的表示</a:t>
            </a:r>
          </a:p>
          <a:p>
            <a:r>
              <a:rPr lang="en-US"/>
              <a:t>C.  IP</a:t>
            </a:r>
            <a:r>
              <a:rPr lang="zh-CN" altLang="en-US"/>
              <a:t>地址和域名是等价的</a:t>
            </a:r>
            <a:r>
              <a:rPr lang="en-US"/>
              <a:t>        	D. IP</a:t>
            </a:r>
            <a:r>
              <a:rPr lang="zh-CN" altLang="en-US"/>
              <a:t>地址和域名分别表达不同含义</a:t>
            </a:r>
          </a:p>
          <a:p>
            <a:endParaRPr lang="en-US"/>
          </a:p>
          <a:p>
            <a:pPr lvl="0"/>
            <a:r>
              <a:rPr lang="en-US" altLang="zh-CN"/>
              <a:t>8:</a:t>
            </a:r>
            <a:r>
              <a:rPr lang="zh-CN" altLang="en-US"/>
              <a:t> </a:t>
            </a:r>
            <a:r>
              <a:rPr lang="en-US"/>
              <a:t>MAC</a:t>
            </a:r>
            <a:r>
              <a:rPr lang="zh-CN" altLang="en-US"/>
              <a:t>地址通常存储在计算机的</a:t>
            </a:r>
            <a:r>
              <a:rPr lang="en-US" u="sng"/>
              <a:t> </a:t>
            </a:r>
            <a:r>
              <a:rPr lang="en-US" altLang="zh-CN" u="sng">
                <a:solidFill>
                  <a:srgbClr val="FF0000"/>
                </a:solidFill>
              </a:rPr>
              <a:t>B</a:t>
            </a:r>
            <a:r>
              <a:rPr lang="en-US" u="sng">
                <a:solidFill>
                  <a:srgbClr val="FF0000"/>
                </a:solidFill>
              </a:rPr>
              <a:t>   </a:t>
            </a:r>
            <a:r>
              <a:rPr lang="en-US" u="sng"/>
              <a:t>     </a:t>
            </a:r>
            <a:endParaRPr lang="zh-CN" altLang="en-US"/>
          </a:p>
          <a:p>
            <a:r>
              <a:rPr lang="en-US"/>
              <a:t>A. </a:t>
            </a:r>
            <a:r>
              <a:rPr lang="zh-CN" altLang="en-US"/>
              <a:t>内存中</a:t>
            </a:r>
            <a:r>
              <a:rPr lang="en-US"/>
              <a:t>       B. </a:t>
            </a:r>
            <a:r>
              <a:rPr lang="zh-CN" altLang="en-US"/>
              <a:t>网卡上</a:t>
            </a:r>
            <a:r>
              <a:rPr lang="en-US"/>
              <a:t>        C. </a:t>
            </a:r>
            <a:r>
              <a:rPr lang="zh-CN" altLang="en-US"/>
              <a:t>硬盘上</a:t>
            </a:r>
            <a:r>
              <a:rPr lang="en-US"/>
              <a:t>       D. </a:t>
            </a:r>
            <a:r>
              <a:rPr lang="zh-CN" altLang="en-US"/>
              <a:t>高速缓冲区中</a:t>
            </a:r>
          </a:p>
          <a:p>
            <a:pPr lvl="0"/>
            <a:endParaRPr lang="en-US" altLang="zh-CN"/>
          </a:p>
          <a:p>
            <a:pPr lvl="0"/>
            <a:r>
              <a:rPr lang="en-US" altLang="zh-CN"/>
              <a:t>9:</a:t>
            </a:r>
            <a:r>
              <a:rPr lang="zh-CN" altLang="en-US"/>
              <a:t>以太网交换机中的端口</a:t>
            </a:r>
            <a:r>
              <a:rPr lang="en-US"/>
              <a:t>/MAC</a:t>
            </a:r>
            <a:r>
              <a:rPr lang="zh-CN" altLang="en-US"/>
              <a:t>地址映射表</a:t>
            </a:r>
            <a:r>
              <a:rPr lang="en-US" u="sng"/>
              <a:t>  </a:t>
            </a:r>
            <a:r>
              <a:rPr lang="en-US" altLang="zh-CN" u="sng">
                <a:solidFill>
                  <a:srgbClr val="FF0000"/>
                </a:solidFill>
              </a:rPr>
              <a:t>B</a:t>
            </a:r>
            <a:r>
              <a:rPr lang="en-US" u="sng">
                <a:solidFill>
                  <a:srgbClr val="FF0000"/>
                </a:solidFill>
              </a:rPr>
              <a:t>   </a:t>
            </a:r>
            <a:r>
              <a:rPr lang="en-US" u="sng"/>
              <a:t>    </a:t>
            </a:r>
            <a:endParaRPr lang="zh-CN" altLang="en-US"/>
          </a:p>
          <a:p>
            <a:r>
              <a:rPr lang="en-US"/>
              <a:t>A.   </a:t>
            </a:r>
            <a:r>
              <a:rPr lang="zh-CN" altLang="en-US"/>
              <a:t>是由交换机的生产厂商建立的</a:t>
            </a:r>
            <a:r>
              <a:rPr lang="en-US"/>
              <a:t> </a:t>
            </a:r>
            <a:r>
              <a:rPr lang="zh-CN" altLang="en-US"/>
              <a:t> </a:t>
            </a:r>
            <a:endParaRPr lang="en-US" altLang="zh-CN"/>
          </a:p>
          <a:p>
            <a:r>
              <a:rPr lang="en-US"/>
              <a:t>B.   </a:t>
            </a:r>
            <a:r>
              <a:rPr lang="zh-CN" altLang="en-US"/>
              <a:t>是交换机在数据转发过程中通过学习动态建立的</a:t>
            </a:r>
            <a:r>
              <a:rPr lang="en-US"/>
              <a:t> </a:t>
            </a:r>
            <a:endParaRPr lang="zh-CN" altLang="en-US"/>
          </a:p>
          <a:p>
            <a:r>
              <a:rPr lang="en-US"/>
              <a:t>C.   </a:t>
            </a:r>
            <a:r>
              <a:rPr lang="zh-CN" altLang="en-US"/>
              <a:t>是由网络管理员建立的</a:t>
            </a:r>
            <a:r>
              <a:rPr lang="en-US"/>
              <a:t> </a:t>
            </a:r>
            <a:endParaRPr lang="zh-CN" altLang="en-US"/>
          </a:p>
          <a:p>
            <a:r>
              <a:rPr lang="en-US"/>
              <a:t>D.   </a:t>
            </a:r>
            <a:r>
              <a:rPr lang="zh-CN" altLang="en-US"/>
              <a:t>是由网络用户利用特殊的命令建立的</a:t>
            </a:r>
            <a:endParaRPr lang="en-US" altLang="zh-CN"/>
          </a:p>
          <a:p>
            <a:pPr lvl="0"/>
            <a:endParaRPr lang="en-US" altLang="zh-CN"/>
          </a:p>
          <a:p>
            <a:pPr lvl="0"/>
            <a:r>
              <a:rPr lang="en-US" altLang="zh-CN"/>
              <a:t>10:</a:t>
            </a:r>
            <a:r>
              <a:rPr lang="zh-CN" altLang="en-US"/>
              <a:t>传统的交换机作为第二层设备，只能识别</a:t>
            </a:r>
            <a:r>
              <a:rPr lang="en-US" u="sng"/>
              <a:t>    </a:t>
            </a:r>
            <a:r>
              <a:rPr lang="en-US" altLang="zh-CN" u="sng">
                <a:solidFill>
                  <a:srgbClr val="FF0000"/>
                </a:solidFill>
              </a:rPr>
              <a:t>D</a:t>
            </a:r>
            <a:r>
              <a:rPr lang="en-US" u="sng"/>
              <a:t>     </a:t>
            </a:r>
            <a:r>
              <a:rPr lang="zh-CN" altLang="en-US"/>
              <a:t>地址并转发。</a:t>
            </a:r>
          </a:p>
          <a:p>
            <a:r>
              <a:rPr lang="en-US"/>
              <a:t>A. IP     		B. </a:t>
            </a:r>
            <a:r>
              <a:rPr lang="zh-CN" altLang="en-US"/>
              <a:t>网络 </a:t>
            </a:r>
            <a:r>
              <a:rPr lang="en-US"/>
              <a:t>    		C. </a:t>
            </a:r>
            <a:r>
              <a:rPr lang="zh-CN" altLang="en-US"/>
              <a:t>逻辑 </a:t>
            </a:r>
            <a:r>
              <a:rPr lang="en-US"/>
              <a:t>    		D. MAC </a:t>
            </a:r>
            <a:endParaRPr lang="en-US" altLang="zh-CN"/>
          </a:p>
          <a:p>
            <a:endParaRPr lang="en-US" altLang="zh-CN"/>
          </a:p>
          <a:p>
            <a:endParaRPr lang="en-US" altLang="zh-CN"/>
          </a:p>
          <a:p>
            <a:endParaRPr lang="zh-CN" altLang="en-US"/>
          </a:p>
          <a:p>
            <a:pPr lvl="0">
              <a:lnSpc>
                <a:spcPct val="150000"/>
              </a:lnSpc>
            </a:pP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单项选择</a:t>
            </a:r>
          </a:p>
        </p:txBody>
      </p:sp>
      <p:sp>
        <p:nvSpPr>
          <p:cNvPr id="4" name="TextBox 3"/>
          <p:cNvSpPr txBox="1"/>
          <p:nvPr/>
        </p:nvSpPr>
        <p:spPr>
          <a:xfrm>
            <a:off x="214282" y="857232"/>
            <a:ext cx="8429684" cy="5643602"/>
          </a:xfrm>
          <a:prstGeom prst="rect">
            <a:avLst/>
          </a:prstGeom>
          <a:noFill/>
        </p:spPr>
        <p:txBody>
          <a:bodyPr wrap="square" rtlCol="0">
            <a:noAutofit/>
          </a:bodyPr>
          <a:lstStyle/>
          <a:p>
            <a:pPr lvl="0"/>
            <a:r>
              <a:rPr lang="en-US" altLang="zh-CN"/>
              <a:t>11</a:t>
            </a:r>
            <a:r>
              <a:rPr lang="zh-CN" altLang="en-US"/>
              <a:t>在路由器互联的多个局域网中，通常要求每个局域网的</a:t>
            </a:r>
            <a:r>
              <a:rPr lang="en-US" u="sng"/>
              <a:t>    </a:t>
            </a:r>
            <a:r>
              <a:rPr lang="en-US" altLang="zh-CN" u="sng">
                <a:solidFill>
                  <a:srgbClr val="FF0000"/>
                </a:solidFill>
              </a:rPr>
              <a:t>D</a:t>
            </a:r>
            <a:r>
              <a:rPr lang="en-US" u="sng">
                <a:solidFill>
                  <a:srgbClr val="FF0000"/>
                </a:solidFill>
              </a:rPr>
              <a:t> </a:t>
            </a:r>
            <a:r>
              <a:rPr lang="en-US" u="sng"/>
              <a:t>    </a:t>
            </a:r>
            <a:r>
              <a:rPr lang="zh-CN" altLang="en-US"/>
              <a:t>。</a:t>
            </a:r>
          </a:p>
          <a:p>
            <a:r>
              <a:rPr lang="en-US"/>
              <a:t>A.  </a:t>
            </a:r>
            <a:r>
              <a:rPr lang="zh-CN" altLang="en-US"/>
              <a:t>数据链路层协议和物理层协议必须相同。</a:t>
            </a:r>
            <a:r>
              <a:rPr lang="en-US"/>
              <a:t>   </a:t>
            </a:r>
            <a:endParaRPr lang="zh-CN" altLang="en-US"/>
          </a:p>
          <a:p>
            <a:r>
              <a:rPr lang="en-US"/>
              <a:t>B.  </a:t>
            </a:r>
            <a:r>
              <a:rPr lang="zh-CN" altLang="en-US"/>
              <a:t>数据链路层协议必须相同，而物理层协议可以不同。</a:t>
            </a:r>
          </a:p>
          <a:p>
            <a:r>
              <a:rPr lang="en-US"/>
              <a:t>C.  </a:t>
            </a:r>
            <a:r>
              <a:rPr lang="zh-CN" altLang="en-US"/>
              <a:t>数据链路层协议可以不同，而物理层协议必须相同。</a:t>
            </a:r>
          </a:p>
          <a:p>
            <a:r>
              <a:rPr lang="en-US"/>
              <a:t>D.  </a:t>
            </a:r>
            <a:r>
              <a:rPr lang="zh-CN" altLang="en-US"/>
              <a:t>数据链路层协议和物理层协议都可以不相同。</a:t>
            </a:r>
            <a:endParaRPr lang="en-US" altLang="zh-CN"/>
          </a:p>
          <a:p>
            <a:pPr lvl="0"/>
            <a:endParaRPr lang="en-US" altLang="zh-CN"/>
          </a:p>
          <a:p>
            <a:pPr lvl="0"/>
            <a:r>
              <a:rPr lang="en-US" altLang="zh-CN"/>
              <a:t>12:</a:t>
            </a:r>
            <a:r>
              <a:rPr lang="en-US"/>
              <a:t>HTTP</a:t>
            </a:r>
            <a:r>
              <a:rPr lang="zh-CN" altLang="en-US"/>
              <a:t>协议是常用的应用层协议，它使用</a:t>
            </a:r>
            <a:r>
              <a:rPr lang="en-US" u="sng"/>
              <a:t>     </a:t>
            </a:r>
            <a:r>
              <a:rPr lang="en-US" altLang="zh-CN" u="sng">
                <a:solidFill>
                  <a:srgbClr val="FF0000"/>
                </a:solidFill>
              </a:rPr>
              <a:t>D</a:t>
            </a:r>
            <a:r>
              <a:rPr lang="en-US" u="sng">
                <a:solidFill>
                  <a:srgbClr val="FF0000"/>
                </a:solidFill>
              </a:rPr>
              <a:t> </a:t>
            </a:r>
            <a:r>
              <a:rPr lang="en-US" u="sng"/>
              <a:t>  </a:t>
            </a:r>
            <a:r>
              <a:rPr lang="zh-CN" altLang="en-US"/>
              <a:t>协议提供的服务，是使用</a:t>
            </a:r>
            <a:r>
              <a:rPr lang="en-US" u="sng"/>
              <a:t>        </a:t>
            </a:r>
            <a:r>
              <a:rPr lang="zh-CN" altLang="en-US"/>
              <a:t>端口进行服务识别。</a:t>
            </a:r>
          </a:p>
          <a:p>
            <a:pPr marL="342900" indent="-342900">
              <a:buAutoNum type="alphaUcPeriod"/>
            </a:pPr>
            <a:r>
              <a:rPr lang="en-US"/>
              <a:t>FTP</a:t>
            </a:r>
            <a:r>
              <a:rPr lang="zh-CN" altLang="en-US"/>
              <a:t>，</a:t>
            </a:r>
            <a:r>
              <a:rPr lang="en-US"/>
              <a:t>21     B.  UDP</a:t>
            </a:r>
            <a:r>
              <a:rPr lang="zh-CN" altLang="en-US"/>
              <a:t>，</a:t>
            </a:r>
            <a:r>
              <a:rPr lang="en-US"/>
              <a:t>21    C.  UDP</a:t>
            </a:r>
            <a:r>
              <a:rPr lang="zh-CN" altLang="en-US"/>
              <a:t>，</a:t>
            </a:r>
            <a:r>
              <a:rPr lang="en-US"/>
              <a:t>80      D.  TCP</a:t>
            </a:r>
            <a:r>
              <a:rPr lang="zh-CN" altLang="en-US"/>
              <a:t>，</a:t>
            </a:r>
            <a:r>
              <a:rPr lang="en-US"/>
              <a:t>80</a:t>
            </a:r>
          </a:p>
          <a:p>
            <a:pPr marL="342900" indent="-342900">
              <a:buAutoNum type="alphaUcPeriod"/>
            </a:pPr>
            <a:endParaRPr lang="en-US"/>
          </a:p>
          <a:p>
            <a:pPr lvl="0"/>
            <a:r>
              <a:rPr lang="en-US" altLang="zh-CN"/>
              <a:t>13:</a:t>
            </a:r>
            <a:r>
              <a:rPr lang="zh-CN" altLang="en-US"/>
              <a:t> </a:t>
            </a:r>
            <a:r>
              <a:rPr lang="en-US"/>
              <a:t>Web</a:t>
            </a:r>
            <a:r>
              <a:rPr lang="zh-CN" altLang="en-US"/>
              <a:t>上每一个页都有一个独立的地址，这些地址称作统一资源定位器，即</a:t>
            </a:r>
            <a:r>
              <a:rPr lang="en-US"/>
              <a:t>___</a:t>
            </a:r>
            <a:r>
              <a:rPr lang="en-US" altLang="zh-CN">
                <a:solidFill>
                  <a:srgbClr val="FF0000"/>
                </a:solidFill>
              </a:rPr>
              <a:t>A</a:t>
            </a:r>
            <a:r>
              <a:rPr lang="en-US"/>
              <a:t>____</a:t>
            </a:r>
            <a:r>
              <a:rPr lang="zh-CN" altLang="en-US"/>
              <a:t>。</a:t>
            </a:r>
          </a:p>
          <a:p>
            <a:r>
              <a:rPr lang="en-US"/>
              <a:t>A. URL                        B. WWW		C. HTTP                       D. USL</a:t>
            </a:r>
          </a:p>
          <a:p>
            <a:endParaRPr lang="en-US" altLang="zh-CN"/>
          </a:p>
          <a:p>
            <a:pPr lvl="0"/>
            <a:r>
              <a:rPr lang="en-US" altLang="zh-CN"/>
              <a:t>14:</a:t>
            </a:r>
            <a:r>
              <a:rPr lang="zh-CN" altLang="en-US"/>
              <a:t>请选择接收</a:t>
            </a:r>
            <a:r>
              <a:rPr lang="en-US"/>
              <a:t>E-mail</a:t>
            </a:r>
            <a:r>
              <a:rPr lang="zh-CN" altLang="en-US"/>
              <a:t>所用的网络协议：</a:t>
            </a:r>
            <a:r>
              <a:rPr lang="en-US"/>
              <a:t>___</a:t>
            </a:r>
            <a:r>
              <a:rPr lang="en-US" altLang="zh-CN">
                <a:solidFill>
                  <a:srgbClr val="FF0000"/>
                </a:solidFill>
              </a:rPr>
              <a:t>A</a:t>
            </a:r>
            <a:r>
              <a:rPr lang="en-US">
                <a:solidFill>
                  <a:srgbClr val="FF0000"/>
                </a:solidFill>
              </a:rPr>
              <a:t>_</a:t>
            </a:r>
            <a:r>
              <a:rPr lang="en-US"/>
              <a:t>__</a:t>
            </a:r>
            <a:r>
              <a:rPr lang="zh-CN" altLang="en-US"/>
              <a:t>。</a:t>
            </a:r>
          </a:p>
          <a:p>
            <a:pPr marL="342900" indent="-342900">
              <a:buAutoNum type="alphaUcPeriod"/>
            </a:pPr>
            <a:r>
              <a:rPr lang="nl-NL"/>
              <a:t>POP3                       B. SMTP</a:t>
            </a:r>
            <a:r>
              <a:rPr lang="en-US"/>
              <a:t>		</a:t>
            </a:r>
            <a:r>
              <a:rPr lang="nl-NL"/>
              <a:t>C. HTTP                       D. FTP</a:t>
            </a:r>
          </a:p>
          <a:p>
            <a:pPr marL="342900" indent="-342900"/>
            <a:endParaRPr lang="en-US" altLang="zh-CN"/>
          </a:p>
          <a:p>
            <a:pPr lvl="0"/>
            <a:r>
              <a:rPr lang="en-US" altLang="zh-CN"/>
              <a:t>15:</a:t>
            </a:r>
            <a:r>
              <a:rPr lang="zh-CN" altLang="en-US"/>
              <a:t>在多数情况下，网络接口卡实现的功能处于</a:t>
            </a:r>
            <a:r>
              <a:rPr lang="en-US" u="sng"/>
              <a:t>    </a:t>
            </a:r>
            <a:r>
              <a:rPr lang="en-US" altLang="zh-CN" u="sng"/>
              <a:t>A</a:t>
            </a:r>
            <a:r>
              <a:rPr lang="en-US" u="sng"/>
              <a:t>    </a:t>
            </a:r>
            <a:r>
              <a:rPr lang="zh-CN" altLang="en-US"/>
              <a:t>。</a:t>
            </a:r>
            <a:r>
              <a:rPr lang="en-US"/>
              <a:t> </a:t>
            </a:r>
            <a:endParaRPr lang="zh-CN" altLang="en-US"/>
          </a:p>
          <a:p>
            <a:r>
              <a:rPr lang="en-US"/>
              <a:t>A. </a:t>
            </a:r>
            <a:r>
              <a:rPr lang="zh-CN" altLang="en-US"/>
              <a:t>物理层协议和数据链路层协议</a:t>
            </a:r>
            <a:r>
              <a:rPr lang="en-US"/>
              <a:t> B. </a:t>
            </a:r>
            <a:r>
              <a:rPr lang="zh-CN" altLang="en-US"/>
              <a:t>物理层协议和网络层协议 </a:t>
            </a:r>
          </a:p>
          <a:p>
            <a:r>
              <a:rPr lang="en-US"/>
              <a:t>C. </a:t>
            </a:r>
            <a:r>
              <a:rPr lang="zh-CN" altLang="en-US"/>
              <a:t>数据链路层协议</a:t>
            </a:r>
            <a:r>
              <a:rPr lang="en-US"/>
              <a:t>             D. </a:t>
            </a:r>
            <a:r>
              <a:rPr lang="zh-CN" altLang="en-US"/>
              <a:t>网络层协议</a:t>
            </a:r>
            <a:endParaRPr lang="en-US" altLang="zh-CN"/>
          </a:p>
          <a:p>
            <a:endParaRPr lang="en-US" altLang="zh-CN"/>
          </a:p>
          <a:p>
            <a:endParaRPr lang="zh-CN" altLang="en-US"/>
          </a:p>
          <a:p>
            <a:pPr lvl="0">
              <a:lnSpc>
                <a:spcPct val="150000"/>
              </a:lnSpc>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单项选择</a:t>
            </a:r>
          </a:p>
        </p:txBody>
      </p:sp>
      <p:sp>
        <p:nvSpPr>
          <p:cNvPr id="4" name="TextBox 3"/>
          <p:cNvSpPr txBox="1"/>
          <p:nvPr/>
        </p:nvSpPr>
        <p:spPr>
          <a:xfrm>
            <a:off x="214282" y="857232"/>
            <a:ext cx="8429684" cy="5643602"/>
          </a:xfrm>
          <a:prstGeom prst="rect">
            <a:avLst/>
          </a:prstGeom>
          <a:noFill/>
        </p:spPr>
        <p:txBody>
          <a:bodyPr wrap="square" rtlCol="0">
            <a:noAutofit/>
          </a:bodyPr>
          <a:lstStyle/>
          <a:p>
            <a:r>
              <a:rPr lang="en-US" altLang="zh-CN"/>
              <a:t>16:</a:t>
            </a:r>
            <a:r>
              <a:rPr lang="zh-CN" altLang="en-US"/>
              <a:t>考虑</a:t>
            </a:r>
            <a:r>
              <a:rPr lang="en-US"/>
              <a:t>GBN</a:t>
            </a:r>
            <a:r>
              <a:rPr lang="zh-CN" altLang="en-US"/>
              <a:t>协议，假设发送窗口</a:t>
            </a:r>
            <a:r>
              <a:rPr lang="en-US"/>
              <a:t>W</a:t>
            </a:r>
            <a:r>
              <a:rPr lang="zh-CN" altLang="en-US"/>
              <a:t>的大小为</a:t>
            </a:r>
            <a:r>
              <a:rPr lang="en-US"/>
              <a:t>8</a:t>
            </a:r>
            <a:r>
              <a:rPr lang="zh-CN" altLang="en-US"/>
              <a:t>。若在时刻</a:t>
            </a:r>
            <a:r>
              <a:rPr lang="en-US"/>
              <a:t>t</a:t>
            </a:r>
            <a:r>
              <a:rPr lang="zh-CN" altLang="en-US"/>
              <a:t>发送窗口起始位置位于序号</a:t>
            </a:r>
            <a:r>
              <a:rPr lang="en-US"/>
              <a:t>1</a:t>
            </a:r>
            <a:r>
              <a:rPr lang="zh-CN" altLang="en-US"/>
              <a:t>，在发送完</a:t>
            </a:r>
            <a:r>
              <a:rPr lang="en-US"/>
              <a:t>4</a:t>
            </a:r>
            <a:r>
              <a:rPr lang="zh-CN" altLang="en-US"/>
              <a:t>号报文段后收到</a:t>
            </a:r>
            <a:r>
              <a:rPr lang="en-US"/>
              <a:t>2</a:t>
            </a:r>
            <a:r>
              <a:rPr lang="zh-CN" altLang="en-US"/>
              <a:t>号报文段的的确认，发送方还可以连续发送报文段的个数为</a:t>
            </a:r>
            <a:r>
              <a:rPr lang="en-US"/>
              <a:t>__</a:t>
            </a:r>
            <a:r>
              <a:rPr lang="en-US">
                <a:solidFill>
                  <a:srgbClr val="FF0000"/>
                </a:solidFill>
              </a:rPr>
              <a:t>C</a:t>
            </a:r>
            <a:r>
              <a:rPr lang="en-US"/>
              <a:t>____</a:t>
            </a:r>
            <a:r>
              <a:rPr lang="zh-CN" altLang="en-US"/>
              <a:t>。</a:t>
            </a:r>
          </a:p>
          <a:p>
            <a:r>
              <a:rPr lang="en-US"/>
              <a:t>   </a:t>
            </a:r>
            <a:r>
              <a:rPr lang="en-US" b="1"/>
              <a:t>A. </a:t>
            </a:r>
            <a:r>
              <a:rPr lang="en-US"/>
              <a:t>8	    	</a:t>
            </a:r>
            <a:r>
              <a:rPr lang="en-US" b="1"/>
              <a:t>B.</a:t>
            </a:r>
            <a:r>
              <a:rPr lang="en-US"/>
              <a:t> 7        	  	</a:t>
            </a:r>
            <a:r>
              <a:rPr lang="en-US" b="1"/>
              <a:t>C.</a:t>
            </a:r>
            <a:r>
              <a:rPr lang="en-US"/>
              <a:t> 6   		   </a:t>
            </a:r>
            <a:r>
              <a:rPr lang="en-US" b="1"/>
              <a:t>D.</a:t>
            </a:r>
            <a:r>
              <a:rPr lang="en-US"/>
              <a:t> 5	</a:t>
            </a:r>
          </a:p>
          <a:p>
            <a:endParaRPr lang="en-US" altLang="zh-CN"/>
          </a:p>
          <a:p>
            <a:r>
              <a:rPr lang="en-US" altLang="zh-CN"/>
              <a:t>17:</a:t>
            </a:r>
            <a:r>
              <a:rPr lang="zh-CN" altLang="en-US"/>
              <a:t>假设主机</a:t>
            </a:r>
            <a:r>
              <a:rPr lang="en-US"/>
              <a:t>A</a:t>
            </a:r>
            <a:r>
              <a:rPr lang="zh-CN" altLang="en-US"/>
              <a:t>通过</a:t>
            </a:r>
            <a:r>
              <a:rPr lang="en-US"/>
              <a:t>TCP</a:t>
            </a:r>
            <a:r>
              <a:rPr lang="zh-CN" altLang="en-US"/>
              <a:t>连接向主机</a:t>
            </a:r>
            <a:r>
              <a:rPr lang="en-US"/>
              <a:t>B</a:t>
            </a:r>
            <a:r>
              <a:rPr lang="zh-CN" altLang="en-US"/>
              <a:t>连续发送二个</a:t>
            </a:r>
            <a:r>
              <a:rPr lang="en-US"/>
              <a:t>TCP</a:t>
            </a:r>
            <a:r>
              <a:rPr lang="zh-CN" altLang="en-US"/>
              <a:t>报文段，第一个报文段的序号为</a:t>
            </a:r>
            <a:r>
              <a:rPr lang="en-US"/>
              <a:t>100</a:t>
            </a:r>
            <a:r>
              <a:rPr lang="zh-CN" altLang="en-US"/>
              <a:t>，第二个报文段序号为</a:t>
            </a:r>
            <a:r>
              <a:rPr lang="en-US"/>
              <a:t>110</a:t>
            </a:r>
            <a:r>
              <a:rPr lang="zh-CN" altLang="en-US"/>
              <a:t>，假设第一个报文段丢失而第二个报文段到达</a:t>
            </a:r>
            <a:r>
              <a:rPr lang="en-US"/>
              <a:t>B</a:t>
            </a:r>
            <a:r>
              <a:rPr lang="zh-CN" altLang="en-US"/>
              <a:t>。那么主机</a:t>
            </a:r>
            <a:r>
              <a:rPr lang="en-US"/>
              <a:t>B</a:t>
            </a:r>
            <a:r>
              <a:rPr lang="zh-CN" altLang="en-US"/>
              <a:t>发往主机</a:t>
            </a:r>
            <a:r>
              <a:rPr lang="en-US"/>
              <a:t>A</a:t>
            </a:r>
            <a:r>
              <a:rPr lang="zh-CN" altLang="en-US"/>
              <a:t>的确认报文中，确认号应该为下列选项中的</a:t>
            </a:r>
            <a:r>
              <a:rPr lang="en-US"/>
              <a:t>__A____</a:t>
            </a:r>
            <a:r>
              <a:rPr lang="zh-CN" altLang="en-US"/>
              <a:t>。</a:t>
            </a:r>
          </a:p>
          <a:p>
            <a:r>
              <a:rPr lang="en-US" b="1"/>
              <a:t>  A. </a:t>
            </a:r>
            <a:r>
              <a:rPr lang="en-US"/>
              <a:t>100      	 </a:t>
            </a:r>
            <a:r>
              <a:rPr lang="en-US" b="1"/>
              <a:t>B. </a:t>
            </a:r>
            <a:r>
              <a:rPr lang="en-US"/>
              <a:t>110               	</a:t>
            </a:r>
            <a:r>
              <a:rPr lang="en-US" b="1"/>
              <a:t>C. </a:t>
            </a:r>
            <a:r>
              <a:rPr lang="en-US"/>
              <a:t>101		</a:t>
            </a:r>
            <a:r>
              <a:rPr lang="en-US" b="1"/>
              <a:t>D. </a:t>
            </a:r>
            <a:r>
              <a:rPr lang="en-US"/>
              <a:t>111</a:t>
            </a:r>
            <a:endParaRPr lang="en-US" altLang="zh-CN"/>
          </a:p>
          <a:p>
            <a:endParaRPr lang="zh-CN" altLang="en-US"/>
          </a:p>
          <a:p>
            <a:pPr lvl="0">
              <a:lnSpc>
                <a:spcPct val="150000"/>
              </a:lnSpc>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a:t>试述</a:t>
            </a:r>
            <a:r>
              <a:rPr lang="en-US" sz="2400"/>
              <a:t>Web</a:t>
            </a:r>
            <a:r>
              <a:rPr lang="zh-CN" altLang="en-US" sz="2400"/>
              <a:t>站点是如何利用</a:t>
            </a:r>
            <a:r>
              <a:rPr lang="en-US" sz="2400"/>
              <a:t>cookie</a:t>
            </a:r>
            <a:r>
              <a:rPr lang="zh-CN" altLang="en-US" sz="2400"/>
              <a:t>技术实现对用户的识别的。</a:t>
            </a:r>
          </a:p>
          <a:p>
            <a:endParaRPr lang="en-US" altLang="zh-CN" sz="2400"/>
          </a:p>
          <a:p>
            <a:r>
              <a:rPr lang="zh-CN" altLang="en-US" sz="2400"/>
              <a:t>答</a:t>
            </a:r>
            <a:r>
              <a:rPr lang="en-US" altLang="zh-CN" sz="2400"/>
              <a:t>:</a:t>
            </a:r>
            <a:r>
              <a:rPr lang="zh-CN" altLang="en-US" sz="2400"/>
              <a:t>首先用户端浏览器需支持</a:t>
            </a:r>
            <a:r>
              <a:rPr lang="en-US" sz="2400"/>
              <a:t>cookie</a:t>
            </a:r>
            <a:r>
              <a:rPr lang="zh-CN" altLang="en-US" sz="2400"/>
              <a:t>，</a:t>
            </a:r>
            <a:r>
              <a:rPr lang="en-US" sz="2400"/>
              <a:t>Web</a:t>
            </a:r>
            <a:r>
              <a:rPr lang="zh-CN" altLang="en-US" sz="2400"/>
              <a:t>站点需维护一个</a:t>
            </a:r>
            <a:r>
              <a:rPr lang="en-US" sz="2400"/>
              <a:t>cookie</a:t>
            </a:r>
            <a:r>
              <a:rPr lang="zh-CN" altLang="en-US" sz="2400"/>
              <a:t>数据库。用户端浏览器产生一个</a:t>
            </a:r>
            <a:r>
              <a:rPr lang="en-US" sz="2400"/>
              <a:t>http</a:t>
            </a:r>
            <a:r>
              <a:rPr lang="zh-CN" altLang="en-US" sz="2400"/>
              <a:t>请求报文到达</a:t>
            </a:r>
            <a:r>
              <a:rPr lang="en-US" sz="2400"/>
              <a:t>Web</a:t>
            </a:r>
            <a:r>
              <a:rPr lang="zh-CN" altLang="en-US" sz="2400"/>
              <a:t>站点后，服务器为用户创建一个</a:t>
            </a:r>
            <a:r>
              <a:rPr lang="en-US" sz="2400"/>
              <a:t>ID</a:t>
            </a:r>
            <a:r>
              <a:rPr lang="zh-CN" altLang="en-US" sz="2400"/>
              <a:t>。该</a:t>
            </a:r>
            <a:r>
              <a:rPr lang="en-US" sz="2400"/>
              <a:t>ID</a:t>
            </a:r>
            <a:r>
              <a:rPr lang="zh-CN" altLang="en-US" sz="2400"/>
              <a:t>存入</a:t>
            </a:r>
            <a:r>
              <a:rPr lang="en-US" sz="2400"/>
              <a:t>cookie</a:t>
            </a:r>
            <a:r>
              <a:rPr lang="zh-CN" altLang="en-US" sz="2400"/>
              <a:t>数据库。然后</a:t>
            </a:r>
            <a:r>
              <a:rPr lang="en-US" sz="2400"/>
              <a:t>Web</a:t>
            </a:r>
            <a:r>
              <a:rPr lang="zh-CN" altLang="en-US" sz="2400"/>
              <a:t>站点的响应报文会包含一条：</a:t>
            </a:r>
            <a:r>
              <a:rPr lang="en-US" sz="2400"/>
              <a:t>Set-cookie: ID</a:t>
            </a:r>
            <a:r>
              <a:rPr lang="zh-CN" altLang="en-US" sz="2400"/>
              <a:t>。浏览器收到该响应报文后，会存放到</a:t>
            </a:r>
            <a:r>
              <a:rPr lang="en-US" sz="2400"/>
              <a:t>cookie</a:t>
            </a:r>
            <a:r>
              <a:rPr lang="zh-CN" altLang="en-US" sz="2400"/>
              <a:t>文件里。在后续的通信里，都会包含此</a:t>
            </a:r>
            <a:r>
              <a:rPr lang="en-US" sz="2400"/>
              <a:t>ID</a:t>
            </a:r>
            <a:r>
              <a:rPr lang="zh-CN" altLang="en-US" sz="2400"/>
              <a:t>，服务器据此可以识别用户。</a:t>
            </a:r>
            <a:endParaRPr lang="en-US" altLang="zh-CN" sz="2400"/>
          </a:p>
          <a:p>
            <a:endParaRPr lang="zh-CN" altLang="en-US"/>
          </a:p>
          <a:p>
            <a:pPr lvl="0">
              <a:lnSpc>
                <a:spcPct val="150000"/>
              </a:lnSpc>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a:t>请比较</a:t>
            </a:r>
            <a:r>
              <a:rPr lang="en-US" sz="2400"/>
              <a:t>RIP</a:t>
            </a:r>
            <a:r>
              <a:rPr lang="zh-CN" altLang="en-US" sz="2400"/>
              <a:t>协议和</a:t>
            </a:r>
            <a:r>
              <a:rPr lang="en-US" sz="2400"/>
              <a:t>OSPF</a:t>
            </a:r>
            <a:r>
              <a:rPr lang="zh-CN" altLang="en-US" sz="2400"/>
              <a:t>协议之间的异同</a:t>
            </a:r>
            <a:endParaRPr lang="en-US" altLang="zh-CN" sz="2400"/>
          </a:p>
          <a:p>
            <a:endParaRPr lang="zh-CN" altLang="en-US"/>
          </a:p>
          <a:p>
            <a:pPr lvl="0">
              <a:lnSpc>
                <a:spcPct val="150000"/>
              </a:lnSpc>
            </a:pPr>
            <a:endParaRPr lang="zh-CN" altLang="en-US"/>
          </a:p>
        </p:txBody>
      </p:sp>
      <p:graphicFrame>
        <p:nvGraphicFramePr>
          <p:cNvPr id="5" name="表格 4"/>
          <p:cNvGraphicFramePr>
            <a:graphicFrameLocks noGrp="1"/>
          </p:cNvGraphicFramePr>
          <p:nvPr/>
        </p:nvGraphicFramePr>
        <p:xfrm>
          <a:off x="1071538" y="1500174"/>
          <a:ext cx="7429552" cy="4373298"/>
        </p:xfrm>
        <a:graphic>
          <a:graphicData uri="http://schemas.openxmlformats.org/drawingml/2006/table">
            <a:tbl>
              <a:tblPr/>
              <a:tblGrid>
                <a:gridCol w="1780866">
                  <a:extLst>
                    <a:ext uri="{9D8B030D-6E8A-4147-A177-3AD203B41FA5}">
                      <a16:colId xmlns:a16="http://schemas.microsoft.com/office/drawing/2014/main" val="20000"/>
                    </a:ext>
                  </a:extLst>
                </a:gridCol>
                <a:gridCol w="2434778">
                  <a:extLst>
                    <a:ext uri="{9D8B030D-6E8A-4147-A177-3AD203B41FA5}">
                      <a16:colId xmlns:a16="http://schemas.microsoft.com/office/drawing/2014/main" val="20001"/>
                    </a:ext>
                  </a:extLst>
                </a:gridCol>
                <a:gridCol w="3213908">
                  <a:extLst>
                    <a:ext uri="{9D8B030D-6E8A-4147-A177-3AD203B41FA5}">
                      <a16:colId xmlns:a16="http://schemas.microsoft.com/office/drawing/2014/main" val="20002"/>
                    </a:ext>
                  </a:extLst>
                </a:gridCol>
              </a:tblGrid>
              <a:tr h="435122">
                <a:tc>
                  <a:txBody>
                    <a:bodyPr/>
                    <a:lstStyle/>
                    <a:p>
                      <a:pPr algn="l">
                        <a:lnSpc>
                          <a:spcPts val="1800"/>
                        </a:lnSpc>
                        <a:spcAft>
                          <a:spcPts val="0"/>
                        </a:spcAft>
                      </a:pPr>
                      <a:endParaRPr lang="en-US"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en-US" sz="1800" b="1" kern="100">
                          <a:latin typeface="Times New Roman"/>
                          <a:ea typeface="宋体"/>
                        </a:rPr>
                        <a:t>RIP</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en-US" sz="1800" b="1" kern="100">
                          <a:latin typeface="Times New Roman"/>
                          <a:ea typeface="宋体"/>
                        </a:rPr>
                        <a:t>OSPF</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22">
                <a:tc>
                  <a:txBody>
                    <a:bodyPr/>
                    <a:lstStyle/>
                    <a:p>
                      <a:pPr algn="l">
                        <a:lnSpc>
                          <a:spcPts val="1800"/>
                        </a:lnSpc>
                        <a:spcAft>
                          <a:spcPts val="0"/>
                        </a:spcAft>
                      </a:pPr>
                      <a:r>
                        <a:rPr lang="zh-CN" sz="1800" kern="100">
                          <a:latin typeface="Times New Roman"/>
                          <a:ea typeface="宋体"/>
                        </a:rPr>
                        <a:t>协议类型</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en-US" sz="1800" kern="100">
                          <a:latin typeface="Times New Roman"/>
                          <a:ea typeface="宋体"/>
                        </a:rPr>
                        <a:t>IGP</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en-US" sz="1800" kern="100">
                          <a:latin typeface="Times New Roman"/>
                          <a:ea typeface="宋体"/>
                        </a:rPr>
                        <a:t>IGP</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5122">
                <a:tc>
                  <a:txBody>
                    <a:bodyPr/>
                    <a:lstStyle/>
                    <a:p>
                      <a:pPr algn="l">
                        <a:lnSpc>
                          <a:spcPts val="1800"/>
                        </a:lnSpc>
                        <a:spcAft>
                          <a:spcPts val="0"/>
                        </a:spcAft>
                      </a:pPr>
                      <a:r>
                        <a:rPr lang="zh-CN" altLang="en-US" sz="1800" kern="100">
                          <a:latin typeface="Times New Roman"/>
                          <a:ea typeface="宋体"/>
                        </a:rPr>
                        <a:t>算法</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a:ea typeface="宋体"/>
                        </a:rPr>
                        <a:t>距离－向量</a:t>
                      </a:r>
                      <a:r>
                        <a:rPr lang="zh-CN" altLang="en-US" sz="1800" kern="100">
                          <a:latin typeface="Times New Roman"/>
                          <a:ea typeface="宋体"/>
                        </a:rPr>
                        <a:t>算法</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a:ea typeface="宋体"/>
                        </a:rPr>
                        <a:t>链路－状态</a:t>
                      </a:r>
                      <a:r>
                        <a:rPr lang="zh-CN" altLang="en-US" sz="1800" kern="100">
                          <a:latin typeface="Times New Roman"/>
                          <a:ea typeface="宋体"/>
                        </a:rPr>
                        <a:t>算法</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5122">
                <a:tc>
                  <a:txBody>
                    <a:bodyPr/>
                    <a:lstStyle/>
                    <a:p>
                      <a:pPr algn="l">
                        <a:lnSpc>
                          <a:spcPts val="1800"/>
                        </a:lnSpc>
                        <a:spcAft>
                          <a:spcPts val="0"/>
                        </a:spcAft>
                      </a:pPr>
                      <a:r>
                        <a:rPr lang="zh-CN" sz="1800" kern="100">
                          <a:latin typeface="Times New Roman"/>
                          <a:ea typeface="宋体"/>
                        </a:rPr>
                        <a:t>交换信息范围</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a:ea typeface="宋体"/>
                        </a:rPr>
                        <a:t>相邻路由器</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a:ea typeface="宋体"/>
                        </a:rPr>
                        <a:t>自治系统或区域内路由器</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5122">
                <a:tc>
                  <a:txBody>
                    <a:bodyPr/>
                    <a:lstStyle/>
                    <a:p>
                      <a:pPr algn="l">
                        <a:lnSpc>
                          <a:spcPts val="1800"/>
                        </a:lnSpc>
                        <a:spcAft>
                          <a:spcPts val="0"/>
                        </a:spcAft>
                      </a:pPr>
                      <a:r>
                        <a:rPr lang="zh-CN" sz="1800" kern="100">
                          <a:latin typeface="Times New Roman"/>
                          <a:ea typeface="宋体"/>
                        </a:rPr>
                        <a:t>交换信息内容</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altLang="en-US" sz="1800" kern="100">
                          <a:latin typeface="Times New Roman"/>
                          <a:ea typeface="宋体"/>
                        </a:rPr>
                        <a:t>距离向量</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a:ea typeface="宋体"/>
                        </a:rPr>
                        <a:t>链路状态</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5122">
                <a:tc>
                  <a:txBody>
                    <a:bodyPr/>
                    <a:lstStyle/>
                    <a:p>
                      <a:pPr algn="l">
                        <a:lnSpc>
                          <a:spcPts val="1800"/>
                        </a:lnSpc>
                        <a:spcAft>
                          <a:spcPts val="0"/>
                        </a:spcAft>
                      </a:pPr>
                      <a:r>
                        <a:rPr lang="zh-CN" sz="1800" kern="100">
                          <a:latin typeface="Times New Roman"/>
                          <a:ea typeface="宋体"/>
                        </a:rPr>
                        <a:t>交换信息</a:t>
                      </a:r>
                      <a:r>
                        <a:rPr lang="zh-CN" altLang="en-US" sz="1800" kern="100">
                          <a:latin typeface="Times New Roman"/>
                          <a:ea typeface="宋体"/>
                        </a:rPr>
                        <a:t>时机</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altLang="en-US" sz="1800" kern="100">
                          <a:latin typeface="Times New Roman"/>
                          <a:ea typeface="宋体"/>
                        </a:rPr>
                        <a:t>距离向量发生变化</a:t>
                      </a:r>
                      <a:endParaRPr lang="en-US" altLang="zh-CN" sz="1800" kern="100">
                        <a:latin typeface="Times New Roman"/>
                        <a:ea typeface="宋体"/>
                      </a:endParaRPr>
                    </a:p>
                    <a:p>
                      <a:pPr algn="l">
                        <a:lnSpc>
                          <a:spcPts val="1800"/>
                        </a:lnSpc>
                        <a:spcAft>
                          <a:spcPts val="0"/>
                        </a:spcAft>
                      </a:pPr>
                      <a:r>
                        <a:rPr lang="zh-CN" altLang="en-US" sz="1800" kern="100">
                          <a:latin typeface="Times New Roman"/>
                          <a:ea typeface="宋体"/>
                        </a:rPr>
                        <a:t>周期性发送距离向量</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a:ea typeface="宋体"/>
                        </a:rPr>
                        <a:t>链路状态发生变化</a:t>
                      </a:r>
                      <a:endParaRPr lang="en-US" altLang="zh-CN" sz="1800" kern="100">
                        <a:latin typeface="Times New Roman"/>
                        <a:ea typeface="宋体"/>
                      </a:endParaRPr>
                    </a:p>
                    <a:p>
                      <a:pPr algn="l">
                        <a:lnSpc>
                          <a:spcPts val="1800"/>
                        </a:lnSpc>
                        <a:spcAft>
                          <a:spcPts val="0"/>
                        </a:spcAft>
                      </a:pPr>
                      <a:r>
                        <a:rPr lang="zh-CN" altLang="en-US" sz="1800" kern="100">
                          <a:latin typeface="Times New Roman"/>
                          <a:ea typeface="宋体"/>
                        </a:rPr>
                        <a:t>周期性发送链路状态</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5122">
                <a:tc>
                  <a:txBody>
                    <a:bodyPr/>
                    <a:lstStyle/>
                    <a:p>
                      <a:pPr algn="l">
                        <a:lnSpc>
                          <a:spcPts val="1800"/>
                        </a:lnSpc>
                        <a:spcAft>
                          <a:spcPts val="0"/>
                        </a:spcAft>
                      </a:pPr>
                      <a:r>
                        <a:rPr lang="zh-CN" sz="1800" kern="100">
                          <a:latin typeface="Times New Roman"/>
                          <a:ea typeface="宋体"/>
                        </a:rPr>
                        <a:t>收敛过程</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a:ea typeface="宋体"/>
                        </a:rPr>
                        <a:t>较快</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a:ea typeface="宋体"/>
                        </a:rPr>
                        <a:t>快</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35122">
                <a:tc>
                  <a:txBody>
                    <a:bodyPr/>
                    <a:lstStyle/>
                    <a:p>
                      <a:pPr algn="l">
                        <a:lnSpc>
                          <a:spcPts val="1800"/>
                        </a:lnSpc>
                        <a:spcAft>
                          <a:spcPts val="0"/>
                        </a:spcAft>
                      </a:pPr>
                      <a:r>
                        <a:rPr lang="zh-CN" sz="1800" kern="100">
                          <a:latin typeface="Times New Roman"/>
                          <a:ea typeface="宋体"/>
                        </a:rPr>
                        <a:t>传输协议</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en-US" sz="1800" kern="100">
                          <a:latin typeface="Times New Roman"/>
                          <a:ea typeface="宋体"/>
                        </a:rPr>
                        <a:t>UDP</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en-US" sz="1800" kern="100">
                          <a:latin typeface="Times New Roman"/>
                          <a:ea typeface="宋体"/>
                        </a:rPr>
                        <a:t>IP</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35122">
                <a:tc>
                  <a:txBody>
                    <a:bodyPr/>
                    <a:lstStyle/>
                    <a:p>
                      <a:pPr algn="l">
                        <a:lnSpc>
                          <a:spcPts val="1800"/>
                        </a:lnSpc>
                        <a:spcAft>
                          <a:spcPts val="0"/>
                        </a:spcAft>
                      </a:pPr>
                      <a:r>
                        <a:rPr lang="zh-CN" sz="1800" kern="100">
                          <a:latin typeface="Times New Roman"/>
                          <a:ea typeface="宋体"/>
                        </a:rPr>
                        <a:t>适用网络类型</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a:ea typeface="宋体"/>
                        </a:rPr>
                        <a:t>小型网络</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a:ea typeface="宋体"/>
                        </a:rPr>
                        <a:t>大型网络</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35122">
                <a:tc>
                  <a:txBody>
                    <a:bodyPr/>
                    <a:lstStyle/>
                    <a:p>
                      <a:pPr algn="l">
                        <a:lnSpc>
                          <a:spcPts val="1800"/>
                        </a:lnSpc>
                        <a:spcAft>
                          <a:spcPts val="0"/>
                        </a:spcAft>
                      </a:pPr>
                      <a:r>
                        <a:rPr lang="zh-CN" sz="1800" kern="100">
                          <a:latin typeface="Times New Roman"/>
                          <a:ea typeface="宋体"/>
                        </a:rPr>
                        <a:t>衡量标准</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altLang="en-US" sz="1800" kern="100">
                          <a:latin typeface="Times New Roman"/>
                          <a:ea typeface="宋体"/>
                        </a:rPr>
                        <a:t>跳数</a:t>
                      </a:r>
                      <a:endParaRPr lang="zh-CN" sz="1800" kern="100">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a:ea typeface="宋体"/>
                        </a:rPr>
                        <a:t>可有多种度量标准</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a:t>请填写下表以比较</a:t>
            </a:r>
            <a:r>
              <a:rPr lang="en-US" sz="2400"/>
              <a:t>TCP</a:t>
            </a:r>
            <a:r>
              <a:rPr lang="zh-CN" altLang="en-US" sz="2400"/>
              <a:t>协议与</a:t>
            </a:r>
            <a:r>
              <a:rPr lang="en-US" sz="2400"/>
              <a:t>GBN</a:t>
            </a:r>
            <a:r>
              <a:rPr lang="zh-CN" altLang="en-US" sz="2400"/>
              <a:t>协议</a:t>
            </a:r>
            <a:endParaRPr lang="zh-CN" altLang="en-US"/>
          </a:p>
          <a:p>
            <a:pPr lvl="0">
              <a:lnSpc>
                <a:spcPct val="150000"/>
              </a:lnSpc>
            </a:pPr>
            <a:endParaRPr lang="zh-CN" altLang="en-US"/>
          </a:p>
        </p:txBody>
      </p:sp>
      <p:graphicFrame>
        <p:nvGraphicFramePr>
          <p:cNvPr id="6" name="表格 5"/>
          <p:cNvGraphicFramePr>
            <a:graphicFrameLocks noGrp="1"/>
          </p:cNvGraphicFramePr>
          <p:nvPr/>
        </p:nvGraphicFramePr>
        <p:xfrm>
          <a:off x="642910" y="1500174"/>
          <a:ext cx="8215370" cy="4651304"/>
        </p:xfrm>
        <a:graphic>
          <a:graphicData uri="http://schemas.openxmlformats.org/drawingml/2006/table">
            <a:tbl>
              <a:tblPr/>
              <a:tblGrid>
                <a:gridCol w="871689">
                  <a:extLst>
                    <a:ext uri="{9D8B030D-6E8A-4147-A177-3AD203B41FA5}">
                      <a16:colId xmlns:a16="http://schemas.microsoft.com/office/drawing/2014/main" val="20000"/>
                    </a:ext>
                  </a:extLst>
                </a:gridCol>
                <a:gridCol w="3335504">
                  <a:extLst>
                    <a:ext uri="{9D8B030D-6E8A-4147-A177-3AD203B41FA5}">
                      <a16:colId xmlns:a16="http://schemas.microsoft.com/office/drawing/2014/main" val="20001"/>
                    </a:ext>
                  </a:extLst>
                </a:gridCol>
                <a:gridCol w="2217036">
                  <a:extLst>
                    <a:ext uri="{9D8B030D-6E8A-4147-A177-3AD203B41FA5}">
                      <a16:colId xmlns:a16="http://schemas.microsoft.com/office/drawing/2014/main" val="20002"/>
                    </a:ext>
                  </a:extLst>
                </a:gridCol>
                <a:gridCol w="1791141">
                  <a:extLst>
                    <a:ext uri="{9D8B030D-6E8A-4147-A177-3AD203B41FA5}">
                      <a16:colId xmlns:a16="http://schemas.microsoft.com/office/drawing/2014/main" val="20003"/>
                    </a:ext>
                  </a:extLst>
                </a:gridCol>
              </a:tblGrid>
              <a:tr h="410291">
                <a:tc>
                  <a:txBody>
                    <a:bodyPr/>
                    <a:lstStyle/>
                    <a:p>
                      <a:pPr algn="ctr">
                        <a:lnSpc>
                          <a:spcPct val="120000"/>
                        </a:lnSpc>
                        <a:spcAft>
                          <a:spcPts val="0"/>
                        </a:spcAft>
                      </a:pPr>
                      <a:r>
                        <a:rPr lang="zh-CN" sz="2000" kern="0">
                          <a:solidFill>
                            <a:srgbClr val="000000"/>
                          </a:solidFill>
                          <a:latin typeface="Calibri"/>
                          <a:ea typeface="宋体"/>
                          <a:cs typeface="Times New Roman"/>
                        </a:rPr>
                        <a:t>序号</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000" kern="0">
                          <a:solidFill>
                            <a:srgbClr val="000000"/>
                          </a:solidFill>
                          <a:latin typeface="Calibri"/>
                          <a:ea typeface="宋体"/>
                          <a:cs typeface="Times New Roman"/>
                        </a:rPr>
                        <a:t>内 容</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0">
                          <a:solidFill>
                            <a:srgbClr val="000000"/>
                          </a:solidFill>
                          <a:latin typeface="Calibri"/>
                          <a:ea typeface="宋体"/>
                          <a:cs typeface="Times New Roman"/>
                        </a:rPr>
                        <a:t>TCP</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0">
                          <a:solidFill>
                            <a:srgbClr val="000000"/>
                          </a:solidFill>
                          <a:latin typeface="Calibri"/>
                          <a:ea typeface="宋体"/>
                          <a:cs typeface="Times New Roman"/>
                        </a:rPr>
                        <a:t>GBN</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22362">
                <a:tc>
                  <a:txBody>
                    <a:bodyPr/>
                    <a:lstStyle/>
                    <a:p>
                      <a:pPr algn="ctr">
                        <a:lnSpc>
                          <a:spcPct val="120000"/>
                        </a:lnSpc>
                        <a:spcAft>
                          <a:spcPts val="0"/>
                        </a:spcAft>
                      </a:pPr>
                      <a:r>
                        <a:rPr lang="en-US" sz="2000" kern="100">
                          <a:solidFill>
                            <a:srgbClr val="000000"/>
                          </a:solidFill>
                          <a:latin typeface="Calibri"/>
                          <a:ea typeface="宋体"/>
                          <a:cs typeface="Times New Roman"/>
                        </a:rPr>
                        <a:t>1</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0">
                          <a:solidFill>
                            <a:srgbClr val="000000"/>
                          </a:solidFill>
                          <a:latin typeface="Calibri"/>
                          <a:ea typeface="宋体"/>
                          <a:cs typeface="Times New Roman"/>
                        </a:rPr>
                        <a:t>是否采用流水线方式发送报文段</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a:solidFill>
                            <a:srgbClr val="000000"/>
                          </a:solidFill>
                          <a:latin typeface="Calibri"/>
                          <a:ea typeface="宋体"/>
                          <a:cs typeface="Times New Roman"/>
                        </a:rPr>
                        <a:t>是</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a:solidFill>
                            <a:srgbClr val="000000"/>
                          </a:solidFill>
                          <a:latin typeface="Calibri"/>
                          <a:ea typeface="宋体"/>
                          <a:cs typeface="Times New Roman"/>
                        </a:rPr>
                        <a:t>是</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6080">
                <a:tc>
                  <a:txBody>
                    <a:bodyPr/>
                    <a:lstStyle/>
                    <a:p>
                      <a:pPr algn="ctr">
                        <a:lnSpc>
                          <a:spcPct val="120000"/>
                        </a:lnSpc>
                        <a:spcAft>
                          <a:spcPts val="0"/>
                        </a:spcAft>
                      </a:pPr>
                      <a:r>
                        <a:rPr lang="en-US" sz="2000" kern="100">
                          <a:solidFill>
                            <a:srgbClr val="000000"/>
                          </a:solidFill>
                          <a:latin typeface="Calibri"/>
                          <a:ea typeface="宋体"/>
                          <a:cs typeface="Times New Roman"/>
                        </a:rPr>
                        <a:t>2</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0">
                          <a:solidFill>
                            <a:srgbClr val="000000"/>
                          </a:solidFill>
                          <a:latin typeface="Calibri"/>
                          <a:ea typeface="宋体"/>
                          <a:cs typeface="Times New Roman"/>
                        </a:rPr>
                        <a:t>是否采用累积确认</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a:solidFill>
                            <a:srgbClr val="000000"/>
                          </a:solidFill>
                          <a:latin typeface="Calibri"/>
                          <a:ea typeface="宋体"/>
                          <a:cs typeface="Times New Roman"/>
                        </a:rPr>
                        <a:t>是</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a:solidFill>
                            <a:srgbClr val="000000"/>
                          </a:solidFill>
                          <a:latin typeface="Calibri"/>
                          <a:ea typeface="宋体"/>
                          <a:cs typeface="Times New Roman"/>
                        </a:rPr>
                        <a:t>是</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7236">
                <a:tc>
                  <a:txBody>
                    <a:bodyPr/>
                    <a:lstStyle/>
                    <a:p>
                      <a:pPr algn="ctr">
                        <a:lnSpc>
                          <a:spcPct val="120000"/>
                        </a:lnSpc>
                        <a:spcAft>
                          <a:spcPts val="0"/>
                        </a:spcAft>
                      </a:pPr>
                      <a:r>
                        <a:rPr lang="en-US" sz="2000" kern="100">
                          <a:solidFill>
                            <a:srgbClr val="000000"/>
                          </a:solidFill>
                          <a:latin typeface="Calibri"/>
                          <a:ea typeface="宋体"/>
                          <a:cs typeface="Times New Roman"/>
                        </a:rPr>
                        <a:t>3</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0">
                          <a:solidFill>
                            <a:srgbClr val="000000"/>
                          </a:solidFill>
                          <a:latin typeface="Calibri"/>
                          <a:ea typeface="宋体"/>
                          <a:cs typeface="Times New Roman"/>
                        </a:rPr>
                        <a:t>报文段编号方式</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a:solidFill>
                            <a:srgbClr val="000000"/>
                          </a:solidFill>
                          <a:latin typeface="Calibri"/>
                          <a:ea typeface="宋体"/>
                          <a:cs typeface="Times New Roman"/>
                        </a:rPr>
                        <a:t>按字节编号</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a:solidFill>
                            <a:srgbClr val="000000"/>
                          </a:solidFill>
                          <a:latin typeface="Calibri"/>
                          <a:ea typeface="宋体"/>
                          <a:cs typeface="Times New Roman"/>
                        </a:rPr>
                        <a:t>按报文段编号</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0291">
                <a:tc>
                  <a:txBody>
                    <a:bodyPr/>
                    <a:lstStyle/>
                    <a:p>
                      <a:pPr algn="ctr">
                        <a:lnSpc>
                          <a:spcPct val="120000"/>
                        </a:lnSpc>
                        <a:spcAft>
                          <a:spcPts val="0"/>
                        </a:spcAft>
                      </a:pPr>
                      <a:r>
                        <a:rPr lang="en-US" sz="2000" kern="100">
                          <a:solidFill>
                            <a:srgbClr val="000000"/>
                          </a:solidFill>
                          <a:latin typeface="Calibri"/>
                          <a:ea typeface="宋体"/>
                          <a:cs typeface="Times New Roman"/>
                        </a:rPr>
                        <a:t>4</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0">
                          <a:solidFill>
                            <a:srgbClr val="000000"/>
                          </a:solidFill>
                          <a:latin typeface="Calibri"/>
                          <a:ea typeface="宋体"/>
                          <a:cs typeface="Times New Roman"/>
                        </a:rPr>
                        <a:t>触发重传时机</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a:solidFill>
                            <a:srgbClr val="000000"/>
                          </a:solidFill>
                          <a:latin typeface="Calibri"/>
                          <a:ea typeface="宋体"/>
                          <a:cs typeface="Times New Roman"/>
                        </a:rPr>
                        <a:t>超时</a:t>
                      </a:r>
                      <a:r>
                        <a:rPr lang="en-US" sz="2000" kern="100">
                          <a:solidFill>
                            <a:srgbClr val="000000"/>
                          </a:solidFill>
                          <a:latin typeface="Calibri"/>
                          <a:ea typeface="宋体"/>
                          <a:cs typeface="Times New Roman"/>
                        </a:rPr>
                        <a:t>+</a:t>
                      </a:r>
                      <a:r>
                        <a:rPr lang="zh-CN" sz="2000" kern="100">
                          <a:solidFill>
                            <a:srgbClr val="000000"/>
                          </a:solidFill>
                          <a:latin typeface="Calibri"/>
                          <a:ea typeface="宋体"/>
                          <a:cs typeface="Times New Roman"/>
                        </a:rPr>
                        <a:t>三个冗余</a:t>
                      </a:r>
                      <a:r>
                        <a:rPr lang="en-US" sz="2000" kern="100">
                          <a:solidFill>
                            <a:srgbClr val="000000"/>
                          </a:solidFill>
                          <a:latin typeface="Calibri"/>
                          <a:ea typeface="宋体"/>
                          <a:cs typeface="Times New Roman"/>
                        </a:rPr>
                        <a:t>ACK</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a:solidFill>
                            <a:srgbClr val="000000"/>
                          </a:solidFill>
                          <a:latin typeface="Calibri"/>
                          <a:ea typeface="宋体"/>
                          <a:cs typeface="Times New Roman"/>
                        </a:rPr>
                        <a:t>超时</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51457">
                <a:tc>
                  <a:txBody>
                    <a:bodyPr/>
                    <a:lstStyle/>
                    <a:p>
                      <a:pPr algn="ctr">
                        <a:lnSpc>
                          <a:spcPct val="120000"/>
                        </a:lnSpc>
                        <a:spcAft>
                          <a:spcPts val="0"/>
                        </a:spcAft>
                      </a:pPr>
                      <a:r>
                        <a:rPr lang="en-US" sz="2000" kern="100">
                          <a:solidFill>
                            <a:srgbClr val="000000"/>
                          </a:solidFill>
                          <a:latin typeface="Calibri"/>
                          <a:ea typeface="宋体"/>
                          <a:cs typeface="Times New Roman"/>
                        </a:rPr>
                        <a:t>5</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0">
                          <a:solidFill>
                            <a:srgbClr val="000000"/>
                          </a:solidFill>
                          <a:latin typeface="Calibri"/>
                          <a:ea typeface="宋体"/>
                          <a:cs typeface="Times New Roman"/>
                        </a:rPr>
                        <a:t>重传报文段个数</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2000" kern="100">
                          <a:solidFill>
                            <a:srgbClr val="000000"/>
                          </a:solidFill>
                          <a:latin typeface="Calibri"/>
                          <a:ea typeface="宋体"/>
                          <a:cs typeface="Times New Roman"/>
                        </a:rPr>
                        <a:t>TCP</a:t>
                      </a:r>
                      <a:r>
                        <a:rPr lang="zh-CN" sz="2000" kern="100">
                          <a:solidFill>
                            <a:srgbClr val="000000"/>
                          </a:solidFill>
                          <a:latin typeface="Calibri"/>
                          <a:ea typeface="宋体"/>
                          <a:cs typeface="Times New Roman"/>
                        </a:rPr>
                        <a:t>只会重传报文段</a:t>
                      </a:r>
                      <a:r>
                        <a:rPr lang="en-US" sz="2000" kern="100">
                          <a:solidFill>
                            <a:srgbClr val="000000"/>
                          </a:solidFill>
                          <a:latin typeface="Calibri"/>
                          <a:ea typeface="宋体"/>
                          <a:cs typeface="Times New Roman"/>
                        </a:rPr>
                        <a:t>n</a:t>
                      </a:r>
                      <a:r>
                        <a:rPr lang="zh-CN" sz="2000" kern="100">
                          <a:solidFill>
                            <a:srgbClr val="000000"/>
                          </a:solidFill>
                          <a:latin typeface="Calibri"/>
                          <a:ea typeface="宋体"/>
                          <a:cs typeface="Times New Roman"/>
                        </a:rPr>
                        <a:t>。甚至如果在报文段</a:t>
                      </a:r>
                      <a:r>
                        <a:rPr lang="en-US" sz="2000" kern="100">
                          <a:solidFill>
                            <a:srgbClr val="000000"/>
                          </a:solidFill>
                          <a:latin typeface="Calibri"/>
                          <a:ea typeface="宋体"/>
                          <a:cs typeface="Times New Roman"/>
                        </a:rPr>
                        <a:t>n</a:t>
                      </a:r>
                      <a:r>
                        <a:rPr lang="zh-CN" sz="2000" kern="100">
                          <a:solidFill>
                            <a:srgbClr val="000000"/>
                          </a:solidFill>
                          <a:latin typeface="Calibri"/>
                          <a:ea typeface="宋体"/>
                          <a:cs typeface="Times New Roman"/>
                        </a:rPr>
                        <a:t>超时前收到了对报文段</a:t>
                      </a:r>
                      <a:r>
                        <a:rPr lang="en-US" sz="2000" kern="100">
                          <a:solidFill>
                            <a:srgbClr val="000000"/>
                          </a:solidFill>
                          <a:latin typeface="Calibri"/>
                          <a:ea typeface="宋体"/>
                          <a:cs typeface="Times New Roman"/>
                        </a:rPr>
                        <a:t>n+1</a:t>
                      </a:r>
                      <a:r>
                        <a:rPr lang="zh-CN" sz="2000" kern="100">
                          <a:solidFill>
                            <a:srgbClr val="000000"/>
                          </a:solidFill>
                          <a:latin typeface="Calibri"/>
                          <a:ea typeface="宋体"/>
                          <a:cs typeface="Times New Roman"/>
                        </a:rPr>
                        <a:t>的确认，</a:t>
                      </a:r>
                      <a:r>
                        <a:rPr lang="en-US" sz="2000" kern="100">
                          <a:solidFill>
                            <a:srgbClr val="000000"/>
                          </a:solidFill>
                          <a:latin typeface="Calibri"/>
                          <a:ea typeface="宋体"/>
                          <a:cs typeface="Times New Roman"/>
                        </a:rPr>
                        <a:t>TCP</a:t>
                      </a:r>
                      <a:r>
                        <a:rPr lang="zh-CN" sz="2000" kern="100">
                          <a:solidFill>
                            <a:srgbClr val="000000"/>
                          </a:solidFill>
                          <a:latin typeface="Calibri"/>
                          <a:ea typeface="宋体"/>
                          <a:cs typeface="Times New Roman"/>
                        </a:rPr>
                        <a:t>连报文段</a:t>
                      </a:r>
                      <a:r>
                        <a:rPr lang="en-US" sz="2000" kern="100">
                          <a:solidFill>
                            <a:srgbClr val="000000"/>
                          </a:solidFill>
                          <a:latin typeface="Calibri"/>
                          <a:ea typeface="宋体"/>
                          <a:cs typeface="Times New Roman"/>
                        </a:rPr>
                        <a:t>n</a:t>
                      </a:r>
                      <a:r>
                        <a:rPr lang="zh-CN" sz="2000" kern="100">
                          <a:solidFill>
                            <a:srgbClr val="000000"/>
                          </a:solidFill>
                          <a:latin typeface="Calibri"/>
                          <a:ea typeface="宋体"/>
                          <a:cs typeface="Times New Roman"/>
                        </a:rPr>
                        <a:t>都不会重传。</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2000" kern="100">
                          <a:solidFill>
                            <a:srgbClr val="000000"/>
                          </a:solidFill>
                          <a:latin typeface="Calibri"/>
                          <a:ea typeface="宋体"/>
                          <a:cs typeface="Times New Roman"/>
                        </a:rPr>
                        <a:t>GBN</a:t>
                      </a:r>
                      <a:r>
                        <a:rPr lang="zh-CN" sz="2000" kern="100">
                          <a:solidFill>
                            <a:srgbClr val="000000"/>
                          </a:solidFill>
                          <a:latin typeface="Calibri"/>
                          <a:ea typeface="宋体"/>
                          <a:cs typeface="Times New Roman"/>
                        </a:rPr>
                        <a:t>在报文段</a:t>
                      </a:r>
                      <a:r>
                        <a:rPr lang="en-US" sz="2000" kern="100">
                          <a:solidFill>
                            <a:srgbClr val="000000"/>
                          </a:solidFill>
                          <a:latin typeface="Calibri"/>
                          <a:ea typeface="宋体"/>
                          <a:cs typeface="Times New Roman"/>
                        </a:rPr>
                        <a:t>n</a:t>
                      </a:r>
                      <a:r>
                        <a:rPr lang="zh-CN" sz="2000" kern="100">
                          <a:solidFill>
                            <a:srgbClr val="000000"/>
                          </a:solidFill>
                          <a:latin typeface="Calibri"/>
                          <a:ea typeface="宋体"/>
                          <a:cs typeface="Times New Roman"/>
                        </a:rPr>
                        <a:t>超时时，会重发从</a:t>
                      </a:r>
                      <a:r>
                        <a:rPr lang="en-US" sz="2000" kern="100">
                          <a:solidFill>
                            <a:srgbClr val="000000"/>
                          </a:solidFill>
                          <a:latin typeface="Calibri"/>
                          <a:ea typeface="宋体"/>
                          <a:cs typeface="Times New Roman"/>
                        </a:rPr>
                        <a:t>n</a:t>
                      </a:r>
                      <a:r>
                        <a:rPr lang="zh-CN" sz="2000" kern="100">
                          <a:solidFill>
                            <a:srgbClr val="000000"/>
                          </a:solidFill>
                          <a:latin typeface="Calibri"/>
                          <a:ea typeface="宋体"/>
                          <a:cs typeface="Times New Roman"/>
                        </a:rPr>
                        <a:t>开始所有未确认的报文段。</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3448</Words>
  <Application>Microsoft Office PowerPoint</Application>
  <PresentationFormat>全屏显示(4:3)</PresentationFormat>
  <Paragraphs>549</Paragraphs>
  <Slides>32</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39" baseType="lpstr">
      <vt:lpstr>宋体</vt:lpstr>
      <vt:lpstr>Arial</vt:lpstr>
      <vt:lpstr>Calibri</vt:lpstr>
      <vt:lpstr>Comic Sans MS</vt:lpstr>
      <vt:lpstr>Times New Roman</vt:lpstr>
      <vt:lpstr>Office 主题</vt:lpstr>
      <vt:lpstr>Visio</vt:lpstr>
      <vt:lpstr>复习题</vt:lpstr>
      <vt:lpstr>填空</vt:lpstr>
      <vt:lpstr>单项选择</vt:lpstr>
      <vt:lpstr>单项选择</vt:lpstr>
      <vt:lpstr>单项选择</vt:lpstr>
      <vt:lpstr>单项选择</vt:lpstr>
      <vt:lpstr>简答题</vt:lpstr>
      <vt:lpstr>简答题</vt:lpstr>
      <vt:lpstr>简答题</vt:lpstr>
      <vt:lpstr>简答题</vt:lpstr>
      <vt:lpstr>简答题</vt:lpstr>
      <vt:lpstr>简答题</vt:lpstr>
      <vt:lpstr>简答题</vt:lpstr>
      <vt:lpstr>简答题</vt:lpstr>
      <vt:lpstr>问答题</vt:lpstr>
      <vt:lpstr>问答题</vt:lpstr>
      <vt:lpstr>问答题</vt:lpstr>
      <vt:lpstr>问答题</vt:lpstr>
      <vt:lpstr>问答题</vt:lpstr>
      <vt:lpstr>问答题</vt:lpstr>
      <vt:lpstr>问答题</vt:lpstr>
      <vt:lpstr>问答题</vt:lpstr>
      <vt:lpstr>问答题</vt:lpstr>
      <vt:lpstr>PowerPoint 演示文稿</vt:lpstr>
      <vt:lpstr>问答题</vt:lpstr>
      <vt:lpstr>问答题</vt:lpstr>
      <vt:lpstr>问答题</vt:lpstr>
      <vt:lpstr>问答题</vt:lpstr>
      <vt:lpstr>问答题</vt:lpstr>
      <vt:lpstr>问答题</vt:lpstr>
      <vt:lpstr>问答题</vt:lpstr>
      <vt:lpstr>问答题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复习题</dc:title>
  <dc:creator>Administrator</dc:creator>
  <cp:lastModifiedBy>辜 希武</cp:lastModifiedBy>
  <cp:revision>24</cp:revision>
  <dcterms:created xsi:type="dcterms:W3CDTF">2015-06-18T15:00:35Z</dcterms:created>
  <dcterms:modified xsi:type="dcterms:W3CDTF">2021-11-08T10:34:50Z</dcterms:modified>
</cp:coreProperties>
</file>