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90" r:id="rId4"/>
    <p:sldId id="291" r:id="rId5"/>
    <p:sldId id="292" r:id="rId6"/>
    <p:sldId id="273" r:id="rId7"/>
    <p:sldId id="293" r:id="rId8"/>
    <p:sldId id="294" r:id="rId9"/>
    <p:sldId id="295" r:id="rId10"/>
    <p:sldId id="296" r:id="rId11"/>
    <p:sldId id="297" r:id="rId12"/>
    <p:sldId id="274" r:id="rId13"/>
    <p:sldId id="285" r:id="rId14"/>
    <p:sldId id="287" r:id="rId15"/>
    <p:sldId id="286" r:id="rId16"/>
    <p:sldId id="289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97" autoAdjust="0"/>
  </p:normalViewPr>
  <p:slideViewPr>
    <p:cSldViewPr snapToGrid="0">
      <p:cViewPr varScale="1">
        <p:scale>
          <a:sx n="110" d="100"/>
          <a:sy n="110" d="100"/>
        </p:scale>
        <p:origin x="6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BC54B1B-5E8A-D9A4-F013-B963A0F6F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C67284D3-E64C-8E4C-8A4B-C719A6C393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BEE89EF3-0860-7EC6-9AE9-DB3B1DF2E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Прототипом є програмна система на </a:t>
            </a:r>
            <a:r>
              <a:rPr lang="en-US" b="1" dirty="0"/>
              <a:t>Python</a:t>
            </a:r>
            <a:r>
              <a:rPr lang="uk-UA" b="1" dirty="0"/>
              <a:t>. Вона складається з модулів </a:t>
            </a:r>
            <a:r>
              <a:rPr lang="uk-UA" b="1" dirty="0" err="1"/>
              <a:t>передобробки</a:t>
            </a:r>
            <a:r>
              <a:rPr lang="uk-UA" b="1" dirty="0"/>
              <a:t>, навчання, оцінки та тестування.</a:t>
            </a:r>
            <a:br>
              <a:rPr lang="en-US" dirty="0"/>
            </a:br>
            <a:r>
              <a:rPr lang="uk-UA" b="1" dirty="0"/>
              <a:t>Усі модулі працюють із єдиним підготовленим </a:t>
            </a:r>
            <a:r>
              <a:rPr lang="uk-UA" b="1" dirty="0" err="1"/>
              <a:t>датасетом</a:t>
            </a:r>
            <a:r>
              <a:rPr lang="uk-UA" b="1" dirty="0"/>
              <a:t> і забезпечують однакові умови для порівняння якості класифікації.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7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73241A0-B120-57BB-B9D1-D9AA14549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9A75C3D0-137F-E680-8BAA-231F292D3F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3A5CE025-5D93-E6CE-0B28-580CACF2C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noProof="0" dirty="0" err="1"/>
              <a:t>Розробка</a:t>
            </a:r>
            <a:r>
              <a:rPr lang="ru-RU" noProof="0" dirty="0"/>
              <a:t> </a:t>
            </a:r>
            <a:r>
              <a:rPr lang="ru-RU" noProof="0" dirty="0" err="1"/>
              <a:t>програмної</a:t>
            </a:r>
            <a:r>
              <a:rPr lang="ru-RU" noProof="0" dirty="0"/>
              <a:t> </a:t>
            </a:r>
            <a:r>
              <a:rPr lang="ru-RU" noProof="0" dirty="0" err="1"/>
              <a:t>системи</a:t>
            </a:r>
            <a:r>
              <a:rPr lang="ru-RU" noProof="0" dirty="0"/>
              <a:t> </a:t>
            </a:r>
            <a:r>
              <a:rPr lang="ru-RU" noProof="0" dirty="0" err="1"/>
              <a:t>проводилася</a:t>
            </a:r>
            <a:r>
              <a:rPr lang="ru-RU" noProof="0" dirty="0"/>
              <a:t> </a:t>
            </a:r>
            <a:r>
              <a:rPr lang="ru-RU" noProof="0" dirty="0" err="1"/>
              <a:t>поетапно</a:t>
            </a:r>
            <a:r>
              <a:rPr lang="ru-RU" noProof="0" dirty="0"/>
              <a:t> на </a:t>
            </a:r>
            <a:r>
              <a:rPr lang="ru-RU" noProof="0" dirty="0" err="1"/>
              <a:t>основі</a:t>
            </a:r>
            <a:r>
              <a:rPr lang="ru-RU" noProof="0" dirty="0"/>
              <a:t> теоретичного </a:t>
            </a:r>
            <a:r>
              <a:rPr lang="ru-RU" noProof="0" dirty="0" err="1"/>
              <a:t>дослідження</a:t>
            </a:r>
            <a:r>
              <a:rPr lang="ru-RU" noProof="0" dirty="0"/>
              <a:t>: </a:t>
            </a:r>
            <a:r>
              <a:rPr lang="ru-RU" noProof="0" dirty="0" err="1"/>
              <a:t>від</a:t>
            </a:r>
            <a:r>
              <a:rPr lang="ru-RU" noProof="0" dirty="0"/>
              <a:t> </a:t>
            </a:r>
            <a:r>
              <a:rPr lang="ru-RU" noProof="0" dirty="0" err="1"/>
              <a:t>розробки</a:t>
            </a:r>
            <a:r>
              <a:rPr lang="ru-RU" noProof="0" dirty="0"/>
              <a:t> </a:t>
            </a:r>
            <a:r>
              <a:rPr lang="ru-RU" noProof="0" dirty="0" err="1"/>
              <a:t>структури</a:t>
            </a:r>
            <a:r>
              <a:rPr lang="ru-RU" noProof="0" dirty="0"/>
              <a:t> </a:t>
            </a:r>
            <a:r>
              <a:rPr lang="ru-RU" noProof="0" dirty="0" err="1"/>
              <a:t>програми</a:t>
            </a:r>
            <a:r>
              <a:rPr lang="ru-RU" noProof="0" dirty="0"/>
              <a:t> до </a:t>
            </a:r>
            <a:r>
              <a:rPr lang="ru-RU" noProof="0" dirty="0" err="1"/>
              <a:t>реалізації</a:t>
            </a:r>
            <a:r>
              <a:rPr lang="ru-RU" noProof="0" dirty="0"/>
              <a:t> </a:t>
            </a:r>
            <a:r>
              <a:rPr lang="ru-RU" noProof="0" dirty="0" err="1"/>
              <a:t>інтерфейса</a:t>
            </a:r>
            <a:r>
              <a:rPr lang="ru-RU" noProof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79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B371074-5829-E364-21D3-3D8400F3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AF0A7731-3DA8-69AB-2020-3977BEC92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6E0D4869-1556-1557-BDD8-6BE15A6EB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Точність: </a:t>
            </a:r>
            <a:r>
              <a:rPr lang="ru-RU" dirty="0" err="1"/>
              <a:t>Показує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частку</a:t>
            </a:r>
            <a:r>
              <a:rPr lang="ru-RU" dirty="0"/>
              <a:t> правильно </a:t>
            </a:r>
            <a:r>
              <a:rPr lang="ru-RU" dirty="0" err="1"/>
              <a:t>класифікованих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 (як </a:t>
            </a:r>
            <a:r>
              <a:rPr lang="ru-RU" dirty="0" err="1"/>
              <a:t>фейкових</a:t>
            </a:r>
            <a:r>
              <a:rPr lang="ru-RU" dirty="0"/>
              <a:t>, так і </a:t>
            </a:r>
            <a:r>
              <a:rPr lang="ru-RU" dirty="0" err="1"/>
              <a:t>справжніх</a:t>
            </a:r>
            <a:r>
              <a:rPr lang="ru-RU" dirty="0"/>
              <a:t>)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Повнота</a:t>
            </a:r>
            <a:r>
              <a:rPr lang="ru-RU" dirty="0"/>
              <a:t>: </a:t>
            </a:r>
            <a:r>
              <a:rPr lang="ru-RU" dirty="0" err="1"/>
              <a:t>Відображає</a:t>
            </a:r>
            <a:r>
              <a:rPr lang="ru-RU" dirty="0"/>
              <a:t>, яку </a:t>
            </a:r>
            <a:r>
              <a:rPr lang="ru-RU" dirty="0" err="1"/>
              <a:t>частку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 (</a:t>
            </a:r>
            <a:r>
              <a:rPr lang="ru-RU" dirty="0" err="1"/>
              <a:t>позитивних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) модель правильно </a:t>
            </a:r>
            <a:r>
              <a:rPr lang="ru-RU" dirty="0" err="1"/>
              <a:t>виявила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Чим </a:t>
            </a:r>
            <a:r>
              <a:rPr lang="ru-RU" dirty="0" err="1"/>
              <a:t>вищий</a:t>
            </a:r>
            <a:r>
              <a:rPr lang="ru-RU" dirty="0"/>
              <a:t> </a:t>
            </a:r>
            <a:r>
              <a:rPr lang="ru-RU" dirty="0" err="1"/>
              <a:t>показник</a:t>
            </a:r>
            <a:r>
              <a:rPr lang="ru-RU" dirty="0"/>
              <a:t> </a:t>
            </a:r>
            <a:r>
              <a:rPr lang="ru-RU" dirty="0" err="1"/>
              <a:t>повноти</a:t>
            </a:r>
            <a:r>
              <a:rPr lang="ru-RU" dirty="0"/>
              <a:t> —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 </a:t>
            </a:r>
            <a:r>
              <a:rPr lang="ru-RU" dirty="0" err="1"/>
              <a:t>залишились</a:t>
            </a:r>
            <a:r>
              <a:rPr lang="ru-RU" dirty="0"/>
              <a:t> </a:t>
            </a:r>
            <a:r>
              <a:rPr lang="ru-RU" dirty="0" err="1"/>
              <a:t>непоміченими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Точність позитивного передбачення: </a:t>
            </a:r>
            <a:r>
              <a:rPr lang="ru-RU" dirty="0" err="1"/>
              <a:t>Показує</a:t>
            </a:r>
            <a:r>
              <a:rPr lang="ru-RU" dirty="0"/>
              <a:t>, яка </a:t>
            </a:r>
            <a:r>
              <a:rPr lang="ru-RU" dirty="0" err="1"/>
              <a:t>частку</a:t>
            </a:r>
            <a:r>
              <a:rPr lang="ru-RU" dirty="0"/>
              <a:t> новин, </a:t>
            </a:r>
            <a:r>
              <a:rPr lang="ru-RU" dirty="0" err="1"/>
              <a:t>позначених</a:t>
            </a:r>
            <a:r>
              <a:rPr lang="ru-RU" dirty="0"/>
              <a:t> як </a:t>
            </a:r>
            <a:r>
              <a:rPr lang="ru-RU" dirty="0" err="1"/>
              <a:t>фейкові</a:t>
            </a:r>
            <a:r>
              <a:rPr lang="ru-RU" dirty="0"/>
              <a:t>, </a:t>
            </a:r>
            <a:r>
              <a:rPr lang="ru-RU" dirty="0" err="1"/>
              <a:t>дійсно</a:t>
            </a:r>
            <a:r>
              <a:rPr lang="ru-RU" dirty="0"/>
              <a:t> є </a:t>
            </a:r>
            <a:r>
              <a:rPr lang="ru-RU" dirty="0" err="1"/>
              <a:t>фейковими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точність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що модель </a:t>
            </a:r>
            <a:r>
              <a:rPr lang="ru-RU" dirty="0" err="1"/>
              <a:t>рідко</a:t>
            </a:r>
            <a:r>
              <a:rPr lang="ru-RU" dirty="0"/>
              <a:t> </a:t>
            </a:r>
            <a:r>
              <a:rPr lang="ru-RU" dirty="0" err="1"/>
              <a:t>помиляється</a:t>
            </a:r>
            <a:r>
              <a:rPr lang="ru-RU" dirty="0"/>
              <a:t>, коли </a:t>
            </a:r>
            <a:r>
              <a:rPr lang="ru-RU" dirty="0" err="1"/>
              <a:t>каже</a:t>
            </a:r>
            <a:r>
              <a:rPr lang="ru-RU" dirty="0"/>
              <a:t>, що новина — </a:t>
            </a:r>
            <a:r>
              <a:rPr lang="ru-RU" dirty="0" err="1"/>
              <a:t>фейкова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r>
              <a:rPr lang="en-US" b="1" dirty="0"/>
              <a:t>TP (True Positives)</a:t>
            </a:r>
            <a:r>
              <a:rPr lang="en-US" dirty="0"/>
              <a:t> — </a:t>
            </a:r>
            <a:r>
              <a:rPr lang="uk-UA" dirty="0"/>
              <a:t>фейкові новини, які модель правильно розпізнала як фейкові;</a:t>
            </a:r>
          </a:p>
          <a:p>
            <a:r>
              <a:rPr lang="en-US" b="1" dirty="0"/>
              <a:t>TN (True Negatives)</a:t>
            </a:r>
            <a:r>
              <a:rPr lang="en-US" dirty="0"/>
              <a:t> — </a:t>
            </a:r>
            <a:r>
              <a:rPr lang="uk-UA" dirty="0"/>
              <a:t>реальні новини, які модель правильно розпізнала як справжні;</a:t>
            </a:r>
          </a:p>
          <a:p>
            <a:r>
              <a:rPr lang="en-US" b="1" dirty="0"/>
              <a:t>FP (False Positives)</a:t>
            </a:r>
            <a:r>
              <a:rPr lang="en-US" dirty="0"/>
              <a:t> — </a:t>
            </a:r>
            <a:r>
              <a:rPr lang="uk-UA" dirty="0"/>
              <a:t>реальні новини, які модель помилково розпізнала як фейкові;</a:t>
            </a:r>
          </a:p>
          <a:p>
            <a:r>
              <a:rPr lang="en-US" b="1" dirty="0"/>
              <a:t>FN (False Negatives)</a:t>
            </a:r>
            <a:r>
              <a:rPr lang="en-US" dirty="0"/>
              <a:t> — </a:t>
            </a:r>
            <a:r>
              <a:rPr lang="uk-UA" dirty="0"/>
              <a:t>фейкові новини, які модель не розпізнала і помилково визнала справжніми.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3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FA862269-4BE4-7733-1A55-4149A39A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290BA761-729D-C53C-2572-256333C7B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4D66BA52-1B12-956F-3217-D614AF8BC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XGBoost</a:t>
            </a:r>
            <a:r>
              <a:rPr lang="en-US" dirty="0"/>
              <a:t> </a:t>
            </a:r>
            <a:r>
              <a:rPr lang="uk-UA" dirty="0"/>
              <a:t>продемонструвала найвищі значення за всіма трьома ключовими метриками: точність (91%), повнота (92%) та точність позитивного класу (93%). Це свідчить про її високу ефективність для виявлення фейкових новин.</a:t>
            </a:r>
          </a:p>
          <a:p>
            <a:r>
              <a:rPr lang="uk-UA" b="1" dirty="0"/>
              <a:t>Метод опорних векторів (</a:t>
            </a:r>
            <a:r>
              <a:rPr lang="en-US" b="1" dirty="0"/>
              <a:t>SVM)</a:t>
            </a:r>
            <a:r>
              <a:rPr lang="en-US" dirty="0"/>
              <a:t> </a:t>
            </a:r>
            <a:r>
              <a:rPr lang="uk-UA" dirty="0"/>
              <a:t>показав другу за якістю класифікацію: 90% точності, 89% повноти та 90% </a:t>
            </a:r>
            <a:r>
              <a:rPr lang="en-US" dirty="0"/>
              <a:t>precision. </a:t>
            </a:r>
            <a:r>
              <a:rPr lang="uk-UA" dirty="0"/>
              <a:t>Його можна розглядати як стабільний варіант.</a:t>
            </a:r>
          </a:p>
          <a:p>
            <a:r>
              <a:rPr lang="uk-UA" b="1" dirty="0"/>
              <a:t>Логістична регресія</a:t>
            </a:r>
            <a:r>
              <a:rPr lang="uk-UA" dirty="0"/>
              <a:t> </a:t>
            </a:r>
            <a:r>
              <a:rPr lang="uk-UA" b="0" dirty="0"/>
              <a:t>очікувано </a:t>
            </a:r>
            <a:r>
              <a:rPr lang="uk-UA" dirty="0"/>
              <a:t>поступається іншим моделям за всіма трьома показниками, але вона є найшвидшою і найлегшою у впровадженні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366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81FECEF2-20E4-2E5C-1A0E-2E9C7F47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D230B125-C3F5-20AB-507A-92F3B12D3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8DF04077-E0A7-CC37-905B-E381A3942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Результати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дослідження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були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представлені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молодіжній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конференції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яка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проводилася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в межах 1-ї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Міжнародної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науково-практичної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конференції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«СУЧАСНІ ІНФОРМАЦІЙНІ ТЕХНОЛОГІЇ ТА СИСТЕМИ ШТУЧНОГО ІНТЕЛЕКТУ».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54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17593324-72FB-947E-06EC-3D5A7782C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B6C10478-D1E2-3622-0CF3-A71BB8ACD4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AC16FDAE-F057-BACA-F901-D889C2F3D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Теоретичне та експериментальне дослідження продемонструвало ефективність використання моделей машинного навчання для класифікації фейкових новин. Реалізована система дозволила виконати комплексне порівняння підходів.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Результати підтвердили, що не існує універсального рішення для всіх задач. Натомість вибір моделі повинен базуватись на вимогах до конкретного застосування: – </a:t>
            </a:r>
            <a:r>
              <a:rPr lang="en-US" b="1" dirty="0" err="1"/>
              <a:t>XGBoost</a:t>
            </a:r>
            <a:r>
              <a:rPr lang="en-US" dirty="0"/>
              <a:t> — </a:t>
            </a:r>
            <a:r>
              <a:rPr lang="uk-UA" dirty="0"/>
              <a:t>найвища точність, рекомендована для задач з високими вимогами до якості класифікації; – </a:t>
            </a:r>
            <a:r>
              <a:rPr lang="en-US" b="1" dirty="0"/>
              <a:t>Logistic Regression</a:t>
            </a:r>
            <a:r>
              <a:rPr lang="en-US" dirty="0"/>
              <a:t> — </a:t>
            </a:r>
            <a:r>
              <a:rPr lang="uk-UA" dirty="0"/>
              <a:t>найшвидша модель з простою реалізацією, оптимальна для швидкого впровадження; – </a:t>
            </a:r>
            <a:r>
              <a:rPr lang="en-US" b="1" dirty="0"/>
              <a:t>SVM</a:t>
            </a:r>
            <a:r>
              <a:rPr lang="en-US" dirty="0"/>
              <a:t> — </a:t>
            </a:r>
            <a:r>
              <a:rPr lang="uk-UA" dirty="0"/>
              <a:t>компромісний варіант із хорошими метриками та стабільною поведінкою.</a:t>
            </a:r>
          </a:p>
        </p:txBody>
      </p:sp>
    </p:spTree>
    <p:extLst>
      <p:ext uri="{BB962C8B-B14F-4D97-AF65-F5344CB8AC3E}">
        <p14:creationId xmlns:p14="http://schemas.microsoft.com/office/powerpoint/2010/main" val="2720893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AFC1D124-B8B2-807A-F430-F1ACB273D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F1FD96E5-337A-0700-6290-9EBA1276D3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8FD783F4-167E-6BDB-A3C1-35A82B626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80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Сьогодні фейкові новини є серйозною загрозою для інформаційної безпеки суспільства. І це є особливо актуальним в умовах воєнного часу, інформаційної війни, а також поширення контенту через соціальні мережі.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159D73AB-4952-065B-1D1D-50C1B42D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11D1B9C4-2D8E-300B-CE19-51A8EB5243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D7968B21-2C03-A9F6-6B89-328F60BE3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Зробив огляд джерел, де основний акцент був на: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огляд методів виявлення фейкових новин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застосування </a:t>
            </a:r>
            <a:r>
              <a:rPr lang="en-US" dirty="0"/>
              <a:t>CNN </a:t>
            </a:r>
            <a:r>
              <a:rPr lang="uk-UA" dirty="0"/>
              <a:t>для виявлення маніпулятивного контенту.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дослідження </a:t>
            </a:r>
            <a:r>
              <a:rPr lang="en-US" dirty="0"/>
              <a:t>NLP-</a:t>
            </a:r>
            <a:r>
              <a:rPr lang="uk-UA" dirty="0"/>
              <a:t>методів для аналізу новин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лінгвістичні аспекти дезінформації.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порівняння ефективності класичних моделей </a:t>
            </a:r>
            <a:r>
              <a:rPr lang="en-US" dirty="0"/>
              <a:t>ML</a:t>
            </a: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мультимодальні рішення, які об’єднують текстові та візуальні ознаки.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02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ED0848D-BA71-3440-7C65-91508418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EDBA9317-7092-ABAF-52F1-F473002ED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70FFEE69-972F-52B3-8CBA-06194E4F4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До прогалин можна віднести: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81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Проблема, яку я вирішував, полягає в тому, що існуючі інструменти не забезпечують балансу між точністю, швидкодією та можливістю впровадження. Метою було створення ефективної системи класифікації новин. Основні задачі: реалізувати систему, протестувати кілька моделей, оцінити їх за низкою критеріїв і обґрунтовано обрати найкращу для практичного використання.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061459CD-C75B-F46A-44D8-A72526EC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F268B08F-5B83-B5CA-9125-ABFD2985C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73276B1A-D3C8-7868-AF61-8933D07BFE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Використано такі методології: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аналіз наукових джерел;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застосування багатокритеріального аналізу;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dirty="0"/>
              <a:t>експериментальне дослідження: застосування трьох моделей машинного навчання; </a:t>
            </a: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noProof="0" dirty="0" err="1"/>
              <a:t>систематизація</a:t>
            </a:r>
            <a:r>
              <a:rPr lang="ru-RU" noProof="0" dirty="0"/>
              <a:t> </a:t>
            </a:r>
            <a:r>
              <a:rPr lang="ru-RU" noProof="0" dirty="0" err="1"/>
              <a:t>даних</a:t>
            </a:r>
            <a:r>
              <a:rPr lang="ru-RU" noProof="0" dirty="0"/>
              <a:t> –  </a:t>
            </a:r>
            <a:r>
              <a:rPr lang="ru-RU" noProof="0" dirty="0" err="1"/>
              <a:t>аналіз</a:t>
            </a:r>
            <a:r>
              <a:rPr lang="ru-RU" noProof="0" dirty="0"/>
              <a:t> та </a:t>
            </a:r>
            <a:r>
              <a:rPr lang="ru-RU" noProof="0" dirty="0" err="1"/>
              <a:t>узагальнення</a:t>
            </a:r>
            <a:r>
              <a:rPr lang="ru-RU" noProof="0" dirty="0"/>
              <a:t> </a:t>
            </a:r>
            <a:r>
              <a:rPr lang="ru-RU" noProof="0" dirty="0" err="1"/>
              <a:t>результатів</a:t>
            </a:r>
            <a:r>
              <a:rPr lang="ru-RU" noProof="0" dirty="0"/>
              <a:t> </a:t>
            </a:r>
            <a:r>
              <a:rPr lang="ru-RU" noProof="0" dirty="0" err="1"/>
              <a:t>експериментів</a:t>
            </a:r>
            <a:r>
              <a:rPr lang="ru-RU" dirty="0"/>
              <a:t>.</a:t>
            </a: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6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9C536C7A-6B76-91D0-82A4-C7ECACFE3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3F60D5E0-23B1-9757-E3E3-164040E13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C54496D2-9183-529B-073B-D81801C6C4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Для забезпечення об’єктивності аналізу, вхідними даними для дослідження стали відкриті </a:t>
            </a:r>
            <a:r>
              <a:rPr lang="uk-UA" dirty="0" err="1"/>
              <a:t>датасети</a:t>
            </a:r>
            <a:r>
              <a:rPr lang="uk-UA" dirty="0"/>
              <a:t> з новинами, офіційна документація бібліотек машинного навчання, наукові публікації з тематики </a:t>
            </a:r>
            <a:r>
              <a:rPr lang="en-US" dirty="0"/>
              <a:t>NLP, </a:t>
            </a:r>
            <a:r>
              <a:rPr lang="uk-UA" dirty="0"/>
              <a:t>а також статистичні характеристики з результатів класифікації.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6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9DA9A0D-FD01-9513-064D-615E60C1B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F2A9C77-DA95-E275-D042-3553D6E1E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BD0612D-DC1F-F29D-BE33-98AC6C73D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b="1" dirty="0"/>
              <a:t>Для оцінювання моделей машинного навчання використовувалося 5 ключових критеріїв:</a:t>
            </a:r>
            <a:br>
              <a:rPr lang="uk-UA" dirty="0"/>
            </a:br>
            <a:r>
              <a:rPr lang="uk-UA" dirty="0"/>
              <a:t>– </a:t>
            </a:r>
            <a:r>
              <a:rPr lang="uk-UA" b="1" dirty="0"/>
              <a:t>точність класифікації</a:t>
            </a:r>
            <a:r>
              <a:rPr lang="uk-UA" dirty="0"/>
              <a:t> — частка правильно класифікованих новин серед усіх прикладів;</a:t>
            </a:r>
            <a:br>
              <a:rPr lang="uk-UA" dirty="0"/>
            </a:br>
            <a:r>
              <a:rPr lang="uk-UA" dirty="0"/>
              <a:t>– </a:t>
            </a:r>
            <a:r>
              <a:rPr lang="uk-UA" b="1" dirty="0"/>
              <a:t>швидкість навчання моделі</a:t>
            </a:r>
            <a:r>
              <a:rPr lang="uk-UA" dirty="0"/>
              <a:t> — час, необхідний для тренування моделі на навчальній вибірці;</a:t>
            </a:r>
            <a:br>
              <a:rPr lang="uk-UA" dirty="0"/>
            </a:br>
            <a:r>
              <a:rPr lang="uk-UA" dirty="0"/>
              <a:t>– </a:t>
            </a:r>
            <a:r>
              <a:rPr lang="uk-UA" b="1" dirty="0"/>
              <a:t>швидкість прогнозування</a:t>
            </a:r>
            <a:r>
              <a:rPr lang="uk-UA" dirty="0"/>
              <a:t> — середній час, за який модель приймає рішення для одного прикладу;</a:t>
            </a:r>
            <a:br>
              <a:rPr lang="uk-UA" dirty="0"/>
            </a:br>
            <a:r>
              <a:rPr lang="uk-UA" dirty="0"/>
              <a:t>– </a:t>
            </a:r>
            <a:r>
              <a:rPr lang="uk-UA" b="1" dirty="0"/>
              <a:t>використання пам’яті</a:t>
            </a:r>
            <a:r>
              <a:rPr lang="uk-UA" dirty="0"/>
              <a:t> — кількість оперативної пам’яті, яку споживає модель під час роботи;</a:t>
            </a:r>
            <a:br>
              <a:rPr lang="uk-UA" dirty="0"/>
            </a:br>
            <a:r>
              <a:rPr lang="uk-UA" dirty="0"/>
              <a:t>– </a:t>
            </a:r>
            <a:r>
              <a:rPr lang="uk-UA" b="1" dirty="0"/>
              <a:t>простота використання моделі</a:t>
            </a:r>
            <a:r>
              <a:rPr lang="uk-UA" dirty="0"/>
              <a:t> — легкість реалізації, документація, стабільність, підтримка в бібліотеках.</a:t>
            </a:r>
          </a:p>
          <a:p>
            <a:r>
              <a:rPr lang="uk-UA" b="1" dirty="0"/>
              <a:t>Аналіз виконувався наступним чином:</a:t>
            </a:r>
            <a:br>
              <a:rPr lang="uk-UA" dirty="0"/>
            </a:br>
            <a:r>
              <a:rPr lang="uk-UA" dirty="0"/>
              <a:t>– збір інформації про кожну модель;</a:t>
            </a:r>
            <a:br>
              <a:rPr lang="uk-UA" dirty="0"/>
            </a:br>
            <a:r>
              <a:rPr lang="uk-UA" dirty="0"/>
              <a:t>– нормалізація оцінок за критеріями в діапазоні від 0 до 1;</a:t>
            </a:r>
            <a:br>
              <a:rPr lang="uk-UA" dirty="0"/>
            </a:br>
            <a:r>
              <a:rPr lang="uk-UA" dirty="0"/>
              <a:t>– визначення вагових коефіцієнтів для кожного критерію;</a:t>
            </a:r>
            <a:br>
              <a:rPr lang="uk-UA" dirty="0"/>
            </a:br>
            <a:r>
              <a:rPr lang="uk-UA" dirty="0"/>
              <a:t>– застосування </a:t>
            </a:r>
            <a:r>
              <a:rPr lang="uk-UA" dirty="0" err="1"/>
              <a:t>згорткової</a:t>
            </a:r>
            <a:r>
              <a:rPr lang="uk-UA" dirty="0"/>
              <a:t> функції з урахуванням ваг;</a:t>
            </a:r>
            <a:br>
              <a:rPr lang="uk-UA" dirty="0"/>
            </a:br>
            <a:r>
              <a:rPr lang="uk-UA" dirty="0"/>
              <a:t>– обрахування інтегральної оцінки та ранжування моделей за ефективністю.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64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8B4AA22-31C1-C7EB-B9E0-28E46E36C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1224B5E4-8DD4-2721-7DC8-36FFE557B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A7BA2C16-ED35-9048-2C22-4959729D1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/>
              <a:t>Було проаналізовано 5 моделей: </a:t>
            </a:r>
            <a:r>
              <a:rPr lang="uk-UA" dirty="0" err="1"/>
              <a:t>Логістинча</a:t>
            </a:r>
            <a:r>
              <a:rPr lang="uk-UA" dirty="0"/>
              <a:t> регресія, Метод опорних векторів</a:t>
            </a:r>
            <a:r>
              <a:rPr lang="en-US" dirty="0"/>
              <a:t>, </a:t>
            </a:r>
            <a:r>
              <a:rPr lang="uk-UA" dirty="0"/>
              <a:t>Випадковий ліс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/>
              <a:t>BERT</a:t>
            </a:r>
            <a:endParaRPr lang="uk-UA" dirty="0"/>
          </a:p>
          <a:p>
            <a:r>
              <a:rPr lang="uk-UA" b="1" dirty="0" err="1"/>
              <a:t>Логістинча</a:t>
            </a:r>
            <a:r>
              <a:rPr lang="uk-UA" b="1" dirty="0"/>
              <a:t> регресія </a:t>
            </a:r>
            <a:r>
              <a:rPr lang="en-US" dirty="0"/>
              <a:t>— </a:t>
            </a:r>
            <a:r>
              <a:rPr lang="uk-UA" dirty="0"/>
              <a:t>має найкращий баланс точності, простоти реалізації та швидкодії; </a:t>
            </a:r>
          </a:p>
          <a:p>
            <a:r>
              <a:rPr lang="uk-UA" dirty="0"/>
              <a:t>– </a:t>
            </a:r>
            <a:r>
              <a:rPr lang="uk-UA" b="1" dirty="0"/>
              <a:t>Метод </a:t>
            </a:r>
            <a:r>
              <a:rPr lang="uk-UA" b="1" dirty="0" err="1"/>
              <a:t>опопрних</a:t>
            </a:r>
            <a:r>
              <a:rPr lang="uk-UA" b="1" dirty="0"/>
              <a:t> </a:t>
            </a:r>
            <a:r>
              <a:rPr lang="uk-UA" b="1" dirty="0" err="1"/>
              <a:t>ветокрів</a:t>
            </a:r>
            <a:r>
              <a:rPr lang="en-US" dirty="0"/>
              <a:t> — </a:t>
            </a:r>
            <a:r>
              <a:rPr lang="uk-UA" dirty="0"/>
              <a:t>продемонструвала високу точність класифікації при прийнятному рівні споживання ресурсів;</a:t>
            </a:r>
          </a:p>
          <a:p>
            <a:r>
              <a:rPr lang="uk-UA" dirty="0"/>
              <a:t>– </a:t>
            </a:r>
            <a:r>
              <a:rPr lang="en-US" b="1" dirty="0" err="1"/>
              <a:t>XGBoost</a:t>
            </a:r>
            <a:r>
              <a:rPr lang="en-US" dirty="0"/>
              <a:t> — </a:t>
            </a:r>
            <a:r>
              <a:rPr lang="uk-UA" dirty="0"/>
              <a:t>дещо поступається за швидкодією, але є однією з найточніших моделей.</a:t>
            </a:r>
          </a:p>
          <a:p>
            <a:r>
              <a:rPr lang="uk-UA" dirty="0"/>
              <a:t>Моделі </a:t>
            </a:r>
            <a:r>
              <a:rPr lang="en-US" b="1" dirty="0"/>
              <a:t>Random Forest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b="1" dirty="0"/>
              <a:t>BERT</a:t>
            </a:r>
            <a:r>
              <a:rPr lang="en-US" dirty="0"/>
              <a:t> </a:t>
            </a:r>
            <a:r>
              <a:rPr lang="uk-UA" dirty="0"/>
              <a:t>не потрапили до Парето-множини через гірші показники за кількома критеріями одночасно: високу тривалість навчання і класифікації, а також значне використання ресурсів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75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5833" y="880060"/>
            <a:ext cx="3356281" cy="2313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400" dirty="0"/>
              <a:t>Дослідження моделей та інформаційних технологій</a:t>
            </a:r>
            <a:br>
              <a:rPr lang="uk-UA" sz="2400" dirty="0"/>
            </a:br>
            <a:r>
              <a:rPr lang="uk-UA" sz="2400" dirty="0"/>
              <a:t>виявлення фейкових новин</a:t>
            </a:r>
            <a:b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uk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271712" y="35931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cs typeface="Calibri" panose="020F0502020204030204" pitchFamily="34" charset="0"/>
              </a:rPr>
              <a:t>Шагун А. С., ІПЗм-23-1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cs typeface="Calibri" panose="020F0502020204030204" pitchFamily="34" charset="0"/>
              </a:rPr>
              <a:t>Науковий керівник: проф. Смеляков С.В.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20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</a:t>
            </a:fld>
            <a:endParaRPr lang="u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642C63C-69CB-2ECE-9A67-94ECE74B2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AD5CBB3A-D947-CFE0-5645-70E15C82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" sz="3200" dirty="0"/>
              <a:t>Архітектура програмної системи</a:t>
            </a:r>
            <a:endParaRPr lang="uk-UA"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3E7768AB-3DDF-63D5-B651-067AEC6010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" sz="1600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Модулі:</a:t>
            </a:r>
          </a:p>
          <a:p>
            <a:pPr marL="114300" indent="0">
              <a:buNone/>
            </a:pPr>
            <a:endParaRPr lang="uk-UA" sz="1500" dirty="0"/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</a:t>
            </a:r>
            <a:r>
              <a:rPr lang="uk-UA" sz="1400" dirty="0" err="1"/>
              <a:t>передобробки</a:t>
            </a:r>
            <a:r>
              <a:rPr lang="uk-UA" sz="1400" dirty="0"/>
              <a:t> (</a:t>
            </a:r>
            <a:r>
              <a:rPr lang="en-US" sz="1400" dirty="0" err="1"/>
              <a:t>SpaCy</a:t>
            </a:r>
            <a:r>
              <a:rPr lang="en-US" sz="1400" dirty="0"/>
              <a:t>, NLTK)</a:t>
            </a:r>
            <a:r>
              <a:rPr lang="uk-UA" sz="1400" dirty="0"/>
              <a:t>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навчання моделей;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оцінки моделей;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тестування моделі.</a:t>
            </a:r>
            <a:endParaRPr lang="uk-UA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23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B2ED6603-10A4-012C-1591-DCD5FAFF8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3A06178-0968-032C-5DB4-80ED204D02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10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30356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A1BEF89-6BB3-2998-D908-90AED466D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D0F81521-F6F5-CCAE-25EE-98062DF0D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" sz="3200" dirty="0"/>
              <a:t>Опис програмного забезпечення</a:t>
            </a:r>
            <a:endParaRPr lang="uk-UA"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4AC9F5F1-B208-6402-DE94-0573C4DC1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600" i="1" dirty="0">
                <a:highlight>
                  <a:srgbClr val="FFFFFF"/>
                </a:highlight>
              </a:rPr>
              <a:t>Опис процесу розробки: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sz="1600" dirty="0" err="1">
                <a:highlight>
                  <a:srgbClr val="FFFFFF"/>
                </a:highlight>
              </a:rPr>
              <a:t>розробка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велася</a:t>
            </a:r>
            <a:r>
              <a:rPr lang="ru-RU" sz="1600" dirty="0">
                <a:highlight>
                  <a:srgbClr val="FFFFFF"/>
                </a:highlight>
              </a:rPr>
              <a:t> на </a:t>
            </a:r>
            <a:r>
              <a:rPr lang="ru-RU" sz="1600" dirty="0" err="1">
                <a:highlight>
                  <a:srgbClr val="FFFFFF"/>
                </a:highlight>
              </a:rPr>
              <a:t>основі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результатів</a:t>
            </a:r>
            <a:r>
              <a:rPr lang="ru-RU" sz="1600" dirty="0">
                <a:highlight>
                  <a:srgbClr val="FFFFFF"/>
                </a:highlight>
              </a:rPr>
              <a:t> теоретичного </a:t>
            </a:r>
            <a:r>
              <a:rPr lang="ru-RU" sz="1600" dirty="0" err="1">
                <a:highlight>
                  <a:srgbClr val="FFFFFF"/>
                </a:highlight>
              </a:rPr>
              <a:t>дослідження</a:t>
            </a:r>
            <a:r>
              <a:rPr lang="ru-RU" sz="1600" dirty="0">
                <a:highlight>
                  <a:srgbClr val="FFFFFF"/>
                </a:highlight>
              </a:rPr>
              <a:t>: </a:t>
            </a:r>
            <a:r>
              <a:rPr lang="ru-RU" sz="1600" dirty="0" err="1">
                <a:highlight>
                  <a:srgbClr val="FFFFFF"/>
                </a:highlight>
              </a:rPr>
              <a:t>використано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найефективніші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моделі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класифікації</a:t>
            </a:r>
            <a:r>
              <a:rPr lang="ru-RU" sz="1600" dirty="0">
                <a:highlight>
                  <a:srgbClr val="FFFFFF"/>
                </a:highlight>
              </a:rPr>
              <a:t>;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i="1" dirty="0">
                <a:highlight>
                  <a:srgbClr val="FFFFFF"/>
                </a:highlight>
              </a:rPr>
              <a:t>Етапи розробки: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розробка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структури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програми</a:t>
            </a:r>
            <a:r>
              <a:rPr lang="ru-RU" dirty="0">
                <a:highlight>
                  <a:srgbClr val="FFFFFF"/>
                </a:highlight>
              </a:rPr>
              <a:t> та </a:t>
            </a:r>
            <a:r>
              <a:rPr lang="ru-RU" dirty="0" err="1">
                <a:highlight>
                  <a:srgbClr val="FFFFFF"/>
                </a:highlight>
              </a:rPr>
              <a:t>логіки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взаємодії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модулів</a:t>
            </a:r>
            <a:r>
              <a:rPr lang="ru-RU" dirty="0">
                <a:highlight>
                  <a:srgbClr val="FFFFFF"/>
                </a:highlight>
              </a:rPr>
              <a:t>;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реалізація</a:t>
            </a:r>
            <a:r>
              <a:rPr lang="ru-RU" dirty="0">
                <a:highlight>
                  <a:srgbClr val="FFFFFF"/>
                </a:highlight>
              </a:rPr>
              <a:t> модуля </a:t>
            </a:r>
            <a:r>
              <a:rPr lang="ru-RU" dirty="0" err="1">
                <a:highlight>
                  <a:srgbClr val="FFFFFF"/>
                </a:highlight>
              </a:rPr>
              <a:t>передобробки</a:t>
            </a:r>
            <a:r>
              <a:rPr lang="ru-RU" dirty="0">
                <a:highlight>
                  <a:srgbClr val="FFFFFF"/>
                </a:highlight>
              </a:rPr>
              <a:t> тексту (</a:t>
            </a:r>
            <a:r>
              <a:rPr lang="ru-RU" dirty="0" err="1">
                <a:highlight>
                  <a:srgbClr val="FFFFFF"/>
                </a:highlight>
              </a:rPr>
              <a:t>очищення</a:t>
            </a:r>
            <a:r>
              <a:rPr lang="ru-RU" dirty="0">
                <a:highlight>
                  <a:srgbClr val="FFFFFF"/>
                </a:highlight>
              </a:rPr>
              <a:t>, </a:t>
            </a:r>
            <a:r>
              <a:rPr lang="ru-RU" dirty="0" err="1">
                <a:highlight>
                  <a:srgbClr val="FFFFFF"/>
                </a:highlight>
              </a:rPr>
              <a:t>токенізація</a:t>
            </a:r>
            <a:r>
              <a:rPr lang="ru-RU" dirty="0">
                <a:highlight>
                  <a:srgbClr val="FFFFFF"/>
                </a:highlight>
              </a:rPr>
              <a:t>, </a:t>
            </a:r>
            <a:r>
              <a:rPr lang="ru-RU" dirty="0" err="1">
                <a:highlight>
                  <a:srgbClr val="FFFFFF"/>
                </a:highlight>
              </a:rPr>
              <a:t>лематизація</a:t>
            </a:r>
            <a:r>
              <a:rPr lang="ru-RU" dirty="0">
                <a:highlight>
                  <a:srgbClr val="FFFFFF"/>
                </a:highlight>
              </a:rPr>
              <a:t>);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створення</a:t>
            </a:r>
            <a:r>
              <a:rPr lang="ru-RU" dirty="0">
                <a:highlight>
                  <a:srgbClr val="FFFFFF"/>
                </a:highlight>
              </a:rPr>
              <a:t> модуля </a:t>
            </a:r>
            <a:r>
              <a:rPr lang="ru-RU" dirty="0" err="1">
                <a:highlight>
                  <a:srgbClr val="FFFFFF"/>
                </a:highlight>
              </a:rPr>
              <a:t>векторизації</a:t>
            </a:r>
            <a:r>
              <a:rPr lang="ru-RU" dirty="0">
                <a:highlight>
                  <a:srgbClr val="FFFFFF"/>
                </a:highlight>
              </a:rPr>
              <a:t> з </a:t>
            </a:r>
            <a:r>
              <a:rPr lang="ru-RU" dirty="0" err="1">
                <a:highlight>
                  <a:srgbClr val="FFFFFF"/>
                </a:highlight>
              </a:rPr>
              <a:t>використанням</a:t>
            </a:r>
            <a:r>
              <a:rPr lang="ru-RU" dirty="0">
                <a:highlight>
                  <a:srgbClr val="FFFFFF"/>
                </a:highlight>
              </a:rPr>
              <a:t> TF-IDF;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dirty="0">
                <a:highlight>
                  <a:srgbClr val="FFFFFF"/>
                </a:highlight>
              </a:rPr>
              <a:t>побудова моделей класифікації: </a:t>
            </a:r>
            <a:r>
              <a:rPr lang="en-US" dirty="0">
                <a:highlight>
                  <a:srgbClr val="FFFFFF"/>
                </a:highlight>
              </a:rPr>
              <a:t>Logistic Regression, SVM, </a:t>
            </a:r>
            <a:r>
              <a:rPr lang="en-US" dirty="0" err="1">
                <a:highlight>
                  <a:srgbClr val="FFFFFF"/>
                </a:highlight>
              </a:rPr>
              <a:t>XGBoost</a:t>
            </a:r>
            <a:r>
              <a:rPr lang="uk-UA" dirty="0">
                <a:highlight>
                  <a:srgbClr val="FFFFFF"/>
                </a:highlight>
              </a:rPr>
              <a:t>;</a:t>
            </a:r>
            <a:endParaRPr lang="ru-RU" dirty="0">
              <a:highlight>
                <a:srgbClr val="FFFFFF"/>
              </a:highlight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реалізація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інтерфейсу</a:t>
            </a:r>
            <a:r>
              <a:rPr lang="ru-RU" dirty="0">
                <a:highlight>
                  <a:srgbClr val="FFFFFF"/>
                </a:highlight>
              </a:rPr>
              <a:t> командного рядка для </a:t>
            </a:r>
            <a:r>
              <a:rPr lang="ru-RU" dirty="0" err="1">
                <a:highlight>
                  <a:srgbClr val="FFFFFF"/>
                </a:highlight>
              </a:rPr>
              <a:t>взаємодії</a:t>
            </a:r>
            <a:r>
              <a:rPr lang="ru-RU" dirty="0">
                <a:highlight>
                  <a:srgbClr val="FFFFFF"/>
                </a:highlight>
              </a:rPr>
              <a:t> з </a:t>
            </a:r>
            <a:r>
              <a:rPr lang="ru-RU" dirty="0" err="1">
                <a:highlight>
                  <a:srgbClr val="FFFFFF"/>
                </a:highlight>
              </a:rPr>
              <a:t>користувачем</a:t>
            </a:r>
            <a:r>
              <a:rPr lang="ru-RU" dirty="0">
                <a:highlight>
                  <a:srgbClr val="FFFFFF"/>
                </a:highlight>
              </a:rPr>
              <a:t>.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0F8E771C-21DF-6453-0D65-DB1862A577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A6B692-8AAC-0B35-9E52-865F07AF9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11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40097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521A83B6-84E1-E55A-0092-C965389D8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87D91678-B924-4242-1369-48834667D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02223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" sz="3200" dirty="0"/>
              <a:t>Опис програмного забезпечення</a:t>
            </a:r>
            <a:endParaRPr lang="uk-UA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Google Shape;86;p16">
                <a:extLst>
                  <a:ext uri="{FF2B5EF4-FFF2-40B4-BE49-F238E27FC236}">
                    <a16:creationId xmlns:a16="http://schemas.microsoft.com/office/drawing/2014/main" id="{201BBF6B-9798-12B4-EE9E-A659FBFABAB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5657"/>
                <a:ext cx="8520600" cy="31838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/>
              <a:p>
                <a:pPr marL="114300" indent="0">
                  <a:lnSpc>
                    <a:spcPct val="200000"/>
                  </a:lnSpc>
                  <a:buNone/>
                </a:pPr>
                <a:r>
                  <a:rPr lang="uk" sz="22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Метрики:</a:t>
                </a:r>
                <a:endParaRPr lang="uk-UA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200" dirty="0">
                          <a:highlight>
                            <a:srgbClr val="FFFFFF"/>
                          </a:highlight>
                        </a:rPr>
                        <m:t>Точність</m:t>
                      </m:r>
                      <m:r>
                        <a:rPr lang="en-US" sz="2200" b="0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uk-UA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uk-UA" sz="2200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П</m:t>
                      </m:r>
                      <m:r>
                        <m:rPr>
                          <m:nor/>
                        </m:rPr>
                        <a:rPr lang="uk-UA" sz="2200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uk-UA" sz="2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внота</m:t>
                      </m:r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uk-UA" sz="2200">
                          <a:highlight>
                            <a:srgbClr val="FFFFFF"/>
                          </a:highlight>
                        </a:rPr>
                        <m:t>точність позитивного передбачення</m:t>
                      </m:r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spcBef>
                    <a:spcPts val="1500"/>
                  </a:spcBef>
                </a:pPr>
                <a:endParaRPr lang="ru-RU" b="1" dirty="0"/>
              </a:p>
            </p:txBody>
          </p:sp>
        </mc:Choice>
        <mc:Fallback>
          <p:sp>
            <p:nvSpPr>
              <p:cNvPr id="86" name="Google Shape;86;p16">
                <a:extLst>
                  <a:ext uri="{FF2B5EF4-FFF2-40B4-BE49-F238E27FC236}">
                    <a16:creationId xmlns:a16="http://schemas.microsoft.com/office/drawing/2014/main" id="{201BBF6B-9798-12B4-EE9E-A659FBFABAB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5657"/>
                <a:ext cx="8520600" cy="3183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DB3ABFEC-6F01-9255-3D70-D391E2DAD74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F6594D-A59D-CA64-BBDA-4EED5E1D7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12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5958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C3621B56-07DD-5E35-B3D4-A8FF39CF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2F0E59AA-8320-A5DB-048F-26F4FBBEB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Результати та аналіз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B1830F6E-9C2F-C8D6-9BB3-53BBD68D7E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3597DD-B9AE-C511-693A-A50DF6B867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13</a:t>
            </a:fld>
            <a:endParaRPr lang="uk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530C6FD0-AFCD-BCCE-F37E-34342A3B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12223"/>
              </p:ext>
            </p:extLst>
          </p:nvPr>
        </p:nvGraphicFramePr>
        <p:xfrm>
          <a:off x="1016875" y="1212639"/>
          <a:ext cx="6614848" cy="2536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12">
                  <a:extLst>
                    <a:ext uri="{9D8B030D-6E8A-4147-A177-3AD203B41FA5}">
                      <a16:colId xmlns:a16="http://schemas.microsoft.com/office/drawing/2014/main" val="2894007901"/>
                    </a:ext>
                  </a:extLst>
                </a:gridCol>
                <a:gridCol w="1653712">
                  <a:extLst>
                    <a:ext uri="{9D8B030D-6E8A-4147-A177-3AD203B41FA5}">
                      <a16:colId xmlns:a16="http://schemas.microsoft.com/office/drawing/2014/main" val="3554974339"/>
                    </a:ext>
                  </a:extLst>
                </a:gridCol>
                <a:gridCol w="1653712">
                  <a:extLst>
                    <a:ext uri="{9D8B030D-6E8A-4147-A177-3AD203B41FA5}">
                      <a16:colId xmlns:a16="http://schemas.microsoft.com/office/drawing/2014/main" val="4259421680"/>
                    </a:ext>
                  </a:extLst>
                </a:gridCol>
                <a:gridCol w="1653712">
                  <a:extLst>
                    <a:ext uri="{9D8B030D-6E8A-4147-A177-3AD203B41FA5}">
                      <a16:colId xmlns:a16="http://schemas.microsoft.com/office/drawing/2014/main" val="1280222669"/>
                    </a:ext>
                  </a:extLst>
                </a:gridCol>
              </a:tblGrid>
              <a:tr h="911068">
                <a:tc>
                  <a:txBody>
                    <a:bodyPr/>
                    <a:lstStyle/>
                    <a:p>
                      <a:r>
                        <a:rPr lang="uk-UA" dirty="0"/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Точність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Повнота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Точність позитивного класу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600348"/>
                  </a:ext>
                </a:extLst>
              </a:tr>
              <a:tr h="645340">
                <a:tc>
                  <a:txBody>
                    <a:bodyPr/>
                    <a:lstStyle/>
                    <a:p>
                      <a:r>
                        <a:rPr lang="uk-UA" dirty="0"/>
                        <a:t>Логістична регресія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477772"/>
                  </a:ext>
                </a:extLst>
              </a:tr>
              <a:tr h="461861">
                <a:tc>
                  <a:txBody>
                    <a:bodyPr/>
                    <a:lstStyle/>
                    <a:p>
                      <a:r>
                        <a:rPr lang="uk-UA" dirty="0"/>
                        <a:t>Метод опорних векторів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223731"/>
                  </a:ext>
                </a:extLst>
              </a:tr>
              <a:tr h="461861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93%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83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1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5C2C0388-E3AB-E37A-91E5-B12F9429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2F449B7D-B82E-9DA8-317B-07B3C0EF6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" sz="3200" dirty="0"/>
              <a:t>Публікація результатів</a:t>
            </a:r>
            <a:endParaRPr lang="uk-UA" sz="32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EF6CE37-6D14-98D8-5842-6D6CF823FB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FCA5B1-BA0E-C867-F05B-85F1FAAE2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14</a:t>
            </a:fld>
            <a:endParaRPr lang="uk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8A234-EDAB-DB52-B57C-28E28CB8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909" y="888596"/>
            <a:ext cx="2820891" cy="37746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329E7D-0A99-429E-E255-DCC1E42FB6BC}"/>
              </a:ext>
            </a:extLst>
          </p:cNvPr>
          <p:cNvSpPr txBox="1"/>
          <p:nvPr/>
        </p:nvSpPr>
        <p:spPr>
          <a:xfrm>
            <a:off x="4449158" y="111475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1 Міжнародна науково-практична конференція «СУЧАСНІ ІНФОРМАЦІЙНІ ТЕХНОЛОГІЇ ТА СИСТЕМИ ШТУЧНОГО ІНТЕЛЕКТУ MIT@AIS-2025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F08E4263-A8FD-DA37-14E0-DB06C67BF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911" y="2104972"/>
            <a:ext cx="180473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938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2E11458C-C40D-CC99-7250-3671F582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4CF3BFDE-251F-6A83-0673-39783229D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Висновки</a:t>
            </a:r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759C815D-0789-E3B3-E25B-86ACB3879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5047"/>
            <a:ext cx="8520600" cy="3312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ru-RU" dirty="0" err="1"/>
              <a:t>Результати</a:t>
            </a:r>
            <a:r>
              <a:rPr lang="ru-RU" dirty="0"/>
              <a:t> теоретичного та </a:t>
            </a:r>
            <a:r>
              <a:rPr lang="ru-RU" dirty="0" err="1"/>
              <a:t>експериментального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доводять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моделей машинного </a:t>
            </a:r>
            <a:r>
              <a:rPr lang="ru-RU" dirty="0" err="1"/>
              <a:t>навчання</a:t>
            </a:r>
            <a:r>
              <a:rPr lang="ru-RU" dirty="0"/>
              <a:t> для автоматичного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err="1"/>
              <a:t>Розроблена</a:t>
            </a:r>
            <a:r>
              <a:rPr lang="ru-RU" dirty="0"/>
              <a:t> Python-система дозволила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повний</a:t>
            </a:r>
            <a:r>
              <a:rPr lang="ru-RU" dirty="0"/>
              <a:t> цикл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новинного</a:t>
            </a:r>
            <a:r>
              <a:rPr lang="ru-RU" dirty="0"/>
              <a:t> тексту —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очищення</a:t>
            </a:r>
            <a:r>
              <a:rPr lang="ru-RU" dirty="0"/>
              <a:t> до </a:t>
            </a:r>
            <a:r>
              <a:rPr lang="ru-RU" dirty="0" err="1"/>
              <a:t>класифікації</a:t>
            </a:r>
            <a:r>
              <a:rPr lang="ru-RU" dirty="0"/>
              <a:t> та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uk-UA" dirty="0"/>
              <a:t>Отримані висновки дають підстави для таких рекомендацій щодо вибору моделей:</a:t>
            </a:r>
          </a:p>
          <a:p>
            <a:pPr marL="114300" indent="0">
              <a:buNone/>
            </a:pPr>
            <a:r>
              <a:rPr lang="uk-UA" dirty="0"/>
              <a:t> –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найточніша модель для критично важливих завдань класифікації;</a:t>
            </a:r>
          </a:p>
          <a:p>
            <a:pPr marL="114300" indent="0">
              <a:buNone/>
            </a:pPr>
            <a:r>
              <a:rPr lang="uk-UA" dirty="0"/>
              <a:t> – </a:t>
            </a:r>
            <a:r>
              <a:rPr lang="en-US" dirty="0"/>
              <a:t>Logistic Regression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збалансоване рішення з простим впровадженням і високою швидкодією;</a:t>
            </a:r>
          </a:p>
          <a:p>
            <a:pPr marL="114300" indent="0">
              <a:buNone/>
            </a:pPr>
            <a:r>
              <a:rPr lang="uk-UA" dirty="0"/>
              <a:t>– Метод опорних векторів –</a:t>
            </a:r>
            <a:r>
              <a:rPr lang="en-US" dirty="0"/>
              <a:t> </a:t>
            </a:r>
            <a:r>
              <a:rPr lang="uk-UA" dirty="0"/>
              <a:t>придатний для задач, де важлива стабільність і точність прогнозу.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7FE76FD0-B0E1-82C0-2C62-F2D5D92D1F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0A55B73-10AD-EF74-0BFD-E46B94C82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15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4580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E733A5CB-CFB9-1712-6E9A-9CB0E4251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4DEAE60-FF00-0E09-B7C7-40F08D908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8647" y="1745964"/>
            <a:ext cx="2795885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Дякую за увагу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9E07BD0B-7EEF-A7ED-DD6F-B1A56FF97F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315987-60FB-32BB-25DF-10EACFCFA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5832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Дослідження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та стан розвитку галузі</a:t>
            </a: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just">
              <a:buNone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Фейкові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новини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одна з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найбільших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загроз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інформаційного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простору.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Швидкість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розповсюдження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соцмережі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поява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генеративного ШІ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загострюють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проблему.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Необхідні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автоматизовані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рішення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визначення напряму дослідження</a:t>
            </a: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ru-RU" dirty="0" err="1"/>
              <a:t>Класифікація</a:t>
            </a:r>
            <a:r>
              <a:rPr lang="ru-RU" dirty="0"/>
              <a:t> </a:t>
            </a:r>
            <a:r>
              <a:rPr lang="ru-RU" dirty="0" err="1"/>
              <a:t>текстів</a:t>
            </a:r>
            <a:r>
              <a:rPr lang="ru-RU" dirty="0"/>
              <a:t> у </a:t>
            </a:r>
            <a:r>
              <a:rPr lang="ru-RU" dirty="0" err="1"/>
              <a:t>сфері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 algn="just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 дослідження:</a:t>
            </a:r>
          </a:p>
          <a:p>
            <a:pPr marL="0" lvl="0" indent="0" algn="just">
              <a:buNone/>
            </a:pP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класифікації</a:t>
            </a:r>
            <a:r>
              <a:rPr lang="ru-RU" dirty="0"/>
              <a:t> новин у цифровому </a:t>
            </a:r>
            <a:r>
              <a:rPr lang="ru-RU" dirty="0" err="1"/>
              <a:t>середовищі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 та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природної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. 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</a:t>
            </a:fld>
            <a:endParaRPr lang="u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12FAFC14-0AC0-97B1-18E9-7E42A927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6837C55-376E-07BB-32E0-62E28BC40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Огляд літератури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D892376C-8E7D-06CB-2521-ADEFF2FF4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Open Sans" panose="020B0606030504020204" pitchFamily="34" charset="0"/>
              <a:buChar char="−"/>
            </a:pPr>
            <a:r>
              <a:rPr lang="en-US" dirty="0"/>
              <a:t>Zhou X., </a:t>
            </a:r>
            <a:r>
              <a:rPr lang="en-US" dirty="0" err="1"/>
              <a:t>Zafarani</a:t>
            </a:r>
            <a:r>
              <a:rPr lang="en-US" dirty="0"/>
              <a:t> R. "Fake News Detection: A Survey" – </a:t>
            </a:r>
            <a:r>
              <a:rPr lang="uk-UA" dirty="0"/>
              <a:t>методи класифікації фейків;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en-US" dirty="0"/>
              <a:t>Derkach A. – CNN </a:t>
            </a:r>
            <a:r>
              <a:rPr lang="uk-UA" dirty="0"/>
              <a:t>для виявлення маніпулятивного контенту;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/>
              <a:t>Висоцька Н. – </a:t>
            </a:r>
            <a:r>
              <a:rPr lang="en-US" dirty="0"/>
              <a:t>NLP-</a:t>
            </a:r>
            <a:r>
              <a:rPr lang="uk-UA" dirty="0"/>
              <a:t>підходи до аналізу новин;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 err="1"/>
              <a:t>Турута</a:t>
            </a:r>
            <a:r>
              <a:rPr lang="uk-UA" dirty="0"/>
              <a:t> А., Бабій О. – особливості стилістики та контексту;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/>
              <a:t>Свищ І. – порівняння класичних моделей </a:t>
            </a:r>
            <a:r>
              <a:rPr lang="en-US" dirty="0"/>
              <a:t>ML;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 err="1"/>
              <a:t>Чирун</a:t>
            </a:r>
            <a:r>
              <a:rPr lang="uk-UA" dirty="0"/>
              <a:t> М., Романчук А. – мультимодальні рішення (текст + зображення).</a:t>
            </a: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C15F9001-F5C1-7FFD-1DCE-3A4BAD559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41A883-20FC-53CF-D444-27AC160A2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62480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E7FCAF41-2C84-42F3-BD17-2A2711BD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B320A750-34C6-FFC2-943A-184B199B1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DAF2AA09-536F-5AF5-AC5B-73C249FB9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5651"/>
            <a:ext cx="8520600" cy="340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Основні теоретичні положення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класифікація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фейкових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новин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базується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виявленні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лексичних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синтаксичних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семантичних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ознак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класичних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моделей машинного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навчання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Naive Bayes, SVM, Random Forest)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підтверджено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глибинні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CNN, BERT)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забезпечують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вищу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але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потребують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більше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ресурсів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покращує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стилістики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логіки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новинного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тексту.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Зазначення прогалин у наявних дослідженнях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недостатність метрик для повної оцінки переваг моделей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брак рекомендацій щодо вибору та використання моделей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FFCF1F60-1E81-7AB5-BF3A-87BA427158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A10A2-B383-9316-D1AD-0764BF9264A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22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45025"/>
            <a:ext cx="8520600" cy="371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формулювання проблеми</a:t>
            </a:r>
            <a:r>
              <a:rPr lang="uk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 algn="just">
              <a:spcBef>
                <a:spcPts val="1500"/>
              </a:spcBef>
              <a:buNone/>
            </a:pP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збалансованої</a:t>
            </a:r>
            <a:r>
              <a:rPr lang="ru-RU" dirty="0"/>
              <a:t>, </a:t>
            </a:r>
            <a:r>
              <a:rPr lang="ru-RU" dirty="0" err="1"/>
              <a:t>ефективної</a:t>
            </a:r>
            <a:r>
              <a:rPr lang="ru-RU" dirty="0"/>
              <a:t> та </a:t>
            </a:r>
            <a:r>
              <a:rPr lang="ru-RU" dirty="0" err="1"/>
              <a:t>доступної</a:t>
            </a:r>
            <a:r>
              <a:rPr lang="ru-RU" dirty="0"/>
              <a:t> для </a:t>
            </a:r>
            <a:r>
              <a:rPr lang="ru-RU" dirty="0" err="1"/>
              <a:t>інтеграції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AI-</a:t>
            </a:r>
            <a:r>
              <a:rPr lang="ru-RU" dirty="0" err="1"/>
              <a:t>підходів</a:t>
            </a:r>
            <a:r>
              <a:rPr lang="ru-RU" dirty="0"/>
              <a:t>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Очікувані результати</a:t>
            </a:r>
            <a:r>
              <a:rPr lang="uk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класифікації</a:t>
            </a:r>
            <a:r>
              <a:rPr lang="ru-RU" dirty="0"/>
              <a:t> новин;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оптимальної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кількох</a:t>
            </a:r>
            <a:r>
              <a:rPr lang="ru-RU" dirty="0"/>
              <a:t> ML-</a:t>
            </a:r>
            <a:r>
              <a:rPr lang="ru-RU" dirty="0" err="1"/>
              <a:t>підходів</a:t>
            </a:r>
            <a:r>
              <a:rPr lang="ru-RU" dirty="0"/>
              <a:t>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експериментального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на великому </a:t>
            </a:r>
            <a:r>
              <a:rPr lang="ru-RU" dirty="0" err="1"/>
              <a:t>датасеті</a:t>
            </a:r>
            <a:r>
              <a:rPr lang="ru-RU" dirty="0"/>
              <a:t>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багатокритеріального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для </a:t>
            </a:r>
            <a:r>
              <a:rPr lang="ru-RU" dirty="0" err="1"/>
              <a:t>обґрунтованого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44F8AB8-DC2F-C74A-89C0-D345D11D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113117E-E8F8-5C20-20B1-462C165E32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Методологія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A4D9EF53-0BD4-BF9C-4682-20F566FAB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аналіз літератури: дослідження підходів до виявлення фейкових новин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багатокритеріальний аналіз: оцінка точності, швидкості, споживання ресурсів 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експериментальне дослідження: три моделі машинного навчання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систематизація результатів: порівняння моделей та формування висновків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uk-UA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uk-UA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23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1E965293-8828-4C8E-8B5D-2EFB602CEA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2B4D1ED-1CA8-5B69-4127-D1E8E314AE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01235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CC1D5F07-3DDE-9601-3C22-51292CC33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CF8BEDB3-8E00-6D90-3AC8-CEBD67912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Зміст проведеного дослідження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DFCA592F-F3AD-151D-67DE-B4962A9936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" sz="1600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Вхідні дані:</a:t>
            </a:r>
          </a:p>
          <a:p>
            <a:pPr>
              <a:buFont typeface="Open Sans" panose="020B0606030504020204" pitchFamily="34" charset="0"/>
              <a:buChar char="−"/>
            </a:pPr>
            <a:endParaRPr lang="uk-UA" sz="1500" dirty="0"/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відкриті джерела: </a:t>
            </a:r>
            <a:r>
              <a:rPr lang="en-US" sz="1500" dirty="0"/>
              <a:t>Kaggle</a:t>
            </a:r>
            <a:r>
              <a:rPr lang="uk-UA" sz="1500" dirty="0"/>
              <a:t> (</a:t>
            </a:r>
            <a:r>
              <a:rPr lang="ru-RU" sz="1500" dirty="0"/>
              <a:t>датасет з </a:t>
            </a:r>
            <a:r>
              <a:rPr lang="ru-RU" sz="1500" dirty="0" err="1"/>
              <a:t>близько</a:t>
            </a:r>
            <a:r>
              <a:rPr lang="ru-RU" sz="1500" dirty="0"/>
              <a:t> 40 000 новин)</a:t>
            </a:r>
            <a:r>
              <a:rPr lang="en-US" sz="1500" dirty="0"/>
              <a:t>, </a:t>
            </a:r>
            <a:r>
              <a:rPr lang="uk-UA" sz="1500" dirty="0"/>
              <a:t>медіа-ресурси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5 моделей: логістична регресія, метод опорних векторів, випадковий ліс (</a:t>
            </a:r>
            <a:r>
              <a:rPr lang="en-US" sz="1500" dirty="0"/>
              <a:t>random forest), </a:t>
            </a:r>
            <a:r>
              <a:rPr lang="en-US" sz="1500" dirty="0" err="1"/>
              <a:t>XGBoost</a:t>
            </a:r>
            <a:r>
              <a:rPr lang="en-US" sz="1500" dirty="0"/>
              <a:t>, BERT (Bidirectional Encoder Representations from Transformers)</a:t>
            </a:r>
            <a:endParaRPr lang="uk-UA" sz="1500" dirty="0"/>
          </a:p>
          <a:p>
            <a:pPr>
              <a:buFont typeface="Open Sans" panose="020B0606030504020204" pitchFamily="34" charset="0"/>
              <a:buChar char="−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наукові роботи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>
              <a:buFont typeface="Open Sans" panose="020B0606030504020204" pitchFamily="34" charset="0"/>
              <a:buChar char="−"/>
            </a:pPr>
            <a:endParaRPr lang="uk-UA" sz="15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uk-UA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23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006C5094-3512-9652-7D1C-D471EA1769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2C7EE0-B770-EF7A-1270-9B12E6682A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7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07954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6B41FCD-0EFE-D4BD-0F2B-380CD78AE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3435695-1A52-92D5-42CC-1B44FD842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дослідження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F1D131C1-87C6-23F6-34B3-EBD07B7F9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726" y="983153"/>
            <a:ext cx="4198898" cy="337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Критерії:</a:t>
            </a: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точність класифікації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швидкість навчання моделі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швидкість прогнозування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використання </a:t>
            </a:r>
            <a:r>
              <a:rPr lang="uk-UA" dirty="0" err="1"/>
              <a:t>памʼяті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простота використання моделі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CAB75B92-8C45-4F54-6508-8ACC07DF8A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F4EA4-BAF4-A3E1-C37B-C5A7E2C7A73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Google Shape;114;p20">
            <a:extLst>
              <a:ext uri="{FF2B5EF4-FFF2-40B4-BE49-F238E27FC236}">
                <a16:creationId xmlns:a16="http://schemas.microsoft.com/office/drawing/2014/main" id="{58D66389-FBFD-55B7-B351-681B59533094}"/>
              </a:ext>
            </a:extLst>
          </p:cNvPr>
          <p:cNvSpPr txBox="1">
            <a:spLocks/>
          </p:cNvSpPr>
          <p:nvPr/>
        </p:nvSpPr>
        <p:spPr>
          <a:xfrm>
            <a:off x="4673008" y="983153"/>
            <a:ext cx="4202067" cy="337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Послідовність</a:t>
            </a:r>
            <a:r>
              <a:rPr lang="ru-R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 та систематизація даних по кожній альтернативі;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Парето-оптимальних альтернатив;</a:t>
            </a:r>
            <a:endParaRPr lang="uk-UA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нормалізація оцінок альтернатив за критеріями;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вагових коефіцієнтів;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розрахунок інтегральних оцінок.</a:t>
            </a:r>
          </a:p>
        </p:txBody>
      </p:sp>
    </p:spTree>
    <p:extLst>
      <p:ext uri="{BB962C8B-B14F-4D97-AF65-F5344CB8AC3E}">
        <p14:creationId xmlns:p14="http://schemas.microsoft.com/office/powerpoint/2010/main" val="384161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7903C118-6344-4457-B0BA-57214549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D76530F3-5615-13B0-AD88-D021B4E1D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Результати дослідження 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915D52B-AC90-BC74-61DB-6D3666F00E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50306-9FEC-4EA7-20F7-4BB334CAA6A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Місце для тексту 4">
                <a:extLst>
                  <a:ext uri="{FF2B5EF4-FFF2-40B4-BE49-F238E27FC236}">
                    <a16:creationId xmlns:a16="http://schemas.microsoft.com/office/drawing/2014/main" id="{E2A887B5-278A-34FC-0D12-1929D0465D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lvl="0" indent="0" algn="just">
                  <a:buNone/>
                </a:pPr>
                <a:r>
                  <a:rPr lang="uk-UA" i="1" dirty="0"/>
                  <a:t>Для логістичної регресії:</a:t>
                </a:r>
                <a:endParaRPr lang="ru-RU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∗0.8+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∗0.99+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∗0.99+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∗1+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∗1=0.87</m:t>
                      </m:r>
                    </m:oMath>
                  </m:oMathPara>
                </a14:m>
                <a:endParaRPr lang="uk-UA" dirty="0"/>
              </a:p>
              <a:p>
                <a:pPr marL="114300" lvl="0" indent="0" algn="just">
                  <a:buNone/>
                </a:pPr>
                <a:r>
                  <a:rPr lang="uk-UA" i="1" dirty="0"/>
                  <a:t>Для методу опорних векторів:</a:t>
                </a:r>
                <a:endParaRPr lang="ru-RU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.94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∗0.600+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∗0.5+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∗0.5=0.77</m:t>
                      </m:r>
                    </m:oMath>
                  </m:oMathPara>
                </a14:m>
                <a:endParaRPr lang="uk-UA" dirty="0"/>
              </a:p>
              <a:p>
                <a:pPr marL="114300" lvl="0" indent="0" algn="just">
                  <a:buNone/>
                </a:pPr>
                <a:r>
                  <a:rPr lang="uk-UA" i="1" dirty="0"/>
                  <a:t>Для </a:t>
                </a:r>
                <a:r>
                  <a:rPr lang="en-US" dirty="0" err="1"/>
                  <a:t>XGBoost</a:t>
                </a:r>
                <a:r>
                  <a:rPr lang="uk-UA" i="1" dirty="0"/>
                  <a:t>:</a:t>
                </a:r>
                <a:endParaRPr lang="ru-RU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.79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∗0.86+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∗0.5+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∗0.000=0.81</m:t>
                      </m:r>
                    </m:oMath>
                  </m:oMathPara>
                </a14:m>
                <a:endParaRPr lang="uk-UA" dirty="0"/>
              </a:p>
              <a:p>
                <a:pPr marL="11430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5" name="Місце для тексту 4">
                <a:extLst>
                  <a:ext uri="{FF2B5EF4-FFF2-40B4-BE49-F238E27FC236}">
                    <a16:creationId xmlns:a16="http://schemas.microsoft.com/office/drawing/2014/main" id="{E2A887B5-278A-34FC-0D12-1929D0465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98793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1634</Words>
  <Application>Microsoft Office PowerPoint</Application>
  <PresentationFormat>Екран (16:9)</PresentationFormat>
  <Paragraphs>199</Paragraphs>
  <Slides>16</Slides>
  <Notes>16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2" baseType="lpstr">
      <vt:lpstr>Cambria Math</vt:lpstr>
      <vt:lpstr>Arial</vt:lpstr>
      <vt:lpstr>Economica</vt:lpstr>
      <vt:lpstr>Calibri</vt:lpstr>
      <vt:lpstr>Open Sans</vt:lpstr>
      <vt:lpstr>Luxe</vt:lpstr>
      <vt:lpstr>  Дослідження моделей та інформаційних технологій виявлення фейкових новин </vt:lpstr>
      <vt:lpstr>Дослідження</vt:lpstr>
      <vt:lpstr>Огляд літератури</vt:lpstr>
      <vt:lpstr>Огляд літератури </vt:lpstr>
      <vt:lpstr>Постановка задачі</vt:lpstr>
      <vt:lpstr>Методологія</vt:lpstr>
      <vt:lpstr>Зміст проведеного дослідження</vt:lpstr>
      <vt:lpstr>Зміст проведеного дослідження</vt:lpstr>
      <vt:lpstr>Результати дослідження </vt:lpstr>
      <vt:lpstr>Архітектура програмної системи</vt:lpstr>
      <vt:lpstr>Опис програмного забезпечення</vt:lpstr>
      <vt:lpstr>Опис програмного забезпечення</vt:lpstr>
      <vt:lpstr>Результати та аналіз</vt:lpstr>
      <vt:lpstr>Публікація результатів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cp:lastModifiedBy>Kostiantyn Golikov</cp:lastModifiedBy>
  <cp:revision>95</cp:revision>
  <dcterms:modified xsi:type="dcterms:W3CDTF">2025-06-19T22:13:46Z</dcterms:modified>
</cp:coreProperties>
</file>