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60" r:id="rId3"/>
    <p:sldId id="290" r:id="rId4"/>
    <p:sldId id="291" r:id="rId5"/>
    <p:sldId id="292" r:id="rId6"/>
    <p:sldId id="273" r:id="rId7"/>
    <p:sldId id="293" r:id="rId8"/>
    <p:sldId id="294" r:id="rId9"/>
    <p:sldId id="295" r:id="rId10"/>
    <p:sldId id="296" r:id="rId11"/>
    <p:sldId id="297" r:id="rId12"/>
    <p:sldId id="274" r:id="rId13"/>
    <p:sldId id="285" r:id="rId14"/>
    <p:sldId id="287" r:id="rId15"/>
    <p:sldId id="286" r:id="rId16"/>
    <p:sldId id="289" r:id="rId1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9"/>
    </p:embeddedFont>
    <p:embeddedFont>
      <p:font typeface="Economica" panose="020B0604020202020204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710" autoAdjust="0"/>
  </p:normalViewPr>
  <p:slideViewPr>
    <p:cSldViewPr snapToGrid="0">
      <p:cViewPr varScale="1">
        <p:scale>
          <a:sx n="87" d="100"/>
          <a:sy n="87" d="100"/>
        </p:scale>
        <p:origin x="13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6BC54B1B-5E8A-D9A4-F013-B963A0F6F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>
            <a:extLst>
              <a:ext uri="{FF2B5EF4-FFF2-40B4-BE49-F238E27FC236}">
                <a16:creationId xmlns:a16="http://schemas.microsoft.com/office/drawing/2014/main" id="{C67284D3-E64C-8E4C-8A4B-C719A6C393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>
            <a:extLst>
              <a:ext uri="{FF2B5EF4-FFF2-40B4-BE49-F238E27FC236}">
                <a16:creationId xmlns:a16="http://schemas.microsoft.com/office/drawing/2014/main" id="{BEE89EF3-0860-7EC6-9AE9-DB3B1DF2E4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4875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673241A0-B120-57BB-B9D1-D9AA14549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>
            <a:extLst>
              <a:ext uri="{FF2B5EF4-FFF2-40B4-BE49-F238E27FC236}">
                <a16:creationId xmlns:a16="http://schemas.microsoft.com/office/drawing/2014/main" id="{9A75C3D0-137F-E680-8BAA-231F292D3F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>
            <a:extLst>
              <a:ext uri="{FF2B5EF4-FFF2-40B4-BE49-F238E27FC236}">
                <a16:creationId xmlns:a16="http://schemas.microsoft.com/office/drawing/2014/main" id="{3A5CE025-5D93-E6CE-0B28-580CACF2C0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794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2B371074-5829-E364-21D3-3D8400F34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>
            <a:extLst>
              <a:ext uri="{FF2B5EF4-FFF2-40B4-BE49-F238E27FC236}">
                <a16:creationId xmlns:a16="http://schemas.microsoft.com/office/drawing/2014/main" id="{AF0A7731-3DA8-69AB-2020-3977BEC92A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>
            <a:extLst>
              <a:ext uri="{FF2B5EF4-FFF2-40B4-BE49-F238E27FC236}">
                <a16:creationId xmlns:a16="http://schemas.microsoft.com/office/drawing/2014/main" id="{6E0D4869-1556-1557-BDD8-6BE15A6EB5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Точність: </a:t>
            </a:r>
            <a:r>
              <a:rPr lang="ru-RU" dirty="0" err="1"/>
              <a:t>Показує</a:t>
            </a:r>
            <a:r>
              <a:rPr lang="ru-RU" dirty="0"/>
              <a:t> </a:t>
            </a:r>
            <a:r>
              <a:rPr lang="ru-RU" dirty="0" err="1"/>
              <a:t>загальну</a:t>
            </a:r>
            <a:r>
              <a:rPr lang="ru-RU" dirty="0"/>
              <a:t> </a:t>
            </a:r>
            <a:r>
              <a:rPr lang="ru-RU" dirty="0" err="1"/>
              <a:t>частку</a:t>
            </a:r>
            <a:r>
              <a:rPr lang="ru-RU" dirty="0"/>
              <a:t> правильно </a:t>
            </a:r>
            <a:r>
              <a:rPr lang="ru-RU" dirty="0" err="1"/>
              <a:t>класифікованих</a:t>
            </a:r>
            <a:r>
              <a:rPr lang="ru-RU" dirty="0"/>
              <a:t> </a:t>
            </a:r>
            <a:r>
              <a:rPr lang="ru-RU" dirty="0" err="1"/>
              <a:t>прикладів</a:t>
            </a:r>
            <a:r>
              <a:rPr lang="ru-RU" dirty="0"/>
              <a:t> (як </a:t>
            </a:r>
            <a:r>
              <a:rPr lang="ru-RU" dirty="0" err="1"/>
              <a:t>фейкових</a:t>
            </a:r>
            <a:r>
              <a:rPr lang="ru-RU" dirty="0"/>
              <a:t>, так і </a:t>
            </a:r>
            <a:r>
              <a:rPr lang="ru-RU" dirty="0" err="1"/>
              <a:t>справжніх</a:t>
            </a:r>
            <a:r>
              <a:rPr lang="ru-RU" dirty="0"/>
              <a:t>) </a:t>
            </a:r>
            <a:r>
              <a:rPr lang="ru-RU" dirty="0" err="1"/>
              <a:t>серед</a:t>
            </a:r>
            <a:r>
              <a:rPr lang="ru-RU" dirty="0"/>
              <a:t> </a:t>
            </a:r>
            <a:r>
              <a:rPr lang="ru-RU" dirty="0" err="1"/>
              <a:t>усіх</a:t>
            </a:r>
            <a:r>
              <a:rPr lang="ru-RU" dirty="0"/>
              <a:t> </a:t>
            </a:r>
            <a:r>
              <a:rPr lang="ru-RU" dirty="0" err="1"/>
              <a:t>прикладів</a:t>
            </a:r>
            <a:r>
              <a:rPr lang="ru-RU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Повнота</a:t>
            </a:r>
            <a:r>
              <a:rPr lang="ru-RU" dirty="0"/>
              <a:t>: </a:t>
            </a:r>
            <a:r>
              <a:rPr lang="ru-RU" dirty="0" err="1"/>
              <a:t>Відображає</a:t>
            </a:r>
            <a:r>
              <a:rPr lang="ru-RU" dirty="0"/>
              <a:t>, яку </a:t>
            </a:r>
            <a:r>
              <a:rPr lang="ru-RU" dirty="0" err="1"/>
              <a:t>частку</a:t>
            </a:r>
            <a:r>
              <a:rPr lang="ru-RU" dirty="0"/>
              <a:t>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фейкових</a:t>
            </a:r>
            <a:r>
              <a:rPr lang="ru-RU" dirty="0"/>
              <a:t> новин (</a:t>
            </a:r>
            <a:r>
              <a:rPr lang="ru-RU" dirty="0" err="1"/>
              <a:t>позитивних</a:t>
            </a:r>
            <a:r>
              <a:rPr lang="ru-RU" dirty="0"/>
              <a:t> </a:t>
            </a:r>
            <a:r>
              <a:rPr lang="ru-RU" dirty="0" err="1"/>
              <a:t>прикладів</a:t>
            </a:r>
            <a:r>
              <a:rPr lang="ru-RU" dirty="0"/>
              <a:t>) модель правильно </a:t>
            </a:r>
            <a:r>
              <a:rPr lang="ru-RU" dirty="0" err="1"/>
              <a:t>виявила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Чим </a:t>
            </a:r>
            <a:r>
              <a:rPr lang="ru-RU" dirty="0" err="1"/>
              <a:t>вищий</a:t>
            </a:r>
            <a:r>
              <a:rPr lang="ru-RU" dirty="0"/>
              <a:t> </a:t>
            </a:r>
            <a:r>
              <a:rPr lang="ru-RU" dirty="0" err="1"/>
              <a:t>recall</a:t>
            </a:r>
            <a:r>
              <a:rPr lang="ru-RU" dirty="0"/>
              <a:t> — </a:t>
            </a:r>
            <a:r>
              <a:rPr lang="ru-RU" dirty="0" err="1"/>
              <a:t>тим</a:t>
            </a:r>
            <a:r>
              <a:rPr lang="ru-RU" dirty="0"/>
              <a:t> </a:t>
            </a:r>
            <a:r>
              <a:rPr lang="ru-RU" dirty="0" err="1"/>
              <a:t>менше</a:t>
            </a:r>
            <a:r>
              <a:rPr lang="ru-RU" dirty="0"/>
              <a:t> </a:t>
            </a:r>
            <a:r>
              <a:rPr lang="ru-RU" dirty="0" err="1"/>
              <a:t>фейкових</a:t>
            </a:r>
            <a:r>
              <a:rPr lang="ru-RU" dirty="0"/>
              <a:t> новин </a:t>
            </a:r>
            <a:r>
              <a:rPr lang="ru-RU" dirty="0" err="1"/>
              <a:t>залишились</a:t>
            </a:r>
            <a:r>
              <a:rPr lang="ru-RU" dirty="0"/>
              <a:t> </a:t>
            </a:r>
            <a:r>
              <a:rPr lang="ru-RU" dirty="0" err="1"/>
              <a:t>непоміченими</a:t>
            </a:r>
            <a:r>
              <a:rPr lang="ru-RU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Точність позитивного передбачення: </a:t>
            </a:r>
            <a:r>
              <a:rPr lang="ru-RU" dirty="0" err="1"/>
              <a:t>Показує</a:t>
            </a:r>
            <a:r>
              <a:rPr lang="ru-RU" dirty="0"/>
              <a:t>, яку </a:t>
            </a:r>
            <a:r>
              <a:rPr lang="ru-RU" dirty="0" err="1"/>
              <a:t>частку</a:t>
            </a:r>
            <a:r>
              <a:rPr lang="ru-RU" dirty="0"/>
              <a:t> новин, </a:t>
            </a:r>
            <a:r>
              <a:rPr lang="ru-RU" dirty="0" err="1"/>
              <a:t>позначених</a:t>
            </a:r>
            <a:r>
              <a:rPr lang="ru-RU" dirty="0"/>
              <a:t> як </a:t>
            </a:r>
            <a:r>
              <a:rPr lang="ru-RU" dirty="0" err="1"/>
              <a:t>фейкові</a:t>
            </a:r>
            <a:r>
              <a:rPr lang="ru-RU" dirty="0"/>
              <a:t>, </a:t>
            </a:r>
            <a:r>
              <a:rPr lang="ru-RU" dirty="0" err="1"/>
              <a:t>дійсно</a:t>
            </a:r>
            <a:r>
              <a:rPr lang="ru-RU" dirty="0"/>
              <a:t> є </a:t>
            </a:r>
            <a:r>
              <a:rPr lang="ru-RU" dirty="0" err="1"/>
              <a:t>фейковими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 err="1"/>
              <a:t>Висока</a:t>
            </a:r>
            <a:r>
              <a:rPr lang="ru-RU" dirty="0"/>
              <a:t> </a:t>
            </a:r>
            <a:r>
              <a:rPr lang="ru-RU" dirty="0" err="1"/>
              <a:t>precision</a:t>
            </a:r>
            <a:r>
              <a:rPr lang="ru-RU" dirty="0"/>
              <a:t> </a:t>
            </a:r>
            <a:r>
              <a:rPr lang="ru-RU" dirty="0" err="1"/>
              <a:t>означає</a:t>
            </a:r>
            <a:r>
              <a:rPr lang="ru-RU" dirty="0"/>
              <a:t>, що модель </a:t>
            </a:r>
            <a:r>
              <a:rPr lang="ru-RU" dirty="0" err="1"/>
              <a:t>рідко</a:t>
            </a:r>
            <a:r>
              <a:rPr lang="ru-RU" dirty="0"/>
              <a:t> </a:t>
            </a:r>
            <a:r>
              <a:rPr lang="ru-RU" dirty="0" err="1"/>
              <a:t>помиляється</a:t>
            </a:r>
            <a:r>
              <a:rPr lang="ru-RU" dirty="0"/>
              <a:t>, коли </a:t>
            </a:r>
            <a:r>
              <a:rPr lang="ru-RU" dirty="0" err="1"/>
              <a:t>каже</a:t>
            </a:r>
            <a:r>
              <a:rPr lang="ru-RU" dirty="0"/>
              <a:t>, що новина — </a:t>
            </a:r>
            <a:r>
              <a:rPr lang="ru-RU" dirty="0" err="1"/>
              <a:t>фейкова</a:t>
            </a:r>
            <a:r>
              <a:rPr lang="ru-RU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r>
              <a:rPr lang="en-US" b="1" dirty="0"/>
              <a:t>TP (True Positives)</a:t>
            </a:r>
            <a:r>
              <a:rPr lang="en-US" dirty="0"/>
              <a:t> — </a:t>
            </a:r>
            <a:r>
              <a:rPr lang="uk-UA" dirty="0"/>
              <a:t>фейкові новини, які модель правильно розпізнала як фейкові;</a:t>
            </a:r>
          </a:p>
          <a:p>
            <a:r>
              <a:rPr lang="en-US" b="1" dirty="0"/>
              <a:t>TN (True Negatives)</a:t>
            </a:r>
            <a:r>
              <a:rPr lang="en-US" dirty="0"/>
              <a:t> — </a:t>
            </a:r>
            <a:r>
              <a:rPr lang="uk-UA" dirty="0"/>
              <a:t>реальні новини, які модель правильно розпізнала як справжні;</a:t>
            </a:r>
          </a:p>
          <a:p>
            <a:r>
              <a:rPr lang="en-US" b="1" dirty="0"/>
              <a:t>FP (False Positives)</a:t>
            </a:r>
            <a:r>
              <a:rPr lang="en-US" dirty="0"/>
              <a:t> — </a:t>
            </a:r>
            <a:r>
              <a:rPr lang="uk-UA" dirty="0"/>
              <a:t>реальні новини, які модель помилково розпізнала як фейкові;</a:t>
            </a:r>
          </a:p>
          <a:p>
            <a:r>
              <a:rPr lang="en-US" b="1" dirty="0"/>
              <a:t>FN (False Negatives)</a:t>
            </a:r>
            <a:r>
              <a:rPr lang="en-US" dirty="0"/>
              <a:t> — </a:t>
            </a:r>
            <a:r>
              <a:rPr lang="uk-UA" dirty="0"/>
              <a:t>фейкові новини, які модель не розпізнала і помилково визнала справжніми.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336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FA862269-4BE4-7733-1A55-4149A39A0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>
            <a:extLst>
              <a:ext uri="{FF2B5EF4-FFF2-40B4-BE49-F238E27FC236}">
                <a16:creationId xmlns:a16="http://schemas.microsoft.com/office/drawing/2014/main" id="{290BA761-729D-C53C-2572-256333C7B5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>
            <a:extLst>
              <a:ext uri="{FF2B5EF4-FFF2-40B4-BE49-F238E27FC236}">
                <a16:creationId xmlns:a16="http://schemas.microsoft.com/office/drawing/2014/main" id="{4D66BA52-1B12-956F-3217-D614AF8BCF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8366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81FECEF2-20E4-2E5C-1A0E-2E9C7F478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>
            <a:extLst>
              <a:ext uri="{FF2B5EF4-FFF2-40B4-BE49-F238E27FC236}">
                <a16:creationId xmlns:a16="http://schemas.microsoft.com/office/drawing/2014/main" id="{D230B125-C3F5-20AB-507A-92F3B12D35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>
            <a:extLst>
              <a:ext uri="{FF2B5EF4-FFF2-40B4-BE49-F238E27FC236}">
                <a16:creationId xmlns:a16="http://schemas.microsoft.com/office/drawing/2014/main" id="{8DF04077-E0A7-CC37-905B-E381A39428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8541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17593324-72FB-947E-06EC-3D5A7782C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>
            <a:extLst>
              <a:ext uri="{FF2B5EF4-FFF2-40B4-BE49-F238E27FC236}">
                <a16:creationId xmlns:a16="http://schemas.microsoft.com/office/drawing/2014/main" id="{B6C10478-D1E2-3622-0CF3-A71BB8ACD4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>
            <a:extLst>
              <a:ext uri="{FF2B5EF4-FFF2-40B4-BE49-F238E27FC236}">
                <a16:creationId xmlns:a16="http://schemas.microsoft.com/office/drawing/2014/main" id="{AC16FDAE-F057-BACA-F901-D889C2F3D3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08930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AFC1D124-B8B2-807A-F430-F1ACB273D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>
            <a:extLst>
              <a:ext uri="{FF2B5EF4-FFF2-40B4-BE49-F238E27FC236}">
                <a16:creationId xmlns:a16="http://schemas.microsoft.com/office/drawing/2014/main" id="{F1FD96E5-337A-0700-6290-9EBA1276D3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>
            <a:extLst>
              <a:ext uri="{FF2B5EF4-FFF2-40B4-BE49-F238E27FC236}">
                <a16:creationId xmlns:a16="http://schemas.microsoft.com/office/drawing/2014/main" id="{8FD783F4-167E-6BDB-A3C1-35A82B626F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6804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159D73AB-4952-065B-1D1D-50C1B42DD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>
            <a:extLst>
              <a:ext uri="{FF2B5EF4-FFF2-40B4-BE49-F238E27FC236}">
                <a16:creationId xmlns:a16="http://schemas.microsoft.com/office/drawing/2014/main" id="{11D1B9C4-2D8E-300B-CE19-51A8EB5243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>
            <a:extLst>
              <a:ext uri="{FF2B5EF4-FFF2-40B4-BE49-F238E27FC236}">
                <a16:creationId xmlns:a16="http://schemas.microsoft.com/office/drawing/2014/main" id="{D7968B21-2C03-A9F6-6B89-328F60BE3A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026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4ED0848D-BA71-3440-7C65-915084184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>
            <a:extLst>
              <a:ext uri="{FF2B5EF4-FFF2-40B4-BE49-F238E27FC236}">
                <a16:creationId xmlns:a16="http://schemas.microsoft.com/office/drawing/2014/main" id="{EDBA9317-7092-ABAF-52F1-F473002ED8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>
            <a:extLst>
              <a:ext uri="{FF2B5EF4-FFF2-40B4-BE49-F238E27FC236}">
                <a16:creationId xmlns:a16="http://schemas.microsoft.com/office/drawing/2014/main" id="{70FFEE69-972F-52B3-8CBA-06194E4F4A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2814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noProof="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061459CD-C75B-F46A-44D8-A72526EC5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>
            <a:extLst>
              <a:ext uri="{FF2B5EF4-FFF2-40B4-BE49-F238E27FC236}">
                <a16:creationId xmlns:a16="http://schemas.microsoft.com/office/drawing/2014/main" id="{F268B08F-5B83-B5CA-9125-ABFD2985CE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>
            <a:extLst>
              <a:ext uri="{FF2B5EF4-FFF2-40B4-BE49-F238E27FC236}">
                <a16:creationId xmlns:a16="http://schemas.microsoft.com/office/drawing/2014/main" id="{73276B1A-D3C8-7868-AF61-8933D07BFE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67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9C536C7A-6B76-91D0-82A4-C7ECACFE3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>
            <a:extLst>
              <a:ext uri="{FF2B5EF4-FFF2-40B4-BE49-F238E27FC236}">
                <a16:creationId xmlns:a16="http://schemas.microsoft.com/office/drawing/2014/main" id="{3F60D5E0-23B1-9757-E3E3-164040E135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>
            <a:extLst>
              <a:ext uri="{FF2B5EF4-FFF2-40B4-BE49-F238E27FC236}">
                <a16:creationId xmlns:a16="http://schemas.microsoft.com/office/drawing/2014/main" id="{C54496D2-9183-529B-073B-D81801C6C4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64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79DA9A0D-FD01-9513-064D-615E60C1B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BF2A9C77-DA95-E275-D042-3553D6E1EF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3BD0612D-DC1F-F29D-BE33-98AC6C73D0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3647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78B4AA22-31C1-C7EB-B9E0-28E46E36C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1224B5E4-8DD4-2721-7DC8-36FFE557B0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A7BA2C16-ED35-9048-2C22-4959729D11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3757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55833" y="880060"/>
            <a:ext cx="3356281" cy="23130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b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uk-UA" sz="2400" dirty="0"/>
              <a:t>Дослідження моделей та інформаційних технологій</a:t>
            </a:r>
            <a:br>
              <a:rPr lang="uk-UA" sz="2400" dirty="0"/>
            </a:br>
            <a:r>
              <a:rPr lang="uk-UA" sz="2400" dirty="0"/>
              <a:t>виявлення фейкових новин</a:t>
            </a:r>
            <a:b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uk-U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271712" y="3593150"/>
            <a:ext cx="50874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>
                <a:latin typeface="Calibri" panose="020F0502020204030204" pitchFamily="34" charset="0"/>
                <a:cs typeface="Calibri" panose="020F0502020204030204" pitchFamily="34" charset="0"/>
              </a:rPr>
              <a:t>Шагун А. С., ІПЗм-23-1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>
                <a:latin typeface="Calibri" panose="020F0502020204030204" pitchFamily="34" charset="0"/>
                <a:cs typeface="Calibri" panose="020F0502020204030204" pitchFamily="34" charset="0"/>
              </a:rPr>
              <a:t>Науковий керівник: проф. Смеляков С.В.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20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</a:t>
            </a:fld>
            <a:endParaRPr lang="u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7642C63C-69CB-2ECE-9A67-94ECE74B2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AD5CBB3A-D947-CFE0-5645-70E15C821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63769"/>
            <a:ext cx="8520600" cy="877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uk" sz="3200" dirty="0"/>
              <a:t>Архітектура програмної системи</a:t>
            </a:r>
            <a:endParaRPr lang="uk-UA" sz="3200" dirty="0"/>
          </a:p>
        </p:txBody>
      </p:sp>
      <p:sp>
        <p:nvSpPr>
          <p:cNvPr id="93" name="Google Shape;93;p17">
            <a:extLst>
              <a:ext uri="{FF2B5EF4-FFF2-40B4-BE49-F238E27FC236}">
                <a16:creationId xmlns:a16="http://schemas.microsoft.com/office/drawing/2014/main" id="{3E7768AB-3DDF-63D5-B651-067AEC6010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5226"/>
            <a:ext cx="8520600" cy="2766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uk" sz="1600" i="1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Модулі:</a:t>
            </a:r>
          </a:p>
          <a:p>
            <a:pPr marL="114300" indent="0">
              <a:buNone/>
            </a:pPr>
            <a:endParaRPr lang="uk-UA" sz="1500" dirty="0"/>
          </a:p>
          <a:p>
            <a:pPr>
              <a:buFont typeface="Open Sans" panose="020B0606030504020204" pitchFamily="34" charset="0"/>
              <a:buChar char="−"/>
            </a:pPr>
            <a:r>
              <a:rPr lang="uk-UA" sz="1400" dirty="0"/>
              <a:t>модуль </a:t>
            </a:r>
            <a:r>
              <a:rPr lang="uk-UA" sz="1400" dirty="0" err="1"/>
              <a:t>передобробки</a:t>
            </a:r>
            <a:r>
              <a:rPr lang="uk-UA" sz="1400" dirty="0"/>
              <a:t> (</a:t>
            </a:r>
            <a:r>
              <a:rPr lang="en-US" sz="1400" dirty="0" err="1"/>
              <a:t>SpaCy</a:t>
            </a:r>
            <a:r>
              <a:rPr lang="en-US" sz="1400" dirty="0"/>
              <a:t>, NLTK)</a:t>
            </a:r>
            <a:r>
              <a:rPr lang="uk-UA" sz="1400" dirty="0"/>
              <a:t>;</a:t>
            </a:r>
          </a:p>
          <a:p>
            <a:pPr>
              <a:buFont typeface="Open Sans" panose="020B0606030504020204" pitchFamily="34" charset="0"/>
              <a:buChar char="−"/>
            </a:pPr>
            <a:r>
              <a:rPr lang="uk-UA" sz="1400" dirty="0"/>
              <a:t>модуль навчання моделей;</a:t>
            </a:r>
          </a:p>
          <a:p>
            <a:pPr>
              <a:buFont typeface="Open Sans" panose="020B0606030504020204" pitchFamily="34" charset="0"/>
              <a:buChar char="−"/>
            </a:pPr>
            <a:r>
              <a:rPr lang="uk-UA" sz="1400" dirty="0"/>
              <a:t>модуль оцінки моделей;</a:t>
            </a:r>
          </a:p>
          <a:p>
            <a:pPr>
              <a:buFont typeface="Open Sans" panose="020B0606030504020204" pitchFamily="34" charset="0"/>
              <a:buChar char="−"/>
            </a:pPr>
            <a:r>
              <a:rPr lang="uk-UA" sz="1400" dirty="0"/>
              <a:t>модуль тестування моделі.</a:t>
            </a:r>
            <a:endParaRPr lang="uk-UA" sz="1400" b="1" dirty="0"/>
          </a:p>
          <a:p>
            <a:pPr marL="0" indent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endParaRPr lang="uk-UA" sz="2300" dirty="0"/>
          </a:p>
          <a:p>
            <a:pPr marL="0" indent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endParaRPr lang="en-US" sz="1400" b="1" dirty="0"/>
          </a:p>
          <a:p>
            <a:pPr marL="285750" indent="-28575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</a:pPr>
            <a:endParaRPr lang="en-US" sz="1400" b="1" dirty="0"/>
          </a:p>
          <a:p>
            <a:pPr marL="285750" indent="-28575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</a:pPr>
            <a:endParaRPr lang="en-US" sz="1400" b="1" dirty="0"/>
          </a:p>
          <a:p>
            <a:pPr marL="0" indent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endParaRPr lang="en-US" sz="1400" b="1" dirty="0"/>
          </a:p>
          <a:p>
            <a:pPr marL="0" indent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endParaRPr lang="uk-UA" sz="1400" dirty="0"/>
          </a:p>
          <a:p>
            <a:pPr marL="342900">
              <a:spcBef>
                <a:spcPts val="1500"/>
              </a:spcBef>
              <a:spcAft>
                <a:spcPts val="1200"/>
              </a:spcAft>
            </a:pPr>
            <a:endParaRPr lang="uk-UA" dirty="0"/>
          </a:p>
        </p:txBody>
      </p:sp>
      <p:pic>
        <p:nvPicPr>
          <p:cNvPr id="94" name="Google Shape;94;p17">
            <a:extLst>
              <a:ext uri="{FF2B5EF4-FFF2-40B4-BE49-F238E27FC236}">
                <a16:creationId xmlns:a16="http://schemas.microsoft.com/office/drawing/2014/main" id="{B2ED6603-10A4-012C-1591-DCD5FAFF8F4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3A06178-0968-032C-5DB4-80ED204D02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10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3303561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0A1BEF89-6BB3-2998-D908-90AED466D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D0F81521-F6F5-CCAE-25EE-98062DF0D1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63769"/>
            <a:ext cx="8520600" cy="877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uk" sz="3200" dirty="0"/>
              <a:t>Опис програмного забезпечення</a:t>
            </a:r>
            <a:endParaRPr lang="uk-UA" sz="3200" dirty="0"/>
          </a:p>
        </p:txBody>
      </p:sp>
      <p:sp>
        <p:nvSpPr>
          <p:cNvPr id="93" name="Google Shape;93;p17">
            <a:extLst>
              <a:ext uri="{FF2B5EF4-FFF2-40B4-BE49-F238E27FC236}">
                <a16:creationId xmlns:a16="http://schemas.microsoft.com/office/drawing/2014/main" id="{4AC9F5F1-B208-6402-DE94-0573C4DC13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5226"/>
            <a:ext cx="8520600" cy="2766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uk-UA" sz="1600" i="1" dirty="0">
                <a:highlight>
                  <a:srgbClr val="FFFFFF"/>
                </a:highlight>
              </a:rPr>
              <a:t>Опис процесу розробки:</a:t>
            </a:r>
          </a:p>
          <a:p>
            <a:pPr marL="285750" lvl="0" indent="-285750" algn="just">
              <a:spcBef>
                <a:spcPts val="600"/>
              </a:spcBef>
              <a:spcAft>
                <a:spcPts val="600"/>
              </a:spcAft>
              <a:buFont typeface="Open Sans" panose="020B0606030504020204" pitchFamily="34" charset="0"/>
              <a:buChar char="−"/>
            </a:pPr>
            <a:r>
              <a:rPr lang="ru-RU" sz="1600" dirty="0" err="1">
                <a:highlight>
                  <a:srgbClr val="FFFFFF"/>
                </a:highlight>
              </a:rPr>
              <a:t>розробка</a:t>
            </a:r>
            <a:r>
              <a:rPr lang="ru-RU" sz="1600" dirty="0">
                <a:highlight>
                  <a:srgbClr val="FFFFFF"/>
                </a:highlight>
              </a:rPr>
              <a:t> </a:t>
            </a:r>
            <a:r>
              <a:rPr lang="ru-RU" sz="1600" dirty="0" err="1">
                <a:highlight>
                  <a:srgbClr val="FFFFFF"/>
                </a:highlight>
              </a:rPr>
              <a:t>велася</a:t>
            </a:r>
            <a:r>
              <a:rPr lang="ru-RU" sz="1600" dirty="0">
                <a:highlight>
                  <a:srgbClr val="FFFFFF"/>
                </a:highlight>
              </a:rPr>
              <a:t> на </a:t>
            </a:r>
            <a:r>
              <a:rPr lang="ru-RU" sz="1600" dirty="0" err="1">
                <a:highlight>
                  <a:srgbClr val="FFFFFF"/>
                </a:highlight>
              </a:rPr>
              <a:t>основі</a:t>
            </a:r>
            <a:r>
              <a:rPr lang="ru-RU" sz="1600" dirty="0">
                <a:highlight>
                  <a:srgbClr val="FFFFFF"/>
                </a:highlight>
              </a:rPr>
              <a:t> </a:t>
            </a:r>
            <a:r>
              <a:rPr lang="ru-RU" sz="1600" dirty="0" err="1">
                <a:highlight>
                  <a:srgbClr val="FFFFFF"/>
                </a:highlight>
              </a:rPr>
              <a:t>результатів</a:t>
            </a:r>
            <a:r>
              <a:rPr lang="ru-RU" sz="1600" dirty="0">
                <a:highlight>
                  <a:srgbClr val="FFFFFF"/>
                </a:highlight>
              </a:rPr>
              <a:t> теоретичного </a:t>
            </a:r>
            <a:r>
              <a:rPr lang="ru-RU" sz="1600" dirty="0" err="1">
                <a:highlight>
                  <a:srgbClr val="FFFFFF"/>
                </a:highlight>
              </a:rPr>
              <a:t>дослідження</a:t>
            </a:r>
            <a:r>
              <a:rPr lang="ru-RU" sz="1600" dirty="0">
                <a:highlight>
                  <a:srgbClr val="FFFFFF"/>
                </a:highlight>
              </a:rPr>
              <a:t>: </a:t>
            </a:r>
            <a:r>
              <a:rPr lang="ru-RU" sz="1600" dirty="0" err="1">
                <a:highlight>
                  <a:srgbClr val="FFFFFF"/>
                </a:highlight>
              </a:rPr>
              <a:t>використано</a:t>
            </a:r>
            <a:r>
              <a:rPr lang="ru-RU" sz="1600" dirty="0">
                <a:highlight>
                  <a:srgbClr val="FFFFFF"/>
                </a:highlight>
              </a:rPr>
              <a:t> </a:t>
            </a:r>
            <a:r>
              <a:rPr lang="ru-RU" sz="1600" dirty="0" err="1">
                <a:highlight>
                  <a:srgbClr val="FFFFFF"/>
                </a:highlight>
              </a:rPr>
              <a:t>найефективніші</a:t>
            </a:r>
            <a:r>
              <a:rPr lang="ru-RU" sz="1600" dirty="0">
                <a:highlight>
                  <a:srgbClr val="FFFFFF"/>
                </a:highlight>
              </a:rPr>
              <a:t> </a:t>
            </a:r>
            <a:r>
              <a:rPr lang="ru-RU" sz="1600" dirty="0" err="1">
                <a:highlight>
                  <a:srgbClr val="FFFFFF"/>
                </a:highlight>
              </a:rPr>
              <a:t>моделі</a:t>
            </a:r>
            <a:r>
              <a:rPr lang="ru-RU" sz="1600" dirty="0">
                <a:highlight>
                  <a:srgbClr val="FFFFFF"/>
                </a:highlight>
              </a:rPr>
              <a:t> </a:t>
            </a:r>
            <a:r>
              <a:rPr lang="ru-RU" sz="1600" dirty="0" err="1">
                <a:highlight>
                  <a:srgbClr val="FFFFFF"/>
                </a:highlight>
              </a:rPr>
              <a:t>класифікації</a:t>
            </a:r>
            <a:r>
              <a:rPr lang="ru-RU" sz="1600" dirty="0">
                <a:highlight>
                  <a:srgbClr val="FFFFFF"/>
                </a:highlight>
              </a:rPr>
              <a:t>;</a:t>
            </a:r>
          </a:p>
          <a:p>
            <a:pPr marL="0" lv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uk-UA" i="1" dirty="0">
                <a:highlight>
                  <a:srgbClr val="FFFFFF"/>
                </a:highlight>
              </a:rPr>
              <a:t>Етапи розробки: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Open Sans" panose="020B0606030504020204" pitchFamily="34" charset="0"/>
              <a:buChar char="−"/>
            </a:pPr>
            <a:r>
              <a:rPr lang="ru-RU" dirty="0" err="1">
                <a:highlight>
                  <a:srgbClr val="FFFFFF"/>
                </a:highlight>
              </a:rPr>
              <a:t>розробка</a:t>
            </a:r>
            <a:r>
              <a:rPr lang="ru-RU" dirty="0">
                <a:highlight>
                  <a:srgbClr val="FFFFFF"/>
                </a:highlight>
              </a:rPr>
              <a:t> </a:t>
            </a:r>
            <a:r>
              <a:rPr lang="ru-RU" dirty="0" err="1">
                <a:highlight>
                  <a:srgbClr val="FFFFFF"/>
                </a:highlight>
              </a:rPr>
              <a:t>структури</a:t>
            </a:r>
            <a:r>
              <a:rPr lang="ru-RU" dirty="0">
                <a:highlight>
                  <a:srgbClr val="FFFFFF"/>
                </a:highlight>
              </a:rPr>
              <a:t> </a:t>
            </a:r>
            <a:r>
              <a:rPr lang="ru-RU" dirty="0" err="1">
                <a:highlight>
                  <a:srgbClr val="FFFFFF"/>
                </a:highlight>
              </a:rPr>
              <a:t>програми</a:t>
            </a:r>
            <a:r>
              <a:rPr lang="ru-RU" dirty="0">
                <a:highlight>
                  <a:srgbClr val="FFFFFF"/>
                </a:highlight>
              </a:rPr>
              <a:t> та </a:t>
            </a:r>
            <a:r>
              <a:rPr lang="ru-RU" dirty="0" err="1">
                <a:highlight>
                  <a:srgbClr val="FFFFFF"/>
                </a:highlight>
              </a:rPr>
              <a:t>логіки</a:t>
            </a:r>
            <a:r>
              <a:rPr lang="ru-RU" dirty="0">
                <a:highlight>
                  <a:srgbClr val="FFFFFF"/>
                </a:highlight>
              </a:rPr>
              <a:t> </a:t>
            </a:r>
            <a:r>
              <a:rPr lang="ru-RU" dirty="0" err="1">
                <a:highlight>
                  <a:srgbClr val="FFFFFF"/>
                </a:highlight>
              </a:rPr>
              <a:t>взаємодії</a:t>
            </a:r>
            <a:r>
              <a:rPr lang="ru-RU" dirty="0">
                <a:highlight>
                  <a:srgbClr val="FFFFFF"/>
                </a:highlight>
              </a:rPr>
              <a:t> </a:t>
            </a:r>
            <a:r>
              <a:rPr lang="ru-RU" dirty="0" err="1">
                <a:highlight>
                  <a:srgbClr val="FFFFFF"/>
                </a:highlight>
              </a:rPr>
              <a:t>модулів</a:t>
            </a:r>
            <a:r>
              <a:rPr lang="ru-RU" dirty="0">
                <a:highlight>
                  <a:srgbClr val="FFFFFF"/>
                </a:highlight>
              </a:rPr>
              <a:t>;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Open Sans" panose="020B0606030504020204" pitchFamily="34" charset="0"/>
              <a:buChar char="−"/>
            </a:pPr>
            <a:r>
              <a:rPr lang="ru-RU" dirty="0" err="1">
                <a:highlight>
                  <a:srgbClr val="FFFFFF"/>
                </a:highlight>
              </a:rPr>
              <a:t>реалізація</a:t>
            </a:r>
            <a:r>
              <a:rPr lang="ru-RU" dirty="0">
                <a:highlight>
                  <a:srgbClr val="FFFFFF"/>
                </a:highlight>
              </a:rPr>
              <a:t> модуля </a:t>
            </a:r>
            <a:r>
              <a:rPr lang="ru-RU" dirty="0" err="1">
                <a:highlight>
                  <a:srgbClr val="FFFFFF"/>
                </a:highlight>
              </a:rPr>
              <a:t>передобробки</a:t>
            </a:r>
            <a:r>
              <a:rPr lang="ru-RU" dirty="0">
                <a:highlight>
                  <a:srgbClr val="FFFFFF"/>
                </a:highlight>
              </a:rPr>
              <a:t> тексту (</a:t>
            </a:r>
            <a:r>
              <a:rPr lang="ru-RU" dirty="0" err="1">
                <a:highlight>
                  <a:srgbClr val="FFFFFF"/>
                </a:highlight>
              </a:rPr>
              <a:t>очищення</a:t>
            </a:r>
            <a:r>
              <a:rPr lang="ru-RU" dirty="0">
                <a:highlight>
                  <a:srgbClr val="FFFFFF"/>
                </a:highlight>
              </a:rPr>
              <a:t>, </a:t>
            </a:r>
            <a:r>
              <a:rPr lang="ru-RU" dirty="0" err="1">
                <a:highlight>
                  <a:srgbClr val="FFFFFF"/>
                </a:highlight>
              </a:rPr>
              <a:t>токенізація</a:t>
            </a:r>
            <a:r>
              <a:rPr lang="ru-RU" dirty="0">
                <a:highlight>
                  <a:srgbClr val="FFFFFF"/>
                </a:highlight>
              </a:rPr>
              <a:t>, </a:t>
            </a:r>
            <a:r>
              <a:rPr lang="ru-RU" dirty="0" err="1">
                <a:highlight>
                  <a:srgbClr val="FFFFFF"/>
                </a:highlight>
              </a:rPr>
              <a:t>лематизація</a:t>
            </a:r>
            <a:r>
              <a:rPr lang="ru-RU" dirty="0">
                <a:highlight>
                  <a:srgbClr val="FFFFFF"/>
                </a:highlight>
              </a:rPr>
              <a:t>);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Open Sans" panose="020B0606030504020204" pitchFamily="34" charset="0"/>
              <a:buChar char="−"/>
            </a:pPr>
            <a:r>
              <a:rPr lang="ru-RU" dirty="0" err="1">
                <a:highlight>
                  <a:srgbClr val="FFFFFF"/>
                </a:highlight>
              </a:rPr>
              <a:t>створення</a:t>
            </a:r>
            <a:r>
              <a:rPr lang="ru-RU" dirty="0">
                <a:highlight>
                  <a:srgbClr val="FFFFFF"/>
                </a:highlight>
              </a:rPr>
              <a:t> модуля </a:t>
            </a:r>
            <a:r>
              <a:rPr lang="ru-RU" dirty="0" err="1">
                <a:highlight>
                  <a:srgbClr val="FFFFFF"/>
                </a:highlight>
              </a:rPr>
              <a:t>векторизації</a:t>
            </a:r>
            <a:r>
              <a:rPr lang="ru-RU" dirty="0">
                <a:highlight>
                  <a:srgbClr val="FFFFFF"/>
                </a:highlight>
              </a:rPr>
              <a:t> з </a:t>
            </a:r>
            <a:r>
              <a:rPr lang="ru-RU" dirty="0" err="1">
                <a:highlight>
                  <a:srgbClr val="FFFFFF"/>
                </a:highlight>
              </a:rPr>
              <a:t>використанням</a:t>
            </a:r>
            <a:r>
              <a:rPr lang="ru-RU" dirty="0">
                <a:highlight>
                  <a:srgbClr val="FFFFFF"/>
                </a:highlight>
              </a:rPr>
              <a:t> TF-IDF;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Open Sans" panose="020B0606030504020204" pitchFamily="34" charset="0"/>
              <a:buChar char="−"/>
            </a:pPr>
            <a:r>
              <a:rPr lang="uk-UA" dirty="0">
                <a:highlight>
                  <a:srgbClr val="FFFFFF"/>
                </a:highlight>
              </a:rPr>
              <a:t>побудова моделей класифікації: </a:t>
            </a:r>
            <a:r>
              <a:rPr lang="en-US" dirty="0">
                <a:highlight>
                  <a:srgbClr val="FFFFFF"/>
                </a:highlight>
              </a:rPr>
              <a:t>Logistic Regression, SVM, </a:t>
            </a:r>
            <a:r>
              <a:rPr lang="en-US" dirty="0" err="1">
                <a:highlight>
                  <a:srgbClr val="FFFFFF"/>
                </a:highlight>
              </a:rPr>
              <a:t>XGBoost</a:t>
            </a:r>
            <a:r>
              <a:rPr lang="uk-UA" dirty="0">
                <a:highlight>
                  <a:srgbClr val="FFFFFF"/>
                </a:highlight>
              </a:rPr>
              <a:t>;</a:t>
            </a:r>
            <a:endParaRPr lang="ru-RU" dirty="0">
              <a:highlight>
                <a:srgbClr val="FFFFFF"/>
              </a:highlight>
            </a:endParaRP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Open Sans" panose="020B0606030504020204" pitchFamily="34" charset="0"/>
              <a:buChar char="−"/>
            </a:pPr>
            <a:r>
              <a:rPr lang="ru-RU" dirty="0" err="1">
                <a:highlight>
                  <a:srgbClr val="FFFFFF"/>
                </a:highlight>
              </a:rPr>
              <a:t>реалізація</a:t>
            </a:r>
            <a:r>
              <a:rPr lang="ru-RU" dirty="0">
                <a:highlight>
                  <a:srgbClr val="FFFFFF"/>
                </a:highlight>
              </a:rPr>
              <a:t> </a:t>
            </a:r>
            <a:r>
              <a:rPr lang="ru-RU" dirty="0" err="1">
                <a:highlight>
                  <a:srgbClr val="FFFFFF"/>
                </a:highlight>
              </a:rPr>
              <a:t>інтерфейсу</a:t>
            </a:r>
            <a:r>
              <a:rPr lang="ru-RU" dirty="0">
                <a:highlight>
                  <a:srgbClr val="FFFFFF"/>
                </a:highlight>
              </a:rPr>
              <a:t> командного рядка для </a:t>
            </a:r>
            <a:r>
              <a:rPr lang="ru-RU" dirty="0" err="1">
                <a:highlight>
                  <a:srgbClr val="FFFFFF"/>
                </a:highlight>
              </a:rPr>
              <a:t>взаємодії</a:t>
            </a:r>
            <a:r>
              <a:rPr lang="ru-RU" dirty="0">
                <a:highlight>
                  <a:srgbClr val="FFFFFF"/>
                </a:highlight>
              </a:rPr>
              <a:t> з </a:t>
            </a:r>
            <a:r>
              <a:rPr lang="ru-RU" dirty="0" err="1">
                <a:highlight>
                  <a:srgbClr val="FFFFFF"/>
                </a:highlight>
              </a:rPr>
              <a:t>користувачем</a:t>
            </a:r>
            <a:r>
              <a:rPr lang="ru-RU" dirty="0">
                <a:highlight>
                  <a:srgbClr val="FFFFFF"/>
                </a:highlight>
              </a:rPr>
              <a:t>.</a:t>
            </a:r>
            <a:endParaRPr lang="en-US" sz="1400" b="1" dirty="0"/>
          </a:p>
          <a:p>
            <a:pPr marL="285750" indent="-28575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</a:pPr>
            <a:endParaRPr lang="en-US" sz="1400" b="1" dirty="0"/>
          </a:p>
          <a:p>
            <a:pPr marL="0" indent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endParaRPr lang="en-US" sz="1400" b="1" dirty="0"/>
          </a:p>
          <a:p>
            <a:pPr marL="0" indent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endParaRPr lang="uk-UA" sz="1400" dirty="0"/>
          </a:p>
          <a:p>
            <a:pPr marL="342900">
              <a:spcBef>
                <a:spcPts val="1500"/>
              </a:spcBef>
              <a:spcAft>
                <a:spcPts val="1200"/>
              </a:spcAft>
            </a:pPr>
            <a:endParaRPr lang="uk-UA" dirty="0"/>
          </a:p>
        </p:txBody>
      </p:sp>
      <p:pic>
        <p:nvPicPr>
          <p:cNvPr id="94" name="Google Shape;94;p17">
            <a:extLst>
              <a:ext uri="{FF2B5EF4-FFF2-40B4-BE49-F238E27FC236}">
                <a16:creationId xmlns:a16="http://schemas.microsoft.com/office/drawing/2014/main" id="{0F8E771C-21DF-6453-0D65-DB1862A5774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8A6B692-8AAC-0B35-9E52-865F07AF9E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11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1400974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521A83B6-84E1-E55A-0092-C965389D8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>
            <a:extLst>
              <a:ext uri="{FF2B5EF4-FFF2-40B4-BE49-F238E27FC236}">
                <a16:creationId xmlns:a16="http://schemas.microsoft.com/office/drawing/2014/main" id="{87D91678-B924-4242-1369-48834667D4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02223"/>
            <a:ext cx="8520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uk" sz="3200" dirty="0"/>
              <a:t>Опис програмного забезпечення</a:t>
            </a:r>
            <a:endParaRPr lang="uk-UA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Google Shape;86;p16">
                <a:extLst>
                  <a:ext uri="{FF2B5EF4-FFF2-40B4-BE49-F238E27FC236}">
                    <a16:creationId xmlns:a16="http://schemas.microsoft.com/office/drawing/2014/main" id="{201BBF6B-9798-12B4-EE9E-A659FBFABABE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75657"/>
                <a:ext cx="8520600" cy="318384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62500" lnSpcReduction="20000"/>
              </a:bodyPr>
              <a:lstStyle/>
              <a:p>
                <a:pPr marL="114300" indent="0">
                  <a:lnSpc>
                    <a:spcPct val="200000"/>
                  </a:lnSpc>
                  <a:buNone/>
                </a:pPr>
                <a:r>
                  <a:rPr lang="uk" sz="2200" i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Метрики:</a:t>
                </a:r>
                <a:endParaRPr lang="uk-UA" sz="2200" dirty="0"/>
              </a:p>
              <a:p>
                <a:pPr marL="11430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2200" dirty="0">
                          <a:highlight>
                            <a:srgbClr val="FFFFFF"/>
                          </a:highlight>
                        </a:rPr>
                        <m:t>Точність</m:t>
                      </m:r>
                      <m:r>
                        <a:rPr lang="en-US" sz="2200" b="0" i="1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200" b="0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200" b="0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2200" b="0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200" b="0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sz="2200" b="0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2200" b="0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uk-UA" sz="2200" dirty="0"/>
              </a:p>
              <a:p>
                <a:pPr marL="11430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uk-UA" sz="2200" dirty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П</m:t>
                      </m:r>
                      <m:r>
                        <m:rPr>
                          <m:nor/>
                        </m:rPr>
                        <a:rPr lang="uk-UA" sz="2200" b="0" i="0" dirty="0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о</m:t>
                      </m:r>
                      <m:r>
                        <a:rPr lang="uk-UA" sz="2200" b="0" i="1" dirty="0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внота</m:t>
                      </m:r>
                      <m:r>
                        <a:rPr lang="en-US" sz="2200" i="1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200" i="1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200" b="0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2200" i="1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200" b="0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i="1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200" b="0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200" i="1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200" dirty="0"/>
              </a:p>
              <a:p>
                <a:pPr marL="11430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uk-UA" sz="2200">
                          <a:highlight>
                            <a:srgbClr val="FFFFFF"/>
                          </a:highlight>
                        </a:rPr>
                        <m:t>точність позитивного передбачення</m:t>
                      </m:r>
                      <m:r>
                        <a:rPr lang="en-US" sz="2200" i="1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200" i="1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200" i="1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2200" i="1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200" i="1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i="1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  <m:r>
                        <a:rPr lang="en-US" sz="2200" i="1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200" dirty="0"/>
              </a:p>
              <a:p>
                <a:pPr marL="114300" indent="0">
                  <a:lnSpc>
                    <a:spcPct val="200000"/>
                  </a:lnSpc>
                  <a:buNone/>
                </a:pPr>
                <a:endParaRPr lang="en-US" dirty="0"/>
              </a:p>
              <a:p>
                <a:pPr marL="285750" indent="-285750">
                  <a:spcBef>
                    <a:spcPts val="1500"/>
                  </a:spcBef>
                </a:pPr>
                <a:endParaRPr lang="ru-RU" b="1" dirty="0"/>
              </a:p>
            </p:txBody>
          </p:sp>
        </mc:Choice>
        <mc:Fallback>
          <p:sp>
            <p:nvSpPr>
              <p:cNvPr id="86" name="Google Shape;86;p16">
                <a:extLst>
                  <a:ext uri="{FF2B5EF4-FFF2-40B4-BE49-F238E27FC236}">
                    <a16:creationId xmlns:a16="http://schemas.microsoft.com/office/drawing/2014/main" id="{201BBF6B-9798-12B4-EE9E-A659FBFABAB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75657"/>
                <a:ext cx="8520600" cy="3183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7" name="Google Shape;87;p16">
            <a:extLst>
              <a:ext uri="{FF2B5EF4-FFF2-40B4-BE49-F238E27FC236}">
                <a16:creationId xmlns:a16="http://schemas.microsoft.com/office/drawing/2014/main" id="{DB3ABFEC-6F01-9255-3D70-D391E2DAD74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2F6594D-A59D-CA64-BBDA-4EED5E1D72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12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459587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C3621B56-07DD-5E35-B3D4-A8FF39CF7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>
            <a:extLst>
              <a:ext uri="{FF2B5EF4-FFF2-40B4-BE49-F238E27FC236}">
                <a16:creationId xmlns:a16="http://schemas.microsoft.com/office/drawing/2014/main" id="{2F0E59AA-8320-A5DB-048F-26F4FBBEBE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5472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uk-UA" sz="3200" dirty="0"/>
              <a:t>Результати та аналіз</a:t>
            </a:r>
          </a:p>
        </p:txBody>
      </p:sp>
      <p:pic>
        <p:nvPicPr>
          <p:cNvPr id="143" name="Google Shape;143;p24">
            <a:extLst>
              <a:ext uri="{FF2B5EF4-FFF2-40B4-BE49-F238E27FC236}">
                <a16:creationId xmlns:a16="http://schemas.microsoft.com/office/drawing/2014/main" id="{B1830F6E-9C2F-C8D6-9BB3-53BBD68D7E2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93597DD-B9AE-C511-693A-A50DF6B867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13</a:t>
            </a:fld>
            <a:endParaRPr lang="uk"/>
          </a:p>
        </p:txBody>
      </p:sp>
      <p:graphicFrame>
        <p:nvGraphicFramePr>
          <p:cNvPr id="5" name="Таблиця 4">
            <a:extLst>
              <a:ext uri="{FF2B5EF4-FFF2-40B4-BE49-F238E27FC236}">
                <a16:creationId xmlns:a16="http://schemas.microsoft.com/office/drawing/2014/main" id="{530C6FD0-AFCD-BCCE-F37E-34342A3B0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412223"/>
              </p:ext>
            </p:extLst>
          </p:nvPr>
        </p:nvGraphicFramePr>
        <p:xfrm>
          <a:off x="1016875" y="1212639"/>
          <a:ext cx="6614848" cy="2536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712">
                  <a:extLst>
                    <a:ext uri="{9D8B030D-6E8A-4147-A177-3AD203B41FA5}">
                      <a16:colId xmlns:a16="http://schemas.microsoft.com/office/drawing/2014/main" val="2894007901"/>
                    </a:ext>
                  </a:extLst>
                </a:gridCol>
                <a:gridCol w="1653712">
                  <a:extLst>
                    <a:ext uri="{9D8B030D-6E8A-4147-A177-3AD203B41FA5}">
                      <a16:colId xmlns:a16="http://schemas.microsoft.com/office/drawing/2014/main" val="3554974339"/>
                    </a:ext>
                  </a:extLst>
                </a:gridCol>
                <a:gridCol w="1653712">
                  <a:extLst>
                    <a:ext uri="{9D8B030D-6E8A-4147-A177-3AD203B41FA5}">
                      <a16:colId xmlns:a16="http://schemas.microsoft.com/office/drawing/2014/main" val="4259421680"/>
                    </a:ext>
                  </a:extLst>
                </a:gridCol>
                <a:gridCol w="1653712">
                  <a:extLst>
                    <a:ext uri="{9D8B030D-6E8A-4147-A177-3AD203B41FA5}">
                      <a16:colId xmlns:a16="http://schemas.microsoft.com/office/drawing/2014/main" val="1280222669"/>
                    </a:ext>
                  </a:extLst>
                </a:gridCol>
              </a:tblGrid>
              <a:tr h="911068">
                <a:tc>
                  <a:txBody>
                    <a:bodyPr/>
                    <a:lstStyle/>
                    <a:p>
                      <a:r>
                        <a:rPr lang="uk-UA" dirty="0"/>
                        <a:t>Модель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Точність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Повнота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Точність позитивного класу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0600348"/>
                  </a:ext>
                </a:extLst>
              </a:tr>
              <a:tr h="645340">
                <a:tc>
                  <a:txBody>
                    <a:bodyPr/>
                    <a:lstStyle/>
                    <a:p>
                      <a:r>
                        <a:rPr lang="uk-UA" dirty="0"/>
                        <a:t>Логістична регресія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88%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87%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86%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8477772"/>
                  </a:ext>
                </a:extLst>
              </a:tr>
              <a:tr h="461861">
                <a:tc>
                  <a:txBody>
                    <a:bodyPr/>
                    <a:lstStyle/>
                    <a:p>
                      <a:r>
                        <a:rPr lang="uk-UA" dirty="0"/>
                        <a:t>Метод опорних векторів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90%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4223731"/>
                  </a:ext>
                </a:extLst>
              </a:tr>
              <a:tr h="461861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91%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92%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93%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832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617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5C2C0388-E3AB-E37A-91E5-B12F9429E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>
            <a:extLst>
              <a:ext uri="{FF2B5EF4-FFF2-40B4-BE49-F238E27FC236}">
                <a16:creationId xmlns:a16="http://schemas.microsoft.com/office/drawing/2014/main" id="{2F449B7D-B82E-9DA8-317B-07B3C0EF64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5472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uk" sz="3200" dirty="0"/>
              <a:t>Публікація результатів</a:t>
            </a:r>
            <a:endParaRPr lang="uk-UA" sz="3200" dirty="0"/>
          </a:p>
        </p:txBody>
      </p:sp>
      <p:pic>
        <p:nvPicPr>
          <p:cNvPr id="143" name="Google Shape;143;p24">
            <a:extLst>
              <a:ext uri="{FF2B5EF4-FFF2-40B4-BE49-F238E27FC236}">
                <a16:creationId xmlns:a16="http://schemas.microsoft.com/office/drawing/2014/main" id="{0EF6CE37-6D14-98D8-5842-6D6CF823FB1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BFCA5B1-BA0E-C867-F05B-85F1FAAE29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14</a:t>
            </a:fld>
            <a:endParaRPr lang="uk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58A234-EDAB-DB52-B57C-28E28CB87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909" y="888596"/>
            <a:ext cx="2820891" cy="37746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329E7D-0A99-429E-E255-DCC1E42FB6BC}"/>
              </a:ext>
            </a:extLst>
          </p:cNvPr>
          <p:cNvSpPr txBox="1"/>
          <p:nvPr/>
        </p:nvSpPr>
        <p:spPr>
          <a:xfrm>
            <a:off x="4449158" y="1114754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1 Міжнародна науково-практична конференція «СУЧАСНІ ІНФОРМАЦІЙНІ ТЕХНОЛОГІЇ ТА СИСТЕМИ ШТУЧНОГО ІНТЕЛЕКТУ MIT@AIS-2025</a:t>
            </a: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F08E4263-A8FD-DA37-14E0-DB06C67BF3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8911" y="2104972"/>
            <a:ext cx="1804738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9383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2E11458C-C40D-CC99-7250-3671F5823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>
            <a:extLst>
              <a:ext uri="{FF2B5EF4-FFF2-40B4-BE49-F238E27FC236}">
                <a16:creationId xmlns:a16="http://schemas.microsoft.com/office/drawing/2014/main" id="{4CF3BFDE-251F-6A83-0673-39783229D0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5472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uk-UA" sz="3200" dirty="0"/>
              <a:t>Висновки</a:t>
            </a:r>
          </a:p>
        </p:txBody>
      </p:sp>
      <p:sp>
        <p:nvSpPr>
          <p:cNvPr id="142" name="Google Shape;142;p24">
            <a:extLst>
              <a:ext uri="{FF2B5EF4-FFF2-40B4-BE49-F238E27FC236}">
                <a16:creationId xmlns:a16="http://schemas.microsoft.com/office/drawing/2014/main" id="{759C815D-0789-E3B3-E25B-86ACB38791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55047"/>
            <a:ext cx="8520600" cy="3312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114300" indent="0">
              <a:buNone/>
            </a:pPr>
            <a:r>
              <a:rPr lang="ru-RU" dirty="0" err="1"/>
              <a:t>Результати</a:t>
            </a:r>
            <a:r>
              <a:rPr lang="ru-RU" dirty="0"/>
              <a:t> теоретичного та </a:t>
            </a:r>
            <a:r>
              <a:rPr lang="ru-RU" dirty="0" err="1"/>
              <a:t>експериментального</a:t>
            </a:r>
            <a:r>
              <a:rPr lang="ru-RU" dirty="0"/>
              <a:t> </a:t>
            </a:r>
            <a:r>
              <a:rPr lang="ru-RU" dirty="0" err="1"/>
              <a:t>дослідження</a:t>
            </a:r>
            <a:r>
              <a:rPr lang="ru-RU" dirty="0"/>
              <a:t> </a:t>
            </a:r>
            <a:r>
              <a:rPr lang="ru-RU" dirty="0" err="1"/>
              <a:t>доводять</a:t>
            </a:r>
            <a:r>
              <a:rPr lang="ru-RU" dirty="0"/>
              <a:t> </a:t>
            </a:r>
            <a:r>
              <a:rPr lang="ru-RU" dirty="0" err="1"/>
              <a:t>ефективність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моделей машинного </a:t>
            </a:r>
            <a:r>
              <a:rPr lang="ru-RU" dirty="0" err="1"/>
              <a:t>навчання</a:t>
            </a:r>
            <a:r>
              <a:rPr lang="ru-RU" dirty="0"/>
              <a:t> для автоматичного </a:t>
            </a:r>
            <a:r>
              <a:rPr lang="ru-RU" dirty="0" err="1"/>
              <a:t>виявлення</a:t>
            </a:r>
            <a:r>
              <a:rPr lang="ru-RU" dirty="0"/>
              <a:t> </a:t>
            </a:r>
            <a:r>
              <a:rPr lang="ru-RU" dirty="0" err="1"/>
              <a:t>фейкових</a:t>
            </a:r>
            <a:r>
              <a:rPr lang="ru-RU" dirty="0"/>
              <a:t> новин.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r>
              <a:rPr lang="ru-RU" dirty="0" err="1"/>
              <a:t>Розроблена</a:t>
            </a:r>
            <a:r>
              <a:rPr lang="ru-RU" dirty="0"/>
              <a:t> Python-система дозволила </a:t>
            </a:r>
            <a:r>
              <a:rPr lang="ru-RU" dirty="0" err="1"/>
              <a:t>реалізувати</a:t>
            </a:r>
            <a:r>
              <a:rPr lang="ru-RU" dirty="0"/>
              <a:t> </a:t>
            </a:r>
            <a:r>
              <a:rPr lang="ru-RU" dirty="0" err="1"/>
              <a:t>повний</a:t>
            </a:r>
            <a:r>
              <a:rPr lang="ru-RU" dirty="0"/>
              <a:t> цикл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новинного</a:t>
            </a:r>
            <a:r>
              <a:rPr lang="ru-RU" dirty="0"/>
              <a:t> тексту —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очищення</a:t>
            </a:r>
            <a:r>
              <a:rPr lang="ru-RU" dirty="0"/>
              <a:t> до </a:t>
            </a:r>
            <a:r>
              <a:rPr lang="ru-RU" dirty="0" err="1"/>
              <a:t>класифікації</a:t>
            </a:r>
            <a:r>
              <a:rPr lang="ru-RU" dirty="0"/>
              <a:t> та </a:t>
            </a:r>
            <a:r>
              <a:rPr lang="ru-RU" dirty="0" err="1"/>
              <a:t>збереження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.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r>
              <a:rPr lang="uk-UA" dirty="0"/>
              <a:t>Отримані висновки дають підстави для таких рекомендацій щодо вибору моделей:</a:t>
            </a:r>
          </a:p>
          <a:p>
            <a:pPr marL="114300" indent="0">
              <a:buNone/>
            </a:pPr>
            <a:r>
              <a:rPr lang="uk-UA" dirty="0"/>
              <a:t> – </a:t>
            </a:r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uk-UA" dirty="0"/>
              <a:t>–</a:t>
            </a:r>
            <a:r>
              <a:rPr lang="en-US" dirty="0"/>
              <a:t> </a:t>
            </a:r>
            <a:r>
              <a:rPr lang="uk-UA" dirty="0"/>
              <a:t>найточніша модель для критично важливих завдань класифікації;</a:t>
            </a:r>
          </a:p>
          <a:p>
            <a:pPr marL="114300" indent="0">
              <a:buNone/>
            </a:pPr>
            <a:r>
              <a:rPr lang="uk-UA" dirty="0"/>
              <a:t> – </a:t>
            </a:r>
            <a:r>
              <a:rPr lang="en-US" dirty="0"/>
              <a:t>Logistic Regression </a:t>
            </a:r>
            <a:r>
              <a:rPr lang="uk-UA" dirty="0"/>
              <a:t>–</a:t>
            </a:r>
            <a:r>
              <a:rPr lang="en-US" dirty="0"/>
              <a:t> </a:t>
            </a:r>
            <a:r>
              <a:rPr lang="uk-UA" dirty="0"/>
              <a:t>збалансоване рішення з простим впровадженням і високою швидкодією;</a:t>
            </a:r>
          </a:p>
          <a:p>
            <a:pPr marL="114300" indent="0">
              <a:buNone/>
            </a:pPr>
            <a:r>
              <a:rPr lang="uk-UA" dirty="0"/>
              <a:t>– Метод опорних векторів –</a:t>
            </a:r>
            <a:r>
              <a:rPr lang="en-US" dirty="0"/>
              <a:t> </a:t>
            </a:r>
            <a:r>
              <a:rPr lang="uk-UA" dirty="0"/>
              <a:t>придатний для задач, де важлива стабільність і точність прогнозу.</a:t>
            </a:r>
          </a:p>
        </p:txBody>
      </p:sp>
      <p:pic>
        <p:nvPicPr>
          <p:cNvPr id="143" name="Google Shape;143;p24">
            <a:extLst>
              <a:ext uri="{FF2B5EF4-FFF2-40B4-BE49-F238E27FC236}">
                <a16:creationId xmlns:a16="http://schemas.microsoft.com/office/drawing/2014/main" id="{7FE76FD0-B0E1-82C0-2C62-F2D5D92D1F7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0A55B73-10AD-EF74-0BFD-E46B94C824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15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3045804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E733A5CB-CFB9-1712-6E9A-9CB0E4251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>
            <a:extLst>
              <a:ext uri="{FF2B5EF4-FFF2-40B4-BE49-F238E27FC236}">
                <a16:creationId xmlns:a16="http://schemas.microsoft.com/office/drawing/2014/main" id="{C4DEAE60-FF00-0E09-B7C7-40F08D9081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58647" y="1745964"/>
            <a:ext cx="2795885" cy="5472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uk-UA" sz="3200" dirty="0"/>
              <a:t>Дякую за увагу</a:t>
            </a:r>
          </a:p>
        </p:txBody>
      </p:sp>
      <p:pic>
        <p:nvPicPr>
          <p:cNvPr id="143" name="Google Shape;143;p24">
            <a:extLst>
              <a:ext uri="{FF2B5EF4-FFF2-40B4-BE49-F238E27FC236}">
                <a16:creationId xmlns:a16="http://schemas.microsoft.com/office/drawing/2014/main" id="{9E07BD0B-7EEF-A7ED-DD6F-B1A56FF97F5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3315987-60FB-32BB-25DF-10EACFCFAA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16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15832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263769"/>
            <a:ext cx="8520600" cy="52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uk-UA" sz="3200" dirty="0"/>
              <a:t>Дослідження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just">
              <a:buNone/>
            </a:pPr>
            <a:r>
              <a:rPr lang="uk-UA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Актуальність та стан розвитку галузі</a:t>
            </a:r>
            <a:r>
              <a:rPr lang="uk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lvl="0" indent="0" algn="just">
              <a:buNone/>
            </a:pP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Фейкові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новини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одна з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найбільших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загроз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інформаційного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простору.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Швидкість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розповсюдження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через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соцмережі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поява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генеративного ШІ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загострюють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проблему.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Необхідні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автоматизовані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рішення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на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основі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NLP 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ML.</a:t>
            </a:r>
            <a:endParaRPr lang="uk-U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just">
              <a:buNone/>
            </a:pPr>
            <a:endParaRPr lang="uk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just">
              <a:buNone/>
            </a:pPr>
            <a:r>
              <a:rPr lang="uk-UA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Чітке визначення напряму дослідження</a:t>
            </a:r>
            <a:r>
              <a:rPr lang="uk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ru-RU" dirty="0" err="1"/>
              <a:t>Класифікація</a:t>
            </a:r>
            <a:r>
              <a:rPr lang="ru-RU" dirty="0"/>
              <a:t> </a:t>
            </a:r>
            <a:r>
              <a:rPr lang="ru-RU" dirty="0" err="1"/>
              <a:t>текстів</a:t>
            </a:r>
            <a:r>
              <a:rPr lang="ru-RU" dirty="0"/>
              <a:t> у </a:t>
            </a:r>
            <a:r>
              <a:rPr lang="ru-RU" dirty="0" err="1"/>
              <a:t>сфері</a:t>
            </a:r>
            <a:r>
              <a:rPr lang="ru-RU" dirty="0"/>
              <a:t> </a:t>
            </a:r>
            <a:r>
              <a:rPr lang="ru-RU" dirty="0" err="1"/>
              <a:t>інформаційної</a:t>
            </a:r>
            <a:r>
              <a:rPr lang="ru-RU" dirty="0"/>
              <a:t> </a:t>
            </a:r>
            <a:r>
              <a:rPr lang="ru-RU" dirty="0" err="1"/>
              <a:t>безпеки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lvl="0" indent="0" algn="just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just">
              <a:buNone/>
            </a:pPr>
            <a:r>
              <a:rPr lang="uk-UA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Об’єкт дослідження:</a:t>
            </a:r>
          </a:p>
          <a:p>
            <a:pPr marL="0" lvl="0" indent="0" algn="just">
              <a:buNone/>
            </a:pPr>
            <a:r>
              <a:rPr lang="ru-RU" dirty="0" err="1"/>
              <a:t>Процеси</a:t>
            </a:r>
            <a:r>
              <a:rPr lang="ru-RU" dirty="0"/>
              <a:t> </a:t>
            </a:r>
            <a:r>
              <a:rPr lang="ru-RU" dirty="0" err="1"/>
              <a:t>класифікації</a:t>
            </a:r>
            <a:r>
              <a:rPr lang="ru-RU" dirty="0"/>
              <a:t> новин у цифровому </a:t>
            </a:r>
            <a:r>
              <a:rPr lang="ru-RU" dirty="0" err="1"/>
              <a:t>середовищі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алгоритмів</a:t>
            </a:r>
            <a:r>
              <a:rPr lang="ru-RU" dirty="0"/>
              <a:t> машинного </a:t>
            </a:r>
            <a:r>
              <a:rPr lang="ru-RU" dirty="0" err="1"/>
              <a:t>навчання</a:t>
            </a:r>
            <a:r>
              <a:rPr lang="ru-RU" dirty="0"/>
              <a:t> та </a:t>
            </a:r>
            <a:r>
              <a:rPr lang="ru-RU" dirty="0" err="1"/>
              <a:t>методів</a:t>
            </a:r>
            <a:r>
              <a:rPr lang="ru-RU" dirty="0"/>
              <a:t>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природної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/>
              <a:t>. </a:t>
            </a: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2</a:t>
            </a:fld>
            <a:endParaRPr lang="u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12FAFC14-0AC0-97B1-18E9-7E42A927F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B6837C55-376E-07BB-32E0-62E28BC406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63769"/>
            <a:ext cx="8520600" cy="52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uk-UA" sz="3200" dirty="0"/>
              <a:t>Огляд літератури</a:t>
            </a:r>
          </a:p>
        </p:txBody>
      </p:sp>
      <p:sp>
        <p:nvSpPr>
          <p:cNvPr id="93" name="Google Shape;93;p17">
            <a:extLst>
              <a:ext uri="{FF2B5EF4-FFF2-40B4-BE49-F238E27FC236}">
                <a16:creationId xmlns:a16="http://schemas.microsoft.com/office/drawing/2014/main" id="{D892376C-8E7D-06CB-2521-ADEFF2FF45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Open Sans" panose="020B0606030504020204" pitchFamily="34" charset="0"/>
              <a:buChar char="−"/>
            </a:pPr>
            <a:r>
              <a:rPr lang="en-US" dirty="0"/>
              <a:t>Zhou X., </a:t>
            </a:r>
            <a:r>
              <a:rPr lang="en-US" dirty="0" err="1"/>
              <a:t>Zafarani</a:t>
            </a:r>
            <a:r>
              <a:rPr lang="en-US" dirty="0"/>
              <a:t> R. "Fake News Detection: A Survey" – </a:t>
            </a:r>
            <a:r>
              <a:rPr lang="uk-UA" dirty="0"/>
              <a:t>методи класифікації фейків;</a:t>
            </a:r>
          </a:p>
          <a:p>
            <a:pPr>
              <a:buFont typeface="Open Sans" panose="020B0606030504020204" pitchFamily="34" charset="0"/>
              <a:buChar char="−"/>
            </a:pPr>
            <a:r>
              <a:rPr lang="en-US" dirty="0"/>
              <a:t>Derkach A. – CNN </a:t>
            </a:r>
            <a:r>
              <a:rPr lang="uk-UA" dirty="0"/>
              <a:t>для виявлення маніпулятивного контенту;</a:t>
            </a:r>
          </a:p>
          <a:p>
            <a:pPr>
              <a:buFont typeface="Open Sans" panose="020B0606030504020204" pitchFamily="34" charset="0"/>
              <a:buChar char="−"/>
            </a:pPr>
            <a:r>
              <a:rPr lang="uk-UA" dirty="0"/>
              <a:t>Висоцька Н. – </a:t>
            </a:r>
            <a:r>
              <a:rPr lang="en-US" dirty="0"/>
              <a:t>NLP-</a:t>
            </a:r>
            <a:r>
              <a:rPr lang="uk-UA" dirty="0"/>
              <a:t>підходи до аналізу новин;</a:t>
            </a:r>
          </a:p>
          <a:p>
            <a:pPr>
              <a:buFont typeface="Open Sans" panose="020B0606030504020204" pitchFamily="34" charset="0"/>
              <a:buChar char="−"/>
            </a:pPr>
            <a:r>
              <a:rPr lang="uk-UA" dirty="0" err="1"/>
              <a:t>Турута</a:t>
            </a:r>
            <a:r>
              <a:rPr lang="uk-UA" dirty="0"/>
              <a:t> А., Бабій О. – особливості стилістики та контексту;</a:t>
            </a:r>
          </a:p>
          <a:p>
            <a:pPr>
              <a:buFont typeface="Open Sans" panose="020B0606030504020204" pitchFamily="34" charset="0"/>
              <a:buChar char="−"/>
            </a:pPr>
            <a:r>
              <a:rPr lang="uk-UA" dirty="0"/>
              <a:t>Свищ І. – порівняння класичних моделей </a:t>
            </a:r>
            <a:r>
              <a:rPr lang="en-US" dirty="0"/>
              <a:t>ML;</a:t>
            </a:r>
          </a:p>
          <a:p>
            <a:pPr>
              <a:buFont typeface="Open Sans" panose="020B0606030504020204" pitchFamily="34" charset="0"/>
              <a:buChar char="−"/>
            </a:pPr>
            <a:r>
              <a:rPr lang="uk-UA" dirty="0" err="1"/>
              <a:t>Чирун</a:t>
            </a:r>
            <a:r>
              <a:rPr lang="uk-UA" dirty="0"/>
              <a:t> М., Романчук А. – мультимодальні рішення (текст + зображення).</a:t>
            </a:r>
          </a:p>
        </p:txBody>
      </p:sp>
      <p:pic>
        <p:nvPicPr>
          <p:cNvPr id="94" name="Google Shape;94;p17">
            <a:extLst>
              <a:ext uri="{FF2B5EF4-FFF2-40B4-BE49-F238E27FC236}">
                <a16:creationId xmlns:a16="http://schemas.microsoft.com/office/drawing/2014/main" id="{C15F9001-F5C1-7FFD-1DCE-3A4BAD55983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941A883-20FC-53CF-D444-27AC160A21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3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162480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E7FCAF41-2C84-42F3-BD17-2A2711BD2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>
            <a:extLst>
              <a:ext uri="{FF2B5EF4-FFF2-40B4-BE49-F238E27FC236}">
                <a16:creationId xmlns:a16="http://schemas.microsoft.com/office/drawing/2014/main" id="{B320A750-34C6-FFC2-943A-184B199B1D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Огляд літератури </a:t>
            </a:r>
            <a:endParaRPr sz="3200" dirty="0"/>
          </a:p>
        </p:txBody>
      </p:sp>
      <p:sp>
        <p:nvSpPr>
          <p:cNvPr id="79" name="Google Shape;79;p15">
            <a:extLst>
              <a:ext uri="{FF2B5EF4-FFF2-40B4-BE49-F238E27FC236}">
                <a16:creationId xmlns:a16="http://schemas.microsoft.com/office/drawing/2014/main" id="{DAF2AA09-536F-5AF5-AC5B-73C249FB97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55651"/>
            <a:ext cx="8520600" cy="3403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just">
              <a:spcBef>
                <a:spcPts val="1500"/>
              </a:spcBef>
              <a:buNone/>
            </a:pPr>
            <a:r>
              <a:rPr lang="uk-UA" i="1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Основні теоретичні положення</a:t>
            </a:r>
            <a:r>
              <a:rPr lang="uk-UA" i="1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Класифікація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фейкових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новин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базується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на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виявленні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лексичних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синтаксичних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семантичних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ознак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Ефективність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класичних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моделей машинного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навчання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Naive Bayes, SVM, Random Forest)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підтверджена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емпірично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Глибинні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моделі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CNN, BERT)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забезпечують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вищу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точність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але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потребують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більше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ресурсів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Використання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NLP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покращує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аналіз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стилістики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логіки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та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структури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новинного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тексту.</a:t>
            </a:r>
            <a:endParaRPr lang="uk-UA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just">
              <a:spcBef>
                <a:spcPts val="1500"/>
              </a:spcBef>
              <a:buNone/>
            </a:pPr>
            <a:r>
              <a:rPr lang="uk-UA" i="1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Зазначення прогалин у наявних дослідженнях</a:t>
            </a:r>
            <a:r>
              <a:rPr lang="uk-UA" i="1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недостатність метрик для повної оцінки переваг моделей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брак рекомендацій щодо вибору та використання моделей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uk-UA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0" name="Google Shape;80;p15">
            <a:extLst>
              <a:ext uri="{FF2B5EF4-FFF2-40B4-BE49-F238E27FC236}">
                <a16:creationId xmlns:a16="http://schemas.microsoft.com/office/drawing/2014/main" id="{FFCF1F60-1E81-7AB5-BF3A-87BA427158D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7A10A2-B383-9316-D1AD-0764BF9264A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4223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645025"/>
            <a:ext cx="8520600" cy="3714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indent="0" algn="just">
              <a:spcBef>
                <a:spcPts val="1500"/>
              </a:spcBef>
              <a:buNone/>
            </a:pPr>
            <a:r>
              <a:rPr lang="uk-UA" i="1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Чітке формулювання проблеми</a:t>
            </a:r>
            <a:r>
              <a:rPr lang="uk" i="1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indent="0" algn="just">
              <a:spcBef>
                <a:spcPts val="1500"/>
              </a:spcBef>
              <a:buNone/>
            </a:pPr>
            <a:r>
              <a:rPr lang="ru-RU" dirty="0" err="1"/>
              <a:t>Створенні</a:t>
            </a:r>
            <a:r>
              <a:rPr lang="ru-RU" dirty="0"/>
              <a:t> </a:t>
            </a:r>
            <a:r>
              <a:rPr lang="ru-RU" dirty="0" err="1"/>
              <a:t>збалансованої</a:t>
            </a:r>
            <a:r>
              <a:rPr lang="ru-RU" dirty="0"/>
              <a:t>, </a:t>
            </a:r>
            <a:r>
              <a:rPr lang="ru-RU" dirty="0" err="1"/>
              <a:t>ефективної</a:t>
            </a:r>
            <a:r>
              <a:rPr lang="ru-RU" dirty="0"/>
              <a:t> та </a:t>
            </a:r>
            <a:r>
              <a:rPr lang="ru-RU" dirty="0" err="1"/>
              <a:t>доступної</a:t>
            </a:r>
            <a:r>
              <a:rPr lang="ru-RU" dirty="0"/>
              <a:t> для </a:t>
            </a:r>
            <a:r>
              <a:rPr lang="ru-RU" dirty="0" err="1"/>
              <a:t>інтеграції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виявлення</a:t>
            </a:r>
            <a:r>
              <a:rPr lang="ru-RU" dirty="0"/>
              <a:t> </a:t>
            </a:r>
            <a:r>
              <a:rPr lang="ru-RU" dirty="0" err="1"/>
              <a:t>фейкових</a:t>
            </a:r>
            <a:r>
              <a:rPr lang="ru-RU" dirty="0"/>
              <a:t> новин 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сучасних</a:t>
            </a:r>
            <a:r>
              <a:rPr lang="ru-RU" dirty="0"/>
              <a:t> AI-</a:t>
            </a:r>
            <a:r>
              <a:rPr lang="ru-RU" dirty="0" err="1"/>
              <a:t>підходів</a:t>
            </a:r>
            <a:r>
              <a:rPr lang="ru-RU" dirty="0"/>
              <a:t>.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just">
              <a:spcBef>
                <a:spcPts val="1500"/>
              </a:spcBef>
              <a:buNone/>
            </a:pPr>
            <a:r>
              <a:rPr lang="uk-UA" i="1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Очікувані результати</a:t>
            </a:r>
            <a:r>
              <a:rPr lang="uk" i="1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285750" indent="-285750" algn="just">
              <a:spcBef>
                <a:spcPts val="1500"/>
              </a:spcBef>
              <a:buFontTx/>
              <a:buChar char="−"/>
            </a:pP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автоматичної</a:t>
            </a:r>
            <a:r>
              <a:rPr lang="ru-RU" dirty="0"/>
              <a:t> </a:t>
            </a:r>
            <a:r>
              <a:rPr lang="ru-RU" dirty="0" err="1"/>
              <a:t>класифікації</a:t>
            </a:r>
            <a:r>
              <a:rPr lang="ru-RU" dirty="0"/>
              <a:t> новин;</a:t>
            </a:r>
          </a:p>
          <a:p>
            <a:pPr marL="285750" indent="-285750" algn="just">
              <a:spcBef>
                <a:spcPts val="1500"/>
              </a:spcBef>
              <a:buFontTx/>
              <a:buChar char="−"/>
            </a:pPr>
            <a:r>
              <a:rPr lang="ru-RU" dirty="0" err="1"/>
              <a:t>вибір</a:t>
            </a:r>
            <a:r>
              <a:rPr lang="ru-RU" dirty="0"/>
              <a:t> </a:t>
            </a:r>
            <a:r>
              <a:rPr lang="ru-RU" dirty="0" err="1"/>
              <a:t>оптимальної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</a:t>
            </a:r>
            <a:r>
              <a:rPr lang="ru-RU" dirty="0" err="1"/>
              <a:t>серед</a:t>
            </a:r>
            <a:r>
              <a:rPr lang="ru-RU" dirty="0"/>
              <a:t> </a:t>
            </a:r>
            <a:r>
              <a:rPr lang="ru-RU" dirty="0" err="1"/>
              <a:t>кількох</a:t>
            </a:r>
            <a:r>
              <a:rPr lang="ru-RU" dirty="0"/>
              <a:t> ML-</a:t>
            </a:r>
            <a:r>
              <a:rPr lang="ru-RU" dirty="0" err="1"/>
              <a:t>підходів</a:t>
            </a:r>
            <a:r>
              <a:rPr lang="ru-RU" dirty="0"/>
              <a:t>;</a:t>
            </a:r>
          </a:p>
          <a:p>
            <a:pPr marL="285750" indent="-285750" algn="just">
              <a:spcBef>
                <a:spcPts val="1500"/>
              </a:spcBef>
              <a:buFontTx/>
              <a:buChar char="−"/>
            </a:pPr>
            <a:r>
              <a:rPr lang="ru-RU" dirty="0" err="1"/>
              <a:t>проведення</a:t>
            </a:r>
            <a:r>
              <a:rPr lang="ru-RU" dirty="0"/>
              <a:t> </a:t>
            </a:r>
            <a:r>
              <a:rPr lang="ru-RU" dirty="0" err="1"/>
              <a:t>експериментального</a:t>
            </a:r>
            <a:r>
              <a:rPr lang="ru-RU" dirty="0"/>
              <a:t> </a:t>
            </a:r>
            <a:r>
              <a:rPr lang="ru-RU" dirty="0" err="1"/>
              <a:t>дослідження</a:t>
            </a:r>
            <a:r>
              <a:rPr lang="ru-RU" dirty="0"/>
              <a:t> на великому </a:t>
            </a:r>
            <a:r>
              <a:rPr lang="ru-RU" dirty="0" err="1"/>
              <a:t>датасеті</a:t>
            </a:r>
            <a:r>
              <a:rPr lang="ru-RU" dirty="0"/>
              <a:t>;</a:t>
            </a:r>
          </a:p>
          <a:p>
            <a:pPr marL="285750" indent="-285750" algn="just">
              <a:spcBef>
                <a:spcPts val="1500"/>
              </a:spcBef>
              <a:buFontTx/>
              <a:buChar char="−"/>
            </a:pPr>
            <a:r>
              <a:rPr lang="ru-RU" dirty="0" err="1"/>
              <a:t>застосування</a:t>
            </a:r>
            <a:r>
              <a:rPr lang="ru-RU" dirty="0"/>
              <a:t> </a:t>
            </a:r>
            <a:r>
              <a:rPr lang="ru-RU" dirty="0" err="1"/>
              <a:t>багатокритеріального</a:t>
            </a:r>
            <a:r>
              <a:rPr lang="ru-RU" dirty="0"/>
              <a:t> </a:t>
            </a:r>
            <a:r>
              <a:rPr lang="ru-RU" dirty="0" err="1"/>
              <a:t>аналізу</a:t>
            </a:r>
            <a:r>
              <a:rPr lang="ru-RU" dirty="0"/>
              <a:t> для </a:t>
            </a:r>
            <a:r>
              <a:rPr lang="ru-RU" dirty="0" err="1"/>
              <a:t>обґрунтованого</a:t>
            </a:r>
            <a:r>
              <a:rPr lang="ru-RU" dirty="0"/>
              <a:t> </a:t>
            </a:r>
            <a:r>
              <a:rPr lang="ru-RU" dirty="0" err="1"/>
              <a:t>вибору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.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044F8AB8-DC2F-C74A-89C0-D345D11D4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B113117E-E8F8-5C20-20B1-462C165E32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63769"/>
            <a:ext cx="8520600" cy="877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uk-UA" sz="3200" dirty="0"/>
              <a:t>Методологія</a:t>
            </a:r>
          </a:p>
        </p:txBody>
      </p:sp>
      <p:sp>
        <p:nvSpPr>
          <p:cNvPr id="93" name="Google Shape;93;p17">
            <a:extLst>
              <a:ext uri="{FF2B5EF4-FFF2-40B4-BE49-F238E27FC236}">
                <a16:creationId xmlns:a16="http://schemas.microsoft.com/office/drawing/2014/main" id="{A4D9EF53-0BD4-BF9C-4682-20F566FAB7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5226"/>
            <a:ext cx="8520600" cy="2766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Open Sans" panose="020B0606030504020204" pitchFamily="34" charset="0"/>
              <a:buChar char="−"/>
            </a:pPr>
            <a:r>
              <a:rPr lang="uk-UA" sz="1500" dirty="0"/>
              <a:t>аналіз літератури: дослідження підходів до виявлення фейкових новин</a:t>
            </a:r>
          </a:p>
          <a:p>
            <a:pPr>
              <a:buFont typeface="Open Sans" panose="020B0606030504020204" pitchFamily="34" charset="0"/>
              <a:buChar char="−"/>
            </a:pPr>
            <a:r>
              <a:rPr lang="uk-UA" sz="1500" dirty="0"/>
              <a:t>експериментальне дослідження: застосування трьох моделей машинного навчання </a:t>
            </a:r>
          </a:p>
          <a:p>
            <a:pPr>
              <a:buFont typeface="Open Sans" panose="020B0606030504020204" pitchFamily="34" charset="0"/>
              <a:buChar char="−"/>
            </a:pPr>
            <a:r>
              <a:rPr lang="uk-UA" sz="1500" dirty="0"/>
              <a:t>багатокритеріальний аналіз: оцінка точності, швидкості, споживання ресурсів </a:t>
            </a:r>
          </a:p>
          <a:p>
            <a:pPr>
              <a:buFont typeface="Open Sans" panose="020B0606030504020204" pitchFamily="34" charset="0"/>
              <a:buChar char="−"/>
            </a:pPr>
            <a:r>
              <a:rPr lang="uk-UA" sz="1500" dirty="0"/>
              <a:t>систематизація результатів: порівняння моделей та формування висновків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uk-UA" sz="1400" b="1" dirty="0"/>
          </a:p>
          <a:p>
            <a:pPr marL="285750" indent="-28575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</a:pPr>
            <a:endParaRPr lang="uk-UA" sz="1400" b="1" dirty="0"/>
          </a:p>
          <a:p>
            <a:pPr marL="0" indent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endParaRPr lang="uk-UA" sz="2300" dirty="0"/>
          </a:p>
          <a:p>
            <a:pPr marL="0" indent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endParaRPr lang="en-US" sz="1400" b="1" dirty="0"/>
          </a:p>
          <a:p>
            <a:pPr marL="285750" indent="-28575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</a:pPr>
            <a:endParaRPr lang="en-US" sz="1400" b="1" dirty="0"/>
          </a:p>
          <a:p>
            <a:pPr marL="285750" indent="-28575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</a:pPr>
            <a:endParaRPr lang="en-US" sz="1400" b="1" dirty="0"/>
          </a:p>
          <a:p>
            <a:pPr marL="0" indent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endParaRPr lang="en-US" sz="1400" b="1" dirty="0"/>
          </a:p>
          <a:p>
            <a:pPr marL="0" indent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endParaRPr lang="uk-UA" sz="1400" dirty="0"/>
          </a:p>
          <a:p>
            <a:pPr marL="342900">
              <a:spcBef>
                <a:spcPts val="1500"/>
              </a:spcBef>
              <a:spcAft>
                <a:spcPts val="1200"/>
              </a:spcAft>
            </a:pPr>
            <a:endParaRPr lang="uk-UA" dirty="0"/>
          </a:p>
        </p:txBody>
      </p:sp>
      <p:pic>
        <p:nvPicPr>
          <p:cNvPr id="94" name="Google Shape;94;p17">
            <a:extLst>
              <a:ext uri="{FF2B5EF4-FFF2-40B4-BE49-F238E27FC236}">
                <a16:creationId xmlns:a16="http://schemas.microsoft.com/office/drawing/2014/main" id="{1E965293-8828-4C8E-8B5D-2EFB602CEA8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2B4D1ED-1CA8-5B69-4127-D1E8E314AE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6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2012355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CC1D5F07-3DDE-9601-3C22-51292CC33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CF8BEDB3-8E00-6D90-3AC8-CEBD67912F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63769"/>
            <a:ext cx="8520600" cy="877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uk-UA" sz="3200" dirty="0"/>
              <a:t>Зміст проведеного дослідження</a:t>
            </a:r>
          </a:p>
        </p:txBody>
      </p:sp>
      <p:sp>
        <p:nvSpPr>
          <p:cNvPr id="93" name="Google Shape;93;p17">
            <a:extLst>
              <a:ext uri="{FF2B5EF4-FFF2-40B4-BE49-F238E27FC236}">
                <a16:creationId xmlns:a16="http://schemas.microsoft.com/office/drawing/2014/main" id="{DFCA592F-F3AD-151D-67DE-B4962A9936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5226"/>
            <a:ext cx="8520600" cy="2766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uk" sz="1600" i="1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Вхідні дані:</a:t>
            </a:r>
          </a:p>
          <a:p>
            <a:pPr>
              <a:buFont typeface="Open Sans" panose="020B0606030504020204" pitchFamily="34" charset="0"/>
              <a:buChar char="−"/>
            </a:pPr>
            <a:endParaRPr lang="uk-UA" sz="1500" dirty="0"/>
          </a:p>
          <a:p>
            <a:pPr>
              <a:buFont typeface="Open Sans" panose="020B0606030504020204" pitchFamily="34" charset="0"/>
              <a:buChar char="−"/>
            </a:pPr>
            <a:r>
              <a:rPr lang="uk-UA" sz="1500" dirty="0"/>
              <a:t>відкриті джерела: </a:t>
            </a:r>
            <a:r>
              <a:rPr lang="en-US" sz="1500" dirty="0"/>
              <a:t>Kaggle</a:t>
            </a:r>
            <a:r>
              <a:rPr lang="uk-UA" sz="1500" dirty="0"/>
              <a:t> (</a:t>
            </a:r>
            <a:r>
              <a:rPr lang="ru-RU" sz="1500" dirty="0"/>
              <a:t>датасет з </a:t>
            </a:r>
            <a:r>
              <a:rPr lang="ru-RU" sz="1500" dirty="0" err="1"/>
              <a:t>близько</a:t>
            </a:r>
            <a:r>
              <a:rPr lang="ru-RU" sz="1500" dirty="0"/>
              <a:t> 40 000 новин)</a:t>
            </a:r>
            <a:r>
              <a:rPr lang="en-US" sz="1500" dirty="0"/>
              <a:t>, </a:t>
            </a:r>
            <a:r>
              <a:rPr lang="uk-UA" sz="1500" dirty="0"/>
              <a:t>медіа-ресурси</a:t>
            </a:r>
          </a:p>
          <a:p>
            <a:pPr>
              <a:buFont typeface="Open Sans" panose="020B0606030504020204" pitchFamily="34" charset="0"/>
              <a:buChar char="−"/>
            </a:pPr>
            <a:r>
              <a:rPr lang="uk-UA" sz="1500" dirty="0"/>
              <a:t>5 моделей: логістична регресія, метод опорних векторів, випадковий ліс (</a:t>
            </a:r>
            <a:r>
              <a:rPr lang="en-US" sz="1500" dirty="0"/>
              <a:t>random forest), </a:t>
            </a:r>
            <a:r>
              <a:rPr lang="en-US" sz="1500" dirty="0" err="1"/>
              <a:t>XGBoost</a:t>
            </a:r>
            <a:r>
              <a:rPr lang="en-US" sz="1500" dirty="0"/>
              <a:t>, BERT (Bidirectional Encoder Representations from Transformers)</a:t>
            </a:r>
            <a:endParaRPr lang="uk-UA" sz="1500" dirty="0"/>
          </a:p>
          <a:p>
            <a:pPr>
              <a:buFont typeface="Open Sans" panose="020B0606030504020204" pitchFamily="34" charset="0"/>
              <a:buChar char="−"/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наукові роботи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>
              <a:buFont typeface="Open Sans" panose="020B0606030504020204" pitchFamily="34" charset="0"/>
              <a:buChar char="−"/>
            </a:pPr>
            <a:endParaRPr lang="uk-UA" sz="1500" b="1" dirty="0"/>
          </a:p>
          <a:p>
            <a:pPr marL="285750" indent="-28575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</a:pPr>
            <a:endParaRPr lang="uk-UA" sz="1400" b="1" dirty="0"/>
          </a:p>
          <a:p>
            <a:pPr marL="0" indent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endParaRPr lang="uk-UA" sz="2300" dirty="0"/>
          </a:p>
          <a:p>
            <a:pPr marL="0" indent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endParaRPr lang="en-US" sz="1400" b="1" dirty="0"/>
          </a:p>
          <a:p>
            <a:pPr marL="285750" indent="-28575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</a:pPr>
            <a:endParaRPr lang="en-US" sz="1400" b="1" dirty="0"/>
          </a:p>
          <a:p>
            <a:pPr marL="285750" indent="-28575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</a:pPr>
            <a:endParaRPr lang="en-US" sz="1400" b="1" dirty="0"/>
          </a:p>
          <a:p>
            <a:pPr marL="0" indent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endParaRPr lang="en-US" sz="1400" b="1" dirty="0"/>
          </a:p>
          <a:p>
            <a:pPr marL="0" indent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endParaRPr lang="uk-UA" sz="1400" dirty="0"/>
          </a:p>
          <a:p>
            <a:pPr marL="342900">
              <a:spcBef>
                <a:spcPts val="1500"/>
              </a:spcBef>
              <a:spcAft>
                <a:spcPts val="1200"/>
              </a:spcAft>
            </a:pPr>
            <a:endParaRPr lang="uk-UA" dirty="0"/>
          </a:p>
        </p:txBody>
      </p:sp>
      <p:pic>
        <p:nvPicPr>
          <p:cNvPr id="94" name="Google Shape;94;p17">
            <a:extLst>
              <a:ext uri="{FF2B5EF4-FFF2-40B4-BE49-F238E27FC236}">
                <a16:creationId xmlns:a16="http://schemas.microsoft.com/office/drawing/2014/main" id="{006C5094-3512-9652-7D1C-D471EA17691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72C7EE0-B770-EF7A-1270-9B12E6682A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7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407954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A6B41FCD-0EFE-D4BD-0F2B-380CD78AE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73435695-1A52-92D5-42CC-1B44FD8423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Зміст проведеного дослідження</a:t>
            </a:r>
            <a:endParaRPr sz="3200" dirty="0"/>
          </a:p>
        </p:txBody>
      </p:sp>
      <p:sp>
        <p:nvSpPr>
          <p:cNvPr id="114" name="Google Shape;114;p20">
            <a:extLst>
              <a:ext uri="{FF2B5EF4-FFF2-40B4-BE49-F238E27FC236}">
                <a16:creationId xmlns:a16="http://schemas.microsoft.com/office/drawing/2014/main" id="{F1D131C1-87C6-23F6-34B3-EBD07B7F94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3726" y="983153"/>
            <a:ext cx="4198898" cy="3376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Критерії:</a:t>
            </a:r>
          </a:p>
          <a:p>
            <a:pPr marL="285750" indent="-285750">
              <a:spcBef>
                <a:spcPts val="1200"/>
              </a:spcBef>
              <a:buFont typeface="Open Sans" panose="020B0606030504020204" pitchFamily="34" charset="0"/>
              <a:buChar char="−"/>
            </a:pPr>
            <a:r>
              <a:rPr lang="uk-UA" dirty="0"/>
              <a:t>точність класифікації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1200"/>
              </a:spcBef>
              <a:buFont typeface="Open Sans" panose="020B0606030504020204" pitchFamily="34" charset="0"/>
              <a:buChar char="−"/>
            </a:pPr>
            <a:r>
              <a:rPr lang="uk-UA" dirty="0"/>
              <a:t>швидкість навчання моделі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1200"/>
              </a:spcBef>
              <a:buFont typeface="Open Sans" panose="020B0606030504020204" pitchFamily="34" charset="0"/>
              <a:buChar char="−"/>
            </a:pPr>
            <a:r>
              <a:rPr lang="uk-UA" dirty="0"/>
              <a:t>швидкість прогнозування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1200"/>
              </a:spcBef>
              <a:buFont typeface="Open Sans" panose="020B0606030504020204" pitchFamily="34" charset="0"/>
              <a:buChar char="−"/>
            </a:pPr>
            <a:r>
              <a:rPr lang="uk-UA" dirty="0"/>
              <a:t>використання </a:t>
            </a:r>
            <a:r>
              <a:rPr lang="uk-UA" dirty="0" err="1"/>
              <a:t>памʼяті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285750" indent="-285750">
              <a:spcBef>
                <a:spcPts val="1200"/>
              </a:spcBef>
              <a:buFont typeface="Open Sans" panose="020B0606030504020204" pitchFamily="34" charset="0"/>
              <a:buChar char="−"/>
            </a:pPr>
            <a:r>
              <a:rPr lang="uk-UA" dirty="0"/>
              <a:t>простота використання моделі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uk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CAB75B92-8C45-4F54-6508-8ACC07DF8A9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CF4EA4-BAF4-A3E1-C37B-C5A7E2C7A73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sp>
        <p:nvSpPr>
          <p:cNvPr id="4" name="Google Shape;114;p20">
            <a:extLst>
              <a:ext uri="{FF2B5EF4-FFF2-40B4-BE49-F238E27FC236}">
                <a16:creationId xmlns:a16="http://schemas.microsoft.com/office/drawing/2014/main" id="{58D66389-FBFD-55B7-B351-681B59533094}"/>
              </a:ext>
            </a:extLst>
          </p:cNvPr>
          <p:cNvSpPr txBox="1">
            <a:spLocks/>
          </p:cNvSpPr>
          <p:nvPr/>
        </p:nvSpPr>
        <p:spPr>
          <a:xfrm>
            <a:off x="4673008" y="983153"/>
            <a:ext cx="4202067" cy="3376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uk-UA" i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Послідовність</a:t>
            </a:r>
            <a:r>
              <a:rPr lang="ru-RU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342900">
              <a:spcBef>
                <a:spcPts val="1200"/>
              </a:spcBef>
              <a:buFont typeface="+mj-lt"/>
              <a:buAutoNum type="arabicPeriod"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збір та систематизація даних по кожній альтернативі;</a:t>
            </a:r>
          </a:p>
          <a:p>
            <a:pPr marL="342900">
              <a:spcBef>
                <a:spcPts val="1200"/>
              </a:spcBef>
              <a:buFont typeface="+mj-lt"/>
              <a:buAutoNum type="arabicPeriod"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визначення Парето-оптимальних альтернатив;</a:t>
            </a:r>
            <a:endParaRPr lang="uk-UA" noProof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>
              <a:spcBef>
                <a:spcPts val="1200"/>
              </a:spcBef>
              <a:buFont typeface="+mj-lt"/>
              <a:buAutoNum type="arabicPeriod"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нормалізація оцінок альтернатив за критеріями;</a:t>
            </a:r>
          </a:p>
          <a:p>
            <a:pPr marL="342900">
              <a:spcBef>
                <a:spcPts val="1200"/>
              </a:spcBef>
              <a:buFont typeface="+mj-lt"/>
              <a:buAutoNum type="arabicPeriod"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визначення вагових коефіцієнтів;</a:t>
            </a:r>
          </a:p>
          <a:p>
            <a:pPr marL="342900">
              <a:spcBef>
                <a:spcPts val="1200"/>
              </a:spcBef>
              <a:buFont typeface="+mj-lt"/>
              <a:buAutoNum type="arabicPeriod"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розрахунок інтегральних оцінок.</a:t>
            </a:r>
          </a:p>
        </p:txBody>
      </p:sp>
    </p:spTree>
    <p:extLst>
      <p:ext uri="{BB962C8B-B14F-4D97-AF65-F5344CB8AC3E}">
        <p14:creationId xmlns:p14="http://schemas.microsoft.com/office/powerpoint/2010/main" val="384161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7903C118-6344-4457-B0BA-57214549F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D76530F3-5615-13B0-AD88-D021B4E1D1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uk" sz="3200" dirty="0"/>
              <a:t>Результати дослідження </a:t>
            </a:r>
            <a:endParaRPr sz="3200" dirty="0"/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9915D52B-AC90-BC74-61DB-6D3666F00EF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950306-9FEC-4EA7-20F7-4BB334CAA6A3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Місце для тексту 4">
                <a:extLst>
                  <a:ext uri="{FF2B5EF4-FFF2-40B4-BE49-F238E27FC236}">
                    <a16:creationId xmlns:a16="http://schemas.microsoft.com/office/drawing/2014/main" id="{E2A887B5-278A-34FC-0D12-1929D0465D1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lvl="0" indent="0" algn="just">
                  <a:buNone/>
                </a:pPr>
                <a:r>
                  <a:rPr lang="uk-UA" i="1" dirty="0"/>
                  <a:t>Для логістичної регресії:</a:t>
                </a:r>
                <a:endParaRPr lang="ru-RU" i="1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i="1"/>
                          </m:ctrlPr>
                        </m:fPr>
                        <m:num>
                          <m:r>
                            <a:rPr lang="uk-UA" i="1"/>
                            <m:t>5</m:t>
                          </m:r>
                        </m:num>
                        <m:den>
                          <m:r>
                            <a:rPr lang="uk-UA" i="1"/>
                            <m:t>15</m:t>
                          </m:r>
                        </m:den>
                      </m:f>
                      <m:r>
                        <a:rPr lang="uk-UA" i="1"/>
                        <m:t>∗0.8+</m:t>
                      </m:r>
                      <m:f>
                        <m:fPr>
                          <m:ctrlPr>
                            <a:rPr lang="uk-UA" i="1"/>
                          </m:ctrlPr>
                        </m:fPr>
                        <m:num>
                          <m:r>
                            <a:rPr lang="uk-UA" i="1"/>
                            <m:t>4</m:t>
                          </m:r>
                        </m:num>
                        <m:den>
                          <m:r>
                            <a:rPr lang="uk-UA" i="1"/>
                            <m:t>15</m:t>
                          </m:r>
                        </m:den>
                      </m:f>
                      <m:r>
                        <a:rPr lang="uk-UA" i="1"/>
                        <m:t>∗0.99+</m:t>
                      </m:r>
                      <m:f>
                        <m:fPr>
                          <m:ctrlPr>
                            <a:rPr lang="uk-UA" i="1"/>
                          </m:ctrlPr>
                        </m:fPr>
                        <m:num>
                          <m:r>
                            <a:rPr lang="uk-UA" i="1"/>
                            <m:t>3</m:t>
                          </m:r>
                        </m:num>
                        <m:den>
                          <m:r>
                            <a:rPr lang="uk-UA" i="1"/>
                            <m:t>15</m:t>
                          </m:r>
                        </m:den>
                      </m:f>
                      <m:r>
                        <a:rPr lang="uk-UA" i="1"/>
                        <m:t>∗0.99+</m:t>
                      </m:r>
                      <m:f>
                        <m:fPr>
                          <m:ctrlPr>
                            <a:rPr lang="uk-UA" i="1"/>
                          </m:ctrlPr>
                        </m:fPr>
                        <m:num>
                          <m:r>
                            <a:rPr lang="uk-UA" i="1"/>
                            <m:t>2</m:t>
                          </m:r>
                        </m:num>
                        <m:den>
                          <m:r>
                            <a:rPr lang="uk-UA" i="1"/>
                            <m:t>15</m:t>
                          </m:r>
                        </m:den>
                      </m:f>
                      <m:r>
                        <a:rPr lang="uk-UA" i="1"/>
                        <m:t>∗1+</m:t>
                      </m:r>
                      <m:f>
                        <m:fPr>
                          <m:ctrlPr>
                            <a:rPr lang="uk-UA" i="1"/>
                          </m:ctrlPr>
                        </m:fPr>
                        <m:num>
                          <m:r>
                            <a:rPr lang="uk-UA" i="1"/>
                            <m:t>1</m:t>
                          </m:r>
                        </m:num>
                        <m:den>
                          <m:r>
                            <a:rPr lang="uk-UA" i="1"/>
                            <m:t>15</m:t>
                          </m:r>
                        </m:den>
                      </m:f>
                      <m:r>
                        <a:rPr lang="uk-UA" i="1"/>
                        <m:t>∗1=0.87</m:t>
                      </m:r>
                    </m:oMath>
                  </m:oMathPara>
                </a14:m>
                <a:endParaRPr lang="uk-UA" dirty="0"/>
              </a:p>
              <a:p>
                <a:pPr marL="114300" lvl="0" indent="0" algn="just">
                  <a:buNone/>
                </a:pPr>
                <a:r>
                  <a:rPr lang="uk-UA" i="1" dirty="0"/>
                  <a:t>Для методу опорних векторів:</a:t>
                </a:r>
                <a:endParaRPr lang="ru-RU" i="1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i="1"/>
                          </m:ctrlPr>
                        </m:fPr>
                        <m:num>
                          <m:r>
                            <a:rPr lang="uk-UA" i="1"/>
                            <m:t>5</m:t>
                          </m:r>
                        </m:num>
                        <m:den>
                          <m:r>
                            <a:rPr lang="uk-UA" i="1"/>
                            <m:t>15</m:t>
                          </m:r>
                        </m:den>
                      </m:f>
                      <m:r>
                        <a:rPr lang="uk-UA" i="1"/>
                        <m:t>∗0</m:t>
                      </m:r>
                      <m:r>
                        <a:rPr lang="en-US" i="1"/>
                        <m:t>.94</m:t>
                      </m:r>
                      <m:r>
                        <a:rPr lang="uk-UA" i="1"/>
                        <m:t>+</m:t>
                      </m:r>
                      <m:f>
                        <m:fPr>
                          <m:ctrlPr>
                            <a:rPr lang="uk-UA" i="1"/>
                          </m:ctrlPr>
                        </m:fPr>
                        <m:num>
                          <m:r>
                            <a:rPr lang="uk-UA" i="1"/>
                            <m:t>4</m:t>
                          </m:r>
                        </m:num>
                        <m:den>
                          <m:r>
                            <a:rPr lang="uk-UA" i="1"/>
                            <m:t>15</m:t>
                          </m:r>
                        </m:den>
                      </m:f>
                      <m:r>
                        <a:rPr lang="uk-UA" i="1"/>
                        <m:t>∗0.600+</m:t>
                      </m:r>
                      <m:f>
                        <m:fPr>
                          <m:ctrlPr>
                            <a:rPr lang="uk-UA" i="1"/>
                          </m:ctrlPr>
                        </m:fPr>
                        <m:num>
                          <m:r>
                            <a:rPr lang="uk-UA" i="1"/>
                            <m:t>3</m:t>
                          </m:r>
                        </m:num>
                        <m:den>
                          <m:r>
                            <a:rPr lang="uk-UA" i="1"/>
                            <m:t>15</m:t>
                          </m:r>
                        </m:den>
                      </m:f>
                      <m:r>
                        <a:rPr lang="uk-UA" i="1"/>
                        <m:t>∗0.</m:t>
                      </m:r>
                      <m:r>
                        <a:rPr lang="en-US" i="1"/>
                        <m:t>75</m:t>
                      </m:r>
                      <m:r>
                        <a:rPr lang="uk-UA" i="1"/>
                        <m:t>+</m:t>
                      </m:r>
                      <m:f>
                        <m:fPr>
                          <m:ctrlPr>
                            <a:rPr lang="uk-UA" i="1"/>
                          </m:ctrlPr>
                        </m:fPr>
                        <m:num>
                          <m:r>
                            <a:rPr lang="uk-UA" i="1"/>
                            <m:t>2</m:t>
                          </m:r>
                        </m:num>
                        <m:den>
                          <m:r>
                            <a:rPr lang="uk-UA" i="1"/>
                            <m:t>15</m:t>
                          </m:r>
                        </m:den>
                      </m:f>
                      <m:r>
                        <a:rPr lang="uk-UA" i="1"/>
                        <m:t>∗0.5+</m:t>
                      </m:r>
                      <m:f>
                        <m:fPr>
                          <m:ctrlPr>
                            <a:rPr lang="uk-UA" i="1"/>
                          </m:ctrlPr>
                        </m:fPr>
                        <m:num>
                          <m:r>
                            <a:rPr lang="uk-UA" i="1"/>
                            <m:t>1</m:t>
                          </m:r>
                        </m:num>
                        <m:den>
                          <m:r>
                            <a:rPr lang="uk-UA" i="1"/>
                            <m:t>15</m:t>
                          </m:r>
                        </m:den>
                      </m:f>
                      <m:r>
                        <a:rPr lang="uk-UA" i="1"/>
                        <m:t>∗0.5=0.77</m:t>
                      </m:r>
                    </m:oMath>
                  </m:oMathPara>
                </a14:m>
                <a:endParaRPr lang="uk-UA" dirty="0"/>
              </a:p>
              <a:p>
                <a:pPr marL="114300" lvl="0" indent="0" algn="just">
                  <a:buNone/>
                </a:pPr>
                <a:r>
                  <a:rPr lang="uk-UA" i="1" dirty="0"/>
                  <a:t>Для </a:t>
                </a:r>
                <a:r>
                  <a:rPr lang="en-US" dirty="0" err="1"/>
                  <a:t>XGBoost</a:t>
                </a:r>
                <a:r>
                  <a:rPr lang="uk-UA" i="1" dirty="0"/>
                  <a:t>:</a:t>
                </a:r>
                <a:endParaRPr lang="ru-RU" i="1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i="1"/>
                          </m:ctrlPr>
                        </m:fPr>
                        <m:num>
                          <m:r>
                            <a:rPr lang="uk-UA" i="1"/>
                            <m:t>5</m:t>
                          </m:r>
                        </m:num>
                        <m:den>
                          <m:r>
                            <a:rPr lang="uk-UA" i="1"/>
                            <m:t>15</m:t>
                          </m:r>
                        </m:den>
                      </m:f>
                      <m:r>
                        <a:rPr lang="uk-UA" i="1"/>
                        <m:t>∗0</m:t>
                      </m:r>
                      <m:r>
                        <a:rPr lang="en-US" i="1"/>
                        <m:t>.79</m:t>
                      </m:r>
                      <m:r>
                        <a:rPr lang="uk-UA" i="1"/>
                        <m:t>+</m:t>
                      </m:r>
                      <m:f>
                        <m:fPr>
                          <m:ctrlPr>
                            <a:rPr lang="uk-UA" i="1"/>
                          </m:ctrlPr>
                        </m:fPr>
                        <m:num>
                          <m:r>
                            <a:rPr lang="uk-UA" i="1"/>
                            <m:t>4</m:t>
                          </m:r>
                        </m:num>
                        <m:den>
                          <m:r>
                            <a:rPr lang="uk-UA" i="1"/>
                            <m:t>15</m:t>
                          </m:r>
                        </m:den>
                      </m:f>
                      <m:r>
                        <a:rPr lang="uk-UA" i="1"/>
                        <m:t>∗0.86+</m:t>
                      </m:r>
                      <m:f>
                        <m:fPr>
                          <m:ctrlPr>
                            <a:rPr lang="uk-UA" i="1"/>
                          </m:ctrlPr>
                        </m:fPr>
                        <m:num>
                          <m:r>
                            <a:rPr lang="uk-UA" i="1"/>
                            <m:t>3</m:t>
                          </m:r>
                        </m:num>
                        <m:den>
                          <m:r>
                            <a:rPr lang="uk-UA" i="1"/>
                            <m:t>15</m:t>
                          </m:r>
                        </m:den>
                      </m:f>
                      <m:r>
                        <a:rPr lang="uk-UA" i="1"/>
                        <m:t>∗0.9</m:t>
                      </m:r>
                      <m:r>
                        <a:rPr lang="en-US" i="1"/>
                        <m:t>3</m:t>
                      </m:r>
                      <m:r>
                        <a:rPr lang="uk-UA" i="1"/>
                        <m:t>+</m:t>
                      </m:r>
                      <m:f>
                        <m:fPr>
                          <m:ctrlPr>
                            <a:rPr lang="uk-UA" i="1"/>
                          </m:ctrlPr>
                        </m:fPr>
                        <m:num>
                          <m:r>
                            <a:rPr lang="uk-UA" i="1"/>
                            <m:t>2</m:t>
                          </m:r>
                        </m:num>
                        <m:den>
                          <m:r>
                            <a:rPr lang="uk-UA" i="1"/>
                            <m:t>15</m:t>
                          </m:r>
                        </m:den>
                      </m:f>
                      <m:r>
                        <a:rPr lang="uk-UA" i="1"/>
                        <m:t>∗0.5+</m:t>
                      </m:r>
                      <m:f>
                        <m:fPr>
                          <m:ctrlPr>
                            <a:rPr lang="uk-UA" i="1"/>
                          </m:ctrlPr>
                        </m:fPr>
                        <m:num>
                          <m:r>
                            <a:rPr lang="uk-UA" i="1"/>
                            <m:t>1</m:t>
                          </m:r>
                        </m:num>
                        <m:den>
                          <m:r>
                            <a:rPr lang="uk-UA" i="1"/>
                            <m:t>15</m:t>
                          </m:r>
                        </m:den>
                      </m:f>
                      <m:r>
                        <a:rPr lang="uk-UA" i="1"/>
                        <m:t>∗0.000=0.81</m:t>
                      </m:r>
                    </m:oMath>
                  </m:oMathPara>
                </a14:m>
                <a:endParaRPr lang="uk-UA" dirty="0"/>
              </a:p>
              <a:p>
                <a:pPr marL="114300" indent="0">
                  <a:buNone/>
                </a:pPr>
                <a:endParaRPr lang="uk-UA" dirty="0"/>
              </a:p>
            </p:txBody>
          </p:sp>
        </mc:Choice>
        <mc:Fallback>
          <p:sp>
            <p:nvSpPr>
              <p:cNvPr id="5" name="Місце для тексту 4">
                <a:extLst>
                  <a:ext uri="{FF2B5EF4-FFF2-40B4-BE49-F238E27FC236}">
                    <a16:creationId xmlns:a16="http://schemas.microsoft.com/office/drawing/2014/main" id="{E2A887B5-278A-34FC-0D12-1929D0465D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987935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945</Words>
  <Application>Microsoft Office PowerPoint</Application>
  <PresentationFormat>Екран (16:9)</PresentationFormat>
  <Paragraphs>168</Paragraphs>
  <Slides>16</Slides>
  <Notes>16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16</vt:i4>
      </vt:variant>
    </vt:vector>
  </HeadingPairs>
  <TitlesOfParts>
    <vt:vector size="22" baseType="lpstr">
      <vt:lpstr>Cambria Math</vt:lpstr>
      <vt:lpstr>Arial</vt:lpstr>
      <vt:lpstr>Economica</vt:lpstr>
      <vt:lpstr>Calibri</vt:lpstr>
      <vt:lpstr>Open Sans</vt:lpstr>
      <vt:lpstr>Luxe</vt:lpstr>
      <vt:lpstr>  Дослідження моделей та інформаційних технологій виявлення фейкових новин </vt:lpstr>
      <vt:lpstr>Дослідження</vt:lpstr>
      <vt:lpstr>Огляд літератури</vt:lpstr>
      <vt:lpstr>Огляд літератури </vt:lpstr>
      <vt:lpstr>Постановка задачі</vt:lpstr>
      <vt:lpstr>Методологія</vt:lpstr>
      <vt:lpstr>Зміст проведеного дослідження</vt:lpstr>
      <vt:lpstr>Зміст проведеного дослідження</vt:lpstr>
      <vt:lpstr>Результати дослідження </vt:lpstr>
      <vt:lpstr>Архітектура програмної системи</vt:lpstr>
      <vt:lpstr>Опис програмного забезпечення</vt:lpstr>
      <vt:lpstr>Опис програмного забезпечення</vt:lpstr>
      <vt:lpstr>Результати та аналіз</vt:lpstr>
      <vt:lpstr>Публікація результатів</vt:lpstr>
      <vt:lpstr>Висновки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роботи </dc:title>
  <cp:lastModifiedBy>Kostiantyn Golikov</cp:lastModifiedBy>
  <cp:revision>81</cp:revision>
  <dcterms:modified xsi:type="dcterms:W3CDTF">2025-06-19T20:58:05Z</dcterms:modified>
</cp:coreProperties>
</file>