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60" r:id="rId3"/>
    <p:sldId id="272" r:id="rId4"/>
    <p:sldId id="273" r:id="rId5"/>
    <p:sldId id="259" r:id="rId6"/>
    <p:sldId id="274" r:id="rId7"/>
    <p:sldId id="269" r:id="rId8"/>
    <p:sldId id="276" r:id="rId9"/>
    <p:sldId id="277" r:id="rId10"/>
    <p:sldId id="278" r:id="rId11"/>
    <p:sldId id="279" r:id="rId12"/>
    <p:sldId id="281" r:id="rId13"/>
    <p:sldId id="282" r:id="rId14"/>
    <p:sldId id="283" r:id="rId15"/>
    <p:sldId id="267" r:id="rId16"/>
    <p:sldId id="284" r:id="rId17"/>
    <p:sldId id="288" r:id="rId18"/>
    <p:sldId id="285" r:id="rId19"/>
    <p:sldId id="287" r:id="rId20"/>
    <p:sldId id="286" r:id="rId21"/>
    <p:sldId id="289" r:id="rId22"/>
  </p:sldIdLst>
  <p:sldSz cx="9144000" cy="5143500" type="screen16x9"/>
  <p:notesSz cx="6858000" cy="9144000"/>
  <p:embeddedFontLst>
    <p:embeddedFont>
      <p:font typeface="Economica" panose="020B060402020202020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D7BA9EE6-910E-AF36-EF3C-1E65B6EFD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9DE40461-EBB7-2EB9-E56E-EF3DB27CD0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60338C97-C4B9-499D-A83D-5286D92806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803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8936C77F-7155-0F3C-3317-9D699E91A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37E8270A-96D9-067F-D1C5-E8CA6CF575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4D3E49CF-69D1-0F65-ED95-23ED764AE3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76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67471547-1804-9C07-E489-221C5231A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D075D660-0968-8DB6-C7B7-82AC95AC6E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37DD4B75-FB6B-F507-FF2C-DA0CD5A84F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725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1E2D65E2-CE07-BF6A-C5C9-F916C2359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A75A1A6A-A2EE-3242-ED4E-0E408ECAD4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CFE0DE13-0BDD-614C-8703-2610E53670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406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E06CA052-F285-00C7-7376-71BAA7737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1F3B961C-4CA1-FE5D-D32E-E3E9026A2C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1DAB2F82-1290-CE92-895A-EFE079C3B9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498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BCC3450D-5A04-41E9-AC62-1A160D3D4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74E26787-D235-E6B2-4A43-3B86FF0E20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E5E33A0F-69FA-B8F9-71E3-FE70EEC819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497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4CA38C34-C152-42BA-F27D-A8CC4890D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8981591C-67BE-FFA9-1704-DA550821B5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52C680A0-ACA5-C2C6-E6E2-7F474CA64A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81560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FA862269-4BE4-7733-1A55-4149A39A0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290BA761-729D-C53C-2572-256333C7B5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4D66BA52-1B12-956F-3217-D614AF8BCF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366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81FECEF2-20E4-2E5C-1A0E-2E9C7F478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D230B125-C3F5-20AB-507A-92F3B12D35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8DF04077-E0A7-CC37-905B-E381A39428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8541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17593324-72FB-947E-06EC-3D5A7782C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B6C10478-D1E2-3622-0CF3-A71BB8ACD4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AC16FDAE-F057-BACA-F901-D889C2F3D3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893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AFC1D124-B8B2-807A-F430-F1ACB273D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F1FD96E5-337A-0700-6290-9EBA1276D3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8FD783F4-167E-6BDB-A3C1-35A82B626F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804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713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061459CD-C75B-F46A-44D8-A72526EC5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F268B08F-5B83-B5CA-9125-ABFD2985C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73276B1A-D3C8-7868-AF61-8933D07BFE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767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2B371074-5829-E364-21D3-3D8400F34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>
            <a:extLst>
              <a:ext uri="{FF2B5EF4-FFF2-40B4-BE49-F238E27FC236}">
                <a16:creationId xmlns:a16="http://schemas.microsoft.com/office/drawing/2014/main" id="{AF0A7731-3DA8-69AB-2020-3977BEC92A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>
            <a:extLst>
              <a:ext uri="{FF2B5EF4-FFF2-40B4-BE49-F238E27FC236}">
                <a16:creationId xmlns:a16="http://schemas.microsoft.com/office/drawing/2014/main" id="{6E0D4869-1556-1557-BDD8-6BE15A6EB5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36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010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4C65E4F3-DAF4-A0D1-5126-29F0F65E0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CF203876-DDCE-F0A4-7B62-1523ABD75E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E3F9E26F-6A51-D827-1A61-647142F920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876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6DF8A471-2783-AF71-EDA3-77B6131CB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3F8DFC56-91BE-9DD2-B636-5FCA384CEF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29CB0FAB-E894-0521-7AD9-8554D578D5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900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55833" y="880060"/>
            <a:ext cx="4094523" cy="23130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b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Дослідження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методів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програмної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реалізації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класифікаторів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фейкових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новин на 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основі</a:t>
            </a:r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 штучного </a:t>
            </a:r>
            <a:r>
              <a:rPr lang="ru-RU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інтелекту</a:t>
            </a:r>
            <a:b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uk-UA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271712" y="3593150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Calibri" panose="020F0502020204030204" pitchFamily="34" charset="0"/>
                <a:cs typeface="Calibri" panose="020F0502020204030204" pitchFamily="34" charset="0"/>
              </a:rPr>
              <a:t>Шагун А. С., ІПЗм-23-1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Calibri" panose="020F0502020204030204" pitchFamily="34" charset="0"/>
                <a:cs typeface="Calibri" panose="020F0502020204030204" pitchFamily="34" charset="0"/>
              </a:rPr>
              <a:t>Науковий керівник: проф. Смеляков С.В.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20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</a:t>
            </a:fld>
            <a:endParaRPr lang="u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84F771C4-D6ED-04AE-AF98-B3207FA4A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2A2DEA1A-D36B-8539-C429-85BD94A5E6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Обмеження дослідження</a:t>
            </a:r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E823D000-5EC4-7C86-1BB4-06E78366A4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uk-UA" sz="2000" dirty="0"/>
              <a:t>Репрезентативність даних.</a:t>
            </a:r>
          </a:p>
          <a:p>
            <a:pPr>
              <a:lnSpc>
                <a:spcPct val="200000"/>
              </a:lnSpc>
            </a:pPr>
            <a:r>
              <a:rPr lang="uk-UA" sz="2000" dirty="0"/>
              <a:t>Складність аналізу стилістики.</a:t>
            </a:r>
          </a:p>
          <a:p>
            <a:pPr>
              <a:lnSpc>
                <a:spcPct val="200000"/>
              </a:lnSpc>
            </a:pPr>
            <a:r>
              <a:rPr lang="uk-UA" sz="2000" dirty="0"/>
              <a:t>Високі обчислювальні ресурси.</a:t>
            </a:r>
          </a:p>
          <a:p>
            <a:pPr>
              <a:lnSpc>
                <a:spcPct val="200000"/>
              </a:lnSpc>
            </a:pPr>
            <a:r>
              <a:rPr lang="uk-UA" sz="2000" dirty="0"/>
              <a:t>Мовні та мультимодальні складнощі.</a:t>
            </a:r>
          </a:p>
          <a:p>
            <a:pPr marL="171450" indent="-171450" algn="just">
              <a:lnSpc>
                <a:spcPct val="150000"/>
              </a:lnSpc>
              <a:spcAft>
                <a:spcPts val="1000"/>
              </a:spcAft>
            </a:pPr>
            <a:endParaRPr lang="uk-U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500"/>
              </a:spcBef>
              <a:spcAft>
                <a:spcPts val="12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500"/>
              </a:spcBef>
              <a:spcAft>
                <a:spcPts val="1200"/>
              </a:spcAft>
              <a:buNone/>
            </a:pPr>
            <a:endParaRPr lang="uk-U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910D7A33-2F67-5EC7-51AE-5A4AD5EA6D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A0A6C34-457F-DE0A-B09C-6C8BAC1453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10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75266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7C35B843-6556-1B7E-6D54-DD96E4D1B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5631EA6F-3EB1-5163-B217-6B4D9331E2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Необхідні ресурси</a:t>
            </a:r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900BE639-3C8D-9E40-0571-58DADF71B4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uk-UA" sz="2000" dirty="0" err="1"/>
              <a:t>Датасети</a:t>
            </a:r>
            <a:r>
              <a:rPr lang="uk-UA" sz="2000" dirty="0"/>
              <a:t> новин.</a:t>
            </a:r>
          </a:p>
          <a:p>
            <a:pPr>
              <a:lnSpc>
                <a:spcPct val="200000"/>
              </a:lnSpc>
            </a:pPr>
            <a:r>
              <a:rPr lang="uk-UA" sz="2000" dirty="0"/>
              <a:t>Обчислювальні потужності (</a:t>
            </a:r>
            <a:r>
              <a:rPr lang="en-US" sz="2000" dirty="0"/>
              <a:t>GPU).</a:t>
            </a:r>
          </a:p>
          <a:p>
            <a:pPr>
              <a:lnSpc>
                <a:spcPct val="200000"/>
              </a:lnSpc>
            </a:pPr>
            <a:r>
              <a:rPr lang="uk-UA" sz="2000" dirty="0"/>
              <a:t>Бібліотеки </a:t>
            </a:r>
            <a:r>
              <a:rPr lang="en-US" sz="2000" dirty="0"/>
              <a:t>ML: TensorFlow, </a:t>
            </a:r>
            <a:r>
              <a:rPr lang="en-US" sz="2000" dirty="0" err="1"/>
              <a:t>PyTorch</a:t>
            </a:r>
            <a:r>
              <a:rPr lang="en-US" sz="2000" dirty="0"/>
              <a:t>, scikit-learn, NLTK, </a:t>
            </a:r>
            <a:r>
              <a:rPr lang="en-US" sz="2000" dirty="0" err="1"/>
              <a:t>SpaCy</a:t>
            </a:r>
            <a:r>
              <a:rPr lang="en-US" sz="2000" dirty="0"/>
              <a:t>.</a:t>
            </a:r>
          </a:p>
          <a:p>
            <a:pPr>
              <a:lnSpc>
                <a:spcPct val="200000"/>
              </a:lnSpc>
            </a:pPr>
            <a:r>
              <a:rPr lang="uk-UA" sz="2000" dirty="0"/>
              <a:t>Хмарні сервіси або сервери.</a:t>
            </a:r>
            <a:endParaRPr lang="uk-U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500"/>
              </a:spcBef>
              <a:spcAft>
                <a:spcPts val="12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500"/>
              </a:spcBef>
              <a:spcAft>
                <a:spcPts val="1200"/>
              </a:spcAft>
              <a:buNone/>
            </a:pPr>
            <a:endParaRPr lang="uk-U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93D150C2-5020-66C8-6C8D-84903935E5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7BE4C8E-9FD2-F227-B35F-663623EDFD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11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757696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79B55A5E-6BB6-B8E3-EDC4-215F2D7FA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A7E14732-96B8-763C-1248-2CCD2F6D97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Методи дослідження</a:t>
            </a:r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018A8A0D-4622-88A0-5C80-9DB6EDD1C2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2403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200" dirty="0"/>
              <a:t>NLP: </a:t>
            </a:r>
            <a:r>
              <a:rPr lang="uk-UA" sz="1200" dirty="0" err="1"/>
              <a:t>токенізація</a:t>
            </a:r>
            <a:r>
              <a:rPr lang="uk-UA" sz="1200" dirty="0"/>
              <a:t>, лематизація, стоп-слова.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TF-IDF </a:t>
            </a:r>
            <a:r>
              <a:rPr lang="uk-UA" sz="1200" dirty="0" err="1"/>
              <a:t>векторизація</a:t>
            </a:r>
            <a:r>
              <a:rPr lang="uk-UA" sz="1200" dirty="0"/>
              <a:t>.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ML: Logistic Regression, SVM, </a:t>
            </a:r>
            <a:r>
              <a:rPr lang="en-US" sz="1200" dirty="0" err="1"/>
              <a:t>XGBoost</a:t>
            </a:r>
            <a:r>
              <a:rPr lang="en-US" sz="1200" dirty="0"/>
              <a:t>, BERT.</a:t>
            </a:r>
          </a:p>
          <a:p>
            <a:r>
              <a:rPr lang="uk-UA" sz="1200" dirty="0"/>
              <a:t>Метрики: точність класифікації</a:t>
            </a:r>
            <a:r>
              <a:rPr lang="en-US" sz="1200" dirty="0"/>
              <a:t>, </a:t>
            </a:r>
            <a:r>
              <a:rPr lang="uk-UA" sz="1200" dirty="0"/>
              <a:t>точність позитивного класу</a:t>
            </a:r>
            <a:r>
              <a:rPr lang="en-US" sz="1200" dirty="0"/>
              <a:t>, </a:t>
            </a:r>
            <a:r>
              <a:rPr lang="uk-UA" sz="1200" dirty="0"/>
              <a:t>повнота</a:t>
            </a:r>
            <a:r>
              <a:rPr lang="en-US" sz="1200" dirty="0"/>
              <a:t>.</a:t>
            </a:r>
          </a:p>
          <a:p>
            <a:pPr marL="0" indent="0">
              <a:spcBef>
                <a:spcPts val="1500"/>
              </a:spcBef>
              <a:spcAft>
                <a:spcPts val="12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500"/>
              </a:spcBef>
              <a:spcAft>
                <a:spcPts val="1200"/>
              </a:spcAft>
              <a:buNone/>
            </a:pPr>
            <a:endParaRPr lang="uk-U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91637470-800D-36AC-5E56-0DC7C468EBA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54A2192-051F-67A9-01C0-3CA427A36E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12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47994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AF9DC149-CFD4-5661-062C-4956F5834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200EF0B4-DFA1-58D3-E918-122605D4E6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Багатокритеріальна оцінка моделей</a:t>
            </a:r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9DF71685-1690-7560-AFF9-5C8C97B27A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uk-UA" sz="1600" dirty="0"/>
              <a:t>Критерії: точність, швидкість навчання, час класифікації, пам'ять, простота впровадження.</a:t>
            </a:r>
          </a:p>
          <a:p>
            <a:pPr>
              <a:lnSpc>
                <a:spcPct val="200000"/>
              </a:lnSpc>
            </a:pPr>
            <a:r>
              <a:rPr lang="uk-UA" sz="1600" dirty="0"/>
              <a:t>Нормалізація та </a:t>
            </a:r>
            <a:r>
              <a:rPr lang="uk-UA" sz="1600" dirty="0" err="1"/>
              <a:t>згорткова</a:t>
            </a:r>
            <a:r>
              <a:rPr lang="uk-UA" sz="1600" dirty="0"/>
              <a:t> функція.</a:t>
            </a:r>
            <a:endParaRPr lang="uk-U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500"/>
              </a:spcBef>
              <a:spcAft>
                <a:spcPts val="12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500"/>
              </a:spcBef>
              <a:spcAft>
                <a:spcPts val="1200"/>
              </a:spcAft>
              <a:buNone/>
            </a:pPr>
            <a:endParaRPr lang="uk-U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F1D5E93E-92B5-F9F7-2FC0-68305237111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B277E06-C2C3-82EF-FEFC-B9BBA89E2F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13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04106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27B63015-76B9-9AFB-2882-E789A2644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211E49EE-4648-73DD-A356-69ECD96C57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96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-UA" sz="3200" dirty="0"/>
              <a:t>Архітектура системи</a:t>
            </a:r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6D313D49-AA6D-7D39-D85A-0A209F1919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28968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>
              <a:lnSpc>
                <a:spcPct val="220000"/>
              </a:lnSpc>
            </a:pPr>
            <a:r>
              <a:rPr lang="uk-UA" dirty="0"/>
              <a:t>Збір і підготовка даних.</a:t>
            </a:r>
          </a:p>
          <a:p>
            <a:pPr>
              <a:lnSpc>
                <a:spcPct val="220000"/>
              </a:lnSpc>
            </a:pPr>
            <a:r>
              <a:rPr lang="uk-UA" dirty="0" err="1"/>
              <a:t>Передобробка</a:t>
            </a:r>
            <a:r>
              <a:rPr lang="uk-UA" dirty="0"/>
              <a:t>: очищення, лематизація.</a:t>
            </a:r>
          </a:p>
          <a:p>
            <a:pPr>
              <a:lnSpc>
                <a:spcPct val="220000"/>
              </a:lnSpc>
            </a:pPr>
            <a:r>
              <a:rPr lang="uk-UA" dirty="0" err="1"/>
              <a:t>Векторизація</a:t>
            </a:r>
            <a:r>
              <a:rPr lang="uk-UA" dirty="0"/>
              <a:t> (</a:t>
            </a:r>
            <a:r>
              <a:rPr lang="en-US" dirty="0"/>
              <a:t>TF-IDF).</a:t>
            </a:r>
          </a:p>
          <a:p>
            <a:pPr>
              <a:lnSpc>
                <a:spcPct val="220000"/>
              </a:lnSpc>
            </a:pPr>
            <a:r>
              <a:rPr lang="uk-UA" dirty="0"/>
              <a:t>Навчання моделей.</a:t>
            </a:r>
          </a:p>
          <a:p>
            <a:pPr>
              <a:lnSpc>
                <a:spcPct val="220000"/>
              </a:lnSpc>
            </a:pPr>
            <a:r>
              <a:rPr lang="uk-UA" dirty="0"/>
              <a:t>Збереження моделей (</a:t>
            </a:r>
            <a:r>
              <a:rPr lang="en-US" dirty="0" err="1"/>
              <a:t>joblib</a:t>
            </a:r>
            <a:r>
              <a:rPr lang="en-US" dirty="0"/>
              <a:t>).</a:t>
            </a:r>
          </a:p>
          <a:p>
            <a:pPr>
              <a:lnSpc>
                <a:spcPct val="220000"/>
              </a:lnSpc>
            </a:pPr>
            <a:r>
              <a:rPr lang="uk-UA" dirty="0"/>
              <a:t>Прогнозування (</a:t>
            </a:r>
            <a:r>
              <a:rPr lang="en-US" dirty="0" err="1"/>
              <a:t>FakeNewsClassifier</a:t>
            </a:r>
            <a:r>
              <a:rPr lang="en-US" dirty="0"/>
              <a:t>).</a:t>
            </a:r>
          </a:p>
          <a:p>
            <a:pPr marL="0" indent="0">
              <a:spcBef>
                <a:spcPts val="1500"/>
              </a:spcBef>
              <a:spcAft>
                <a:spcPts val="12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500"/>
              </a:spcBef>
              <a:spcAft>
                <a:spcPts val="1200"/>
              </a:spcAft>
              <a:buNone/>
            </a:pPr>
            <a:endParaRPr lang="uk-U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F480FA07-3648-9496-1169-A8CC36A6DC7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65EBA7D-16F0-7B05-2F83-77CAD657D8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14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4212661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Програмна реалізація</a:t>
            </a:r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Python, </a:t>
            </a:r>
            <a:r>
              <a:rPr lang="uk-UA" dirty="0"/>
              <a:t>середовище </a:t>
            </a:r>
            <a:r>
              <a:rPr lang="en-US" dirty="0"/>
              <a:t>PyCharm.</a:t>
            </a:r>
          </a:p>
          <a:p>
            <a:r>
              <a:rPr lang="uk-UA" dirty="0"/>
              <a:t>Бібліотеки: </a:t>
            </a:r>
            <a:r>
              <a:rPr lang="en-US" dirty="0"/>
              <a:t>scikit-learn,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nltk</a:t>
            </a:r>
            <a:r>
              <a:rPr lang="en-US" dirty="0"/>
              <a:t>, spacy, </a:t>
            </a:r>
            <a:r>
              <a:rPr lang="en-US" dirty="0" err="1"/>
              <a:t>joblib</a:t>
            </a:r>
            <a:r>
              <a:rPr lang="en-US" dirty="0"/>
              <a:t>.</a:t>
            </a:r>
          </a:p>
          <a:p>
            <a:r>
              <a:rPr lang="uk-UA" dirty="0"/>
              <a:t>Підтримка кількох моделей.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15</a:t>
            </a:fld>
            <a:endParaRPr lang="uk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58D7DBE8-C463-2C92-B91E-E886C8AAF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A20E09F8-EFF8-4225-9499-2741B71EA1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Експериментальні дослідження</a:t>
            </a:r>
          </a:p>
        </p:txBody>
      </p:sp>
      <p:sp>
        <p:nvSpPr>
          <p:cNvPr id="142" name="Google Shape;142;p24">
            <a:extLst>
              <a:ext uri="{FF2B5EF4-FFF2-40B4-BE49-F238E27FC236}">
                <a16:creationId xmlns:a16="http://schemas.microsoft.com/office/drawing/2014/main" id="{4B5008CC-301D-776A-54E3-8D096B96AC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uk-UA" dirty="0" err="1"/>
              <a:t>Датасет</a:t>
            </a:r>
            <a:r>
              <a:rPr lang="uk-UA" dirty="0"/>
              <a:t>: 40 000 новин.</a:t>
            </a:r>
          </a:p>
          <a:p>
            <a:r>
              <a:rPr lang="uk-UA" dirty="0"/>
              <a:t>Співвідношення </a:t>
            </a:r>
            <a:r>
              <a:rPr lang="en-US" dirty="0"/>
              <a:t>train/test: 80%/20%.</a:t>
            </a:r>
          </a:p>
          <a:p>
            <a:r>
              <a:rPr lang="uk-UA" dirty="0"/>
              <a:t>Три моделі: </a:t>
            </a:r>
            <a:r>
              <a:rPr lang="en-US" dirty="0"/>
              <a:t>Logistic Regression, SVM,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r>
              <a:rPr lang="uk-UA" dirty="0"/>
              <a:t>Незалежна перевірка ефективності.</a:t>
            </a:r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BDC1B802-3394-9C6E-BF30-1152B5B151B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12AE1BF-888A-E0F1-9AB6-4E508C1831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16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685226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DADF4213-3A0D-102F-11F9-94E69475B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F1EAB4CB-FE11-457C-2714-EF42326726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Експериментальні дослідження</a:t>
            </a:r>
          </a:p>
        </p:txBody>
      </p:sp>
      <p:sp>
        <p:nvSpPr>
          <p:cNvPr id="142" name="Google Shape;142;p24">
            <a:extLst>
              <a:ext uri="{FF2B5EF4-FFF2-40B4-BE49-F238E27FC236}">
                <a16:creationId xmlns:a16="http://schemas.microsoft.com/office/drawing/2014/main" id="{41A779F5-9574-1365-BC31-7B82AC4739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uk-UA" dirty="0"/>
              <a:t>Точність класифікації</a:t>
            </a:r>
            <a:r>
              <a:rPr lang="en-US" dirty="0"/>
              <a:t>: </a:t>
            </a:r>
            <a:endParaRPr lang="uk-UA" dirty="0"/>
          </a:p>
          <a:p>
            <a:r>
              <a:rPr lang="uk-UA" dirty="0"/>
              <a:t>Точність позитивного класу</a:t>
            </a:r>
            <a:r>
              <a:rPr lang="en-US" dirty="0"/>
              <a:t>.</a:t>
            </a:r>
          </a:p>
          <a:p>
            <a:r>
              <a:rPr lang="uk-UA" dirty="0"/>
              <a:t>Повнота: </a:t>
            </a:r>
            <a:r>
              <a:rPr lang="en-US" dirty="0"/>
              <a:t>Logistic Regression, SVM,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r>
              <a:rPr lang="uk-UA" dirty="0"/>
              <a:t>Незалежна перевірка ефективності.</a:t>
            </a:r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E16454B4-84EB-2C04-994D-4B8A9549518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7E4C953-A091-8A4A-6260-183997A653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17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689018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C3621B56-07DD-5E35-B3D4-A8FF39CF7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2F0E59AA-8320-A5DB-048F-26F4FBBEB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Результати та аналіз</a:t>
            </a:r>
          </a:p>
        </p:txBody>
      </p:sp>
      <p:sp>
        <p:nvSpPr>
          <p:cNvPr id="142" name="Google Shape;142;p24">
            <a:extLst>
              <a:ext uri="{FF2B5EF4-FFF2-40B4-BE49-F238E27FC236}">
                <a16:creationId xmlns:a16="http://schemas.microsoft.com/office/drawing/2014/main" id="{3EAC00A8-04EF-F22C-E7E3-61E29ACE5A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3345543"/>
            <a:ext cx="8520600" cy="899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uk-UA" dirty="0"/>
              <a:t>Найкраща точність -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r>
              <a:rPr lang="uk-UA" dirty="0"/>
              <a:t>Збалансованість - </a:t>
            </a:r>
            <a:r>
              <a:rPr lang="en-US" dirty="0"/>
              <a:t>Logistic Regression.</a:t>
            </a:r>
          </a:p>
          <a:p>
            <a:endParaRPr lang="uk-UA" dirty="0"/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B1830F6E-9C2F-C8D6-9BB3-53BBD68D7E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93597DD-B9AE-C511-693A-A50DF6B867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18</a:t>
            </a:fld>
            <a:endParaRPr lang="uk"/>
          </a:p>
        </p:txBody>
      </p:sp>
      <p:graphicFrame>
        <p:nvGraphicFramePr>
          <p:cNvPr id="5" name="Таблиця 4">
            <a:extLst>
              <a:ext uri="{FF2B5EF4-FFF2-40B4-BE49-F238E27FC236}">
                <a16:creationId xmlns:a16="http://schemas.microsoft.com/office/drawing/2014/main" id="{530C6FD0-AFCD-BCCE-F37E-34342A3B0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904174"/>
              </p:ext>
            </p:extLst>
          </p:nvPr>
        </p:nvGraphicFramePr>
        <p:xfrm>
          <a:off x="1131175" y="1406071"/>
          <a:ext cx="6096000" cy="19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8940079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55497433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5942168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280222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/>
                        <a:t>Модель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Точність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Повнота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Точність позитивного класу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60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87%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86%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477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89%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90%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22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/>
                        <a:t>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89%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832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617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5C2C0388-E3AB-E37A-91E5-B12F9429E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2F449B7D-B82E-9DA8-317B-07B3C0EF64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" sz="3200" dirty="0"/>
              <a:t>Публікація результатів</a:t>
            </a:r>
            <a:endParaRPr lang="uk-UA" sz="3200" dirty="0"/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0EF6CE37-6D14-98D8-5842-6D6CF823FB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BFCA5B1-BA0E-C867-F05B-85F1FAAE29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19</a:t>
            </a:fld>
            <a:endParaRPr lang="uk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58A234-EDAB-DB52-B57C-28E28CB87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909" y="888596"/>
            <a:ext cx="2820891" cy="37746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329E7D-0A99-429E-E255-DCC1E42FB6BC}"/>
              </a:ext>
            </a:extLst>
          </p:cNvPr>
          <p:cNvSpPr txBox="1"/>
          <p:nvPr/>
        </p:nvSpPr>
        <p:spPr>
          <a:xfrm>
            <a:off x="4449158" y="111475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1 Міжнародна науково-практична конференція «СУЧАСНІ ІНФОРМАЦІЙНІ ТЕХНОЛОГІЇ ТА СИСТЕМИ ШТУЧНОГО ІНТЕЛЕКТУ MIT@AIS-2025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F08E4263-A8FD-DA37-14E0-DB06C67BF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8911" y="2104972"/>
            <a:ext cx="1804738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938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Актуальність дослідження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uk-UA" dirty="0"/>
              <a:t>Поширення фейкових новин загрожує інформаційній безпеці.</a:t>
            </a:r>
          </a:p>
          <a:p>
            <a:pPr>
              <a:lnSpc>
                <a:spcPct val="200000"/>
              </a:lnSpc>
            </a:pPr>
            <a:r>
              <a:rPr lang="uk-UA" dirty="0"/>
              <a:t>Соціальні мережі пришвидшують розповсюдження дезінформації.</a:t>
            </a:r>
          </a:p>
          <a:p>
            <a:pPr>
              <a:lnSpc>
                <a:spcPct val="200000"/>
              </a:lnSpc>
            </a:pPr>
            <a:r>
              <a:rPr lang="uk-UA" dirty="0"/>
              <a:t>Традиційні методи перевірки неефективні при великих обсягах даних.</a:t>
            </a: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</a:t>
            </a:fld>
            <a:endParaRPr lang="uk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2E11458C-C40D-CC99-7250-3671F5823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4CF3BFDE-251F-6A83-0673-39783229D0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Висновки та перспективи</a:t>
            </a:r>
          </a:p>
        </p:txBody>
      </p:sp>
      <p:sp>
        <p:nvSpPr>
          <p:cNvPr id="142" name="Google Shape;142;p24">
            <a:extLst>
              <a:ext uri="{FF2B5EF4-FFF2-40B4-BE49-F238E27FC236}">
                <a16:creationId xmlns:a16="http://schemas.microsoft.com/office/drawing/2014/main" id="{759C815D-0789-E3B3-E25B-86ACB38791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3886"/>
            <a:ext cx="8520600" cy="30915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-RU" dirty="0" err="1"/>
              <a:t>Розроблено</a:t>
            </a:r>
            <a:r>
              <a:rPr lang="ru-RU" dirty="0"/>
              <a:t> </a:t>
            </a:r>
            <a:r>
              <a:rPr lang="ru-RU" dirty="0" err="1"/>
              <a:t>ефективну</a:t>
            </a:r>
            <a:r>
              <a:rPr lang="ru-RU" dirty="0"/>
              <a:t> систему </a:t>
            </a:r>
            <a:r>
              <a:rPr lang="ru-RU" dirty="0" err="1"/>
              <a:t>виявлення</a:t>
            </a:r>
            <a:r>
              <a:rPr lang="ru-RU" dirty="0"/>
              <a:t> </a:t>
            </a:r>
            <a:r>
              <a:rPr lang="ru-RU" dirty="0" err="1"/>
              <a:t>фейків</a:t>
            </a:r>
            <a:r>
              <a:rPr lang="ru-RU" dirty="0"/>
              <a:t>.</a:t>
            </a:r>
          </a:p>
          <a:p>
            <a:r>
              <a:rPr lang="ru-RU" dirty="0" err="1"/>
              <a:t>Отримано</a:t>
            </a:r>
            <a:r>
              <a:rPr lang="ru-RU" dirty="0"/>
              <a:t> </a:t>
            </a:r>
            <a:r>
              <a:rPr lang="ru-RU" dirty="0" err="1"/>
              <a:t>високу</a:t>
            </a:r>
            <a:r>
              <a:rPr lang="ru-RU" dirty="0"/>
              <a:t> </a:t>
            </a:r>
            <a:r>
              <a:rPr lang="ru-RU" dirty="0" err="1"/>
              <a:t>точність</a:t>
            </a:r>
            <a:r>
              <a:rPr lang="ru-RU" dirty="0"/>
              <a:t>.</a:t>
            </a:r>
          </a:p>
          <a:p>
            <a:r>
              <a:rPr lang="ru-RU" dirty="0" err="1"/>
              <a:t>Архітектура</a:t>
            </a:r>
            <a:r>
              <a:rPr lang="ru-RU" dirty="0"/>
              <a:t> </a:t>
            </a:r>
            <a:r>
              <a:rPr lang="ru-RU" dirty="0" err="1"/>
              <a:t>масштабована</a:t>
            </a:r>
            <a:r>
              <a:rPr lang="ru-RU" dirty="0"/>
              <a:t>.</a:t>
            </a:r>
          </a:p>
          <a:p>
            <a:r>
              <a:rPr lang="ru-RU" dirty="0" err="1"/>
              <a:t>Перспективи</a:t>
            </a:r>
            <a:r>
              <a:rPr lang="ru-RU" dirty="0"/>
              <a:t>: </a:t>
            </a:r>
            <a:r>
              <a:rPr lang="ru-RU" dirty="0" err="1"/>
              <a:t>мультимодальність</a:t>
            </a:r>
            <a:r>
              <a:rPr lang="ru-RU" dirty="0"/>
              <a:t>, </a:t>
            </a:r>
            <a:r>
              <a:rPr lang="ru-RU" dirty="0" err="1"/>
              <a:t>мультимовність</a:t>
            </a:r>
            <a:r>
              <a:rPr lang="ru-RU" dirty="0"/>
              <a:t>, </a:t>
            </a:r>
            <a:r>
              <a:rPr lang="ru-RU" dirty="0" err="1"/>
              <a:t>промислова</a:t>
            </a:r>
            <a:r>
              <a:rPr lang="ru-RU" dirty="0"/>
              <a:t> </a:t>
            </a:r>
            <a:r>
              <a:rPr lang="ru-RU" dirty="0" err="1"/>
              <a:t>інтеграція</a:t>
            </a:r>
            <a:r>
              <a:rPr lang="ru-RU" dirty="0"/>
              <a:t>.</a:t>
            </a:r>
          </a:p>
          <a:p>
            <a:endParaRPr lang="uk-UA" dirty="0"/>
          </a:p>
          <a:p>
            <a:endParaRPr lang="uk-UA" dirty="0"/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7FE76FD0-B0E1-82C0-2C62-F2D5D92D1F7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0A55B73-10AD-EF74-0BFD-E46B94C824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20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04580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E733A5CB-CFB9-1712-6E9A-9CB0E4251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C4DEAE60-FF00-0E09-B7C7-40F08D9081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58647" y="1745964"/>
            <a:ext cx="2795885" cy="547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Дякую за увагу</a:t>
            </a:r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9E07BD0B-7EEF-A7ED-DD6F-B1A56FF97F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3315987-60FB-32BB-25DF-10EACFCFAA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21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5832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87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-UA" sz="3200" dirty="0"/>
              <a:t>Постановка задачі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uk-UA" dirty="0"/>
              <a:t>Розробити ефективну модель класифікації новин.</a:t>
            </a:r>
          </a:p>
          <a:p>
            <a:pPr>
              <a:lnSpc>
                <a:spcPct val="200000"/>
              </a:lnSpc>
            </a:pPr>
            <a:r>
              <a:rPr lang="uk-UA" dirty="0"/>
              <a:t>Виділити ключові ознаки фейкових новин.</a:t>
            </a:r>
          </a:p>
          <a:p>
            <a:pPr>
              <a:lnSpc>
                <a:spcPct val="200000"/>
              </a:lnSpc>
            </a:pPr>
            <a:r>
              <a:rPr lang="uk-UA" dirty="0"/>
              <a:t>Реалізувати аналіз маніпулятивних </a:t>
            </a:r>
            <a:r>
              <a:rPr lang="uk-UA" dirty="0" err="1"/>
              <a:t>патернів</a:t>
            </a:r>
            <a:r>
              <a:rPr lang="uk-UA" dirty="0"/>
              <a:t>.</a:t>
            </a:r>
          </a:p>
          <a:p>
            <a:pPr>
              <a:lnSpc>
                <a:spcPct val="200000"/>
              </a:lnSpc>
            </a:pPr>
            <a:r>
              <a:rPr lang="uk-UA" dirty="0"/>
              <a:t>Забезпечити раннє виявлення дезінформації.</a:t>
            </a: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3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40910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044F8AB8-DC2F-C74A-89C0-D345D11D4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B113117E-E8F8-5C20-20B1-462C165E32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877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-UA" sz="3200" dirty="0"/>
              <a:t>Об'єкт, предмет, мета дослідження</a:t>
            </a:r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A4D9EF53-0BD4-BF9C-4682-20F566FAB7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6"/>
            <a:ext cx="8520600" cy="2766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ru-RU" sz="1400" dirty="0" err="1"/>
              <a:t>Об'єкт</a:t>
            </a:r>
            <a:r>
              <a:rPr lang="ru-RU" sz="1400" dirty="0"/>
              <a:t>: </a:t>
            </a:r>
            <a:r>
              <a:rPr lang="ru-RU" sz="1400" dirty="0" err="1"/>
              <a:t>класифікація</a:t>
            </a:r>
            <a:r>
              <a:rPr lang="ru-RU" sz="1400" dirty="0"/>
              <a:t> </a:t>
            </a:r>
            <a:r>
              <a:rPr lang="ru-RU" sz="1400" dirty="0" err="1"/>
              <a:t>новинних</a:t>
            </a:r>
            <a:r>
              <a:rPr lang="ru-RU" sz="1400" dirty="0"/>
              <a:t> </a:t>
            </a:r>
            <a:r>
              <a:rPr lang="ru-RU" sz="1400" dirty="0" err="1"/>
              <a:t>текстів</a:t>
            </a:r>
            <a:r>
              <a:rPr lang="ru-RU" sz="1400" dirty="0"/>
              <a:t>. </a:t>
            </a:r>
          </a:p>
          <a:p>
            <a:pPr>
              <a:lnSpc>
                <a:spcPct val="200000"/>
              </a:lnSpc>
            </a:pPr>
            <a:r>
              <a:rPr lang="ru-RU" sz="1400" dirty="0"/>
              <a:t>Предмет: </a:t>
            </a:r>
            <a:r>
              <a:rPr lang="ru-RU" sz="1400" dirty="0" err="1"/>
              <a:t>алгоритми</a:t>
            </a:r>
            <a:r>
              <a:rPr lang="ru-RU" sz="1400" dirty="0"/>
              <a:t> ML та </a:t>
            </a:r>
            <a:r>
              <a:rPr lang="ru-RU" sz="1400" dirty="0" err="1"/>
              <a:t>методи</a:t>
            </a:r>
            <a:r>
              <a:rPr lang="ru-RU" sz="1400" dirty="0"/>
              <a:t> NLP.</a:t>
            </a:r>
          </a:p>
          <a:p>
            <a:pPr>
              <a:lnSpc>
                <a:spcPct val="200000"/>
              </a:lnSpc>
            </a:pPr>
            <a:r>
              <a:rPr lang="ru-RU" sz="1400" dirty="0"/>
              <a:t>Мета: </a:t>
            </a:r>
            <a:r>
              <a:rPr lang="ru-RU" sz="1400" dirty="0" err="1"/>
              <a:t>створення</a:t>
            </a:r>
            <a:r>
              <a:rPr lang="ru-RU" sz="1400" dirty="0"/>
              <a:t> </a:t>
            </a:r>
            <a:r>
              <a:rPr lang="ru-RU" sz="1400" dirty="0" err="1"/>
              <a:t>ефективної</a:t>
            </a:r>
            <a:r>
              <a:rPr lang="ru-RU" sz="1400" dirty="0"/>
              <a:t> AI-</a:t>
            </a:r>
            <a:r>
              <a:rPr lang="ru-RU" sz="1400" dirty="0" err="1"/>
              <a:t>системи</a:t>
            </a:r>
            <a:r>
              <a:rPr lang="ru-RU" sz="1400" dirty="0"/>
              <a:t> </a:t>
            </a:r>
            <a:r>
              <a:rPr lang="ru-RU" sz="1400" dirty="0" err="1"/>
              <a:t>виявлення</a:t>
            </a:r>
            <a:r>
              <a:rPr lang="ru-RU" sz="1400" dirty="0"/>
              <a:t> </a:t>
            </a:r>
            <a:r>
              <a:rPr lang="ru-RU" sz="1400" dirty="0" err="1"/>
              <a:t>фейків</a:t>
            </a:r>
            <a:r>
              <a:rPr lang="ru-RU" sz="1400" dirty="0"/>
              <a:t>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uk-UA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uk-UA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sz="2300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en-US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en-US" sz="1400" b="1" dirty="0"/>
          </a:p>
          <a:p>
            <a:pPr marL="2857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en-US" sz="1400" b="1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sz="1400" dirty="0"/>
          </a:p>
          <a:p>
            <a:pPr marL="342900">
              <a:spcBef>
                <a:spcPts val="1500"/>
              </a:spcBef>
              <a:spcAft>
                <a:spcPts val="1200"/>
              </a:spcAft>
            </a:pPr>
            <a:endParaRPr lang="uk-UA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1E965293-8828-4C8E-8B5D-2EFB602CEA8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2B4D1ED-1CA8-5B69-4127-D1E8E314AE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4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2012355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202223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Проблематика фейкових новин</a:t>
            </a: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175657"/>
            <a:ext cx="8520600" cy="3183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ru-RU" dirty="0" err="1"/>
              <a:t>Масштабність</a:t>
            </a:r>
            <a:r>
              <a:rPr lang="ru-RU" dirty="0"/>
              <a:t> </a:t>
            </a:r>
            <a:r>
              <a:rPr lang="ru-RU" dirty="0" err="1"/>
              <a:t>поширення</a:t>
            </a:r>
            <a:r>
              <a:rPr lang="ru-RU" dirty="0"/>
              <a:t> через </a:t>
            </a:r>
            <a:r>
              <a:rPr lang="ru-RU" dirty="0" err="1"/>
              <a:t>соцмережі</a:t>
            </a:r>
            <a:r>
              <a:rPr lang="ru-RU" dirty="0"/>
              <a:t>.</a:t>
            </a:r>
          </a:p>
          <a:p>
            <a:pPr>
              <a:lnSpc>
                <a:spcPct val="200000"/>
              </a:lnSpc>
            </a:pPr>
            <a:r>
              <a:rPr lang="ru-RU" dirty="0" err="1"/>
              <a:t>Генерація</a:t>
            </a:r>
            <a:r>
              <a:rPr lang="ru-RU" dirty="0"/>
              <a:t> </a:t>
            </a:r>
            <a:r>
              <a:rPr lang="ru-RU" dirty="0" err="1"/>
              <a:t>фейків</a:t>
            </a:r>
            <a:r>
              <a:rPr lang="ru-RU" dirty="0"/>
              <a:t> AI-</a:t>
            </a:r>
            <a:r>
              <a:rPr lang="ru-RU" dirty="0" err="1"/>
              <a:t>інструментами</a:t>
            </a:r>
            <a:r>
              <a:rPr lang="ru-RU" dirty="0"/>
              <a:t>.</a:t>
            </a:r>
          </a:p>
          <a:p>
            <a:pPr>
              <a:lnSpc>
                <a:spcPct val="200000"/>
              </a:lnSpc>
            </a:pPr>
            <a:r>
              <a:rPr lang="ru-RU" dirty="0" err="1"/>
              <a:t>Складність</a:t>
            </a:r>
            <a:r>
              <a:rPr lang="ru-RU" dirty="0"/>
              <a:t> </a:t>
            </a:r>
            <a:r>
              <a:rPr lang="ru-RU" dirty="0" err="1"/>
              <a:t>розпізнавання</a:t>
            </a:r>
            <a:r>
              <a:rPr lang="ru-RU" dirty="0"/>
              <a:t> </a:t>
            </a:r>
            <a:r>
              <a:rPr lang="ru-RU" dirty="0" err="1"/>
              <a:t>навіть</a:t>
            </a:r>
            <a:r>
              <a:rPr lang="ru-RU" dirty="0"/>
              <a:t> для </a:t>
            </a:r>
            <a:r>
              <a:rPr lang="ru-RU" dirty="0" err="1"/>
              <a:t>експертів</a:t>
            </a:r>
            <a:r>
              <a:rPr lang="ru-RU" dirty="0"/>
              <a:t>.</a:t>
            </a:r>
          </a:p>
          <a:p>
            <a:pPr>
              <a:lnSpc>
                <a:spcPct val="200000"/>
              </a:lnSpc>
            </a:pPr>
            <a:r>
              <a:rPr lang="ru-RU" dirty="0" err="1"/>
              <a:t>Вплив</a:t>
            </a:r>
            <a:r>
              <a:rPr lang="ru-RU" dirty="0"/>
              <a:t> </a:t>
            </a:r>
            <a:r>
              <a:rPr lang="ru-RU" dirty="0" err="1"/>
              <a:t>людського</a:t>
            </a:r>
            <a:r>
              <a:rPr lang="ru-RU" dirty="0"/>
              <a:t> фактора.</a:t>
            </a:r>
            <a:endParaRPr lang="uk-UA" b="1" dirty="0"/>
          </a:p>
          <a:p>
            <a:pPr marL="285750" indent="-285750">
              <a:spcBef>
                <a:spcPts val="1500"/>
              </a:spcBef>
            </a:pPr>
            <a:endParaRPr lang="ru-RU" b="1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5</a:t>
            </a:fld>
            <a:endParaRPr lang="u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521A83B6-84E1-E55A-0092-C965389D8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87D91678-B924-4242-1369-48834667D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02223"/>
            <a:ext cx="8520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Особливості поширення фейків</a:t>
            </a:r>
          </a:p>
        </p:txBody>
      </p:sp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201BBF6B-9798-12B4-EE9E-A659FBFABA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75657"/>
            <a:ext cx="8520600" cy="3183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uk-UA" dirty="0"/>
              <a:t>Підсилення </a:t>
            </a:r>
            <a:r>
              <a:rPr lang="uk-UA" dirty="0" err="1"/>
              <a:t>емоційно</a:t>
            </a:r>
            <a:r>
              <a:rPr lang="uk-UA" dirty="0"/>
              <a:t> забарвленого контенту.</a:t>
            </a:r>
          </a:p>
          <a:p>
            <a:pPr>
              <a:lnSpc>
                <a:spcPct val="200000"/>
              </a:lnSpc>
            </a:pPr>
            <a:r>
              <a:rPr lang="uk-UA" dirty="0"/>
              <a:t>Формування інформаційних бульбашок.</a:t>
            </a:r>
          </a:p>
          <a:p>
            <a:pPr>
              <a:lnSpc>
                <a:spcPct val="200000"/>
              </a:lnSpc>
            </a:pPr>
            <a:r>
              <a:rPr lang="uk-UA" dirty="0"/>
              <a:t>Генерація контенту. </a:t>
            </a:r>
          </a:p>
          <a:p>
            <a:pPr>
              <a:lnSpc>
                <a:spcPct val="200000"/>
              </a:lnSpc>
            </a:pPr>
            <a:r>
              <a:rPr lang="uk-UA" dirty="0"/>
              <a:t>Висока автоматизація створення фейків.</a:t>
            </a:r>
          </a:p>
          <a:p>
            <a:pPr marL="285750" indent="-285750">
              <a:spcBef>
                <a:spcPts val="1500"/>
              </a:spcBef>
            </a:pPr>
            <a:endParaRPr lang="ru-RU" b="1" dirty="0"/>
          </a:p>
        </p:txBody>
      </p:sp>
      <p:pic>
        <p:nvPicPr>
          <p:cNvPr id="87" name="Google Shape;87;p16">
            <a:extLst>
              <a:ext uri="{FF2B5EF4-FFF2-40B4-BE49-F238E27FC236}">
                <a16:creationId xmlns:a16="http://schemas.microsoft.com/office/drawing/2014/main" id="{DB3ABFEC-6F01-9255-3D70-D391E2DAD74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2F6594D-A59D-CA64-BBDA-4EED5E1D7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6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45958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Актуалізація рішень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uk-UA" sz="1600" dirty="0"/>
              <a:t>Автоматизовані системи перевірки фактів.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NLP </a:t>
            </a:r>
            <a:r>
              <a:rPr lang="uk-UA" sz="1600" dirty="0"/>
              <a:t>та </a:t>
            </a:r>
            <a:r>
              <a:rPr lang="en-US" sz="1600" dirty="0"/>
              <a:t>ML </a:t>
            </a:r>
            <a:r>
              <a:rPr lang="uk-UA" sz="1600" dirty="0"/>
              <a:t>аналіз текстів.</a:t>
            </a:r>
          </a:p>
          <a:p>
            <a:pPr>
              <a:lnSpc>
                <a:spcPct val="200000"/>
              </a:lnSpc>
            </a:pPr>
            <a:r>
              <a:rPr lang="uk-UA" sz="1600" dirty="0"/>
              <a:t>Аналіз соціальних графів.</a:t>
            </a:r>
          </a:p>
          <a:p>
            <a:pPr>
              <a:lnSpc>
                <a:spcPct val="200000"/>
              </a:lnSpc>
            </a:pPr>
            <a:r>
              <a:rPr lang="uk-UA" sz="1600" dirty="0"/>
              <a:t>Освітні ініціативи з </a:t>
            </a:r>
            <a:r>
              <a:rPr lang="uk-UA" sz="1600" dirty="0" err="1"/>
              <a:t>медіаграмотності</a:t>
            </a:r>
            <a:r>
              <a:rPr lang="uk-UA" sz="1600" dirty="0"/>
              <a:t>.</a:t>
            </a:r>
          </a:p>
          <a:p>
            <a:pPr marL="0" indent="0">
              <a:spcBef>
                <a:spcPts val="1500"/>
              </a:spcBef>
              <a:spcAft>
                <a:spcPts val="12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500"/>
              </a:spcBef>
              <a:spcAft>
                <a:spcPts val="1200"/>
              </a:spcAft>
              <a:buNone/>
            </a:pPr>
            <a:endParaRPr lang="uk-U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7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59261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4BA775A0-069E-59E7-4F08-ED895BF62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20321318-843D-D490-F81C-72FE6A2621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ru-RU" sz="3200" dirty="0" err="1"/>
              <a:t>Огляд</a:t>
            </a:r>
            <a:r>
              <a:rPr lang="ru-RU" sz="3200" dirty="0"/>
              <a:t> </a:t>
            </a:r>
            <a:r>
              <a:rPr lang="ru-RU" sz="3200" dirty="0" err="1"/>
              <a:t>літератури</a:t>
            </a:r>
            <a:endParaRPr lang="ru-RU" sz="3200" dirty="0"/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9F1B8292-AEFA-D7E5-FBEC-6A4773A8C4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uk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точність класифікації;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uk-U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час навчання </a:t>
            </a:r>
            <a:r>
              <a:rPr lang="uk-UA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моделі;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uk-U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</a:t>
            </a:r>
            <a:r>
              <a:rPr lang="uk-U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ас класифікації одного зразка;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uk-U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споживання пам’яті;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uk-UA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простота впровадження.</a:t>
            </a:r>
            <a:endParaRPr lang="uk-U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500"/>
              </a:spcBef>
              <a:spcAft>
                <a:spcPts val="1200"/>
              </a:spcAft>
              <a:buNone/>
            </a:pPr>
            <a:endParaRPr lang="uk-U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40A13AFA-B649-6307-9743-5FC2962A251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C0CF3A2-5612-0A55-3A53-D4D38BF0E0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8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359606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77AFD724-EABB-5883-A3A3-4A7CA2EFB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6DB2CB62-F329-BFE5-3DB5-3DD63DD0FD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uk-UA" sz="3200" dirty="0"/>
              <a:t>Висновки з огляду</a:t>
            </a:r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3B20E187-65D0-E46D-1A3E-953A0BB961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uk-UA" sz="1400" dirty="0"/>
              <a:t>Ефективність комбінованих моделей.</a:t>
            </a:r>
          </a:p>
          <a:p>
            <a:pPr>
              <a:lnSpc>
                <a:spcPct val="200000"/>
              </a:lnSpc>
            </a:pPr>
            <a:r>
              <a:rPr lang="uk-UA" sz="1400" dirty="0"/>
              <a:t>Важливість глибинного навчання (</a:t>
            </a:r>
            <a:r>
              <a:rPr lang="en-US" sz="1400" dirty="0"/>
              <a:t>CNN, RNN, BERT).</a:t>
            </a:r>
          </a:p>
          <a:p>
            <a:pPr>
              <a:lnSpc>
                <a:spcPct val="200000"/>
              </a:lnSpc>
            </a:pPr>
            <a:r>
              <a:rPr lang="uk-UA" sz="1400" dirty="0"/>
              <a:t>Складність через багатомовність та іронію.</a:t>
            </a:r>
          </a:p>
          <a:p>
            <a:pPr>
              <a:lnSpc>
                <a:spcPct val="200000"/>
              </a:lnSpc>
            </a:pPr>
            <a:r>
              <a:rPr lang="uk-UA" sz="1400" dirty="0"/>
              <a:t>Необхідність раннього виявлення.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</a:pPr>
            <a:endParaRPr lang="uk-U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1000"/>
              </a:spcAft>
            </a:pPr>
            <a:endParaRPr lang="uk-U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500"/>
              </a:spcBef>
              <a:spcAft>
                <a:spcPts val="12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500"/>
              </a:spcBef>
              <a:spcAft>
                <a:spcPts val="1200"/>
              </a:spcAft>
              <a:buNone/>
            </a:pPr>
            <a:endParaRPr lang="uk-UA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C5D0A4F8-FD7E-043F-5F6A-8248AD2F7F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DE69BA3-F5CC-8381-0369-8E323595DF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mtClean="0"/>
              <a:t>9</a:t>
            </a:fld>
            <a:endParaRPr lang="uk"/>
          </a:p>
        </p:txBody>
      </p:sp>
    </p:spTree>
    <p:extLst>
      <p:ext uri="{BB962C8B-B14F-4D97-AF65-F5344CB8AC3E}">
        <p14:creationId xmlns:p14="http://schemas.microsoft.com/office/powerpoint/2010/main" val="1071331047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536</Words>
  <Application>Microsoft Office PowerPoint</Application>
  <PresentationFormat>Екран (16:9)</PresentationFormat>
  <Paragraphs>151</Paragraphs>
  <Slides>21</Slides>
  <Notes>21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21</vt:i4>
      </vt:variant>
    </vt:vector>
  </HeadingPairs>
  <TitlesOfParts>
    <vt:vector size="26" baseType="lpstr">
      <vt:lpstr>Economica</vt:lpstr>
      <vt:lpstr>Arial</vt:lpstr>
      <vt:lpstr>Calibri</vt:lpstr>
      <vt:lpstr>Open Sans</vt:lpstr>
      <vt:lpstr>Luxe</vt:lpstr>
      <vt:lpstr>  Дослідження методів програмної реалізації класифікаторів фейкових новин на основі штучного інтелекту </vt:lpstr>
      <vt:lpstr>Актуальність дослідження</vt:lpstr>
      <vt:lpstr>Постановка задачі</vt:lpstr>
      <vt:lpstr>Об'єкт, предмет, мета дослідження</vt:lpstr>
      <vt:lpstr>Проблематика фейкових новин</vt:lpstr>
      <vt:lpstr>Особливості поширення фейків</vt:lpstr>
      <vt:lpstr>Актуалізація рішень</vt:lpstr>
      <vt:lpstr>Огляд літератури</vt:lpstr>
      <vt:lpstr>Висновки з огляду</vt:lpstr>
      <vt:lpstr>Обмеження дослідження</vt:lpstr>
      <vt:lpstr>Необхідні ресурси</vt:lpstr>
      <vt:lpstr>Методи дослідження</vt:lpstr>
      <vt:lpstr>Багатокритеріальна оцінка моделей</vt:lpstr>
      <vt:lpstr>Архітектура системи</vt:lpstr>
      <vt:lpstr>Програмна реалізація</vt:lpstr>
      <vt:lpstr>Експериментальні дослідження</vt:lpstr>
      <vt:lpstr>Експериментальні дослідження</vt:lpstr>
      <vt:lpstr>Результати та аналіз</vt:lpstr>
      <vt:lpstr>Публікація результатів</vt:lpstr>
      <vt:lpstr>Висновки та перспективи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 </dc:title>
  <cp:lastModifiedBy>Kostiantyn Golikov</cp:lastModifiedBy>
  <cp:revision>48</cp:revision>
  <dcterms:modified xsi:type="dcterms:W3CDTF">2025-06-17T20:47:56Z</dcterms:modified>
</cp:coreProperties>
</file>