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3" r:id="rId5"/>
    <p:sldId id="264" r:id="rId6"/>
    <p:sldId id="265" r:id="rId7"/>
    <p:sldId id="266" r:id="rId8"/>
    <p:sldId id="267" r:id="rId9"/>
    <p:sldId id="261" r:id="rId10"/>
    <p:sldId id="268" r:id="rId11"/>
    <p:sldId id="269"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Title with Picture">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541867" y="2464943"/>
            <a:ext cx="11108267" cy="1470025"/>
          </a:xfrm>
          <a:prstGeom prst="rect">
            <a:avLst/>
          </a:prstGeom>
        </p:spPr>
        <p:txBody>
          <a:bodyPr anchor="ctr"/>
          <a:lstStyle>
            <a:lvl1pPr algn="ctr">
              <a:defRPr sz="3735" cap="small" baseline="0">
                <a:solidFill>
                  <a:schemeClr val="tx1"/>
                </a:solidFill>
                <a:latin typeface="Arial" panose="020B0604020202020204" pitchFamily="34" charset="0"/>
                <a:cs typeface="Arial" panose="020B0604020202020204" pitchFamily="34" charset="0"/>
              </a:defRPr>
            </a:lvl1pPr>
          </a:lstStyle>
          <a:p>
            <a:r>
              <a:rPr lang="en-US" dirty="0"/>
              <a:t>Click to add presentation title</a:t>
            </a:r>
            <a:endParaRPr lang="en-US" dirty="0"/>
          </a:p>
        </p:txBody>
      </p:sp>
      <p:sp>
        <p:nvSpPr>
          <p:cNvPr id="13" name="Subtitle 2"/>
          <p:cNvSpPr>
            <a:spLocks noGrp="1"/>
          </p:cNvSpPr>
          <p:nvPr>
            <p:ph type="subTitle" idx="1" hasCustomPrompt="1"/>
          </p:nvPr>
        </p:nvSpPr>
        <p:spPr>
          <a:xfrm>
            <a:off x="541867" y="4252804"/>
            <a:ext cx="11108267" cy="731520"/>
          </a:xfrm>
          <a:prstGeom prst="rect">
            <a:avLst/>
          </a:prstGeom>
        </p:spPr>
        <p:txBody>
          <a:bodyPr anchor="ctr">
            <a:normAutofit/>
          </a:bodyPr>
          <a:lstStyle>
            <a:lvl1pPr marL="0" indent="0" algn="ctr">
              <a:buNone/>
              <a:defRPr sz="2665" cap="small" baseline="0">
                <a:solidFill>
                  <a:schemeClr val="tx1"/>
                </a:solidFill>
                <a:latin typeface="Arial" panose="020B0604020202020204" pitchFamily="34" charset="0"/>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dirty="0"/>
              <a:t>Click to add Author or Presenter</a:t>
            </a:r>
            <a:endParaRPr lang="en-US" dirty="0"/>
          </a:p>
        </p:txBody>
      </p:sp>
      <p:sp>
        <p:nvSpPr>
          <p:cNvPr id="16" name="Text Placeholder 5"/>
          <p:cNvSpPr>
            <a:spLocks noGrp="1"/>
          </p:cNvSpPr>
          <p:nvPr>
            <p:ph type="body" sz="quarter" idx="12" hasCustomPrompt="1"/>
          </p:nvPr>
        </p:nvSpPr>
        <p:spPr>
          <a:xfrm>
            <a:off x="541867" y="5164667"/>
            <a:ext cx="11108267" cy="730251"/>
          </a:xfrm>
          <a:prstGeom prst="rect">
            <a:avLst/>
          </a:prstGeom>
        </p:spPr>
        <p:txBody>
          <a:bodyPr anchor="ctr"/>
          <a:lstStyle>
            <a:lvl1pPr marL="0" indent="0" algn="ctr">
              <a:buNone/>
              <a:defRPr sz="2135" i="1">
                <a:solidFill>
                  <a:schemeClr val="tx1"/>
                </a:solidFill>
                <a:latin typeface="Arial" panose="020B0604020202020204" pitchFamily="34" charset="0"/>
                <a:cs typeface="Arial" panose="020B0604020202020204" pitchFamily="34" charset="0"/>
              </a:defRPr>
            </a:lvl1pPr>
          </a:lstStyle>
          <a:p>
            <a:pPr lvl="0"/>
            <a:r>
              <a:rPr lang="en-US" dirty="0"/>
              <a:t>Click to add Date</a:t>
            </a:r>
            <a:endParaRPr lang="en-US" dirty="0"/>
          </a:p>
        </p:txBody>
      </p:sp>
      <p:sp>
        <p:nvSpPr>
          <p:cNvPr id="12" name="Footer Placeholder 4"/>
          <p:cNvSpPr>
            <a:spLocks noGrp="1"/>
          </p:cNvSpPr>
          <p:nvPr>
            <p:ph type="ftr" sz="quarter" idx="11"/>
          </p:nvPr>
        </p:nvSpPr>
        <p:spPr>
          <a:xfrm>
            <a:off x="541867" y="6484768"/>
            <a:ext cx="11108267" cy="365125"/>
          </a:xfrm>
          <a:prstGeom prst="rect">
            <a:avLst/>
          </a:prstGeom>
        </p:spPr>
        <p:txBody>
          <a:bodyPr anchor="t"/>
          <a:lstStyle>
            <a:lvl1pPr algn="ctr">
              <a:defRPr sz="1200" b="1">
                <a:solidFill>
                  <a:schemeClr val="tx2"/>
                </a:solidFill>
                <a:latin typeface="Arial" panose="020B0604020202020204" pitchFamily="34" charset="0"/>
                <a:cs typeface="Arial" panose="020B0604020202020204" pitchFamily="34" charset="0"/>
              </a:defRPr>
            </a:lvl1pPr>
          </a:lstStyle>
          <a:p>
            <a:r>
              <a:rPr lang="en-US"/>
              <a:t>Dow Restricted</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456267"/>
          </a:xfrm>
          <a:prstGeom prst="rect">
            <a:avLst/>
          </a:prstGeom>
        </p:spPr>
      </p:pic>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ogo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10968"/>
            <a:ext cx="12192000" cy="541867"/>
          </a:xfrm>
          <a:prstGeom prst="rect">
            <a:avLst/>
          </a:prstGeom>
        </p:spPr>
      </p:pic>
      <p:sp>
        <p:nvSpPr>
          <p:cNvPr id="18" name="Content Placeholder 2"/>
          <p:cNvSpPr>
            <a:spLocks noGrp="1"/>
          </p:cNvSpPr>
          <p:nvPr>
            <p:ph idx="1"/>
          </p:nvPr>
        </p:nvSpPr>
        <p:spPr>
          <a:xfrm>
            <a:off x="541867" y="889000"/>
            <a:ext cx="11106151" cy="5283200"/>
          </a:xfrm>
          <a:prstGeom prst="rect">
            <a:avLst/>
          </a:prstGeom>
        </p:spPr>
        <p:txBody>
          <a:bodyPr lIns="45720" rIns="45720">
            <a:noAutofit/>
          </a:bodyPr>
          <a:lstStyle>
            <a:lvl1pPr marL="304800" indent="-304800">
              <a:buClr>
                <a:srgbClr val="E80032"/>
              </a:buClr>
              <a:buFont typeface="Wingdings" panose="05000000000000000000" pitchFamily="2" charset="2"/>
              <a:buChar char="§"/>
              <a:defRPr sz="2135">
                <a:solidFill>
                  <a:schemeClr val="tx1">
                    <a:lumMod val="75000"/>
                    <a:lumOff val="25000"/>
                  </a:schemeClr>
                </a:solidFill>
                <a:latin typeface="Arial" panose="020B0604020202020204" pitchFamily="34" charset="0"/>
                <a:cs typeface="Arial" panose="020B0604020202020204" pitchFamily="34" charset="0"/>
              </a:defRPr>
            </a:lvl1pPr>
            <a:lvl2pPr marL="609600" indent="-304800">
              <a:buClr>
                <a:srgbClr val="E80032"/>
              </a:buClr>
              <a:buSzPct val="80000"/>
              <a:buFont typeface="Wingdings" panose="05000000000000000000" pitchFamily="2" charset="2"/>
              <a:buChar char="Ø"/>
              <a:defRPr sz="1865">
                <a:solidFill>
                  <a:schemeClr val="tx1">
                    <a:lumMod val="75000"/>
                    <a:lumOff val="25000"/>
                  </a:schemeClr>
                </a:solidFill>
                <a:latin typeface="Arial" panose="020B0604020202020204" pitchFamily="34" charset="0"/>
                <a:cs typeface="Arial" panose="020B0604020202020204" pitchFamily="34" charset="0"/>
              </a:defRPr>
            </a:lvl2pPr>
            <a:lvl3pPr marL="914400" indent="-304800">
              <a:buClr>
                <a:srgbClr val="E80032"/>
              </a:buClr>
              <a:buSzPct val="80000"/>
              <a:buFont typeface="Wingdings" panose="05000000000000000000" pitchFamily="2" charset="2"/>
              <a:buChar char="ü"/>
              <a:defRPr sz="1735">
                <a:solidFill>
                  <a:schemeClr val="tx1">
                    <a:lumMod val="75000"/>
                    <a:lumOff val="25000"/>
                  </a:schemeClr>
                </a:solidFill>
                <a:latin typeface="Arial" panose="020B0604020202020204" pitchFamily="34" charset="0"/>
                <a:cs typeface="Arial" panose="020B0604020202020204" pitchFamily="34" charset="0"/>
              </a:defRPr>
            </a:lvl3pPr>
            <a:lvl4pPr>
              <a:defRPr sz="2400"/>
            </a:lvl4pPr>
            <a:lvl5pPr>
              <a:defRPr sz="2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2" name="Title 1"/>
          <p:cNvSpPr>
            <a:spLocks noGrp="1"/>
          </p:cNvSpPr>
          <p:nvPr>
            <p:ph type="title"/>
          </p:nvPr>
        </p:nvSpPr>
        <p:spPr>
          <a:xfrm>
            <a:off x="541297" y="123735"/>
            <a:ext cx="11106912" cy="560832"/>
          </a:xfrm>
          <a:prstGeom prst="rect">
            <a:avLst/>
          </a:prstGeom>
        </p:spPr>
        <p:txBody>
          <a:bodyPr lIns="45720" rIns="45720" anchor="ctr"/>
          <a:lstStyle>
            <a:lvl1pPr>
              <a:defRPr lang="en-US" sz="2665" cap="small" baseline="0" dirty="0">
                <a:solidFill>
                  <a:schemeClr val="tx1">
                    <a:lumMod val="75000"/>
                    <a:lumOff val="25000"/>
                  </a:schemeClr>
                </a:solidFill>
                <a:latin typeface="Arial" panose="020B0604020202020204" pitchFamily="34" charset="0"/>
                <a:cs typeface="Arial" panose="020B0604020202020204" pitchFamily="34" charset="0"/>
              </a:defRPr>
            </a:lvl1pPr>
          </a:lstStyle>
          <a:p>
            <a:pPr marL="0" lvl="0"/>
            <a:r>
              <a:rPr lang="en-US" dirty="0"/>
              <a:t>Click to edit Master title style</a:t>
            </a:r>
            <a:endParaRPr lang="en-US" dirty="0"/>
          </a:p>
        </p:txBody>
      </p:sp>
      <p:sp>
        <p:nvSpPr>
          <p:cNvPr id="13" name="Slide Number Placeholder 3"/>
          <p:cNvSpPr>
            <a:spLocks noGrp="1"/>
          </p:cNvSpPr>
          <p:nvPr>
            <p:ph type="sldNum" sz="quarter" idx="11"/>
          </p:nvPr>
        </p:nvSpPr>
        <p:spPr>
          <a:xfrm>
            <a:off x="11019265" y="6487075"/>
            <a:ext cx="624551" cy="365760"/>
          </a:xfrm>
          <a:prstGeom prst="rect">
            <a:avLst/>
          </a:prstGeom>
          <a:noFill/>
        </p:spPr>
        <p:txBody>
          <a:bodyPr anchor="ctr"/>
          <a:lstStyle>
            <a:lvl1pPr algn="r">
              <a:defRPr sz="1200" b="1">
                <a:solidFill>
                  <a:schemeClr val="tx1">
                    <a:lumMod val="60000"/>
                    <a:lumOff val="40000"/>
                  </a:schemeClr>
                </a:solidFill>
                <a:latin typeface="Arial" panose="020B0604020202020204" pitchFamily="34" charset="0"/>
                <a:cs typeface="Arial" panose="020B0604020202020204" pitchFamily="34" charset="0"/>
              </a:defRPr>
            </a:lvl1pPr>
          </a:lstStyle>
          <a:p>
            <a:fld id="{B6D1532F-61F1-B941-ACDF-6BC65E0B4055}" type="slidenum">
              <a:rPr lang="en-US" smtClean="0"/>
            </a:fld>
            <a:endParaRPr lang="en-US" dirty="0"/>
          </a:p>
        </p:txBody>
      </p:sp>
      <p:sp>
        <p:nvSpPr>
          <p:cNvPr id="16" name="Footer Placeholder 2"/>
          <p:cNvSpPr>
            <a:spLocks noGrp="1"/>
          </p:cNvSpPr>
          <p:nvPr>
            <p:ph type="ftr" sz="quarter" idx="10"/>
          </p:nvPr>
        </p:nvSpPr>
        <p:spPr>
          <a:xfrm>
            <a:off x="539748" y="6487075"/>
            <a:ext cx="4023360" cy="365760"/>
          </a:xfrm>
          <a:prstGeom prst="rect">
            <a:avLst/>
          </a:prstGeom>
        </p:spPr>
        <p:txBody>
          <a:bodyPr lIns="45720" rIns="45720" anchor="ctr"/>
          <a:lstStyle>
            <a:lvl1pPr algn="l">
              <a:defRPr sz="1200">
                <a:solidFill>
                  <a:schemeClr val="tx1">
                    <a:lumMod val="60000"/>
                    <a:lumOff val="40000"/>
                  </a:schemeClr>
                </a:solidFill>
                <a:latin typeface="Arial" panose="020B0604020202020204" pitchFamily="34" charset="0"/>
                <a:cs typeface="Arial" panose="020B0604020202020204" pitchFamily="34" charset="0"/>
              </a:defRPr>
            </a:lvl1pPr>
          </a:lstStyle>
          <a:p>
            <a:r>
              <a:rPr lang="en-US"/>
              <a:t>Dow Restricted</a:t>
            </a:r>
            <a:endParaRPr lang="en-US" dirty="0"/>
          </a:p>
        </p:txBody>
      </p:sp>
      <p:sp>
        <p:nvSpPr>
          <p:cNvPr id="17" name="Date Placeholder 4"/>
          <p:cNvSpPr>
            <a:spLocks noGrp="1"/>
          </p:cNvSpPr>
          <p:nvPr>
            <p:ph type="dt" sz="half" idx="12"/>
          </p:nvPr>
        </p:nvSpPr>
        <p:spPr>
          <a:xfrm>
            <a:off x="7821084" y="6487075"/>
            <a:ext cx="3101421" cy="365760"/>
          </a:xfrm>
          <a:prstGeom prst="rect">
            <a:avLst/>
          </a:prstGeom>
        </p:spPr>
        <p:txBody>
          <a:bodyPr anchor="ctr"/>
          <a:lstStyle>
            <a:lvl1pPr algn="r">
              <a:defRPr sz="1200">
                <a:solidFill>
                  <a:schemeClr val="tx1">
                    <a:lumMod val="60000"/>
                    <a:lumOff val="40000"/>
                  </a:schemeClr>
                </a:solidFill>
                <a:latin typeface="Arial" panose="020B0604020202020204" pitchFamily="34" charset="0"/>
                <a:cs typeface="Arial" panose="020B0604020202020204" pitchFamily="34" charset="0"/>
              </a:defRPr>
            </a:lvl1pPr>
          </a:lstStyle>
          <a:p>
            <a:endParaRPr lang="en-US" dirty="0"/>
          </a:p>
        </p:txBody>
      </p:sp>
      <p:cxnSp>
        <p:nvCxnSpPr>
          <p:cNvPr id="14" name="Straight Connector 13"/>
          <p:cNvCxnSpPr/>
          <p:nvPr userDrawn="1"/>
        </p:nvCxnSpPr>
        <p:spPr>
          <a:xfrm>
            <a:off x="541865" y="700988"/>
            <a:ext cx="11106912"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Closer 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11282" r="-1"/>
          <a:stretch>
            <a:fillRect/>
          </a:stretch>
        </p:blipFill>
        <p:spPr>
          <a:xfrm>
            <a:off x="0" y="0"/>
            <a:ext cx="12192000" cy="6858000"/>
          </a:xfrm>
          <a:prstGeom prst="rect">
            <a:avLst/>
          </a:prstGeom>
        </p:spPr>
      </p:pic>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155" y="2808478"/>
            <a:ext cx="11108267" cy="1470025"/>
          </a:xfrm>
        </p:spPr>
        <p:txBody>
          <a:bodyPr/>
          <a:lstStyle/>
          <a:p>
            <a:r>
              <a:rPr lang="en-US" sz="4000"/>
              <a:t>Cluster Yangzhou Centers' Resturants</a:t>
            </a:r>
            <a:br>
              <a:rPr lang="en-US" sz="4000"/>
            </a:br>
            <a:r>
              <a:rPr lang="en-US" sz="4000"/>
              <a:t>Candiate Coffee Shop Location</a:t>
            </a:r>
            <a:endParaRPr lang="en-US" sz="4000"/>
          </a:p>
        </p:txBody>
      </p:sp>
      <p:sp>
        <p:nvSpPr>
          <p:cNvPr id="6" name="菱形 5"/>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7" name="文本框 6"/>
          <p:cNvSpPr txBox="1"/>
          <p:nvPr/>
        </p:nvSpPr>
        <p:spPr>
          <a:xfrm>
            <a:off x="5398347" y="710988"/>
            <a:ext cx="2331720" cy="721360"/>
          </a:xfrm>
          <a:prstGeom prst="rect">
            <a:avLst/>
          </a:prstGeom>
          <a:noFill/>
        </p:spPr>
        <p:txBody>
          <a:bodyPr wrap="square" lIns="60960" rIns="60960" rtlCol="0">
            <a:noAutofit/>
          </a:bodyPr>
          <a:lstStyle/>
          <a:p>
            <a:r>
              <a:rPr lang="en-US" altLang="zh-CN" sz="2665" dirty="0">
                <a:solidFill>
                  <a:schemeClr val="bg1"/>
                </a:solidFill>
              </a:rPr>
              <a:t>Applied DS</a:t>
            </a:r>
            <a:endParaRPr lang="en-US" altLang="zh-CN" sz="2665" dirty="0">
              <a:solidFill>
                <a:schemeClr val="bg1"/>
              </a:solidFill>
            </a:endParaRPr>
          </a:p>
        </p:txBody>
      </p:sp>
      <p:sp>
        <p:nvSpPr>
          <p:cNvPr id="8" name="Title 1"/>
          <p:cNvSpPr>
            <a:spLocks noGrp="1"/>
          </p:cNvSpPr>
          <p:nvPr/>
        </p:nvSpPr>
        <p:spPr>
          <a:xfrm>
            <a:off x="3695700" y="4964430"/>
            <a:ext cx="4672330" cy="1100455"/>
          </a:xfrm>
          <a:prstGeom prst="rect">
            <a:avLst/>
          </a:prstGeom>
        </p:spPr>
        <p:txBody>
          <a:bodyPr anchor="ctr"/>
          <a:lstStyle>
            <a:lvl1pPr algn="ctr" defTabSz="914400" rtl="0" eaLnBrk="1" latinLnBrk="0" hangingPunct="1">
              <a:spcBef>
                <a:spcPct val="0"/>
              </a:spcBef>
              <a:buNone/>
              <a:defRPr lang="en-US" sz="2800" b="1" kern="1200" cap="small" baseline="0" dirty="0">
                <a:solidFill>
                  <a:schemeClr val="tx1"/>
                </a:solidFill>
                <a:latin typeface="Arial" panose="020B0604020202020204" pitchFamily="34" charset="0"/>
                <a:ea typeface="+mj-ea"/>
                <a:cs typeface="Arial" panose="020B0604020202020204" pitchFamily="34" charset="0"/>
              </a:defRPr>
            </a:lvl1pPr>
          </a:lstStyle>
          <a:p>
            <a:pPr algn="ctr"/>
            <a:r>
              <a:rPr lang="en-US" sz="2665" b="0"/>
              <a:t>Siwei Xiao</a:t>
            </a:r>
            <a:endParaRPr lang="en-US" sz="2665"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6053" y="1493520"/>
            <a:ext cx="5696373"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en-US" altLang="zh-CN" sz="1600" dirty="0" smtClean="0"/>
          </a:p>
        </p:txBody>
      </p:sp>
      <p:sp>
        <p:nvSpPr>
          <p:cNvPr id="4" name="矩形 3"/>
          <p:cNvSpPr/>
          <p:nvPr/>
        </p:nvSpPr>
        <p:spPr>
          <a:xfrm>
            <a:off x="5967307" y="0"/>
            <a:ext cx="5809827" cy="685884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2" name="Title 1"/>
          <p:cNvSpPr>
            <a:spLocks noGrp="1"/>
          </p:cNvSpPr>
          <p:nvPr/>
        </p:nvSpPr>
        <p:spPr>
          <a:xfrm>
            <a:off x="-1462193" y="212"/>
            <a:ext cx="8111067" cy="1322493"/>
          </a:xfrm>
          <a:prstGeom prst="rect">
            <a:avLst/>
          </a:prstGeom>
        </p:spPr>
        <p:txBody>
          <a:bodyPr anchor="ctr"/>
          <a:lstStyle>
            <a:lvl1pPr algn="ctr" defTabSz="914400" rtl="0" eaLnBrk="1" latinLnBrk="0" hangingPunct="1">
              <a:spcBef>
                <a:spcPct val="0"/>
              </a:spcBef>
              <a:buNone/>
              <a:defRPr lang="en-US" sz="2800" b="1" kern="1200" cap="small" baseline="0" dirty="0">
                <a:solidFill>
                  <a:schemeClr val="tx1"/>
                </a:solidFill>
                <a:latin typeface="Arial" panose="020B0604020202020204" pitchFamily="34" charset="0"/>
                <a:ea typeface="+mj-ea"/>
                <a:cs typeface="Arial" panose="020B0604020202020204" pitchFamily="34" charset="0"/>
              </a:defRPr>
            </a:lvl1pPr>
          </a:lstStyle>
          <a:p>
            <a:r>
              <a:rPr lang="en-US" sz="3200"/>
              <a:t>Discussion and results</a:t>
            </a:r>
            <a:endParaRPr lang="en-US" sz="3200"/>
          </a:p>
        </p:txBody>
      </p:sp>
      <p:sp>
        <p:nvSpPr>
          <p:cNvPr id="8" name="菱形 7"/>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dirty="0" smtClean="0"/>
          </a:p>
        </p:txBody>
      </p:sp>
      <p:sp>
        <p:nvSpPr>
          <p:cNvPr id="9" name="文本框 8"/>
          <p:cNvSpPr txBox="1"/>
          <p:nvPr/>
        </p:nvSpPr>
        <p:spPr>
          <a:xfrm>
            <a:off x="5398347" y="710988"/>
            <a:ext cx="2331720" cy="721360"/>
          </a:xfrm>
          <a:prstGeom prst="rect">
            <a:avLst/>
          </a:prstGeom>
          <a:noFill/>
        </p:spPr>
        <p:txBody>
          <a:bodyPr wrap="square" lIns="60960" rIns="60960" rtlCol="0">
            <a:noAutofit/>
          </a:bodyPr>
          <a:p>
            <a:r>
              <a:rPr lang="en-US" altLang="zh-CN" sz="2665" dirty="0">
                <a:solidFill>
                  <a:schemeClr val="bg1"/>
                </a:solidFill>
              </a:rPr>
              <a:t>Applied DS</a:t>
            </a:r>
            <a:endParaRPr lang="en-US" altLang="zh-CN" sz="2665" dirty="0">
              <a:solidFill>
                <a:schemeClr val="bg1"/>
              </a:solidFill>
            </a:endParaRPr>
          </a:p>
        </p:txBody>
      </p:sp>
      <p:sp>
        <p:nvSpPr>
          <p:cNvPr id="10" name="内容占位符 9"/>
          <p:cNvSpPr>
            <a:spLocks noGrp="1"/>
          </p:cNvSpPr>
          <p:nvPr>
            <p:ph idx="1"/>
          </p:nvPr>
        </p:nvSpPr>
        <p:spPr>
          <a:xfrm>
            <a:off x="385022" y="1634490"/>
            <a:ext cx="11106573" cy="5121487"/>
          </a:xfrm>
        </p:spPr>
        <p:txBody>
          <a:bodyPr/>
          <a:p>
            <a:endParaRPr lang="zh-CN" altLang="en-US"/>
          </a:p>
          <a:p>
            <a:pPr lvl="1"/>
            <a:r>
              <a:rPr lang="en-US" sz="2400">
                <a:sym typeface="+mn-ea"/>
              </a:rPr>
              <a:t>From above analysis, it could be found that although Dongguan Street located at the city center and closed to commercial circles, but there are two main reasons for us to reject our business site there.</a:t>
            </a:r>
            <a:endParaRPr lang="en-US" sz="2400">
              <a:sym typeface="+mn-ea"/>
            </a:endParaRPr>
          </a:p>
        </p:txBody>
      </p:sp>
      <p:sp>
        <p:nvSpPr>
          <p:cNvPr id="12" name="内容占位符 6"/>
          <p:cNvSpPr>
            <a:spLocks noGrp="1"/>
          </p:cNvSpPr>
          <p:nvPr/>
        </p:nvSpPr>
        <p:spPr>
          <a:xfrm>
            <a:off x="633095" y="2995295"/>
            <a:ext cx="10739755" cy="4359275"/>
          </a:xfrm>
          <a:prstGeom prst="rect">
            <a:avLst/>
          </a:prstGeom>
        </p:spPr>
        <p:txBody>
          <a:bodyPr vert="horz" lIns="45720" tIns="45720" rIns="45720" bIns="45720" rtlCol="0">
            <a:noAutofit/>
          </a:bodyPr>
          <a:lstStyle>
            <a:lvl1pPr marL="304800" indent="-304800" algn="l" defTabSz="914400" rtl="0" eaLnBrk="1" latinLnBrk="0" hangingPunct="1">
              <a:lnSpc>
                <a:spcPct val="90000"/>
              </a:lnSpc>
              <a:spcBef>
                <a:spcPts val="1000"/>
              </a:spcBef>
              <a:buClr>
                <a:srgbClr val="E80032"/>
              </a:buClr>
              <a:buFont typeface="Wingdings" panose="05000000000000000000" pitchFamily="2" charset="2"/>
              <a:buChar char="§"/>
              <a:defRPr sz="2135"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600" indent="-304800" algn="l" defTabSz="914400" rtl="0" eaLnBrk="1" latinLnBrk="0" hangingPunct="1">
              <a:lnSpc>
                <a:spcPct val="90000"/>
              </a:lnSpc>
              <a:spcBef>
                <a:spcPts val="500"/>
              </a:spcBef>
              <a:buClr>
                <a:srgbClr val="E80032"/>
              </a:buClr>
              <a:buSzPct val="80000"/>
              <a:buFont typeface="Wingdings" panose="05000000000000000000" pitchFamily="2" charset="2"/>
              <a:buChar char="Ø"/>
              <a:defRPr sz="1865"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914400" indent="-304800" algn="l" defTabSz="914400" rtl="0" eaLnBrk="1" latinLnBrk="0" hangingPunct="1">
              <a:lnSpc>
                <a:spcPct val="90000"/>
              </a:lnSpc>
              <a:spcBef>
                <a:spcPts val="500"/>
              </a:spcBef>
              <a:buClr>
                <a:srgbClr val="E80032"/>
              </a:buClr>
              <a:buSzPct val="80000"/>
              <a:buFont typeface="Wingdings" panose="05000000000000000000" pitchFamily="2" charset="2"/>
              <a:buChar char="ü"/>
              <a:defRPr sz="1735"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a:p>
            <a:pPr marL="304800" lvl="1" indent="0">
              <a:buNone/>
            </a:pPr>
            <a:endParaRPr altLang="zh-CN"/>
          </a:p>
          <a:p>
            <a:pPr lvl="1"/>
            <a:r>
              <a:rPr lang="en-US"/>
              <a:t> Guangling is very close to the largest commercial circle in Yangzhou</a:t>
            </a:r>
            <a:endParaRPr lang="en-US"/>
          </a:p>
          <a:p>
            <a:pPr lvl="1"/>
            <a:endParaRPr lang="en-US"/>
          </a:p>
          <a:p>
            <a:pPr lvl="1"/>
            <a:r>
              <a:rPr lang="en-US"/>
              <a:t>The frustructure of Guangling encourages coffee consumption and longer stay for customer, implying higher possibility of consumptions</a:t>
            </a:r>
            <a:endParaRPr lang="en-US"/>
          </a:p>
          <a:p>
            <a:pPr lvl="1"/>
            <a:endParaRPr lang="en-US"/>
          </a:p>
          <a:p>
            <a:pPr lvl="1"/>
            <a:r>
              <a:rPr lang="en-US"/>
              <a:t>The customers in Guangling is more accustomed to drinking coffee based on higher frequency, compared with other places. Therefore, if we want to choose a appropriate location to open a new restaurant, we choose from the target.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6053" y="1493520"/>
            <a:ext cx="5696373"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en-US" altLang="zh-CN" sz="1600" dirty="0" smtClean="0"/>
          </a:p>
        </p:txBody>
      </p:sp>
      <p:sp>
        <p:nvSpPr>
          <p:cNvPr id="4" name="矩形 3"/>
          <p:cNvSpPr/>
          <p:nvPr/>
        </p:nvSpPr>
        <p:spPr>
          <a:xfrm>
            <a:off x="5967307" y="0"/>
            <a:ext cx="5809827" cy="685884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5" name="文本框 4"/>
          <p:cNvSpPr txBox="1"/>
          <p:nvPr/>
        </p:nvSpPr>
        <p:spPr>
          <a:xfrm>
            <a:off x="696807" y="1438487"/>
            <a:ext cx="10603653" cy="4529667"/>
          </a:xfrm>
          <a:prstGeom prst="rect">
            <a:avLst/>
          </a:prstGeom>
          <a:noFill/>
        </p:spPr>
        <p:txBody>
          <a:bodyPr wrap="square" lIns="60960" rIns="60960" rtlCol="0">
            <a:noAutofit/>
          </a:bodyPr>
          <a:lstStyle/>
          <a:p>
            <a:pPr lvl="0" fontAlgn="auto" latinLnBrk="1"/>
            <a:endParaRPr lang="en-US" altLang="zh-CN" sz="2135" dirty="0"/>
          </a:p>
          <a:p>
            <a:pPr fontAlgn="auto" latinLnBrk="1"/>
            <a:r>
              <a:rPr lang="en-US" altLang="zh-CN" sz="2135" dirty="0">
                <a:sym typeface="+mn-ea"/>
              </a:rPr>
              <a:t>Yadava, N. R., &amp; Sinha B. (2016). Scoring sustainability reports using GRI 2011 </a:t>
            </a:r>
            <a:endParaRPr lang="en-US" altLang="zh-CN" sz="2135" dirty="0"/>
          </a:p>
          <a:p>
            <a:pPr lvl="1" fontAlgn="auto" latinLnBrk="1"/>
            <a:r>
              <a:rPr lang="en-US" altLang="zh-CN" sz="2135" dirty="0">
                <a:sym typeface="+mn-ea"/>
              </a:rPr>
              <a:t>guidelines for assessing environmental, economic and social dimensions of </a:t>
            </a:r>
            <a:endParaRPr lang="en-US" altLang="zh-CN" sz="2135" dirty="0"/>
          </a:p>
          <a:p>
            <a:pPr lvl="1" fontAlgn="auto" latinLnBrk="1"/>
            <a:r>
              <a:rPr lang="en-US" altLang="zh-CN" sz="2135" dirty="0">
                <a:sym typeface="+mn-ea"/>
              </a:rPr>
              <a:t>leading public and private Indian companies. </a:t>
            </a:r>
            <a:r>
              <a:rPr lang="en-US" altLang="zh-CN" sz="2135" i="1" dirty="0">
                <a:sym typeface="+mn-ea"/>
              </a:rPr>
              <a:t>Journal of Business Ethics</a:t>
            </a:r>
            <a:r>
              <a:rPr lang="en-US" altLang="zh-CN" sz="2135" dirty="0">
                <a:sym typeface="+mn-ea"/>
              </a:rPr>
              <a:t>, </a:t>
            </a:r>
            <a:r>
              <a:rPr lang="en-US" altLang="zh-CN" sz="2135" i="1" dirty="0">
                <a:sym typeface="+mn-ea"/>
              </a:rPr>
              <a:t>138</a:t>
            </a:r>
            <a:r>
              <a:rPr lang="en-US" altLang="zh-CN" sz="2135" dirty="0">
                <a:sym typeface="+mn-ea"/>
              </a:rPr>
              <a:t>, </a:t>
            </a:r>
            <a:endParaRPr lang="en-US" altLang="zh-CN" sz="2135" dirty="0"/>
          </a:p>
          <a:p>
            <a:pPr lvl="1" fontAlgn="auto" latinLnBrk="1"/>
            <a:r>
              <a:rPr lang="en-US" altLang="zh-CN" sz="2135" dirty="0">
                <a:sym typeface="+mn-ea"/>
              </a:rPr>
              <a:t>549-558. https://link-springer-com.ezproxy.csu.edu.au/article/10.1007/s10551-015-2597-1#Sec11</a:t>
            </a:r>
            <a:endParaRPr lang="en-US" altLang="zh-CN" sz="2135" dirty="0">
              <a:sym typeface="+mn-ea"/>
            </a:endParaRPr>
          </a:p>
          <a:p>
            <a:pPr lvl="0" fontAlgn="auto" latinLnBrk="1"/>
            <a:endParaRPr lang="en-US" altLang="zh-CN" sz="2135" dirty="0"/>
          </a:p>
        </p:txBody>
      </p:sp>
      <p:sp>
        <p:nvSpPr>
          <p:cNvPr id="9" name="菱形 8"/>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10" name="文本框 9"/>
          <p:cNvSpPr txBox="1"/>
          <p:nvPr/>
        </p:nvSpPr>
        <p:spPr>
          <a:xfrm>
            <a:off x="5398347" y="710988"/>
            <a:ext cx="2331720" cy="721360"/>
          </a:xfrm>
          <a:prstGeom prst="rect">
            <a:avLst/>
          </a:prstGeom>
          <a:noFill/>
        </p:spPr>
        <p:txBody>
          <a:bodyPr wrap="square" lIns="60960" rIns="60960" rtlCol="0">
            <a:noAutofit/>
          </a:bodyPr>
          <a:lstStyle/>
          <a:p>
            <a:r>
              <a:rPr lang="en-US" altLang="zh-CN" sz="2665" dirty="0">
                <a:solidFill>
                  <a:schemeClr val="bg1"/>
                </a:solidFill>
              </a:rPr>
              <a:t>Applied DS</a:t>
            </a:r>
            <a:endParaRPr lang="en-US" altLang="zh-CN" sz="2665"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Business Environemnt in Yangzhou</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33307" y="1003300"/>
            <a:ext cx="11106573" cy="5121487"/>
          </a:xfrm>
        </p:spPr>
        <p:txBody>
          <a:bodyPr/>
          <a:lstStyle/>
          <a:p>
            <a:endParaRPr lang="zh-CN" altLang="en-US"/>
          </a:p>
          <a:p>
            <a:pPr lvl="1"/>
            <a:r>
              <a:rPr lang="en-US">
                <a:sym typeface="+mn-ea"/>
              </a:rPr>
              <a:t>More college students come to YANG ZHOU, where exists growing business potentials.</a:t>
            </a:r>
            <a:endParaRPr lang="en-US">
              <a:sym typeface="+mn-ea"/>
            </a:endParaRPr>
          </a:p>
          <a:p>
            <a:pPr marL="304800" lvl="1" indent="0">
              <a:buNone/>
            </a:pPr>
            <a:endParaRPr lang="en-US">
              <a:sym typeface="+mn-ea"/>
            </a:endParaRPr>
          </a:p>
          <a:p>
            <a:pPr lvl="1"/>
            <a:r>
              <a:rPr lang="en-US"/>
              <a:t>Coffee is more prevalent among the younger generation and coffee shops develop well </a:t>
            </a:r>
            <a:endParaRPr lang="en-US"/>
          </a:p>
          <a:p>
            <a:pPr marL="304800" lvl="1" indent="0">
              <a:buNone/>
            </a:pPr>
            <a:r>
              <a:rPr lang="en-US"/>
              <a:t>    in Yangzhou city.</a:t>
            </a:r>
            <a:endParaRPr lang="en-US"/>
          </a:p>
          <a:p>
            <a:pPr lvl="1"/>
            <a:endParaRPr altLang="zh-CN"/>
          </a:p>
          <a:p>
            <a:pPr lvl="1"/>
            <a:r>
              <a:rPr lang="en-US"/>
              <a:t>A phenomenon is that some coffee shops close down due to a bad location.</a:t>
            </a:r>
            <a:endParaRPr altLang="zh-CN"/>
          </a:p>
          <a:p>
            <a:pPr marL="304800" lvl="1" indent="0">
              <a:buNone/>
            </a:pPr>
            <a:endParaRPr altLang="zh-CN"/>
          </a:p>
          <a:p>
            <a:pPr lvl="1"/>
            <a:r>
              <a:rPr lang="en-US"/>
              <a:t>Analyze the restaurants clusters in Yangzhou's commercial circles and find appropriate places</a:t>
            </a:r>
            <a:endParaRPr lang="en-US"/>
          </a:p>
          <a:p>
            <a:pPr lvl="1"/>
            <a:endParaRPr lang="en-US"/>
          </a:p>
          <a:p>
            <a:pPr lvl="1"/>
            <a:r>
              <a:rPr lang="en-US"/>
              <a:t>Tasks include: </a:t>
            </a:r>
            <a:endParaRPr lang="en-US"/>
          </a:p>
          <a:p>
            <a:pPr marL="304800" lvl="1" indent="0">
              <a:buNone/>
            </a:pPr>
            <a:endParaRPr lang="en-US"/>
          </a:p>
          <a:p>
            <a:pPr marL="304800" lvl="1" indent="0">
              <a:buNone/>
            </a:pPr>
            <a:r>
              <a:rPr lang="en-US"/>
              <a:t>     1. summarize existing restaurant types in major commercial circles;</a:t>
            </a:r>
            <a:endParaRPr lang="en-US"/>
          </a:p>
          <a:p>
            <a:pPr marL="304800" lvl="1" indent="0">
              <a:buNone/>
            </a:pPr>
            <a:endParaRPr lang="en-US"/>
          </a:p>
          <a:p>
            <a:pPr marL="304800" lvl="1" indent="0">
              <a:buNone/>
            </a:pPr>
            <a:r>
              <a:rPr lang="en-US"/>
              <a:t>     2. clarify better locations for coffee shop operations.</a:t>
            </a:r>
            <a:endParaRPr lang="en-US"/>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 description</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33307" y="1003300"/>
            <a:ext cx="11106573" cy="5121487"/>
          </a:xfrm>
        </p:spPr>
        <p:txBody>
          <a:bodyPr/>
          <a:lstStyle/>
          <a:p>
            <a:endParaRPr lang="zh-CN" altLang="en-US"/>
          </a:p>
          <a:p>
            <a:pPr lvl="1"/>
            <a:r>
              <a:rPr lang="en-US" sz="2400">
                <a:sym typeface="+mn-ea"/>
              </a:rPr>
              <a:t>Get Yangzhou geometry information from CYBPO.</a:t>
            </a:r>
            <a:endParaRPr lang="en-US" sz="2400">
              <a:sym typeface="+mn-ea"/>
            </a:endParaRPr>
          </a:p>
          <a:p>
            <a:pPr marL="304800" lvl="1" indent="0">
              <a:buNone/>
            </a:pPr>
            <a:r>
              <a:rPr lang="en-US" sz="2400">
                <a:sym typeface="+mn-ea"/>
              </a:rPr>
              <a:t>     (https://postal-codes.cybo.com/china/yangzhou/)</a:t>
            </a:r>
            <a:endParaRPr lang="en-US" sz="2400">
              <a:sym typeface="+mn-ea"/>
            </a:endParaRPr>
          </a:p>
          <a:p>
            <a:pPr marL="304800" lvl="1" indent="0">
              <a:buNone/>
            </a:pPr>
            <a:endParaRPr altLang="zh-CN" sz="2000"/>
          </a:p>
          <a:p>
            <a:pPr lvl="1"/>
            <a:r>
              <a:rPr lang="en-US" sz="2400"/>
              <a:t>get the detailed information in each circle by applying Foursquare API</a:t>
            </a:r>
            <a:endParaRPr lang="en-US" sz="2400"/>
          </a:p>
          <a:p>
            <a:pPr marL="304800" lvl="1" indent="0">
              <a:buNone/>
            </a:pPr>
            <a:endParaRPr altLang="zh-CN" sz="2400"/>
          </a:p>
          <a:p>
            <a:pPr lvl="1"/>
            <a:r>
              <a:rPr lang="en-US" sz="2400"/>
              <a:t>calculate geometry information, under specific conditions (e.g., about 3 km from city center, and each has 600 meters each circle apart)(here mostly for screening appropriate geographic postion, including city center, commercial clusters, and finally, opportunities)</a:t>
            </a:r>
            <a:endParaRPr lang="en-US" sz="2400"/>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14892" y="684530"/>
            <a:ext cx="11106573" cy="5121487"/>
          </a:xfrm>
        </p:spPr>
        <p:txBody>
          <a:bodyPr/>
          <a:lstStyle/>
          <a:p>
            <a:endParaRPr lang="zh-CN" altLang="en-US"/>
          </a:p>
          <a:p>
            <a:pPr lvl="1"/>
            <a:r>
              <a:rPr lang="en-US" sz="2400">
                <a:sym typeface="+mn-ea"/>
              </a:rPr>
              <a:t>We create the dataframe and load data from Yangzhou geometry platform, and then, we plot local map to identify the city center and determine where we could make further explorations by Foursquare. </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2147482621" name="图片 -2147482622"/>
          <p:cNvPicPr>
            <a:picLocks noChangeAspect="1"/>
          </p:cNvPicPr>
          <p:nvPr/>
        </p:nvPicPr>
        <p:blipFill>
          <a:blip r:embed="rId1"/>
          <a:stretch>
            <a:fillRect/>
          </a:stretch>
        </p:blipFill>
        <p:spPr>
          <a:xfrm>
            <a:off x="3324225" y="2451735"/>
            <a:ext cx="5046345" cy="35718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537422" y="562610"/>
            <a:ext cx="11106573" cy="5121487"/>
          </a:xfrm>
        </p:spPr>
        <p:txBody>
          <a:bodyPr/>
          <a:lstStyle/>
          <a:p>
            <a:endParaRPr lang="zh-CN" altLang="en-US"/>
          </a:p>
          <a:p>
            <a:pPr lvl="1"/>
            <a:r>
              <a:rPr lang="en-US" sz="2400">
                <a:sym typeface="+mn-ea"/>
              </a:rPr>
              <a:t>we explore the venues of boroughs. There are five distinct districts in Yangzhou city and by creating venues groups, the surrounding conditions also become cleared. So, the target groups could be clustered through features like surrounding entertainment types for further determination. </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2147482613" name="图片 -2147482614"/>
          <p:cNvPicPr>
            <a:picLocks noChangeAspect="1"/>
          </p:cNvPicPr>
          <p:nvPr/>
        </p:nvPicPr>
        <p:blipFill>
          <a:blip r:embed="rId1"/>
          <a:stretch>
            <a:fillRect/>
          </a:stretch>
        </p:blipFill>
        <p:spPr>
          <a:xfrm>
            <a:off x="1459865" y="2414905"/>
            <a:ext cx="8793480" cy="347726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537422" y="562610"/>
            <a:ext cx="11106573" cy="5121487"/>
          </a:xfrm>
        </p:spPr>
        <p:txBody>
          <a:bodyPr/>
          <a:lstStyle/>
          <a:p>
            <a:endParaRPr lang="zh-CN" altLang="en-US"/>
          </a:p>
          <a:p>
            <a:pPr lvl="1"/>
            <a:r>
              <a:rPr lang="en-US" sz="2400">
                <a:sym typeface="+mn-ea"/>
              </a:rPr>
              <a:t>For frequency analysis, we could determine the potential attractiveness of these locations to target customers and figure out what on earth are they interested in, based on ‘neighborhood’ and venue categories. </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2147482618" name="图片 -2147482619"/>
          <p:cNvPicPr>
            <a:picLocks noChangeAspect="1"/>
          </p:cNvPicPr>
          <p:nvPr/>
        </p:nvPicPr>
        <p:blipFill>
          <a:blip r:embed="rId1"/>
          <a:stretch>
            <a:fillRect/>
          </a:stretch>
        </p:blipFill>
        <p:spPr>
          <a:xfrm>
            <a:off x="1651635" y="1967230"/>
            <a:ext cx="8108315" cy="396113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652260" y="1021715"/>
            <a:ext cx="4625975" cy="5534660"/>
          </a:xfrm>
        </p:spPr>
        <p:txBody>
          <a:bodyPr/>
          <a:lstStyle/>
          <a:p>
            <a:endParaRPr lang="zh-CN" altLang="en-US"/>
          </a:p>
          <a:p>
            <a:pPr lvl="1"/>
            <a:r>
              <a:rPr lang="en-US" sz="2400">
                <a:sym typeface="+mn-ea"/>
              </a:rPr>
              <a:t>Finally, we do the clustering to group these commercial circles to determine the appropriate place for opening coffee shop. Essentially, five groups are obtained here and directly, we can find Dongguang Street and Shouxi Lake could be most attractive to customers because of ecological environment.</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2147482612" name="图片 -2147482613"/>
          <p:cNvPicPr>
            <a:picLocks noChangeAspect="1"/>
          </p:cNvPicPr>
          <p:nvPr/>
        </p:nvPicPr>
        <p:blipFill>
          <a:blip r:embed="rId1"/>
          <a:stretch>
            <a:fillRect/>
          </a:stretch>
        </p:blipFill>
        <p:spPr>
          <a:xfrm>
            <a:off x="385445" y="1142365"/>
            <a:ext cx="5382260" cy="414210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6053" y="1493520"/>
            <a:ext cx="5696373"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en-US" altLang="zh-CN" sz="1600" dirty="0" smtClean="0"/>
          </a:p>
        </p:txBody>
      </p:sp>
      <p:sp>
        <p:nvSpPr>
          <p:cNvPr id="4" name="矩形 3"/>
          <p:cNvSpPr/>
          <p:nvPr/>
        </p:nvSpPr>
        <p:spPr>
          <a:xfrm>
            <a:off x="5967307" y="0"/>
            <a:ext cx="5809827" cy="685884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2" name="Title 1"/>
          <p:cNvSpPr>
            <a:spLocks noGrp="1"/>
          </p:cNvSpPr>
          <p:nvPr/>
        </p:nvSpPr>
        <p:spPr>
          <a:xfrm>
            <a:off x="-1462193" y="212"/>
            <a:ext cx="8111067" cy="1322493"/>
          </a:xfrm>
          <a:prstGeom prst="rect">
            <a:avLst/>
          </a:prstGeom>
        </p:spPr>
        <p:txBody>
          <a:bodyPr anchor="ctr"/>
          <a:lstStyle>
            <a:lvl1pPr algn="ctr" defTabSz="914400" rtl="0" eaLnBrk="1" latinLnBrk="0" hangingPunct="1">
              <a:spcBef>
                <a:spcPct val="0"/>
              </a:spcBef>
              <a:buNone/>
              <a:defRPr lang="en-US" sz="2800" b="1" kern="1200" cap="small" baseline="0" dirty="0">
                <a:solidFill>
                  <a:schemeClr val="tx1"/>
                </a:solidFill>
                <a:latin typeface="Arial" panose="020B0604020202020204" pitchFamily="34" charset="0"/>
                <a:ea typeface="+mj-ea"/>
                <a:cs typeface="Arial" panose="020B0604020202020204" pitchFamily="34" charset="0"/>
              </a:defRPr>
            </a:lvl1pPr>
          </a:lstStyle>
          <a:p>
            <a:r>
              <a:rPr lang="en-US" sz="3200"/>
              <a:t>Discussion and results</a:t>
            </a:r>
            <a:endParaRPr lang="en-US" sz="3200"/>
          </a:p>
        </p:txBody>
      </p:sp>
      <p:sp>
        <p:nvSpPr>
          <p:cNvPr id="8" name="菱形 7"/>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dirty="0" smtClean="0"/>
          </a:p>
        </p:txBody>
      </p:sp>
      <p:sp>
        <p:nvSpPr>
          <p:cNvPr id="9" name="文本框 8"/>
          <p:cNvSpPr txBox="1"/>
          <p:nvPr/>
        </p:nvSpPr>
        <p:spPr>
          <a:xfrm>
            <a:off x="5398347" y="710988"/>
            <a:ext cx="2331720" cy="721360"/>
          </a:xfrm>
          <a:prstGeom prst="rect">
            <a:avLst/>
          </a:prstGeom>
          <a:noFill/>
        </p:spPr>
        <p:txBody>
          <a:bodyPr wrap="square" lIns="60960" rIns="60960" rtlCol="0">
            <a:noAutofit/>
          </a:bodyPr>
          <a:p>
            <a:r>
              <a:rPr lang="en-US" altLang="zh-CN" sz="2665" dirty="0">
                <a:solidFill>
                  <a:schemeClr val="bg1"/>
                </a:solidFill>
              </a:rPr>
              <a:t>Applied DS</a:t>
            </a:r>
            <a:endParaRPr lang="en-US" altLang="zh-CN" sz="2665" dirty="0">
              <a:solidFill>
                <a:schemeClr val="bg1"/>
              </a:solidFill>
            </a:endParaRPr>
          </a:p>
        </p:txBody>
      </p:sp>
      <p:sp>
        <p:nvSpPr>
          <p:cNvPr id="10" name="内容占位符 9"/>
          <p:cNvSpPr>
            <a:spLocks noGrp="1"/>
          </p:cNvSpPr>
          <p:nvPr>
            <p:ph idx="1"/>
          </p:nvPr>
        </p:nvSpPr>
        <p:spPr>
          <a:xfrm>
            <a:off x="385022" y="1634490"/>
            <a:ext cx="11106573" cy="5121487"/>
          </a:xfrm>
        </p:spPr>
        <p:txBody>
          <a:bodyPr/>
          <a:p>
            <a:endParaRPr lang="zh-CN" altLang="en-US"/>
          </a:p>
          <a:p>
            <a:pPr lvl="1"/>
            <a:r>
              <a:rPr lang="en-US" sz="2400">
                <a:sym typeface="+mn-ea"/>
              </a:rPr>
              <a:t>From above analysis, it could be found that although Dongguan Street located at the city center and closed to commercial circles, but there are two main reasons for us to reject our business site there.</a:t>
            </a:r>
            <a:endParaRPr lang="en-US" sz="2400">
              <a:sym typeface="+mn-ea"/>
            </a:endParaRPr>
          </a:p>
        </p:txBody>
      </p:sp>
      <p:sp>
        <p:nvSpPr>
          <p:cNvPr id="12" name="内容占位符 6"/>
          <p:cNvSpPr>
            <a:spLocks noGrp="1"/>
          </p:cNvSpPr>
          <p:nvPr/>
        </p:nvSpPr>
        <p:spPr>
          <a:xfrm>
            <a:off x="633095" y="2995295"/>
            <a:ext cx="10739755" cy="4359275"/>
          </a:xfrm>
          <a:prstGeom prst="rect">
            <a:avLst/>
          </a:prstGeom>
        </p:spPr>
        <p:txBody>
          <a:bodyPr vert="horz" lIns="45720" tIns="45720" rIns="45720" bIns="45720" rtlCol="0">
            <a:noAutofit/>
          </a:bodyPr>
          <a:lstStyle>
            <a:lvl1pPr marL="304800" indent="-304800" algn="l" defTabSz="914400" rtl="0" eaLnBrk="1" latinLnBrk="0" hangingPunct="1">
              <a:lnSpc>
                <a:spcPct val="90000"/>
              </a:lnSpc>
              <a:spcBef>
                <a:spcPts val="1000"/>
              </a:spcBef>
              <a:buClr>
                <a:srgbClr val="E80032"/>
              </a:buClr>
              <a:buFont typeface="Wingdings" panose="05000000000000000000" pitchFamily="2" charset="2"/>
              <a:buChar char="§"/>
              <a:defRPr sz="2135"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600" indent="-304800" algn="l" defTabSz="914400" rtl="0" eaLnBrk="1" latinLnBrk="0" hangingPunct="1">
              <a:lnSpc>
                <a:spcPct val="90000"/>
              </a:lnSpc>
              <a:spcBef>
                <a:spcPts val="500"/>
              </a:spcBef>
              <a:buClr>
                <a:srgbClr val="E80032"/>
              </a:buClr>
              <a:buSzPct val="80000"/>
              <a:buFont typeface="Wingdings" panose="05000000000000000000" pitchFamily="2" charset="2"/>
              <a:buChar char="Ø"/>
              <a:defRPr sz="1865"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914400" indent="-304800" algn="l" defTabSz="914400" rtl="0" eaLnBrk="1" latinLnBrk="0" hangingPunct="1">
              <a:lnSpc>
                <a:spcPct val="90000"/>
              </a:lnSpc>
              <a:spcBef>
                <a:spcPts val="500"/>
              </a:spcBef>
              <a:buClr>
                <a:srgbClr val="E80032"/>
              </a:buClr>
              <a:buSzPct val="80000"/>
              <a:buFont typeface="Wingdings" panose="05000000000000000000" pitchFamily="2" charset="2"/>
              <a:buChar char="ü"/>
              <a:defRPr sz="1735"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a:p>
            <a:pPr marL="304800" lvl="1" indent="0">
              <a:buNone/>
            </a:pPr>
            <a:endParaRPr altLang="zh-CN"/>
          </a:p>
          <a:p>
            <a:pPr lvl="1"/>
            <a:r>
              <a:rPr lang="en-US"/>
              <a:t> Tea is a popular drink type and more prevalent around Dongguan Street, and it is better to choose places where coffee is more acceptable to consunmers</a:t>
            </a:r>
            <a:endParaRPr lang="en-US"/>
          </a:p>
          <a:p>
            <a:pPr marL="304800" lvl="1" indent="0">
              <a:buNone/>
            </a:pPr>
            <a:endParaRPr lang="en-US"/>
          </a:p>
          <a:p>
            <a:pPr lvl="1"/>
            <a:r>
              <a:rPr lang="en-US"/>
              <a:t>the competition environment is fierce and surrounding attractions or entertainpment places are crowded and may be too noisy. There, it is not a good idea to open coffee shops around Dongguan Street, responding to the existing situation that only few coffee shops survive in Dongguang Street, for example, Starbucks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6053" y="1493520"/>
            <a:ext cx="5696373"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en-US" altLang="zh-CN" sz="1600" dirty="0" smtClean="0"/>
          </a:p>
        </p:txBody>
      </p:sp>
      <p:sp>
        <p:nvSpPr>
          <p:cNvPr id="4" name="矩形 3"/>
          <p:cNvSpPr/>
          <p:nvPr/>
        </p:nvSpPr>
        <p:spPr>
          <a:xfrm>
            <a:off x="5967307" y="0"/>
            <a:ext cx="5809827" cy="685884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2" name="Title 1"/>
          <p:cNvSpPr>
            <a:spLocks noGrp="1"/>
          </p:cNvSpPr>
          <p:nvPr/>
        </p:nvSpPr>
        <p:spPr>
          <a:xfrm>
            <a:off x="-1462193" y="212"/>
            <a:ext cx="8111067" cy="1322493"/>
          </a:xfrm>
          <a:prstGeom prst="rect">
            <a:avLst/>
          </a:prstGeom>
        </p:spPr>
        <p:txBody>
          <a:bodyPr anchor="ctr"/>
          <a:lstStyle>
            <a:lvl1pPr algn="ctr" defTabSz="914400" rtl="0" eaLnBrk="1" latinLnBrk="0" hangingPunct="1">
              <a:spcBef>
                <a:spcPct val="0"/>
              </a:spcBef>
              <a:buNone/>
              <a:defRPr lang="en-US" sz="2800" b="1" kern="1200" cap="small" baseline="0" dirty="0">
                <a:solidFill>
                  <a:schemeClr val="tx1"/>
                </a:solidFill>
                <a:latin typeface="Arial" panose="020B0604020202020204" pitchFamily="34" charset="0"/>
                <a:ea typeface="+mj-ea"/>
                <a:cs typeface="Arial" panose="020B0604020202020204" pitchFamily="34" charset="0"/>
              </a:defRPr>
            </a:lvl1pPr>
          </a:lstStyle>
          <a:p>
            <a:r>
              <a:rPr lang="en-US" sz="3200"/>
              <a:t>Discussion and results</a:t>
            </a:r>
            <a:endParaRPr lang="en-US" sz="3200"/>
          </a:p>
        </p:txBody>
      </p:sp>
      <p:sp>
        <p:nvSpPr>
          <p:cNvPr id="8" name="菱形 7"/>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dirty="0" smtClean="0"/>
          </a:p>
        </p:txBody>
      </p:sp>
      <p:sp>
        <p:nvSpPr>
          <p:cNvPr id="9" name="文本框 8"/>
          <p:cNvSpPr txBox="1"/>
          <p:nvPr/>
        </p:nvSpPr>
        <p:spPr>
          <a:xfrm>
            <a:off x="5398347" y="710988"/>
            <a:ext cx="2331720" cy="721360"/>
          </a:xfrm>
          <a:prstGeom prst="rect">
            <a:avLst/>
          </a:prstGeom>
          <a:noFill/>
        </p:spPr>
        <p:txBody>
          <a:bodyPr wrap="square" lIns="60960" rIns="60960" rtlCol="0">
            <a:noAutofit/>
          </a:bodyPr>
          <a:p>
            <a:r>
              <a:rPr lang="en-US" altLang="zh-CN" sz="2665" dirty="0">
                <a:solidFill>
                  <a:schemeClr val="bg1"/>
                </a:solidFill>
              </a:rPr>
              <a:t>Applied DS</a:t>
            </a:r>
            <a:endParaRPr lang="en-US" altLang="zh-CN" sz="2665" dirty="0">
              <a:solidFill>
                <a:schemeClr val="bg1"/>
              </a:solidFill>
            </a:endParaRPr>
          </a:p>
        </p:txBody>
      </p:sp>
      <p:sp>
        <p:nvSpPr>
          <p:cNvPr id="10" name="内容占位符 9"/>
          <p:cNvSpPr>
            <a:spLocks noGrp="1"/>
          </p:cNvSpPr>
          <p:nvPr>
            <p:ph idx="1"/>
          </p:nvPr>
        </p:nvSpPr>
        <p:spPr>
          <a:xfrm>
            <a:off x="385022" y="1634490"/>
            <a:ext cx="11106573" cy="5121487"/>
          </a:xfrm>
        </p:spPr>
        <p:txBody>
          <a:bodyPr/>
          <a:p>
            <a:endParaRPr lang="zh-CN" altLang="en-US"/>
          </a:p>
          <a:p>
            <a:pPr lvl="1"/>
            <a:r>
              <a:rPr lang="en-US" sz="2400">
                <a:sym typeface="+mn-ea"/>
              </a:rPr>
              <a:t>From above analysis, it could be found that although Dongguan Street located at the city center and closed to commercial circles, but there are two main reasons for us to reject our business site there.</a:t>
            </a:r>
            <a:endParaRPr lang="en-US" sz="2400">
              <a:sym typeface="+mn-ea"/>
            </a:endParaRPr>
          </a:p>
        </p:txBody>
      </p:sp>
      <p:sp>
        <p:nvSpPr>
          <p:cNvPr id="12" name="内容占位符 6"/>
          <p:cNvSpPr>
            <a:spLocks noGrp="1"/>
          </p:cNvSpPr>
          <p:nvPr/>
        </p:nvSpPr>
        <p:spPr>
          <a:xfrm>
            <a:off x="725805" y="3289300"/>
            <a:ext cx="10739755" cy="4359275"/>
          </a:xfrm>
          <a:prstGeom prst="rect">
            <a:avLst/>
          </a:prstGeom>
        </p:spPr>
        <p:txBody>
          <a:bodyPr vert="horz" lIns="45720" tIns="45720" rIns="45720" bIns="45720" rtlCol="0">
            <a:noAutofit/>
          </a:bodyPr>
          <a:lstStyle>
            <a:lvl1pPr marL="304800" indent="-304800" algn="l" defTabSz="914400" rtl="0" eaLnBrk="1" latinLnBrk="0" hangingPunct="1">
              <a:lnSpc>
                <a:spcPct val="90000"/>
              </a:lnSpc>
              <a:spcBef>
                <a:spcPts val="1000"/>
              </a:spcBef>
              <a:buClr>
                <a:srgbClr val="E80032"/>
              </a:buClr>
              <a:buFont typeface="Wingdings" panose="05000000000000000000" pitchFamily="2" charset="2"/>
              <a:buChar char="§"/>
              <a:defRPr sz="2135"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600" indent="-304800" algn="l" defTabSz="914400" rtl="0" eaLnBrk="1" latinLnBrk="0" hangingPunct="1">
              <a:lnSpc>
                <a:spcPct val="90000"/>
              </a:lnSpc>
              <a:spcBef>
                <a:spcPts val="500"/>
              </a:spcBef>
              <a:buClr>
                <a:srgbClr val="E80032"/>
              </a:buClr>
              <a:buSzPct val="80000"/>
              <a:buFont typeface="Wingdings" panose="05000000000000000000" pitchFamily="2" charset="2"/>
              <a:buChar char="Ø"/>
              <a:defRPr sz="1865"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914400" indent="-304800" algn="l" defTabSz="914400" rtl="0" eaLnBrk="1" latinLnBrk="0" hangingPunct="1">
              <a:lnSpc>
                <a:spcPct val="90000"/>
              </a:lnSpc>
              <a:spcBef>
                <a:spcPts val="500"/>
              </a:spcBef>
              <a:buClr>
                <a:srgbClr val="E80032"/>
              </a:buClr>
              <a:buSzPct val="80000"/>
              <a:buFont typeface="Wingdings" panose="05000000000000000000" pitchFamily="2" charset="2"/>
              <a:buChar char="ü"/>
              <a:defRPr sz="1735"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a:p>
            <a:pPr marL="304800" lvl="1" indent="0">
              <a:buNone/>
            </a:pPr>
            <a:endParaRPr altLang="zh-CN"/>
          </a:p>
          <a:p>
            <a:pPr lvl="1"/>
            <a:r>
              <a:rPr lang="en-US"/>
              <a:t> Tea is a popular drink type and more prevalent around Dongguan Street, and it is better to choose places where coffee is more acceptable to consunmers</a:t>
            </a:r>
            <a:endParaRPr lang="en-US"/>
          </a:p>
          <a:p>
            <a:pPr marL="304800" lvl="1" indent="0">
              <a:buNone/>
            </a:pPr>
            <a:endParaRPr lang="en-US"/>
          </a:p>
          <a:p>
            <a:pPr lvl="1"/>
            <a:r>
              <a:rPr lang="en-US"/>
              <a:t>the competition environment is fierce and surrounding attractions or entertainpment places are crowded and may be too noisy. There, it is not a good idea to open coffee shops around Dongguan Street, responding to the existing situation that only few coffee shops survive in Dongguang Street, for example, Starbucks</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4585</Words>
  <Application>WPS 演示</Application>
  <PresentationFormat>宽屏</PresentationFormat>
  <Paragraphs>123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Arial Unicode MS</vt:lpstr>
      <vt:lpstr>Calibri</vt:lpstr>
      <vt:lpstr>微软雅黑</vt:lpstr>
      <vt:lpstr>Tempus Sans ITC</vt:lpstr>
      <vt:lpstr>Office 主题</vt:lpstr>
      <vt:lpstr>WHAT IS GRI</vt:lpstr>
      <vt:lpstr>Part I Definition of GRI</vt:lpstr>
      <vt:lpstr>Business Environemnt in Yangzhou</vt:lpstr>
      <vt:lpstr>Data description</vt:lpstr>
      <vt:lpstr>Methodology</vt:lpstr>
      <vt:lpstr>Methodology</vt:lpstr>
      <vt:lpstr>Methodology</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dc:creator>
  <cp:lastModifiedBy>Only1389520904</cp:lastModifiedBy>
  <cp:revision>27</cp:revision>
  <dcterms:created xsi:type="dcterms:W3CDTF">2021-01-04T15:07:00Z</dcterms:created>
  <dcterms:modified xsi:type="dcterms:W3CDTF">2021-01-04T15:25:22Z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