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CC00FF"/>
    <a:srgbClr val="EBBBA7"/>
    <a:srgbClr val="FF9999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B305A-2763-4885-9EF6-0F3C1FFB521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88B4-7D9A-4B93-BA4C-1AC68C0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5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6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4897-FC84-D06C-539D-B3068C22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05E50-68EB-18DE-C99A-8A855881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47A55-5985-A1C5-E30D-46297AC0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017F5-3BEF-09B6-F374-5B7105A0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CDC2A-C9EA-E863-0023-73A19205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84233-B7AB-9F76-54B7-A93BA23C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57017-F351-CF30-643A-0FC85B1C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53934-DB3B-1631-E4AA-3246655F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45AC7-D470-866E-3A31-00E966F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FD97D-BD5E-F87B-500F-CD02C73C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28244-604E-3A2C-5D21-2CA4F0837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DB0E8-1A9E-613D-A5EF-0F1D475E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485AC-32C4-6FA4-57FA-21AFF4D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AFE4F-00DA-79CA-18FD-FEE2D5B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BE300-5C8D-5654-63CD-9DB5A8F2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8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90AA3-D784-9B9E-7971-13A1720F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CF8A7-6BA3-8E07-28E8-951445FA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FE7A2-517E-4A36-0E50-D1ABA89B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0FAD-A75D-EC0D-9C09-17F73DAE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7D57B-A233-DE9B-084B-1EFA6DC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AB00-FFB2-795C-3F2E-2FFFE9A3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26208-E3FC-BB26-0D82-71871611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8B0F-FCD1-D012-541D-25F5F577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750B1-2F4A-BF3A-7796-D816704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46936-0DD5-1F5D-1C47-CD06BB6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EFB0-182D-0C6A-2746-45C656AA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96FAD-FECE-1F35-5F94-787D69C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B1EAE-89B9-3441-15EC-502D447F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AF6D-DD6A-32F6-75EA-458633B0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9331C-2CD5-C69E-46CA-69C2DE89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8A631-5765-FA3B-ADEE-A69494C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5B48-0CCF-0506-058B-55670C15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1A51A-9F45-9B93-1C8F-4424548E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2D5EF-08AD-9056-5433-1C3E5952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056CC-8471-ABCB-4A8A-30D733BDD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3175D-9F70-24A8-9088-A5E712009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73F891-1EB5-75D7-4FCF-5BC9F2B4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6E7C2-BAFD-2049-B248-DB593658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27E70-C7F0-38D2-F7CB-543C4943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D8C9-03D8-3D61-4CD4-A18FCA34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13E528-7FE1-8B70-D6F6-AFEF3C32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08AEF-4081-C623-6ED2-8CAFE50F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3CA7C-121B-1A21-EFC1-3F25EB8C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4E2C0-C5D9-4612-DB84-C734126D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5951F-4BD1-4D11-FA17-3EDCBFBF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67074-8027-9B6A-01BF-B0CEEB39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2B779-8835-AA60-2000-0671315F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6C58-C9EA-60DB-7B1F-C8029B46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40560-3D59-FB6E-8B55-E4884564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8474C-5137-E8C6-1F9F-66FBBCF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7E50A-EF92-2F1E-046B-BE05C86B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4682D-C981-728B-9DC5-B1169E9A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8971C-D026-6AFD-DE1B-680E9D0B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97558F-0D0A-48EE-6F17-07CE36B6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17310-7D34-1D56-7D38-14627F85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68753-6CA6-191B-C4E5-9A74A4F8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18240-10FC-419C-CA5B-2E2A1A2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7F5E1-B72B-0EDD-7FD0-76705A8E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4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3149F-0F1E-4077-6A1F-98BC6A74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3C21C-0CE8-E50B-166F-878483F3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1E937-9249-BF73-354E-9AEA156EC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5440-01CE-42D7-A623-C4A9A239D6E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CD01B-55B0-BB86-A163-8A535A498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803C2-3B21-47C0-99A5-FEF537206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1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/>
              <p:nvPr/>
            </p:nvSpPr>
            <p:spPr>
              <a:xfrm>
                <a:off x="4381995" y="261256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261256"/>
                <a:ext cx="1502228" cy="385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/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/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𝑢𝑛𝑐𝑜𝑟𝑒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/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/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/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/>
              <p:nvPr/>
            </p:nvSpPr>
            <p:spPr>
              <a:xfrm>
                <a:off x="5939633" y="2779807"/>
                <a:ext cx="1605146" cy="385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𝑜𝑚𝑝𝑜𝑛𝑒𝑛𝑡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33" y="2779807"/>
                <a:ext cx="1605146" cy="385948"/>
              </a:xfrm>
              <a:prstGeom prst="rect">
                <a:avLst/>
              </a:prstGeom>
              <a:blipFill>
                <a:blip r:embed="rId9"/>
                <a:stretch>
                  <a:fillRect l="-2652"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/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blipFill>
                <a:blip r:embed="rId10"/>
                <a:stretch>
                  <a:fillRect l="-3767"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/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blipFill>
                <a:blip r:embed="rId11"/>
                <a:stretch>
                  <a:fillRect l="-5102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/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/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/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blipFill>
                <a:blip r:embed="rId14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/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/>
              <p:nvPr/>
            </p:nvSpPr>
            <p:spPr>
              <a:xfrm>
                <a:off x="5991093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93" y="5916874"/>
                <a:ext cx="1502228" cy="385948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440BA00-1B3E-34D7-6EFA-9A2A41661D0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88969" y="647204"/>
            <a:ext cx="2844140" cy="487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8F29AB9-6AD3-CFF0-94CB-C9ECF7F8E9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133109" y="647204"/>
            <a:ext cx="3036125" cy="487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E3FFBF-E525-69D0-9E75-9C44DC30C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5702" y="1520533"/>
            <a:ext cx="1403267" cy="1245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C9C479-C36B-D3B2-2405-03246EF0F7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8969" y="1520533"/>
            <a:ext cx="1502228" cy="1271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010BD27-C5F9-AFBE-DE9C-973209AC2A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69234" y="1520533"/>
            <a:ext cx="0" cy="29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EB9D07-EF7B-240B-DF6A-D3E46EA9A80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742206" y="2200888"/>
            <a:ext cx="1427028" cy="57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7545C1-D179-752C-01CE-CB8FC39A1EB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64A96D-5E8D-DFB8-28B5-5B2F40A01D6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344380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35522A-4185-E0D9-EC3D-D34BFA316D9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833741" y="3153880"/>
            <a:ext cx="0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6AA5A0-3C6E-6DC9-D5D1-EDA4EB0007D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9833741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1F31FC-D731-7CEE-2DA5-6E9308DAEADA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885702" y="3151902"/>
            <a:ext cx="0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4DA0289-370B-9F5D-F453-C2C744FEC7A4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flipV="1">
            <a:off x="885702" y="3177630"/>
            <a:ext cx="2905495" cy="27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C41EEE7-1B25-6D21-D65B-E4C380F2F5EE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885702" y="3165755"/>
            <a:ext cx="5856504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5E5452-CC96-B848-51FE-B5EA84831702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885702" y="4145470"/>
            <a:ext cx="7458678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45226D1-07CF-0551-2D3D-92F083FBE53A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885702" y="3151902"/>
            <a:ext cx="2905495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5B9D7C5-53B7-6D5E-AA2D-2100F2055F6C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3791197" y="3177630"/>
            <a:ext cx="0" cy="27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3C6D86C-26E2-14F9-CA1C-469156D597C0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3791197" y="4145470"/>
            <a:ext cx="6042544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B572A2C-E1EE-31A0-ABB9-174A19F5E11D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3791197" y="3165755"/>
            <a:ext cx="2951009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E267DF-9968-F209-0931-DA76A2508EFD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3791197" y="3177630"/>
            <a:ext cx="2951010" cy="273924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E161968-41F1-383B-0E89-C1B2714D1985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885702" y="3151902"/>
            <a:ext cx="5856505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8065488-DA15-5701-2C6D-EB30480F4428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H="1" flipV="1">
            <a:off x="6742206" y="3165755"/>
            <a:ext cx="1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157C404-5D74-C4FC-CE61-E52DADA1074B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85702" y="4145470"/>
            <a:ext cx="10437400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26A1293-D0C3-880B-F961-87C835AC3C1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3791197" y="4145470"/>
            <a:ext cx="7531905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69C5EEB-099A-B4AE-1B0F-FFAA578E029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6742207" y="4145470"/>
            <a:ext cx="4580895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B25E1D6-69B3-D730-ECB1-CB480777333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3791197" y="4145470"/>
            <a:ext cx="4553183" cy="177140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F28C28C-4352-7142-4CD5-A30EC61689A5}"/>
              </a:ext>
            </a:extLst>
          </p:cNvPr>
          <p:cNvSpPr/>
          <p:nvPr/>
        </p:nvSpPr>
        <p:spPr>
          <a:xfrm>
            <a:off x="10262260" y="890894"/>
            <a:ext cx="1605146" cy="385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静的な消費量</a:t>
            </a:r>
            <a:endParaRPr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9DAA1EB-74EA-618C-4586-E6BE154AD6A7}"/>
              </a:ext>
            </a:extLst>
          </p:cNvPr>
          <p:cNvSpPr/>
          <p:nvPr/>
        </p:nvSpPr>
        <p:spPr>
          <a:xfrm>
            <a:off x="10262260" y="377270"/>
            <a:ext cx="1605146" cy="3859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既存研究</a:t>
            </a:r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/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400" i="1">
                        <a:latin typeface="Cambria Math" panose="02040503050406030204" pitchFamily="18" charset="0"/>
                      </a:rPr>
                      <m:t>動的</m:t>
                    </m:r>
                  </m:oMath>
                </a14:m>
                <a:r>
                  <a:rPr lang="ja-JP" altLang="en-US" sz="1400"/>
                  <a:t>な消費量</a:t>
                </a:r>
                <a:endParaRPr lang="zh-CN" altLang="en-US" sz="1400"/>
              </a:p>
            </p:txBody>
          </p:sp>
        </mc:Choice>
        <mc:Fallback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blipFill>
                <a:blip r:embed="rId17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>
            <a:extLst>
              <a:ext uri="{FF2B5EF4-FFF2-40B4-BE49-F238E27FC236}">
                <a16:creationId xmlns:a16="http://schemas.microsoft.com/office/drawing/2014/main" id="{5C776962-E4C3-121E-6A4D-054CFAA975FF}"/>
              </a:ext>
            </a:extLst>
          </p:cNvPr>
          <p:cNvSpPr/>
          <p:nvPr/>
        </p:nvSpPr>
        <p:spPr>
          <a:xfrm>
            <a:off x="10262259" y="1868360"/>
            <a:ext cx="1605145" cy="3859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測定量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3462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/>
              <p:nvPr/>
            </p:nvSpPr>
            <p:spPr>
              <a:xfrm>
                <a:off x="4381995" y="184296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184296"/>
                <a:ext cx="1502228" cy="385948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/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/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𝑢𝑛𝑐𝑜𝑟𝑒</m:t>
                          </m:r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/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/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blipFill>
                <a:blip r:embed="rId7"/>
                <a:stretch>
                  <a:fillRect b="-4412"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/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blipFill>
                <a:blip r:embed="rId8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/>
              <p:nvPr/>
            </p:nvSpPr>
            <p:spPr>
              <a:xfrm>
                <a:off x="5831571" y="2779807"/>
                <a:ext cx="1713208" cy="385948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𝑜𝑚𝑝𝑜𝑛𝑒𝑛𝑡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71" y="2779807"/>
                <a:ext cx="1713208" cy="385948"/>
              </a:xfrm>
              <a:prstGeom prst="rect">
                <a:avLst/>
              </a:prstGeom>
              <a:blipFill>
                <a:blip r:embed="rId9"/>
                <a:stretch>
                  <a:fillRect l="-3846" b="-8824"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/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blipFill>
                <a:blip r:embed="rId10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/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blipFill>
                <a:blip r:embed="rId11"/>
                <a:stretch>
                  <a:fillRect l="-9453" r="-1990"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/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blipFill>
                <a:blip r:embed="rId12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/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blipFill>
                <a:blip r:embed="rId13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/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blipFill>
                <a:blip r:embed="rId14"/>
                <a:stretch>
                  <a:fillRect b="-10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/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solidFill>
                <a:srgbClr val="EBB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/>
              <p:nvPr/>
            </p:nvSpPr>
            <p:spPr>
              <a:xfrm>
                <a:off x="5945578" y="5909802"/>
                <a:ext cx="1502228" cy="385948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578" y="5909802"/>
                <a:ext cx="1502228" cy="385948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440BA00-1B3E-34D7-6EFA-9A2A41661D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288969" y="570244"/>
            <a:ext cx="2844140" cy="564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8F29AB9-6AD3-CFF0-94CB-C9ECF7F8E9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133109" y="570244"/>
            <a:ext cx="3036125" cy="564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E3FFBF-E525-69D0-9E75-9C44DC30C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5702" y="1520533"/>
            <a:ext cx="1403267" cy="1245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C9C479-C36B-D3B2-2405-03246EF0F7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8969" y="1520533"/>
            <a:ext cx="1502228" cy="1271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010BD27-C5F9-AFBE-DE9C-973209AC2A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69234" y="1520533"/>
            <a:ext cx="0" cy="29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EB9D07-EF7B-240B-DF6A-D3E46EA9A80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688175" y="2200888"/>
            <a:ext cx="1481059" cy="57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7545C1-D179-752C-01CE-CB8FC39A1EB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64A96D-5E8D-DFB8-28B5-5B2F40A01D6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344380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35522A-4185-E0D9-EC3D-D34BFA316D9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833741" y="3153880"/>
            <a:ext cx="0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6AA5A0-3C6E-6DC9-D5D1-EDA4EB0007D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9833741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E267DF-9968-F209-0931-DA76A2508EFD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3791197" y="3177630"/>
            <a:ext cx="2905495" cy="2732172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B25E1D6-69B3-D730-ECB1-CB480777333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3791197" y="4145470"/>
            <a:ext cx="4553183" cy="177140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F28C28C-4352-7142-4CD5-A30EC61689A5}"/>
              </a:ext>
            </a:extLst>
          </p:cNvPr>
          <p:cNvSpPr/>
          <p:nvPr/>
        </p:nvSpPr>
        <p:spPr>
          <a:xfrm>
            <a:off x="10262260" y="890894"/>
            <a:ext cx="1605146" cy="385948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静的な消費量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9DAA1EB-74EA-618C-4586-E6BE154AD6A7}"/>
              </a:ext>
            </a:extLst>
          </p:cNvPr>
          <p:cNvSpPr/>
          <p:nvPr/>
        </p:nvSpPr>
        <p:spPr>
          <a:xfrm>
            <a:off x="10262260" y="377270"/>
            <a:ext cx="1605146" cy="3859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既存研究</a:t>
            </a:r>
            <a:endParaRPr lang="zh-CN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/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noFill/>
              <a:ln w="57150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動的</m:t>
                    </m:r>
                  </m:oMath>
                </a14:m>
                <a:r>
                  <a:rPr lang="ja-JP" altLang="en-US" sz="1400">
                    <a:solidFill>
                      <a:schemeClr val="tx1"/>
                    </a:solidFill>
                  </a:rPr>
                  <a:t>な消費量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57150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336456-E8B9-0632-6F4A-AF72110C98BD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885702" y="3151902"/>
            <a:ext cx="0" cy="2764972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8FA6D9-B1B2-F0C1-7212-01F335817866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885702" y="3177630"/>
            <a:ext cx="2905495" cy="273924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2B4E1A-0755-57D7-DDA5-4DD9B28F7BC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885702" y="3165755"/>
            <a:ext cx="5802473" cy="2751119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D9EAFF-7FFB-9983-4C12-FEA4163A384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885702" y="4145470"/>
            <a:ext cx="7458678" cy="177140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7948E9F-5B60-4531-CF16-5A166047909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885702" y="4145470"/>
            <a:ext cx="10437400" cy="177140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75C2B-F19E-BB93-3823-62905BBA946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0955BDD-F294-0C4F-FAB4-A024D1BAC8E6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85702" y="3151902"/>
            <a:ext cx="2905495" cy="2764972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546F523-00F3-7D9A-6751-B3BFC63C71B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3791197" y="3177630"/>
            <a:ext cx="0" cy="273924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32BB3C9-1ACA-9CA9-D1A1-947167BF6FC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3791197" y="3165755"/>
            <a:ext cx="2896978" cy="2751119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AD39274-E0A3-2FA7-73EC-9959A08D624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3791197" y="4145470"/>
            <a:ext cx="6042544" cy="177140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7D14042-A77E-46E7-23B0-707F39365B3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743103" y="4145470"/>
            <a:ext cx="7579999" cy="1783302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2C211E0-F330-E800-D3E8-02EAD8670E1A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85702" y="3151902"/>
            <a:ext cx="5810990" cy="2757900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4F4CC40-6BA1-213E-E8B6-4FA6CE1246AD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6688175" y="3165755"/>
            <a:ext cx="8517" cy="2744047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2392B23-25F9-D9AD-9E84-94A8E8685AE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6696692" y="4145470"/>
            <a:ext cx="4626410" cy="1764332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 223">
            <a:extLst>
              <a:ext uri="{FF2B5EF4-FFF2-40B4-BE49-F238E27FC236}">
                <a16:creationId xmlns:a16="http://schemas.microsoft.com/office/drawing/2014/main" id="{9ADF6732-E863-5592-7D77-023A02DC1066}"/>
              </a:ext>
            </a:extLst>
          </p:cNvPr>
          <p:cNvSpPr txBox="1"/>
          <p:nvPr/>
        </p:nvSpPr>
        <p:spPr>
          <a:xfrm>
            <a:off x="5878881" y="2037198"/>
            <a:ext cx="15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Parallelization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DC3E37D-2548-8489-4058-7E772C9B2138}"/>
              </a:ext>
            </a:extLst>
          </p:cNvPr>
          <p:cNvSpPr/>
          <p:nvPr/>
        </p:nvSpPr>
        <p:spPr>
          <a:xfrm>
            <a:off x="520205" y="1143569"/>
            <a:ext cx="2528781" cy="3309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1234326" y="4549644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506625" y="4461397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Schema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643652" y="5682562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cache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565316" y="5496046"/>
            <a:ext cx="768213" cy="22386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memory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505258" y="5304356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core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284597" y="4771467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power consumption of core and peripheral components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818643" y="58245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16A52DD-703F-769E-A999-67662E9DB971}"/>
              </a:ext>
            </a:extLst>
          </p:cNvPr>
          <p:cNvCxnSpPr/>
          <p:nvPr/>
        </p:nvCxnSpPr>
        <p:spPr>
          <a:xfrm>
            <a:off x="520205" y="1480227"/>
            <a:ext cx="2528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239B118D-43F1-B1E0-A1ED-2A37225DB19A}"/>
              </a:ext>
            </a:extLst>
          </p:cNvPr>
          <p:cNvSpPr/>
          <p:nvPr/>
        </p:nvSpPr>
        <p:spPr>
          <a:xfrm>
            <a:off x="2461436" y="1244226"/>
            <a:ext cx="108709" cy="13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96F1084-6131-0669-E2B2-4BFFFC40E4F9}"/>
              </a:ext>
            </a:extLst>
          </p:cNvPr>
          <p:cNvSpPr/>
          <p:nvPr/>
        </p:nvSpPr>
        <p:spPr>
          <a:xfrm>
            <a:off x="2615112" y="124657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A0750C4-C005-97D4-5C17-9E4EDA53622B}"/>
              </a:ext>
            </a:extLst>
          </p:cNvPr>
          <p:cNvSpPr/>
          <p:nvPr/>
        </p:nvSpPr>
        <p:spPr>
          <a:xfrm>
            <a:off x="2768788" y="124422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27A9B12-3669-99C2-9F05-437A0FF7E92C}"/>
              </a:ext>
            </a:extLst>
          </p:cNvPr>
          <p:cNvGrpSpPr/>
          <p:nvPr/>
        </p:nvGrpSpPr>
        <p:grpSpPr>
          <a:xfrm>
            <a:off x="601235" y="1575667"/>
            <a:ext cx="2395478" cy="1072750"/>
            <a:chOff x="258146" y="1650127"/>
            <a:chExt cx="2938462" cy="3426370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F48CBE9-97EE-94C0-1297-0A0EC2C37E17}"/>
                </a:ext>
              </a:extLst>
            </p:cNvPr>
            <p:cNvSpPr/>
            <p:nvPr/>
          </p:nvSpPr>
          <p:spPr>
            <a:xfrm>
              <a:off x="620648" y="2832537"/>
              <a:ext cx="208713" cy="59908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409069E-9D24-ED26-282F-62851CF3ACF8}"/>
                </a:ext>
              </a:extLst>
            </p:cNvPr>
            <p:cNvSpPr/>
            <p:nvPr/>
          </p:nvSpPr>
          <p:spPr>
            <a:xfrm>
              <a:off x="258146" y="2819400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901F64E-8FE3-563E-C89F-568316F5EAB9}"/>
                </a:ext>
              </a:extLst>
            </p:cNvPr>
            <p:cNvCxnSpPr>
              <a:stCxn id="151" idx="3"/>
              <a:endCxn id="150" idx="2"/>
            </p:cNvCxnSpPr>
            <p:nvPr/>
          </p:nvCxnSpPr>
          <p:spPr>
            <a:xfrm>
              <a:off x="466859" y="3118947"/>
              <a:ext cx="153789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F657A38E-A6A0-21EE-07F7-2E7EF29D339A}"/>
                </a:ext>
              </a:extLst>
            </p:cNvPr>
            <p:cNvCxnSpPr>
              <a:cxnSpLocks/>
              <a:stCxn id="150" idx="6"/>
              <a:endCxn id="155" idx="3"/>
            </p:cNvCxnSpPr>
            <p:nvPr/>
          </p:nvCxnSpPr>
          <p:spPr>
            <a:xfrm flipV="1">
              <a:off x="829361" y="2191644"/>
              <a:ext cx="269162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连接符: 肘形 153">
              <a:extLst>
                <a:ext uri="{FF2B5EF4-FFF2-40B4-BE49-F238E27FC236}">
                  <a16:creationId xmlns:a16="http://schemas.microsoft.com/office/drawing/2014/main" id="{FB8BA8BF-8CDC-50B5-E36B-F4A7292C5273}"/>
                </a:ext>
              </a:extLst>
            </p:cNvPr>
            <p:cNvCxnSpPr>
              <a:cxnSpLocks/>
              <a:stCxn id="150" idx="6"/>
              <a:endCxn id="156" idx="1"/>
            </p:cNvCxnSpPr>
            <p:nvPr/>
          </p:nvCxnSpPr>
          <p:spPr>
            <a:xfrm>
              <a:off x="829361" y="3132084"/>
              <a:ext cx="269162" cy="108782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等腰三角形 154">
              <a:extLst>
                <a:ext uri="{FF2B5EF4-FFF2-40B4-BE49-F238E27FC236}">
                  <a16:creationId xmlns:a16="http://schemas.microsoft.com/office/drawing/2014/main" id="{CEF6922B-5026-0396-35FE-F8D98B7A79DE}"/>
                </a:ext>
              </a:extLst>
            </p:cNvPr>
            <p:cNvSpPr/>
            <p:nvPr/>
          </p:nvSpPr>
          <p:spPr>
            <a:xfrm rot="5400000">
              <a:off x="895781" y="2094837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1D193C2-E9C4-0593-17AA-25C88677362F}"/>
                </a:ext>
              </a:extLst>
            </p:cNvPr>
            <p:cNvSpPr/>
            <p:nvPr/>
          </p:nvSpPr>
          <p:spPr>
            <a:xfrm>
              <a:off x="1098523" y="3920358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53F0F1A-06E6-CF60-09B8-767215A22F2F}"/>
                </a:ext>
              </a:extLst>
            </p:cNvPr>
            <p:cNvSpPr/>
            <p:nvPr/>
          </p:nvSpPr>
          <p:spPr>
            <a:xfrm>
              <a:off x="1098522" y="2832653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A54F996-B1C9-8582-1127-66C16043045D}"/>
                </a:ext>
              </a:extLst>
            </p:cNvPr>
            <p:cNvCxnSpPr>
              <a:cxnSpLocks/>
              <a:stCxn id="150" idx="6"/>
              <a:endCxn id="157" idx="1"/>
            </p:cNvCxnSpPr>
            <p:nvPr/>
          </p:nvCxnSpPr>
          <p:spPr>
            <a:xfrm>
              <a:off x="829361" y="3132084"/>
              <a:ext cx="269161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C6A269A-B49F-A64C-E022-1F8D7B7FF7B8}"/>
                </a:ext>
              </a:extLst>
            </p:cNvPr>
            <p:cNvSpPr/>
            <p:nvPr/>
          </p:nvSpPr>
          <p:spPr>
            <a:xfrm>
              <a:off x="1912779" y="1650127"/>
              <a:ext cx="208713" cy="30374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4001A814-0E88-012F-46AF-370702E9EEE5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46" y="3132084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等腰三角形 160">
              <a:extLst>
                <a:ext uri="{FF2B5EF4-FFF2-40B4-BE49-F238E27FC236}">
                  <a16:creationId xmlns:a16="http://schemas.microsoft.com/office/drawing/2014/main" id="{BF96CBD9-CCE6-1AAF-54A6-9048A44B8B10}"/>
                </a:ext>
              </a:extLst>
            </p:cNvPr>
            <p:cNvSpPr/>
            <p:nvPr/>
          </p:nvSpPr>
          <p:spPr>
            <a:xfrm rot="5400000">
              <a:off x="1258283" y="3035280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7A977DC4-4F78-30B6-6D8B-CA3A58484A5F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>
              <a:off x="1654635" y="3132084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D25F1D9-34AF-8189-B06A-276B3093C02E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1292133" y="2191641"/>
              <a:ext cx="6206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AA59A058-9C9D-82C8-04E0-09EC5F1CD8CD}"/>
                </a:ext>
              </a:extLst>
            </p:cNvPr>
            <p:cNvSpPr/>
            <p:nvPr/>
          </p:nvSpPr>
          <p:spPr>
            <a:xfrm rot="5400000">
              <a:off x="1258283" y="4123101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5F525CF7-7220-8EE7-AB5C-F7B4AF641627}"/>
                </a:ext>
              </a:extLst>
            </p:cNvPr>
            <p:cNvCxnSpPr>
              <a:cxnSpLocks/>
            </p:cNvCxnSpPr>
            <p:nvPr/>
          </p:nvCxnSpPr>
          <p:spPr>
            <a:xfrm>
              <a:off x="1307236" y="4235670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1D1EAD8A-A122-9472-2EE5-08EE84A83E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634" y="4219905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F4D02C1F-CC0D-26C1-1793-6D29FCD47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9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2C2F69B9-598C-F7AB-84AB-7FD489A533E3}"/>
                </a:ext>
              </a:extLst>
            </p:cNvPr>
            <p:cNvSpPr/>
            <p:nvPr/>
          </p:nvSpPr>
          <p:spPr>
            <a:xfrm>
              <a:off x="2384018" y="2819400"/>
              <a:ext cx="346484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468AAC8-6D17-6E1B-11E9-F2DD327643EA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0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21C712B-1C85-F982-4375-C5DCB5EF58CE}"/>
                </a:ext>
              </a:extLst>
            </p:cNvPr>
            <p:cNvSpPr/>
            <p:nvPr/>
          </p:nvSpPr>
          <p:spPr>
            <a:xfrm>
              <a:off x="2992112" y="2819400"/>
              <a:ext cx="204496" cy="5990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074ABD3-0FCF-3A6A-207C-89FB0F06AEB1}"/>
                </a:ext>
              </a:extLst>
            </p:cNvPr>
            <p:cNvSpPr/>
            <p:nvPr/>
          </p:nvSpPr>
          <p:spPr>
            <a:xfrm>
              <a:off x="3014082" y="2882467"/>
              <a:ext cx="160557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EA55F239-709A-E125-8125-36B9F61606EE}"/>
                </a:ext>
              </a:extLst>
            </p:cNvPr>
            <p:cNvCxnSpPr/>
            <p:nvPr/>
          </p:nvCxnSpPr>
          <p:spPr>
            <a:xfrm>
              <a:off x="2861307" y="3132084"/>
              <a:ext cx="0" cy="19444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6974BDB-E33C-FD81-3E85-4B3DBD01027B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4" y="5076497"/>
              <a:ext cx="21363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5D8C035-85C0-918E-D3DA-AF365A39C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004" y="3431629"/>
              <a:ext cx="0" cy="164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353608C-198A-610F-1CAB-A77389D6AFBD}"/>
              </a:ext>
            </a:extLst>
          </p:cNvPr>
          <p:cNvGrpSpPr/>
          <p:nvPr/>
        </p:nvGrpSpPr>
        <p:grpSpPr>
          <a:xfrm>
            <a:off x="4534616" y="1159201"/>
            <a:ext cx="1332475" cy="1640390"/>
            <a:chOff x="8068391" y="1177142"/>
            <a:chExt cx="1634507" cy="1991768"/>
          </a:xfrm>
        </p:grpSpPr>
        <p:sp>
          <p:nvSpPr>
            <p:cNvPr id="176" name="矩形: 剪去单角 175">
              <a:extLst>
                <a:ext uri="{FF2B5EF4-FFF2-40B4-BE49-F238E27FC236}">
                  <a16:creationId xmlns:a16="http://schemas.microsoft.com/office/drawing/2014/main" id="{68603CDE-5E79-2A1D-ED9C-973147CA7C7F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5EB8BC0-71BF-232D-2FB8-399EFBF7F7AC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1A805F6-8963-379A-C745-7F0DFDD60CBB}"/>
                </a:ext>
              </a:extLst>
            </p:cNvPr>
            <p:cNvSpPr txBox="1"/>
            <p:nvPr/>
          </p:nvSpPr>
          <p:spPr>
            <a:xfrm>
              <a:off x="8623712" y="2720466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9" name="矩形: 剪去单角 178">
              <a:extLst>
                <a:ext uri="{FF2B5EF4-FFF2-40B4-BE49-F238E27FC236}">
                  <a16:creationId xmlns:a16="http://schemas.microsoft.com/office/drawing/2014/main" id="{BB4BE53C-5D31-E76F-6280-EF6D6ADD8F8A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ert_main.c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0" name="矩形: 剪去单角 179">
              <a:extLst>
                <a:ext uri="{FF2B5EF4-FFF2-40B4-BE49-F238E27FC236}">
                  <a16:creationId xmlns:a16="http://schemas.microsoft.com/office/drawing/2014/main" id="{0FB66E68-F162-FCE4-3A5E-00ED1C3008B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rtwtypes.h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1" name="矩形: 剪去单角 180">
              <a:extLst>
                <a:ext uri="{FF2B5EF4-FFF2-40B4-BE49-F238E27FC236}">
                  <a16:creationId xmlns:a16="http://schemas.microsoft.com/office/drawing/2014/main" id="{633C0574-15D3-169D-B18A-60A5FBD8B8DB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矩形: 剪去单角 181">
              <a:extLst>
                <a:ext uri="{FF2B5EF4-FFF2-40B4-BE49-F238E27FC236}">
                  <a16:creationId xmlns:a16="http://schemas.microsoft.com/office/drawing/2014/main" id="{8FCA21D1-ACD9-39A9-B98B-78BBCEB005EA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619AC9A-0A28-22C4-2C7C-09F6AEF0776E}"/>
              </a:ext>
            </a:extLst>
          </p:cNvPr>
          <p:cNvCxnSpPr>
            <a:cxnSpLocks/>
          </p:cNvCxnSpPr>
          <p:nvPr/>
        </p:nvCxnSpPr>
        <p:spPr>
          <a:xfrm>
            <a:off x="3049651" y="2063615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2A0ABF4-DFEA-70A7-3FC2-39F41F3F27D5}"/>
              </a:ext>
            </a:extLst>
          </p:cNvPr>
          <p:cNvSpPr txBox="1"/>
          <p:nvPr/>
        </p:nvSpPr>
        <p:spPr>
          <a:xfrm>
            <a:off x="2975767" y="154380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Embedded Coder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6C3937B-2817-0AD5-FDC9-75626330CF88}"/>
              </a:ext>
            </a:extLst>
          </p:cNvPr>
          <p:cNvSpPr txBox="1"/>
          <p:nvPr/>
        </p:nvSpPr>
        <p:spPr>
          <a:xfrm>
            <a:off x="2996713" y="2047179"/>
            <a:ext cx="158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Code Generation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654586FA-C822-E5BA-6D58-F37CDCE1E608}"/>
              </a:ext>
            </a:extLst>
          </p:cNvPr>
          <p:cNvSpPr/>
          <p:nvPr/>
        </p:nvSpPr>
        <p:spPr>
          <a:xfrm>
            <a:off x="520205" y="1143569"/>
            <a:ext cx="2528781" cy="160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88" name="图形 187">
            <a:extLst>
              <a:ext uri="{FF2B5EF4-FFF2-40B4-BE49-F238E27FC236}">
                <a16:creationId xmlns:a16="http://schemas.microsoft.com/office/drawing/2014/main" id="{BF0CE82E-FD48-95F6-7E5F-ECD2B70C8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76" y="750042"/>
            <a:ext cx="768727" cy="776620"/>
          </a:xfrm>
          <a:prstGeom prst="rect">
            <a:avLst/>
          </a:prstGeom>
        </p:spPr>
      </p:pic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81042E3-8F2A-B306-7997-AB7560FF213E}"/>
              </a:ext>
            </a:extLst>
          </p:cNvPr>
          <p:cNvGrpSpPr/>
          <p:nvPr/>
        </p:nvGrpSpPr>
        <p:grpSpPr>
          <a:xfrm>
            <a:off x="4225758" y="4488644"/>
            <a:ext cx="1332475" cy="1608224"/>
            <a:chOff x="3066651" y="4608980"/>
            <a:chExt cx="1332475" cy="1608224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70F3FFC-3981-7F28-247B-2FB75AB130AD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349BE7C9-570D-F22F-9C17-5CB67B6214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A239C8D-EB36-BD7A-D346-C4D57A9EE316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powerPreditor</a:t>
              </a: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BF89D398-EF15-AD60-12B3-43A0699E348B}"/>
                </a:ext>
              </a:extLst>
            </p:cNvPr>
            <p:cNvSpPr/>
            <p:nvPr/>
          </p:nvSpPr>
          <p:spPr>
            <a:xfrm>
              <a:off x="3099444" y="4990624"/>
              <a:ext cx="1266888" cy="4340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稼働コンポーネントの設定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CD050FAA-D171-77E1-A5DB-26EFA100B5AA}"/>
                </a:ext>
              </a:extLst>
            </p:cNvPr>
            <p:cNvSpPr/>
            <p:nvPr/>
          </p:nvSpPr>
          <p:spPr>
            <a:xfrm>
              <a:off x="3097897" y="5597867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Data Edit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E367A6EC-26CD-F89E-B516-A95B396894CF}"/>
                </a:ext>
              </a:extLst>
            </p:cNvPr>
            <p:cNvSpPr/>
            <p:nvPr/>
          </p:nvSpPr>
          <p:spPr>
            <a:xfrm>
              <a:off x="3094157" y="5902203"/>
              <a:ext cx="127217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Cost Estimate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6405C025-00E1-3D6F-9564-37B8C35B67AA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5558233" y="5292756"/>
            <a:ext cx="1013321" cy="1160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A78650A-B388-9EFD-6284-E1BFBC8044F5}"/>
              </a:ext>
            </a:extLst>
          </p:cNvPr>
          <p:cNvSpPr txBox="1"/>
          <p:nvPr/>
        </p:nvSpPr>
        <p:spPr>
          <a:xfrm>
            <a:off x="782648" y="1156048"/>
            <a:ext cx="161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MATLAB/Simulink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1" name="矩形: 剪去单角 220">
            <a:extLst>
              <a:ext uri="{FF2B5EF4-FFF2-40B4-BE49-F238E27FC236}">
                <a16:creationId xmlns:a16="http://schemas.microsoft.com/office/drawing/2014/main" id="{D54E0DFD-66F7-DDBA-EC29-B407F8A0AD47}"/>
              </a:ext>
            </a:extLst>
          </p:cNvPr>
          <p:cNvSpPr/>
          <p:nvPr/>
        </p:nvSpPr>
        <p:spPr>
          <a:xfrm>
            <a:off x="6594729" y="5046379"/>
            <a:ext cx="2194489" cy="515954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B2A96728-1CA1-5DA8-8BE3-462AB53BD2B2}"/>
              </a:ext>
            </a:extLst>
          </p:cNvPr>
          <p:cNvCxnSpPr>
            <a:cxnSpLocks/>
          </p:cNvCxnSpPr>
          <p:nvPr/>
        </p:nvCxnSpPr>
        <p:spPr>
          <a:xfrm>
            <a:off x="5884498" y="2063615"/>
            <a:ext cx="15722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C179FA6-7E2B-1AAD-F5CB-CDA098787D35}"/>
              </a:ext>
            </a:extLst>
          </p:cNvPr>
          <p:cNvSpPr txBox="1"/>
          <p:nvPr/>
        </p:nvSpPr>
        <p:spPr>
          <a:xfrm>
            <a:off x="6290058" y="1567379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eMBP</a:t>
            </a:r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0FD12A28-4C2A-9412-C51E-CCCE5FC81D4B}"/>
              </a:ext>
            </a:extLst>
          </p:cNvPr>
          <p:cNvGrpSpPr/>
          <p:nvPr/>
        </p:nvGrpSpPr>
        <p:grpSpPr>
          <a:xfrm>
            <a:off x="7456743" y="1144152"/>
            <a:ext cx="1332475" cy="1607548"/>
            <a:chOff x="8068389" y="1177142"/>
            <a:chExt cx="1634507" cy="1951892"/>
          </a:xfrm>
        </p:grpSpPr>
        <p:sp>
          <p:nvSpPr>
            <p:cNvPr id="226" name="矩形: 剪去单角 225">
              <a:extLst>
                <a:ext uri="{FF2B5EF4-FFF2-40B4-BE49-F238E27FC236}">
                  <a16:creationId xmlns:a16="http://schemas.microsoft.com/office/drawing/2014/main" id="{47C42130-8EE8-E188-4E49-93B060382EC2}"/>
                </a:ext>
              </a:extLst>
            </p:cNvPr>
            <p:cNvSpPr/>
            <p:nvPr/>
          </p:nvSpPr>
          <p:spPr>
            <a:xfrm>
              <a:off x="8068389" y="1284292"/>
              <a:ext cx="1634507" cy="1844742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12921D54-0EBC-9033-04E5-B1B81B484163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Report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54F798ED-0569-42BA-1C28-DED2937D8290}"/>
                </a:ext>
              </a:extLst>
            </p:cNvPr>
            <p:cNvSpPr txBox="1"/>
            <p:nvPr/>
          </p:nvSpPr>
          <p:spPr>
            <a:xfrm>
              <a:off x="8502770" y="2308880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3B929EA2-FD1E-1A39-3EDB-DC6B4DFB7438}"/>
              </a:ext>
            </a:extLst>
          </p:cNvPr>
          <p:cNvCxnSpPr>
            <a:cxnSpLocks/>
          </p:cNvCxnSpPr>
          <p:nvPr/>
        </p:nvCxnSpPr>
        <p:spPr>
          <a:xfrm>
            <a:off x="2716208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3B4C5ADD-694B-0C18-8E4B-F894550BE664}"/>
              </a:ext>
            </a:extLst>
          </p:cNvPr>
          <p:cNvSpPr txBox="1"/>
          <p:nvPr/>
        </p:nvSpPr>
        <p:spPr>
          <a:xfrm>
            <a:off x="6765923" y="5052305"/>
            <a:ext cx="18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Prediction of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Energy Consumption 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5" name="矩形: 剪去单角 244">
            <a:extLst>
              <a:ext uri="{FF2B5EF4-FFF2-40B4-BE49-F238E27FC236}">
                <a16:creationId xmlns:a16="http://schemas.microsoft.com/office/drawing/2014/main" id="{B5FDEB11-BAA3-9B20-0CFB-F22522FAF6C6}"/>
              </a:ext>
            </a:extLst>
          </p:cNvPr>
          <p:cNvSpPr/>
          <p:nvPr/>
        </p:nvSpPr>
        <p:spPr>
          <a:xfrm>
            <a:off x="7595121" y="1527305"/>
            <a:ext cx="1055718" cy="42803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Execution Time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BAC0F76F-DE66-40B2-FBF3-2599DAC0EF42}"/>
              </a:ext>
            </a:extLst>
          </p:cNvPr>
          <p:cNvCxnSpPr>
            <a:cxnSpLocks/>
            <a:stCxn id="203" idx="0"/>
          </p:cNvCxnSpPr>
          <p:nvPr/>
        </p:nvCxnSpPr>
        <p:spPr>
          <a:xfrm rot="5400000" flipH="1" flipV="1">
            <a:off x="4255054" y="2718344"/>
            <a:ext cx="2407242" cy="11333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7BE50F99-46B2-82DD-8C45-D824634AF37D}"/>
              </a:ext>
            </a:extLst>
          </p:cNvPr>
          <p:cNvSpPr txBox="1"/>
          <p:nvPr/>
        </p:nvSpPr>
        <p:spPr>
          <a:xfrm>
            <a:off x="3821503" y="331293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br>
              <a:rPr lang="en-US" altLang="ja-JP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稼働状態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D3B17052-4C7A-99D1-CAE2-AEAEBC87EA65}"/>
              </a:ext>
            </a:extLst>
          </p:cNvPr>
          <p:cNvCxnSpPr>
            <a:cxnSpLocks/>
          </p:cNvCxnSpPr>
          <p:nvPr/>
        </p:nvCxnSpPr>
        <p:spPr>
          <a:xfrm rot="5400000">
            <a:off x="5887967" y="2034463"/>
            <a:ext cx="1715996" cy="31548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DAF01CD4-1140-EC2F-1D65-BDA66BD1A21C}"/>
              </a:ext>
            </a:extLst>
          </p:cNvPr>
          <p:cNvSpPr txBox="1"/>
          <p:nvPr/>
        </p:nvSpPr>
        <p:spPr>
          <a:xfrm>
            <a:off x="5867091" y="3640491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見積もり実行時間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144</Words>
  <Application>Microsoft Office PowerPoint</Application>
  <PresentationFormat>宽屏</PresentationFormat>
  <Paragraphs>71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HOU</dc:creator>
  <cp:lastModifiedBy>鈴 風</cp:lastModifiedBy>
  <cp:revision>2</cp:revision>
  <dcterms:created xsi:type="dcterms:W3CDTF">2024-06-12T06:27:38Z</dcterms:created>
  <dcterms:modified xsi:type="dcterms:W3CDTF">2024-06-13T07:58:58Z</dcterms:modified>
</cp:coreProperties>
</file>