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6" r:id="rId2"/>
  </p:sldMasterIdLst>
  <p:notesMasterIdLst>
    <p:notesMasterId r:id="rId42"/>
  </p:notesMasterIdLst>
  <p:sldIdLst>
    <p:sldId id="955" r:id="rId3"/>
    <p:sldId id="920" r:id="rId4"/>
    <p:sldId id="935" r:id="rId5"/>
    <p:sldId id="956" r:id="rId6"/>
    <p:sldId id="957" r:id="rId7"/>
    <p:sldId id="958" r:id="rId8"/>
    <p:sldId id="959" r:id="rId9"/>
    <p:sldId id="859" r:id="rId10"/>
    <p:sldId id="960" r:id="rId11"/>
    <p:sldId id="923" r:id="rId12"/>
    <p:sldId id="962" r:id="rId13"/>
    <p:sldId id="967" r:id="rId14"/>
    <p:sldId id="966" r:id="rId15"/>
    <p:sldId id="964" r:id="rId16"/>
    <p:sldId id="970" r:id="rId17"/>
    <p:sldId id="969" r:id="rId18"/>
    <p:sldId id="933" r:id="rId19"/>
    <p:sldId id="972" r:id="rId20"/>
    <p:sldId id="973" r:id="rId21"/>
    <p:sldId id="968" r:id="rId22"/>
    <p:sldId id="977" r:id="rId23"/>
    <p:sldId id="974" r:id="rId24"/>
    <p:sldId id="975" r:id="rId25"/>
    <p:sldId id="976" r:id="rId26"/>
    <p:sldId id="844" r:id="rId27"/>
    <p:sldId id="931" r:id="rId28"/>
    <p:sldId id="256" r:id="rId29"/>
    <p:sldId id="257" r:id="rId30"/>
    <p:sldId id="258" r:id="rId31"/>
    <p:sldId id="259" r:id="rId32"/>
    <p:sldId id="260" r:id="rId33"/>
    <p:sldId id="261" r:id="rId34"/>
    <p:sldId id="262" r:id="rId35"/>
    <p:sldId id="263" r:id="rId36"/>
    <p:sldId id="264" r:id="rId37"/>
    <p:sldId id="265" r:id="rId38"/>
    <p:sldId id="266" r:id="rId39"/>
    <p:sldId id="267" r:id="rId40"/>
    <p:sldId id="268"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CBCA26C-C010-46D9-8B87-FC55145E448F}">
          <p14:sldIdLst>
            <p14:sldId id="955"/>
            <p14:sldId id="920"/>
          </p14:sldIdLst>
        </p14:section>
        <p14:section name="研究背景" id="{AB3805D5-9A59-4CDA-B957-534378525DBF}">
          <p14:sldIdLst>
            <p14:sldId id="935"/>
            <p14:sldId id="956"/>
            <p14:sldId id="957"/>
            <p14:sldId id="958"/>
            <p14:sldId id="959"/>
          </p14:sldIdLst>
        </p14:section>
        <p14:section name="提案手法" id="{334B77AB-F6A5-484A-85B1-3A514EA32B7D}">
          <p14:sldIdLst>
            <p14:sldId id="859"/>
            <p14:sldId id="960"/>
            <p14:sldId id="923"/>
            <p14:sldId id="962"/>
            <p14:sldId id="967"/>
            <p14:sldId id="966"/>
            <p14:sldId id="964"/>
            <p14:sldId id="970"/>
            <p14:sldId id="969"/>
            <p14:sldId id="933"/>
          </p14:sldIdLst>
        </p14:section>
        <p14:section name="評価" id="{33D8DE6A-8284-42E6-A0DC-C54C5437A600}">
          <p14:sldIdLst>
            <p14:sldId id="972"/>
            <p14:sldId id="973"/>
            <p14:sldId id="968"/>
            <p14:sldId id="977"/>
            <p14:sldId id="974"/>
            <p14:sldId id="975"/>
            <p14:sldId id="976"/>
          </p14:sldIdLst>
        </p14:section>
        <p14:section name="まとめ" id="{2CC9BF19-2EC7-4C3B-8300-3D4DB0BA8146}">
          <p14:sldIdLst>
            <p14:sldId id="844"/>
          </p14:sldIdLst>
        </p14:section>
        <p14:section name="補足資料" id="{3F6B4360-EEC4-4334-942C-A7144D0431A5}">
          <p14:sldIdLst>
            <p14:sldId id="931"/>
          </p14:sldIdLst>
        </p14:section>
        <p14:section name="想定質問" id="{41C19C05-BA90-44DD-9DA3-93F8E0D4EA79}">
          <p14:sldIdLst>
            <p14:sldId id="256"/>
            <p14:sldId id="257"/>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976"/>
    <a:srgbClr val="CCCCCC"/>
    <a:srgbClr val="E9EEF3"/>
    <a:srgbClr val="26779E"/>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0037CE-32F8-4698-974F-521ED5769D03}" v="274" dt="2022-11-22T04:19:54.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33" autoAdjust="0"/>
    <p:restoredTop sz="85714" autoAdjust="0"/>
  </p:normalViewPr>
  <p:slideViewPr>
    <p:cSldViewPr snapToGrid="0">
      <p:cViewPr varScale="1">
        <p:scale>
          <a:sx n="97" d="100"/>
          <a:sy n="97" d="100"/>
        </p:scale>
        <p:origin x="1692" y="6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38A15-7336-4549-8968-BA4FA9146E0A}" type="datetimeFigureOut">
              <a:rPr kumimoji="1" lang="ja-JP" altLang="en-US" smtClean="0"/>
              <a:t>2024/5/1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C8F8F-DDAF-4E07-93E7-285D6678987E}" type="slidenum">
              <a:rPr kumimoji="1" lang="ja-JP" altLang="en-US" smtClean="0"/>
              <a:t>‹#›</a:t>
            </a:fld>
            <a:endParaRPr kumimoji="1" lang="ja-JP" altLang="en-US"/>
          </a:p>
        </p:txBody>
      </p:sp>
    </p:spTree>
    <p:extLst>
      <p:ext uri="{BB962C8B-B14F-4D97-AF65-F5344CB8AC3E}">
        <p14:creationId xmlns:p14="http://schemas.microsoft.com/office/powerpoint/2010/main" val="4764777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Hello, everyone. My name </a:t>
            </a:r>
            <a:r>
              <a:rPr lang="en-US" altLang="ja-JP"/>
              <a:t>is </a:t>
            </a:r>
            <a:r>
              <a:rPr lang="en-US" altLang="ja-JP" sz="1200" b="1" u="sng" kern="0">
                <a:solidFill>
                  <a:srgbClr val="002060"/>
                </a:solidFill>
                <a:latin typeface="メイリオ"/>
                <a:ea typeface="メイリオ"/>
              </a:rPr>
              <a:t>Y</a:t>
            </a:r>
            <a:r>
              <a:rPr lang="en-US" altLang="zh-CN" sz="1200" b="1" u="sng" kern="0">
                <a:solidFill>
                  <a:srgbClr val="002060"/>
                </a:solidFill>
                <a:latin typeface="メイリオ"/>
                <a:ea typeface="メイリオ"/>
              </a:rPr>
              <a:t>ue Hou</a:t>
            </a:r>
            <a:r>
              <a:rPr lang="en-US" altLang="ja-JP"/>
              <a:t>, </a:t>
            </a:r>
            <a:r>
              <a:rPr lang="en-US" altLang="ja-JP" dirty="0"/>
              <a:t>a graduate school student from Saitama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a:t>Today, I’ll give a presentation on my research </a:t>
            </a:r>
            <a:r>
              <a:rPr lang="en-US" altLang="zh-CN" sz="1200"/>
              <a:t>which </a:t>
            </a:r>
            <a:r>
              <a:rPr lang="en-US" altLang="ja-JP" sz="1100"/>
              <a:t>names  [</a:t>
            </a:r>
            <a:r>
              <a:rPr lang="en-US" altLang="zh-CN" sz="1200" b="0" i="0" u="none" strike="noStrike" baseline="0">
                <a:latin typeface="NimbusRomNo9L-Regu"/>
              </a:rPr>
              <a:t>Energy Consumption Prediction Framework in Model-based Development for Edge Devices}</a:t>
            </a:r>
          </a:p>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180" rtl="0" eaLnBrk="1" fontAlgn="base" latinLnBrk="0" hangingPunct="1">
              <a:lnSpc>
                <a:spcPct val="100000"/>
              </a:lnSpc>
              <a:spcBef>
                <a:spcPct val="0"/>
              </a:spcBef>
              <a:spcAft>
                <a:spcPct val="0"/>
              </a:spcAft>
              <a:buClrTx/>
              <a:buSzTx/>
              <a:buFontTx/>
              <a:buNone/>
              <a:tabLst/>
              <a:defRPr/>
            </a:pPr>
            <a:fld id="{BD99346F-3487-074D-9988-05AF151D132E}" type="slidenum">
              <a:rPr kumimoji="1" lang="ja-JP"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50" charset="-128"/>
                <a:cs typeface="+mn-cs"/>
              </a:rPr>
              <a:pPr marL="0" marR="0" lvl="0" indent="0" algn="r" defTabSz="914180" rtl="0" eaLnBrk="1" fontAlgn="base" latinLnBrk="0" hangingPunct="1">
                <a:lnSpc>
                  <a:spcPct val="100000"/>
                </a:lnSpc>
                <a:spcBef>
                  <a:spcPct val="0"/>
                </a:spcBef>
                <a:spcAft>
                  <a:spcPct val="0"/>
                </a:spcAft>
                <a:buClrTx/>
                <a:buSzTx/>
                <a:buFontTx/>
                <a:buNone/>
                <a:tabLst/>
                <a:defRPr/>
              </a:pPr>
              <a:t>1</a:t>
            </a:fld>
            <a:endParaRPr kumimoji="1" lang="ja-JP"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50" charset="-128"/>
              <a:cs typeface="+mn-cs"/>
            </a:endParaRPr>
          </a:p>
        </p:txBody>
      </p:sp>
    </p:spTree>
    <p:extLst>
      <p:ext uri="{BB962C8B-B14F-4D97-AF65-F5344CB8AC3E}">
        <p14:creationId xmlns:p14="http://schemas.microsoft.com/office/powerpoint/2010/main" val="775484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396674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88477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4170346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186570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223440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684786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750674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803918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92799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Code execution time is closely related to energy consumption, and to predict energy consumption, code time estimation can be synchronized and used as a validation.</a:t>
            </a:r>
          </a:p>
          <a:p>
            <a:pPr algn="l"/>
            <a:r>
              <a:rPr lang="en-US" altLang="zh-CN" b="0" i="0">
                <a:solidFill>
                  <a:srgbClr val="ECECEC"/>
                </a:solidFill>
                <a:effectLst/>
                <a:highlight>
                  <a:srgbClr val="212121"/>
                </a:highlight>
                <a:latin typeface="Söhne"/>
              </a:rPr>
              <a:t>To this end, we have listed the following basic evaluations</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To guarantee cross-platform and cross-architecture properties, the Low Level Virtual Machine Intermediate Representation (LLVM-IR) code is used in the experiment.</a:t>
            </a:r>
          </a:p>
          <a:p>
            <a:pPr algn="l"/>
            <a:r>
              <a:rPr lang="en-US" altLang="zh-CN" b="0" i="0">
                <a:solidFill>
                  <a:srgbClr val="ECECEC"/>
                </a:solidFill>
                <a:effectLst/>
                <a:highlight>
                  <a:srgbClr val="212121"/>
                </a:highlight>
                <a:latin typeface="Söhne"/>
              </a:rPr>
              <a:t>LLVM-IR provides a unified, hardware-independent basic instruction set.</a:t>
            </a:r>
          </a:p>
          <a:p>
            <a:pPr algn="l"/>
            <a:r>
              <a:rPr lang="en-US" altLang="zh-CN" b="0" i="0">
                <a:solidFill>
                  <a:srgbClr val="ECECEC"/>
                </a:solidFill>
                <a:effectLst/>
                <a:highlight>
                  <a:srgbClr val="212121"/>
                </a:highlight>
                <a:latin typeface="Söhne"/>
              </a:rPr>
              <a:t>First, it measures the power consumption and execution time of the basic instructions on the target device.</a:t>
            </a:r>
          </a:p>
          <a:p>
            <a:pPr algn="l"/>
            <a:r>
              <a:rPr lang="en-US" altLang="zh-CN" b="0" i="0">
                <a:solidFill>
                  <a:srgbClr val="ECECEC"/>
                </a:solidFill>
                <a:effectLst/>
                <a:highlight>
                  <a:srgbClr val="212121"/>
                </a:highlight>
                <a:latin typeface="Söhne"/>
              </a:rPr>
              <a:t>We also create a test script to obtain the actual execution time and power consumption in a single-core environment.</a:t>
            </a:r>
          </a:p>
          <a:p>
            <a:pPr algn="l"/>
            <a:r>
              <a:rPr lang="en-US" altLang="zh-CN" b="0" i="0">
                <a:solidFill>
                  <a:srgbClr val="ECECEC"/>
                </a:solidFill>
                <a:effectLst/>
                <a:highlight>
                  <a:srgbClr val="212121"/>
                </a:highlight>
                <a:latin typeface="Söhne"/>
              </a:rPr>
              <a:t>Finally, based on the measured single instruction data, predictions are made at the LLVM-IR instruction level and compared to the measured values to analyze the prediction accuracy.</a:t>
            </a:r>
          </a:p>
          <a:p>
            <a:pPr algn="l"/>
            <a:r>
              <a:rPr lang="en-US" altLang="zh-CN" b="0" i="0">
                <a:solidFill>
                  <a:srgbClr val="ECECEC"/>
                </a:solidFill>
                <a:effectLst/>
                <a:highlight>
                  <a:srgbClr val="212121"/>
                </a:highlight>
                <a:latin typeface="Söhne"/>
              </a:rPr>
              <a:t>The figure shows the measured power consumption and execution time of a number of basic instructions. The unit of execution time is cycles, and the unit of energy is nanojoules</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19</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6472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611293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In order to verify the feasibility of our proposed approach</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test script performs a simple four arithmetic operations.</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in this case, we focus only on the for statement, so when the number of loops is small, the error is large.As the number of loops is increased, the error gradually decreases. </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20</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07589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In order to verify the feasibility of our proposed approach</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test script performs a simple four arithmetic operations.</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in this case, we focus only on the for statement, so when the number of loops is small, the error is large. As the number of loops is increased, the error gradually decreases. </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21</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55147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In addition, an evaluation using a model was conducted to determine if the proposed schema and estimation method are applicable in model-based development.</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model we prepared is shown in the figure below, using the for subsystem to perform the four arithmetic operations.</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In the actual case, the model works by receiving information from the outside and passing it to the model after the process is complete, and the test model is also used in the function call.</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22</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65070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endParaRPr lang="en-US" altLang="zh-CN" b="0" i="0">
              <a:solidFill>
                <a:srgbClr val="ECECEC"/>
              </a:solidFill>
              <a:effectLst/>
              <a:highlight>
                <a:srgbClr val="212121"/>
              </a:highlight>
              <a:latin typeface="Söhne"/>
            </a:endParaRP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23</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45437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endParaRPr lang="en-US" altLang="zh-CN" b="0" i="0">
              <a:solidFill>
                <a:srgbClr val="ECECEC"/>
              </a:solidFill>
              <a:effectLst/>
              <a:highlight>
                <a:srgbClr val="212121"/>
              </a:highlight>
              <a:latin typeface="Söhne"/>
            </a:endParaRP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24</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13171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55335F9-2C12-4A7F-A3C4-213D5E7720D0}" type="slidenum">
              <a:rPr kumimoji="1" lang="ja-JP" altLang="en-US" smtClean="0"/>
              <a:t>25</a:t>
            </a:fld>
            <a:endParaRPr kumimoji="1" lang="ja-JP" altLang="en-US"/>
          </a:p>
        </p:txBody>
      </p:sp>
    </p:spTree>
    <p:extLst>
      <p:ext uri="{BB962C8B-B14F-4D97-AF65-F5344CB8AC3E}">
        <p14:creationId xmlns:p14="http://schemas.microsoft.com/office/powerpoint/2010/main" val="3542138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381509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72945" y="4686499"/>
            <a:ext cx="5389874" cy="4439841"/>
          </a:xfrm>
          <a:prstGeom prst="rect">
            <a:avLst/>
          </a:prstGeom>
          <a:noFill/>
          <a:ln>
            <a:noFill/>
          </a:ln>
        </p:spPr>
        <p:txBody>
          <a:bodyPr spcFirstLastPara="1" wrap="square" lIns="91350" tIns="45675" rIns="91350" bIns="45675" anchor="t" anchorCtr="0">
            <a:noAutofit/>
          </a:bodyPr>
          <a:lstStyle/>
          <a:p>
            <a:pPr marL="0" lvl="0" indent="0" algn="l" rtl="0">
              <a:lnSpc>
                <a:spcPct val="100000"/>
              </a:lnSpc>
              <a:spcBef>
                <a:spcPts val="360"/>
              </a:spcBef>
              <a:spcAft>
                <a:spcPts val="0"/>
              </a:spcAft>
              <a:buClr>
                <a:schemeClr val="dk1"/>
              </a:buClr>
              <a:buSzPts val="1200"/>
              <a:buFont typeface="Arial"/>
              <a:buNone/>
            </a:pPr>
            <a:endParaRPr/>
          </a:p>
        </p:txBody>
      </p:sp>
      <p:sp>
        <p:nvSpPr>
          <p:cNvPr id="53" name="Google Shape;53;p1: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72945" y="4686499"/>
            <a:ext cx="5389874" cy="4439841"/>
          </a:xfrm>
          <a:prstGeom prst="rect">
            <a:avLst/>
          </a:prstGeom>
          <a:noFill/>
          <a:ln>
            <a:noFill/>
          </a:ln>
        </p:spPr>
        <p:txBody>
          <a:bodyPr spcFirstLastPara="1" wrap="square" lIns="91350" tIns="45675" rIns="91350" bIns="45675" anchor="t" anchorCtr="0">
            <a:noAutofit/>
          </a:bodyPr>
          <a:lstStyle/>
          <a:p>
            <a:pPr marL="0" lvl="0" indent="0" algn="l" rtl="0">
              <a:lnSpc>
                <a:spcPct val="100000"/>
              </a:lnSpc>
              <a:spcBef>
                <a:spcPts val="360"/>
              </a:spcBef>
              <a:spcAft>
                <a:spcPts val="0"/>
              </a:spcAft>
              <a:buClr>
                <a:schemeClr val="dk1"/>
              </a:buClr>
              <a:buSzPts val="1200"/>
              <a:buFont typeface="Arial"/>
              <a:buNone/>
            </a:pPr>
            <a:endParaRPr/>
          </a:p>
        </p:txBody>
      </p:sp>
      <p:sp>
        <p:nvSpPr>
          <p:cNvPr id="61" name="Google Shape;61;p2: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5774b94c6_0_0: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5774b94c6_0_0:notes"/>
          <p:cNvSpPr txBox="1">
            <a:spLocks noGrp="1"/>
          </p:cNvSpPr>
          <p:nvPr>
            <p:ph type="body" idx="1"/>
          </p:nvPr>
        </p:nvSpPr>
        <p:spPr>
          <a:xfrm>
            <a:off x="672945" y="4686499"/>
            <a:ext cx="5389800" cy="4439700"/>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70" name="Google Shape;70;g115774b94c6_0_0:notes"/>
          <p:cNvSpPr txBox="1">
            <a:spLocks noGrp="1"/>
          </p:cNvSpPr>
          <p:nvPr>
            <p:ph type="sldNum" idx="12"/>
          </p:nvPr>
        </p:nvSpPr>
        <p:spPr>
          <a:xfrm>
            <a:off x="3816513" y="9369835"/>
            <a:ext cx="2917800" cy="495000"/>
          </a:xfrm>
          <a:prstGeom prst="rect">
            <a:avLst/>
          </a:prstGeom>
        </p:spPr>
        <p:txBody>
          <a:bodyPr spcFirstLastPara="1" wrap="square" lIns="91350" tIns="45675" rIns="91350" bIns="456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283320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72945" y="4686499"/>
            <a:ext cx="5389874" cy="4439841"/>
          </a:xfrm>
          <a:prstGeom prst="rect">
            <a:avLst/>
          </a:prstGeom>
          <a:noFill/>
          <a:ln>
            <a:noFill/>
          </a:ln>
        </p:spPr>
        <p:txBody>
          <a:bodyPr spcFirstLastPara="1" wrap="square" lIns="91350" tIns="45675" rIns="91350" bIns="45675" anchor="t" anchorCtr="0">
            <a:noAutofit/>
          </a:bodyPr>
          <a:lstStyle/>
          <a:p>
            <a:pPr marL="0" lvl="0" indent="0" algn="l" rtl="0">
              <a:lnSpc>
                <a:spcPct val="100000"/>
              </a:lnSpc>
              <a:spcBef>
                <a:spcPts val="360"/>
              </a:spcBef>
              <a:spcAft>
                <a:spcPts val="0"/>
              </a:spcAft>
              <a:buClr>
                <a:schemeClr val="dk1"/>
              </a:buClr>
              <a:buSzPts val="1200"/>
              <a:buFont typeface="Arial"/>
              <a:buNone/>
            </a:pPr>
            <a:endParaRPr/>
          </a:p>
        </p:txBody>
      </p:sp>
      <p:sp>
        <p:nvSpPr>
          <p:cNvPr id="78" name="Google Shape;78;p3: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d383ae67c48f61e_7:notes"/>
          <p:cNvSpPr txBox="1">
            <a:spLocks noGrp="1"/>
          </p:cNvSpPr>
          <p:nvPr>
            <p:ph type="body" idx="1"/>
          </p:nvPr>
        </p:nvSpPr>
        <p:spPr>
          <a:xfrm>
            <a:off x="672945" y="4686499"/>
            <a:ext cx="5389800" cy="4439700"/>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86" name="Google Shape;86;g7d383ae67c48f61e_7: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txBox="1">
            <a:spLocks noGrp="1"/>
          </p:cNvSpPr>
          <p:nvPr>
            <p:ph type="body" idx="1"/>
          </p:nvPr>
        </p:nvSpPr>
        <p:spPr>
          <a:xfrm>
            <a:off x="672945" y="4686499"/>
            <a:ext cx="5389874" cy="4439841"/>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94" name="Google Shape;94;p9: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72945" y="4686499"/>
            <a:ext cx="5389874" cy="4439841"/>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102" name="Google Shape;102;p5: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d383ae67c48f61e_0:notes"/>
          <p:cNvSpPr txBox="1">
            <a:spLocks noGrp="1"/>
          </p:cNvSpPr>
          <p:nvPr>
            <p:ph type="body" idx="1"/>
          </p:nvPr>
        </p:nvSpPr>
        <p:spPr>
          <a:xfrm>
            <a:off x="672945" y="4686499"/>
            <a:ext cx="5389800" cy="4439700"/>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110" name="Google Shape;110;g7d383ae67c48f61e_0: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72945" y="4686499"/>
            <a:ext cx="5389874" cy="4439841"/>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118" name="Google Shape;118;p6: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72945" y="4686499"/>
            <a:ext cx="5389874" cy="4439841"/>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126" name="Google Shape;126;p4: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72945" y="4686499"/>
            <a:ext cx="5389874" cy="4439841"/>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134" name="Google Shape;134;p7: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72945" y="4686499"/>
            <a:ext cx="5389874" cy="4439841"/>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142" name="Google Shape;142;p10: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72945" y="4686499"/>
            <a:ext cx="5389874" cy="4439841"/>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150" name="Google Shape;150;p8: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310701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zh-CN" b="1" i="0">
                <a:solidFill>
                  <a:srgbClr val="ECECEC"/>
                </a:solidFill>
                <a:effectLst/>
                <a:highlight>
                  <a:srgbClr val="212121"/>
                </a:highlight>
                <a:latin typeface="Söhne"/>
              </a:rPr>
              <a:t>The V-Model in Model-Based Development</a:t>
            </a:r>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V-Model is a structured approach to system development that mirrors the stages of development with corresponding testing phases, forming a V-like diagram. It is especially prevalent in Model-Based Development (MBD), where the emphasis is on developing and validating system models early in the design process.</a:t>
            </a:r>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996507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zh-CN" b="1" i="0">
                <a:solidFill>
                  <a:srgbClr val="ECECEC"/>
                </a:solidFill>
                <a:effectLst/>
                <a:highlight>
                  <a:srgbClr val="212121"/>
                </a:highlight>
                <a:latin typeface="Söhne"/>
              </a:rPr>
              <a:t>The V-Model in Model-Based Development</a:t>
            </a:r>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V-Model is a structured approach to system development that mirrors the stages of development with corresponding testing phases, forming a V-like diagram. It is especially prevalent in Model-Based Development (MBD), where the emphasis is on developing and validating system models early in the design process.</a:t>
            </a:r>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603880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zh-CN" b="1" i="0">
                <a:solidFill>
                  <a:srgbClr val="ECECEC"/>
                </a:solidFill>
                <a:effectLst/>
                <a:highlight>
                  <a:srgbClr val="212121"/>
                </a:highlight>
                <a:latin typeface="Söhne"/>
              </a:rPr>
              <a:t>The V-Model in Model-Based Development</a:t>
            </a:r>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V-Model is a structured approach to system development that mirrors the stages of development with corresponding testing phases, forming a V-like diagram. It is especially prevalent in Model-Based Development (MBD), where the emphasis is on developing and validating system models early in the design process.</a:t>
            </a:r>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878373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195714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368439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2024/5/1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285655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2024/5/1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8303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2024/5/1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866814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12583261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345226955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263517452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32380378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376576652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209131045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127246457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28931596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2024/5/1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262594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10" name="Freeform 9"/>
          <p:cNvSpPr/>
          <p:nvPr/>
        </p:nvSpPr>
        <p:spPr>
          <a:xfrm>
            <a:off x="4761" y="-388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600075" y="4748868"/>
            <a:ext cx="8515350" cy="317434"/>
          </a:xfrm>
        </p:spPr>
        <p:txBody>
          <a:bodyPr lIns="91440" rIns="91440" anchor="t">
            <a:normAutofit/>
          </a:bodyPr>
          <a:lstStyle>
            <a:lvl1pPr marL="0" indent="0" algn="l">
              <a:lnSpc>
                <a:spcPct val="100000"/>
              </a:lnSpc>
              <a:spcBef>
                <a:spcPts val="0"/>
              </a:spcBef>
              <a:buNone/>
              <a:defRPr sz="1600">
                <a:solidFill>
                  <a:schemeClr val="tx1">
                    <a:lumMod val="50000"/>
                    <a:lumOff val="50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開催日</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テキスト プレースホルダー 12"/>
          <p:cNvSpPr>
            <a:spLocks noGrp="1"/>
          </p:cNvSpPr>
          <p:nvPr>
            <p:ph type="body" sz="quarter" idx="13" hasCustomPrompt="1"/>
          </p:nvPr>
        </p:nvSpPr>
        <p:spPr>
          <a:xfrm>
            <a:off x="600075" y="5136561"/>
            <a:ext cx="8543925" cy="320675"/>
          </a:xfrm>
        </p:spPr>
        <p:txBody>
          <a:bodyPr vert="horz" lIns="91440" tIns="45720" rIns="91440" bIns="45720" rtlCol="0" anchor="t">
            <a:noAutofit/>
          </a:bodyPr>
          <a:lstStyle>
            <a:lvl1pPr>
              <a:defRPr lang="ja-JP" altLang="en-US" sz="1800" dirty="0">
                <a:solidFill>
                  <a:schemeClr val="tx1">
                    <a:lumMod val="65000"/>
                    <a:lumOff val="35000"/>
                  </a:schemeClr>
                </a:solidFill>
              </a:defRPr>
            </a:lvl1pPr>
          </a:lstStyle>
          <a:p>
            <a:pPr marL="0" lvl="0" indent="0">
              <a:spcBef>
                <a:spcPts val="0"/>
              </a:spcBef>
              <a:buNone/>
            </a:pPr>
            <a:r>
              <a:rPr kumimoji="1" lang="ja-JP" altLang="en-US" dirty="0"/>
              <a:t>講座名</a:t>
            </a:r>
          </a:p>
        </p:txBody>
      </p:sp>
      <p:sp>
        <p:nvSpPr>
          <p:cNvPr id="16" name="テキスト プレースホルダー 15"/>
          <p:cNvSpPr>
            <a:spLocks noGrp="1"/>
          </p:cNvSpPr>
          <p:nvPr>
            <p:ph type="body" sz="quarter" idx="14"/>
          </p:nvPr>
        </p:nvSpPr>
        <p:spPr>
          <a:xfrm>
            <a:off x="3841339" y="73506"/>
            <a:ext cx="5281841" cy="1331912"/>
          </a:xfrm>
        </p:spPr>
        <p:txBody>
          <a:bodyPr>
            <a:normAutofit/>
          </a:bodyPr>
          <a:lstStyle>
            <a:lvl1pPr algn="r">
              <a:lnSpc>
                <a:spcPts val="1040"/>
              </a:lnSpc>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p:txBody>
      </p:sp>
    </p:spTree>
    <p:extLst>
      <p:ext uri="{BB962C8B-B14F-4D97-AF65-F5344CB8AC3E}">
        <p14:creationId xmlns:p14="http://schemas.microsoft.com/office/powerpoint/2010/main" val="20523322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Line 5"/>
          <p:cNvSpPr>
            <a:spLocks noChangeShapeType="1"/>
          </p:cNvSpPr>
          <p:nvPr/>
        </p:nvSpPr>
        <p:spPr bwMode="auto">
          <a:xfrm>
            <a:off x="304800" y="3784003"/>
            <a:ext cx="8496300" cy="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
        <p:nvSpPr>
          <p:cNvPr id="234498" name="Rectangle 2"/>
          <p:cNvSpPr>
            <a:spLocks noGrp="1" noChangeArrowheads="1"/>
          </p:cNvSpPr>
          <p:nvPr>
            <p:ph type="ctrTitle"/>
          </p:nvPr>
        </p:nvSpPr>
        <p:spPr>
          <a:xfrm>
            <a:off x="685800" y="2857500"/>
            <a:ext cx="7772400" cy="1143000"/>
          </a:xfrm>
        </p:spPr>
        <p:txBody>
          <a:bodyPr/>
          <a:lstStyle>
            <a:lvl1pPr algn="ctr">
              <a:defRPr sz="3000" u="none"/>
            </a:lvl1pPr>
          </a:lstStyle>
          <a:p>
            <a:pPr lvl="0"/>
            <a:r>
              <a:rPr lang="ja-JP" altLang="en-US" noProof="0"/>
              <a:t>マスター タイトルの書式設定</a:t>
            </a:r>
            <a:endParaRPr lang="ja-JP" altLang="en-US" noProof="0" dirty="0"/>
          </a:p>
        </p:txBody>
      </p:sp>
      <p:sp>
        <p:nvSpPr>
          <p:cNvPr id="234499" name="Rectangle 3"/>
          <p:cNvSpPr>
            <a:spLocks noGrp="1" noChangeArrowheads="1"/>
          </p:cNvSpPr>
          <p:nvPr>
            <p:ph type="subTitle" idx="1"/>
          </p:nvPr>
        </p:nvSpPr>
        <p:spPr>
          <a:xfrm>
            <a:off x="1371600" y="4419602"/>
            <a:ext cx="6400800" cy="1419225"/>
          </a:xfrm>
        </p:spPr>
        <p:txBody>
          <a:bodyPr/>
          <a:lstStyle>
            <a:lvl1pPr marL="0" indent="0" algn="ctr">
              <a:buFont typeface="Wingdings" pitchFamily="2" charset="2"/>
              <a:buNone/>
              <a:defRPr sz="1800">
                <a:latin typeface="Century" pitchFamily="18" charset="0"/>
                <a:ea typeface="ＭＳ ゴシック" pitchFamily="49" charset="-128"/>
              </a:defRPr>
            </a:lvl1pPr>
          </a:lstStyle>
          <a:p>
            <a:pPr lvl="0"/>
            <a:r>
              <a:rPr lang="ja-JP" altLang="en-US" noProof="0"/>
              <a:t>マスター サブタイトルの書式設定</a:t>
            </a:r>
            <a:endParaRPr lang="ja-JP" altLang="ja-JP" noProof="0" dirty="0"/>
          </a:p>
        </p:txBody>
      </p:sp>
      <p:sp>
        <p:nvSpPr>
          <p:cNvPr id="5" name="Rectangle 4"/>
          <p:cNvSpPr>
            <a:spLocks noGrp="1" noChangeArrowheads="1"/>
          </p:cNvSpPr>
          <p:nvPr>
            <p:ph type="sldNum" sz="quarter" idx="10"/>
          </p:nvPr>
        </p:nvSpPr>
        <p:spPr>
          <a:xfrm>
            <a:off x="7239000" y="6553200"/>
            <a:ext cx="1905000" cy="304800"/>
          </a:xfrm>
        </p:spPr>
        <p:txBody>
          <a:bodyPr/>
          <a:lstStyle>
            <a:lvl1pPr>
              <a:defRPr/>
            </a:lvl1pPr>
          </a:lstStyle>
          <a:p>
            <a:fld id="{9D5CD4A6-B6C0-4D59-AF8F-F5056B56641C}" type="slidenum">
              <a:rPr kumimoji="1" lang="ja-JP" altLang="en-US" smtClean="0"/>
              <a:t>‹#›</a:t>
            </a:fld>
            <a:endParaRPr kumimoji="1" lang="ja-JP" altLang="en-US"/>
          </a:p>
        </p:txBody>
      </p:sp>
    </p:spTree>
    <p:extLst>
      <p:ext uri="{BB962C8B-B14F-4D97-AF65-F5344CB8AC3E}">
        <p14:creationId xmlns:p14="http://schemas.microsoft.com/office/powerpoint/2010/main" val="300380932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13" name="コンテンツ プレースホルダー 12">
            <a:extLst>
              <a:ext uri="{FF2B5EF4-FFF2-40B4-BE49-F238E27FC236}">
                <a16:creationId xmlns:a16="http://schemas.microsoft.com/office/drawing/2014/main" id="{D0DBDDB7-EF81-4985-A107-D37CDB8F31C4}"/>
              </a:ext>
            </a:extLst>
          </p:cNvPr>
          <p:cNvSpPr>
            <a:spLocks noGrp="1"/>
          </p:cNvSpPr>
          <p:nvPr>
            <p:ph sz="quarter" idx="11"/>
          </p:nvPr>
        </p:nvSpPr>
        <p:spPr>
          <a:xfrm>
            <a:off x="1839515" y="194562"/>
            <a:ext cx="2732485" cy="370118"/>
          </a:xfrm>
          <a:solidFill>
            <a:srgbClr val="BFDDFD"/>
          </a:solidFill>
          <a:ln>
            <a:solidFill>
              <a:srgbClr val="606060"/>
            </a:solidFill>
          </a:ln>
        </p:spPr>
        <p:txBody>
          <a:bodyPr/>
          <a:lstStyle>
            <a:lvl1pPr marL="0" indent="0">
              <a:buNone/>
              <a:defRPr sz="825">
                <a:solidFill>
                  <a:srgbClr val="BFDDFD"/>
                </a:solidFill>
              </a:defRPr>
            </a:lvl1pPr>
          </a:lstStyle>
          <a:p>
            <a:pPr lvl="0"/>
            <a:r>
              <a:rPr kumimoji="1" lang="ja-JP" altLang="en-US" dirty="0"/>
              <a:t>マスター テキストの書式設定</a:t>
            </a:r>
          </a:p>
        </p:txBody>
      </p:sp>
      <p:sp>
        <p:nvSpPr>
          <p:cNvPr id="6" name="コンテンツ プレースホルダー 2">
            <a:extLst>
              <a:ext uri="{FF2B5EF4-FFF2-40B4-BE49-F238E27FC236}">
                <a16:creationId xmlns:a16="http://schemas.microsoft.com/office/drawing/2014/main" id="{90479FD0-AA4E-49DC-9FD2-56530E7731BC}"/>
              </a:ext>
            </a:extLst>
          </p:cNvPr>
          <p:cNvSpPr>
            <a:spLocks noGrp="1"/>
          </p:cNvSpPr>
          <p:nvPr>
            <p:ph idx="1"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400" b="1"/>
            </a:lvl1pPr>
            <a:lvl2pPr marL="401241" indent="-130969">
              <a:lnSpc>
                <a:spcPct val="100000"/>
              </a:lnSpc>
              <a:buFont typeface="メイリオ" panose="020B0604030504040204" pitchFamily="50" charset="-128"/>
              <a:buChar char="⁃"/>
              <a:defRPr sz="2400" b="1"/>
            </a:lvl2pPr>
            <a:lvl3pPr marL="672704" indent="-136922">
              <a:lnSpc>
                <a:spcPct val="100000"/>
              </a:lnSpc>
              <a:buFont typeface="Times New Roman" panose="02020603050405020304" pitchFamily="18" charset="0"/>
              <a:buChar char="̵"/>
              <a:defRPr sz="2400" b="1"/>
            </a:lvl3pPr>
            <a:lvl4pPr marL="944166" indent="-136922">
              <a:lnSpc>
                <a:spcPct val="100000"/>
              </a:lnSpc>
              <a:buFont typeface="メイリオ" panose="020B0604030504040204" pitchFamily="50" charset="-128"/>
              <a:buChar char="‑"/>
              <a:defRPr sz="2400" b="1"/>
            </a:lvl4pPr>
            <a:lvl5pPr marL="1209675" indent="-130969">
              <a:lnSpc>
                <a:spcPct val="100000"/>
              </a:lnSpc>
              <a:buFont typeface="Times New Roman" panose="02020603050405020304" pitchFamily="18" charset="0"/>
              <a:buChar char="̵"/>
              <a:defRPr sz="24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スライド番号プレースホルダー 2">
            <a:extLst>
              <a:ext uri="{FF2B5EF4-FFF2-40B4-BE49-F238E27FC236}">
                <a16:creationId xmlns:a16="http://schemas.microsoft.com/office/drawing/2014/main" id="{AC53ADC1-80AF-4E9A-8B2D-ED6E6ED6214C}"/>
              </a:ext>
            </a:extLst>
          </p:cNvPr>
          <p:cNvSpPr>
            <a:spLocks noGrp="1"/>
          </p:cNvSpPr>
          <p:nvPr>
            <p:ph type="sldNum" sz="quarter" idx="10"/>
          </p:nvPr>
        </p:nvSpPr>
        <p:spPr/>
        <p:txBody>
          <a:bodyPr/>
          <a:lstStyle/>
          <a:p>
            <a:fld id="{9D5CD4A6-B6C0-4D59-AF8F-F5056B56641C}" type="slidenum">
              <a:rPr kumimoji="1" lang="ja-JP" altLang="en-US" smtClean="0"/>
              <a:t>‹#›</a:t>
            </a:fld>
            <a:endParaRPr kumimoji="1" lang="ja-JP" altLang="en-US"/>
          </a:p>
        </p:txBody>
      </p:sp>
      <p:sp>
        <p:nvSpPr>
          <p:cNvPr id="14" name="テキスト ボックス 13">
            <a:extLst>
              <a:ext uri="{FF2B5EF4-FFF2-40B4-BE49-F238E27FC236}">
                <a16:creationId xmlns:a16="http://schemas.microsoft.com/office/drawing/2014/main" id="{AA7197DB-3ADA-4E8F-8C0E-A1974B85D296}"/>
              </a:ext>
            </a:extLst>
          </p:cNvPr>
          <p:cNvSpPr txBox="1"/>
          <p:nvPr/>
        </p:nvSpPr>
        <p:spPr>
          <a:xfrm>
            <a:off x="304800" y="341195"/>
            <a:ext cx="1652954" cy="523220"/>
          </a:xfrm>
          <a:prstGeom prst="rect">
            <a:avLst/>
          </a:prstGeom>
          <a:noFill/>
        </p:spPr>
        <p:txBody>
          <a:bodyPr wrap="square" rtlCol="0">
            <a:spAutoFit/>
          </a:bodyPr>
          <a:lstStyle/>
          <a:p>
            <a:r>
              <a:rPr kumimoji="1" lang="en-US" altLang="ja-JP" sz="2800" b="1" dirty="0">
                <a:solidFill>
                  <a:srgbClr val="142976"/>
                </a:solidFill>
                <a:latin typeface="+mj-lt"/>
              </a:rPr>
              <a:t>Outline</a:t>
            </a:r>
            <a:endParaRPr kumimoji="1" lang="ja-JP" altLang="en-US" sz="2800" b="1" dirty="0">
              <a:solidFill>
                <a:srgbClr val="142976"/>
              </a:solidFill>
              <a:latin typeface="+mj-lt"/>
            </a:endParaRPr>
          </a:p>
        </p:txBody>
      </p:sp>
    </p:spTree>
    <p:extLst>
      <p:ext uri="{BB962C8B-B14F-4D97-AF65-F5344CB8AC3E}">
        <p14:creationId xmlns:p14="http://schemas.microsoft.com/office/powerpoint/2010/main" val="209264546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4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265113" indent="-265113">
              <a:lnSpc>
                <a:spcPct val="100000"/>
              </a:lnSpc>
              <a:buFont typeface="Wingdings" panose="05000000000000000000" pitchFamily="2" charset="2"/>
              <a:buChar char="n"/>
              <a:defRPr sz="2400" b="1"/>
            </a:lvl1pPr>
            <a:lvl2pPr marL="401241" indent="-130969">
              <a:lnSpc>
                <a:spcPct val="100000"/>
              </a:lnSpc>
              <a:buFont typeface="メイリオ" panose="020B0604030504040204" pitchFamily="50" charset="-128"/>
              <a:buChar char="⁃"/>
              <a:defRPr sz="2000" b="0"/>
            </a:lvl2pPr>
            <a:lvl3pPr marL="672704" indent="-136922">
              <a:lnSpc>
                <a:spcPct val="100000"/>
              </a:lnSpc>
              <a:buFont typeface="Times New Roman" panose="02020603050405020304" pitchFamily="18" charset="0"/>
              <a:buChar char="̵"/>
              <a:defRPr sz="2000" b="0"/>
            </a:lvl3pPr>
            <a:lvl4pPr marL="944166" indent="-136922">
              <a:lnSpc>
                <a:spcPct val="100000"/>
              </a:lnSpc>
              <a:buFont typeface="メイリオ" panose="020B0604030504040204" pitchFamily="50" charset="-128"/>
              <a:buChar char="‑"/>
              <a:defRPr sz="2000" b="0"/>
            </a:lvl4pPr>
            <a:lvl5pPr marL="1209675" indent="-130969">
              <a:lnSpc>
                <a:spcPct val="100000"/>
              </a:lnSpc>
              <a:buFont typeface="Times New Roman" panose="02020603050405020304" pitchFamily="18" charset="0"/>
              <a:buChar char="̵"/>
              <a:defRPr sz="2000" b="0"/>
            </a:lvl5pPr>
          </a:lstStyle>
          <a:p>
            <a:pPr lvl="0"/>
            <a:r>
              <a:rPr lang="ja-JP" altLang="en-US" dirty="0"/>
              <a:t>マスター テキストの書式設定</a:t>
            </a:r>
            <a:r>
              <a:rPr lang="en-US" altLang="ja-JP" dirty="0" err="1"/>
              <a:t>qqqqqqqqqqqqqqqqqqqqqq</a:t>
            </a:r>
            <a:endParaRPr lang="ja-JP" altLang="en-US" dirty="0"/>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0" y="6626320"/>
            <a:ext cx="8229602" cy="231680"/>
          </a:xfrm>
        </p:spPr>
        <p:txBody>
          <a:bodyPr/>
          <a:lstStyle>
            <a:lvl1pPr marL="0" indent="0">
              <a:buNone/>
              <a:defRPr sz="1200"/>
            </a:lvl1pPr>
          </a:lstStyle>
          <a:p>
            <a:pPr lvl="0"/>
            <a:r>
              <a:rPr kumimoji="1" lang="ja-JP" altLang="en-US" dirty="0"/>
              <a:t>マスター テキストの書式設定</a:t>
            </a:r>
          </a:p>
        </p:txBody>
      </p:sp>
    </p:spTree>
    <p:extLst>
      <p:ext uri="{BB962C8B-B14F-4D97-AF65-F5344CB8AC3E}">
        <p14:creationId xmlns:p14="http://schemas.microsoft.com/office/powerpoint/2010/main" val="417210002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列挙">
    <p:spTree>
      <p:nvGrpSpPr>
        <p:cNvPr id="1" name=""/>
        <p:cNvGrpSpPr/>
        <p:nvPr/>
      </p:nvGrpSpPr>
      <p:grpSpPr>
        <a:xfrm>
          <a:off x="0" y="0"/>
          <a:ext cx="0" cy="0"/>
          <a:chOff x="0" y="0"/>
          <a:chExt cx="0" cy="0"/>
        </a:xfrm>
      </p:grpSpPr>
      <p:sp>
        <p:nvSpPr>
          <p:cNvPr id="14" name="テキスト プレースホルダー 2">
            <a:extLst>
              <a:ext uri="{FF2B5EF4-FFF2-40B4-BE49-F238E27FC236}">
                <a16:creationId xmlns:a16="http://schemas.microsoft.com/office/drawing/2014/main" id="{4D7F4786-DE04-4D88-8C2C-D1ECC2AAD31B}"/>
              </a:ext>
            </a:extLst>
          </p:cNvPr>
          <p:cNvSpPr>
            <a:spLocks noGrp="1"/>
          </p:cNvSpPr>
          <p:nvPr>
            <p:ph type="body" sz="quarter" idx="15" hasCustomPrompt="1"/>
          </p:nvPr>
        </p:nvSpPr>
        <p:spPr>
          <a:xfrm>
            <a:off x="5029200"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3</a:t>
            </a:r>
            <a:endParaRPr kumimoji="1" lang="ja-JP" altLang="en-US" dirty="0"/>
          </a:p>
        </p:txBody>
      </p:sp>
      <p:sp>
        <p:nvSpPr>
          <p:cNvPr id="13" name="テキスト プレースホルダー 2">
            <a:extLst>
              <a:ext uri="{FF2B5EF4-FFF2-40B4-BE49-F238E27FC236}">
                <a16:creationId xmlns:a16="http://schemas.microsoft.com/office/drawing/2014/main" id="{7FB3B49C-E3D1-4770-8A07-0A47082AF8DF}"/>
              </a:ext>
            </a:extLst>
          </p:cNvPr>
          <p:cNvSpPr>
            <a:spLocks noGrp="1"/>
          </p:cNvSpPr>
          <p:nvPr>
            <p:ph type="body" sz="quarter" idx="14" hasCustomPrompt="1"/>
          </p:nvPr>
        </p:nvSpPr>
        <p:spPr>
          <a:xfrm>
            <a:off x="495300"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2</a:t>
            </a:r>
            <a:endParaRPr kumimoji="1" lang="ja-JP" altLang="en-US" dirty="0"/>
          </a:p>
        </p:txBody>
      </p:sp>
      <p:sp>
        <p:nvSpPr>
          <p:cNvPr id="3" name="テキスト プレースホルダー 2">
            <a:extLst>
              <a:ext uri="{FF2B5EF4-FFF2-40B4-BE49-F238E27FC236}">
                <a16:creationId xmlns:a16="http://schemas.microsoft.com/office/drawing/2014/main" id="{C15B15AF-8E6F-4CAD-AF63-FD7688595BAD}"/>
              </a:ext>
            </a:extLst>
          </p:cNvPr>
          <p:cNvSpPr>
            <a:spLocks noGrp="1"/>
          </p:cNvSpPr>
          <p:nvPr>
            <p:ph type="body" sz="quarter" idx="13" hasCustomPrompt="1"/>
          </p:nvPr>
        </p:nvSpPr>
        <p:spPr>
          <a:xfrm>
            <a:off x="2756297" y="1154114"/>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Tree>
    <p:extLst>
      <p:ext uri="{BB962C8B-B14F-4D97-AF65-F5344CB8AC3E}">
        <p14:creationId xmlns:p14="http://schemas.microsoft.com/office/powerpoint/2010/main" val="253632017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列挙2">
    <p:spTree>
      <p:nvGrpSpPr>
        <p:cNvPr id="1" name=""/>
        <p:cNvGrpSpPr/>
        <p:nvPr/>
      </p:nvGrpSpPr>
      <p:grpSpPr>
        <a:xfrm>
          <a:off x="0" y="0"/>
          <a:ext cx="0" cy="0"/>
          <a:chOff x="0" y="0"/>
          <a:chExt cx="0" cy="0"/>
        </a:xfrm>
      </p:grpSpPr>
      <p:sp>
        <p:nvSpPr>
          <p:cNvPr id="14" name="テキスト プレースホルダー 2">
            <a:extLst>
              <a:ext uri="{FF2B5EF4-FFF2-40B4-BE49-F238E27FC236}">
                <a16:creationId xmlns:a16="http://schemas.microsoft.com/office/drawing/2014/main" id="{4D7F4786-DE04-4D88-8C2C-D1ECC2AAD31B}"/>
              </a:ext>
            </a:extLst>
          </p:cNvPr>
          <p:cNvSpPr>
            <a:spLocks noGrp="1"/>
          </p:cNvSpPr>
          <p:nvPr>
            <p:ph type="body" sz="quarter" idx="15" hasCustomPrompt="1"/>
          </p:nvPr>
        </p:nvSpPr>
        <p:spPr>
          <a:xfrm>
            <a:off x="4962615"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4</a:t>
            </a:r>
            <a:endParaRPr kumimoji="1" lang="ja-JP" altLang="en-US" dirty="0"/>
          </a:p>
        </p:txBody>
      </p:sp>
      <p:sp>
        <p:nvSpPr>
          <p:cNvPr id="13" name="テキスト プレースホルダー 2">
            <a:extLst>
              <a:ext uri="{FF2B5EF4-FFF2-40B4-BE49-F238E27FC236}">
                <a16:creationId xmlns:a16="http://schemas.microsoft.com/office/drawing/2014/main" id="{7FB3B49C-E3D1-4770-8A07-0A47082AF8DF}"/>
              </a:ext>
            </a:extLst>
          </p:cNvPr>
          <p:cNvSpPr>
            <a:spLocks noGrp="1"/>
          </p:cNvSpPr>
          <p:nvPr>
            <p:ph type="body" sz="quarter" idx="14" hasCustomPrompt="1"/>
          </p:nvPr>
        </p:nvSpPr>
        <p:spPr>
          <a:xfrm>
            <a:off x="561885"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3</a:t>
            </a:r>
            <a:endParaRPr kumimoji="1" lang="ja-JP" altLang="en-US" dirty="0"/>
          </a:p>
        </p:txBody>
      </p:sp>
      <p:sp>
        <p:nvSpPr>
          <p:cNvPr id="3" name="テキスト プレースホルダー 2">
            <a:extLst>
              <a:ext uri="{FF2B5EF4-FFF2-40B4-BE49-F238E27FC236}">
                <a16:creationId xmlns:a16="http://schemas.microsoft.com/office/drawing/2014/main" id="{C15B15AF-8E6F-4CAD-AF63-FD7688595BAD}"/>
              </a:ext>
            </a:extLst>
          </p:cNvPr>
          <p:cNvSpPr>
            <a:spLocks noGrp="1"/>
          </p:cNvSpPr>
          <p:nvPr>
            <p:ph type="body" sz="quarter" idx="13" hasCustomPrompt="1"/>
          </p:nvPr>
        </p:nvSpPr>
        <p:spPr>
          <a:xfrm>
            <a:off x="561885" y="1382713"/>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テキスト プレースホルダー 2">
            <a:extLst>
              <a:ext uri="{FF2B5EF4-FFF2-40B4-BE49-F238E27FC236}">
                <a16:creationId xmlns:a16="http://schemas.microsoft.com/office/drawing/2014/main" id="{F3F63DFD-D18B-46E3-BFCA-D74D4C21273E}"/>
              </a:ext>
            </a:extLst>
          </p:cNvPr>
          <p:cNvSpPr>
            <a:spLocks noGrp="1"/>
          </p:cNvSpPr>
          <p:nvPr>
            <p:ph type="body" sz="quarter" idx="16" hasCustomPrompt="1"/>
          </p:nvPr>
        </p:nvSpPr>
        <p:spPr>
          <a:xfrm>
            <a:off x="4962615" y="1382712"/>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2</a:t>
            </a:r>
            <a:endParaRPr kumimoji="1" lang="ja-JP" altLang="en-US" dirty="0"/>
          </a:p>
        </p:txBody>
      </p:sp>
    </p:spTree>
    <p:extLst>
      <p:ext uri="{BB962C8B-B14F-4D97-AF65-F5344CB8AC3E}">
        <p14:creationId xmlns:p14="http://schemas.microsoft.com/office/powerpoint/2010/main" val="441217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列挙3">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テキスト プレースホルダー 2">
            <a:extLst>
              <a:ext uri="{FF2B5EF4-FFF2-40B4-BE49-F238E27FC236}">
                <a16:creationId xmlns:a16="http://schemas.microsoft.com/office/drawing/2014/main" id="{84AB5286-29DD-4B70-B633-4DDB6959E324}"/>
              </a:ext>
            </a:extLst>
          </p:cNvPr>
          <p:cNvSpPr>
            <a:spLocks noGrp="1"/>
          </p:cNvSpPr>
          <p:nvPr>
            <p:ph type="body" sz="quarter" idx="16" hasCustomPrompt="1"/>
          </p:nvPr>
        </p:nvSpPr>
        <p:spPr>
          <a:xfrm>
            <a:off x="2756297" y="1154114"/>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11" name="コンテンツ プレースホルダー 2">
            <a:extLst>
              <a:ext uri="{FF2B5EF4-FFF2-40B4-BE49-F238E27FC236}">
                <a16:creationId xmlns:a16="http://schemas.microsoft.com/office/drawing/2014/main" id="{05653534-F7D2-4B44-9BA3-7885CAD8C018}"/>
              </a:ext>
            </a:extLst>
          </p:cNvPr>
          <p:cNvSpPr>
            <a:spLocks noGrp="1"/>
          </p:cNvSpPr>
          <p:nvPr>
            <p:ph idx="23" hasCustomPrompt="1"/>
          </p:nvPr>
        </p:nvSpPr>
        <p:spPr>
          <a:xfrm>
            <a:off x="2756297" y="1740023"/>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59C87E74-8A93-4D26-AED6-E0ADB7C878F2}"/>
              </a:ext>
            </a:extLst>
          </p:cNvPr>
          <p:cNvSpPr>
            <a:spLocks noGrp="1"/>
          </p:cNvSpPr>
          <p:nvPr>
            <p:ph type="body" sz="quarter" idx="24" hasCustomPrompt="1"/>
          </p:nvPr>
        </p:nvSpPr>
        <p:spPr>
          <a:xfrm>
            <a:off x="495300" y="4114800"/>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2</a:t>
            </a:r>
            <a:endParaRPr kumimoji="1" lang="ja-JP" altLang="en-US" dirty="0"/>
          </a:p>
        </p:txBody>
      </p:sp>
      <p:sp>
        <p:nvSpPr>
          <p:cNvPr id="15" name="コンテンツ プレースホルダー 2">
            <a:extLst>
              <a:ext uri="{FF2B5EF4-FFF2-40B4-BE49-F238E27FC236}">
                <a16:creationId xmlns:a16="http://schemas.microsoft.com/office/drawing/2014/main" id="{1EB97FB0-33A0-4BAC-87B0-F88A6C7000AE}"/>
              </a:ext>
            </a:extLst>
          </p:cNvPr>
          <p:cNvSpPr>
            <a:spLocks noGrp="1"/>
          </p:cNvSpPr>
          <p:nvPr>
            <p:ph idx="25" hasCustomPrompt="1"/>
          </p:nvPr>
        </p:nvSpPr>
        <p:spPr>
          <a:xfrm>
            <a:off x="495300" y="4700709"/>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6" name="テキスト プレースホルダー 2">
            <a:extLst>
              <a:ext uri="{FF2B5EF4-FFF2-40B4-BE49-F238E27FC236}">
                <a16:creationId xmlns:a16="http://schemas.microsoft.com/office/drawing/2014/main" id="{D2D69F95-9365-447A-98EB-A9A82816C48A}"/>
              </a:ext>
            </a:extLst>
          </p:cNvPr>
          <p:cNvSpPr>
            <a:spLocks noGrp="1"/>
          </p:cNvSpPr>
          <p:nvPr>
            <p:ph type="body" sz="quarter" idx="26" hasCustomPrompt="1"/>
          </p:nvPr>
        </p:nvSpPr>
        <p:spPr>
          <a:xfrm>
            <a:off x="5029200" y="4124053"/>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3</a:t>
            </a:r>
            <a:endParaRPr kumimoji="1" lang="ja-JP" altLang="en-US" dirty="0"/>
          </a:p>
        </p:txBody>
      </p:sp>
      <p:sp>
        <p:nvSpPr>
          <p:cNvPr id="17" name="コンテンツ プレースホルダー 2">
            <a:extLst>
              <a:ext uri="{FF2B5EF4-FFF2-40B4-BE49-F238E27FC236}">
                <a16:creationId xmlns:a16="http://schemas.microsoft.com/office/drawing/2014/main" id="{930224AD-FB87-4331-954F-170EA3140AE0}"/>
              </a:ext>
            </a:extLst>
          </p:cNvPr>
          <p:cNvSpPr>
            <a:spLocks noGrp="1"/>
          </p:cNvSpPr>
          <p:nvPr>
            <p:ph idx="27" hasCustomPrompt="1"/>
          </p:nvPr>
        </p:nvSpPr>
        <p:spPr>
          <a:xfrm>
            <a:off x="5029200" y="4709962"/>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352108518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08728"/>
            <a:ext cx="4129596"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304800" y="2725028"/>
            <a:ext cx="4129596"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4" name="テキスト プレースホルダー 2">
            <a:extLst>
              <a:ext uri="{FF2B5EF4-FFF2-40B4-BE49-F238E27FC236}">
                <a16:creationId xmlns:a16="http://schemas.microsoft.com/office/drawing/2014/main" id="{D2C88625-DFA4-44B8-9C9B-2875B2B9ACE8}"/>
              </a:ext>
            </a:extLst>
          </p:cNvPr>
          <p:cNvSpPr>
            <a:spLocks noGrp="1"/>
          </p:cNvSpPr>
          <p:nvPr>
            <p:ph type="body" sz="quarter" idx="25" hasCustomPrompt="1"/>
          </p:nvPr>
        </p:nvSpPr>
        <p:spPr>
          <a:xfrm>
            <a:off x="4708017" y="2208727"/>
            <a:ext cx="4129596"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2</a:t>
            </a:r>
            <a:endParaRPr kumimoji="1" lang="ja-JP" altLang="en-US" dirty="0"/>
          </a:p>
        </p:txBody>
      </p:sp>
      <p:sp>
        <p:nvSpPr>
          <p:cNvPr id="15" name="コンテンツ プレースホルダー 2">
            <a:extLst>
              <a:ext uri="{FF2B5EF4-FFF2-40B4-BE49-F238E27FC236}">
                <a16:creationId xmlns:a16="http://schemas.microsoft.com/office/drawing/2014/main" id="{CA72AB96-035A-4635-BE49-802D7ED57860}"/>
              </a:ext>
            </a:extLst>
          </p:cNvPr>
          <p:cNvSpPr>
            <a:spLocks noGrp="1"/>
          </p:cNvSpPr>
          <p:nvPr>
            <p:ph idx="26" hasCustomPrompt="1"/>
          </p:nvPr>
        </p:nvSpPr>
        <p:spPr>
          <a:xfrm>
            <a:off x="4708017" y="2725028"/>
            <a:ext cx="4129596"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151390457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08728"/>
            <a:ext cx="8534399"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304800" y="2725028"/>
            <a:ext cx="8534399"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98883488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97507"/>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18" name="テキスト プレースホルダー 2">
            <a:extLst>
              <a:ext uri="{FF2B5EF4-FFF2-40B4-BE49-F238E27FC236}">
                <a16:creationId xmlns:a16="http://schemas.microsoft.com/office/drawing/2014/main" id="{A66C52D7-43A9-4ADC-8CF9-9E3ED44D3793}"/>
              </a:ext>
            </a:extLst>
          </p:cNvPr>
          <p:cNvSpPr>
            <a:spLocks noGrp="1"/>
          </p:cNvSpPr>
          <p:nvPr>
            <p:ph type="body" sz="quarter" idx="19" hasCustomPrompt="1"/>
          </p:nvPr>
        </p:nvSpPr>
        <p:spPr>
          <a:xfrm>
            <a:off x="304800" y="3798574"/>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dirty="0"/>
              <a:t>小見出し</a:t>
            </a:r>
            <a:r>
              <a:rPr kumimoji="1" lang="en-US" altLang="ja-JP" dirty="0"/>
              <a:t>2</a:t>
            </a:r>
            <a:endParaRPr kumimoji="1" lang="ja-JP" altLang="en-US" dirty="0"/>
          </a:p>
        </p:txBody>
      </p:sp>
      <p:sp>
        <p:nvSpPr>
          <p:cNvPr id="19" name="テキスト プレースホルダー 2">
            <a:extLst>
              <a:ext uri="{FF2B5EF4-FFF2-40B4-BE49-F238E27FC236}">
                <a16:creationId xmlns:a16="http://schemas.microsoft.com/office/drawing/2014/main" id="{D9F9BF21-325A-421B-9773-6E51A67FE924}"/>
              </a:ext>
            </a:extLst>
          </p:cNvPr>
          <p:cNvSpPr>
            <a:spLocks noGrp="1"/>
          </p:cNvSpPr>
          <p:nvPr>
            <p:ph type="body" sz="quarter" idx="20" hasCustomPrompt="1"/>
          </p:nvPr>
        </p:nvSpPr>
        <p:spPr>
          <a:xfrm>
            <a:off x="304800" y="5299641"/>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dirty="0"/>
              <a:t>小見出し</a:t>
            </a:r>
            <a:r>
              <a:rPr kumimoji="1" lang="en-US" altLang="ja-JP" dirty="0"/>
              <a:t>3</a:t>
            </a:r>
            <a:endParaRPr kumimoji="1" lang="ja-JP" altLang="en-US" dirty="0"/>
          </a:p>
        </p:txBody>
      </p:sp>
      <p:sp>
        <p:nvSpPr>
          <p:cNvPr id="21" name="コンテンツ プレースホルダー 2">
            <a:extLst>
              <a:ext uri="{FF2B5EF4-FFF2-40B4-BE49-F238E27FC236}">
                <a16:creationId xmlns:a16="http://schemas.microsoft.com/office/drawing/2014/main" id="{E0293CFB-3FFD-4FEB-A619-E7CA00525DAE}"/>
              </a:ext>
            </a:extLst>
          </p:cNvPr>
          <p:cNvSpPr>
            <a:spLocks noGrp="1"/>
          </p:cNvSpPr>
          <p:nvPr>
            <p:ph idx="22" hasCustomPrompt="1"/>
          </p:nvPr>
        </p:nvSpPr>
        <p:spPr>
          <a:xfrm>
            <a:off x="2628900" y="2297507"/>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2628900" y="3800079"/>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23" name="コンテンツ プレースホルダー 2">
            <a:extLst>
              <a:ext uri="{FF2B5EF4-FFF2-40B4-BE49-F238E27FC236}">
                <a16:creationId xmlns:a16="http://schemas.microsoft.com/office/drawing/2014/main" id="{B7951231-30ED-48F4-B002-E2C797272CC4}"/>
              </a:ext>
            </a:extLst>
          </p:cNvPr>
          <p:cNvSpPr>
            <a:spLocks noGrp="1"/>
          </p:cNvSpPr>
          <p:nvPr>
            <p:ph idx="24" hasCustomPrompt="1"/>
          </p:nvPr>
        </p:nvSpPr>
        <p:spPr>
          <a:xfrm>
            <a:off x="2628900" y="5299641"/>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16117626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2024/5/1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702398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9" name="テキスト プレースホルダー 8">
            <a:extLst>
              <a:ext uri="{FF2B5EF4-FFF2-40B4-BE49-F238E27FC236}">
                <a16:creationId xmlns:a16="http://schemas.microsoft.com/office/drawing/2014/main" id="{FED41BC5-2D0C-402C-9200-C51B47D8F987}"/>
              </a:ext>
            </a:extLst>
          </p:cNvPr>
          <p:cNvSpPr>
            <a:spLocks noGrp="1"/>
          </p:cNvSpPr>
          <p:nvPr>
            <p:ph type="body" sz="quarter" idx="25" hasCustomPrompt="1"/>
          </p:nvPr>
        </p:nvSpPr>
        <p:spPr>
          <a:xfrm>
            <a:off x="2838450" y="2359458"/>
            <a:ext cx="2876550" cy="878254"/>
          </a:xfrm>
          <a:solidFill>
            <a:srgbClr val="3D7BB9"/>
          </a:solidFill>
          <a:ln>
            <a:solidFill>
              <a:srgbClr val="606060"/>
            </a:solidFill>
          </a:ln>
        </p:spPr>
        <p:txBody>
          <a:bodyPr anchor="ctr"/>
          <a:lstStyle>
            <a:lvl1pPr marL="0" indent="0" algn="ctr">
              <a:buNone/>
              <a:defRPr sz="1800">
                <a:solidFill>
                  <a:schemeClr val="bg1"/>
                </a:solidFill>
              </a:defRPr>
            </a:lvl1pPr>
          </a:lstStyle>
          <a:p>
            <a:pPr lvl="0"/>
            <a:r>
              <a:rPr kumimoji="1" lang="en-US" altLang="ja-JP" dirty="0"/>
              <a:t>A</a:t>
            </a:r>
            <a:endParaRPr kumimoji="1" lang="ja-JP" altLang="en-US" dirty="0"/>
          </a:p>
        </p:txBody>
      </p:sp>
      <p:sp>
        <p:nvSpPr>
          <p:cNvPr id="3" name="テキスト プレースホルダー 2">
            <a:extLst>
              <a:ext uri="{FF2B5EF4-FFF2-40B4-BE49-F238E27FC236}">
                <a16:creationId xmlns:a16="http://schemas.microsoft.com/office/drawing/2014/main" id="{AB58A634-A425-43F4-89C7-3BACFA026920}"/>
              </a:ext>
            </a:extLst>
          </p:cNvPr>
          <p:cNvSpPr>
            <a:spLocks noGrp="1"/>
          </p:cNvSpPr>
          <p:nvPr>
            <p:ph type="body" sz="quarter" idx="21" hasCustomPrompt="1"/>
          </p:nvPr>
        </p:nvSpPr>
        <p:spPr>
          <a:xfrm>
            <a:off x="304800" y="3327521"/>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dirty="0"/>
              <a:t>項目</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14" name="コンテンツ プレースホルダー 2">
            <a:extLst>
              <a:ext uri="{FF2B5EF4-FFF2-40B4-BE49-F238E27FC236}">
                <a16:creationId xmlns:a16="http://schemas.microsoft.com/office/drawing/2014/main" id="{C1308DAE-9045-45B2-B818-032E92AC85D9}"/>
              </a:ext>
            </a:extLst>
          </p:cNvPr>
          <p:cNvSpPr>
            <a:spLocks noGrp="1"/>
          </p:cNvSpPr>
          <p:nvPr>
            <p:ph idx="14" hasCustomPrompt="1"/>
          </p:nvPr>
        </p:nvSpPr>
        <p:spPr>
          <a:xfrm>
            <a:off x="2838451" y="332830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1" name="コンテンツ プレースホルダー 2">
            <a:extLst>
              <a:ext uri="{FF2B5EF4-FFF2-40B4-BE49-F238E27FC236}">
                <a16:creationId xmlns:a16="http://schemas.microsoft.com/office/drawing/2014/main" id="{8DA74F02-09F6-4F67-9A26-516D3B31D0EB}"/>
              </a:ext>
            </a:extLst>
          </p:cNvPr>
          <p:cNvSpPr>
            <a:spLocks noGrp="1"/>
          </p:cNvSpPr>
          <p:nvPr>
            <p:ph idx="15" hasCustomPrompt="1"/>
          </p:nvPr>
        </p:nvSpPr>
        <p:spPr>
          <a:xfrm>
            <a:off x="2838450" y="4358647"/>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3" name="コンテンツ プレースホルダー 2">
            <a:extLst>
              <a:ext uri="{FF2B5EF4-FFF2-40B4-BE49-F238E27FC236}">
                <a16:creationId xmlns:a16="http://schemas.microsoft.com/office/drawing/2014/main" id="{B4665B5A-F19A-4F2E-BAE1-1E8D257B98D6}"/>
              </a:ext>
            </a:extLst>
          </p:cNvPr>
          <p:cNvSpPr>
            <a:spLocks noGrp="1"/>
          </p:cNvSpPr>
          <p:nvPr>
            <p:ph idx="17" hasCustomPrompt="1"/>
          </p:nvPr>
        </p:nvSpPr>
        <p:spPr>
          <a:xfrm>
            <a:off x="5961063" y="332830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4" name="コンテンツ プレースホルダー 2">
            <a:extLst>
              <a:ext uri="{FF2B5EF4-FFF2-40B4-BE49-F238E27FC236}">
                <a16:creationId xmlns:a16="http://schemas.microsoft.com/office/drawing/2014/main" id="{819F3428-3B63-4056-BB84-43BB7D0562E7}"/>
              </a:ext>
            </a:extLst>
          </p:cNvPr>
          <p:cNvSpPr>
            <a:spLocks noGrp="1"/>
          </p:cNvSpPr>
          <p:nvPr>
            <p:ph idx="18" hasCustomPrompt="1"/>
          </p:nvPr>
        </p:nvSpPr>
        <p:spPr>
          <a:xfrm>
            <a:off x="5961063" y="4358647"/>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5" name="コンテンツ プレースホルダー 2">
            <a:extLst>
              <a:ext uri="{FF2B5EF4-FFF2-40B4-BE49-F238E27FC236}">
                <a16:creationId xmlns:a16="http://schemas.microsoft.com/office/drawing/2014/main" id="{0AC4181C-98E7-4D20-B064-D94DB6318924}"/>
              </a:ext>
            </a:extLst>
          </p:cNvPr>
          <p:cNvSpPr>
            <a:spLocks noGrp="1"/>
          </p:cNvSpPr>
          <p:nvPr>
            <p:ph idx="19" hasCustomPrompt="1"/>
          </p:nvPr>
        </p:nvSpPr>
        <p:spPr>
          <a:xfrm>
            <a:off x="5961063" y="538899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7" name="テキスト プレースホルダー 2">
            <a:extLst>
              <a:ext uri="{FF2B5EF4-FFF2-40B4-BE49-F238E27FC236}">
                <a16:creationId xmlns:a16="http://schemas.microsoft.com/office/drawing/2014/main" id="{658F181B-6616-4492-9992-1B7B977E3E6A}"/>
              </a:ext>
            </a:extLst>
          </p:cNvPr>
          <p:cNvSpPr>
            <a:spLocks noGrp="1"/>
          </p:cNvSpPr>
          <p:nvPr>
            <p:ph type="body" sz="quarter" idx="22" hasCustomPrompt="1"/>
          </p:nvPr>
        </p:nvSpPr>
        <p:spPr>
          <a:xfrm>
            <a:off x="304800" y="4358648"/>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dirty="0"/>
              <a:t>項目</a:t>
            </a:r>
            <a:r>
              <a:rPr kumimoji="1" lang="en-US" altLang="ja-JP" dirty="0"/>
              <a:t>1</a:t>
            </a:r>
            <a:endParaRPr kumimoji="1" lang="ja-JP" altLang="en-US" dirty="0"/>
          </a:p>
        </p:txBody>
      </p:sp>
      <p:sp>
        <p:nvSpPr>
          <p:cNvPr id="28" name="テキスト プレースホルダー 2">
            <a:extLst>
              <a:ext uri="{FF2B5EF4-FFF2-40B4-BE49-F238E27FC236}">
                <a16:creationId xmlns:a16="http://schemas.microsoft.com/office/drawing/2014/main" id="{8DD76FB0-FA97-42EF-BA28-F965456B40DE}"/>
              </a:ext>
            </a:extLst>
          </p:cNvPr>
          <p:cNvSpPr>
            <a:spLocks noGrp="1"/>
          </p:cNvSpPr>
          <p:nvPr>
            <p:ph type="body" sz="quarter" idx="23" hasCustomPrompt="1"/>
          </p:nvPr>
        </p:nvSpPr>
        <p:spPr>
          <a:xfrm>
            <a:off x="304800" y="5388993"/>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dirty="0"/>
              <a:t>項目</a:t>
            </a:r>
            <a:r>
              <a:rPr kumimoji="1" lang="en-US" altLang="ja-JP" dirty="0"/>
              <a:t>1</a:t>
            </a:r>
            <a:endParaRPr kumimoji="1" lang="ja-JP" altLang="en-US" dirty="0"/>
          </a:p>
        </p:txBody>
      </p:sp>
      <p:sp>
        <p:nvSpPr>
          <p:cNvPr id="29" name="コンテンツ プレースホルダー 2">
            <a:extLst>
              <a:ext uri="{FF2B5EF4-FFF2-40B4-BE49-F238E27FC236}">
                <a16:creationId xmlns:a16="http://schemas.microsoft.com/office/drawing/2014/main" id="{BE41FEB3-7FE9-4E47-9CA2-EA257B44A583}"/>
              </a:ext>
            </a:extLst>
          </p:cNvPr>
          <p:cNvSpPr>
            <a:spLocks noGrp="1"/>
          </p:cNvSpPr>
          <p:nvPr>
            <p:ph idx="24" hasCustomPrompt="1"/>
          </p:nvPr>
        </p:nvSpPr>
        <p:spPr>
          <a:xfrm>
            <a:off x="2838450" y="538899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30" name="テキスト プレースホルダー 8">
            <a:extLst>
              <a:ext uri="{FF2B5EF4-FFF2-40B4-BE49-F238E27FC236}">
                <a16:creationId xmlns:a16="http://schemas.microsoft.com/office/drawing/2014/main" id="{D9A9D6DF-7701-43EE-8DDD-75D1FDBD4154}"/>
              </a:ext>
            </a:extLst>
          </p:cNvPr>
          <p:cNvSpPr>
            <a:spLocks noGrp="1"/>
          </p:cNvSpPr>
          <p:nvPr>
            <p:ph type="body" sz="quarter" idx="26" hasCustomPrompt="1"/>
          </p:nvPr>
        </p:nvSpPr>
        <p:spPr>
          <a:xfrm>
            <a:off x="5961063" y="2359458"/>
            <a:ext cx="2876550" cy="878254"/>
          </a:xfrm>
          <a:solidFill>
            <a:srgbClr val="3D7BB9"/>
          </a:solidFill>
          <a:ln>
            <a:solidFill>
              <a:srgbClr val="606060"/>
            </a:solidFill>
          </a:ln>
        </p:spPr>
        <p:txBody>
          <a:bodyPr anchor="ctr"/>
          <a:lstStyle>
            <a:lvl1pPr marL="0" indent="0" algn="ctr">
              <a:buNone/>
              <a:defRPr sz="1800">
                <a:solidFill>
                  <a:schemeClr val="bg1"/>
                </a:solidFill>
              </a:defRPr>
            </a:lvl1pPr>
          </a:lstStyle>
          <a:p>
            <a:pPr lvl="0"/>
            <a:r>
              <a:rPr kumimoji="1" lang="en-US" altLang="ja-JP" dirty="0"/>
              <a:t>B</a:t>
            </a:r>
            <a:endParaRPr kumimoji="1" lang="ja-JP" altLang="en-US" dirty="0"/>
          </a:p>
        </p:txBody>
      </p:sp>
      <p:sp>
        <p:nvSpPr>
          <p:cNvPr id="32" name="コンテンツ プレースホルダー 2">
            <a:extLst>
              <a:ext uri="{FF2B5EF4-FFF2-40B4-BE49-F238E27FC236}">
                <a16:creationId xmlns:a16="http://schemas.microsoft.com/office/drawing/2014/main" id="{BEB8957E-D561-483C-BB55-890264B99BEB}"/>
              </a:ext>
            </a:extLst>
          </p:cNvPr>
          <p:cNvSpPr>
            <a:spLocks noGrp="1"/>
          </p:cNvSpPr>
          <p:nvPr>
            <p:ph idx="27"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317192245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表">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テキスト プレースホルダー 14">
            <a:extLst>
              <a:ext uri="{FF2B5EF4-FFF2-40B4-BE49-F238E27FC236}">
                <a16:creationId xmlns:a16="http://schemas.microsoft.com/office/drawing/2014/main" id="{81291BB6-0AF4-4EC0-8022-19E764753DD1}"/>
              </a:ext>
            </a:extLst>
          </p:cNvPr>
          <p:cNvSpPr>
            <a:spLocks noGrp="1"/>
          </p:cNvSpPr>
          <p:nvPr>
            <p:ph type="body" sz="quarter" idx="13" hasCustomPrompt="1"/>
          </p:nvPr>
        </p:nvSpPr>
        <p:spPr>
          <a:xfrm>
            <a:off x="2430066"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dirty="0"/>
              <a:t>A</a:t>
            </a:r>
            <a:endParaRPr kumimoji="1" lang="ja-JP" altLang="en-US" dirty="0"/>
          </a:p>
        </p:txBody>
      </p:sp>
      <p:sp>
        <p:nvSpPr>
          <p:cNvPr id="11" name="テキスト プレースホルダー 14">
            <a:extLst>
              <a:ext uri="{FF2B5EF4-FFF2-40B4-BE49-F238E27FC236}">
                <a16:creationId xmlns:a16="http://schemas.microsoft.com/office/drawing/2014/main" id="{DFF71C6F-6F3B-4F21-A558-73719D0617CF}"/>
              </a:ext>
            </a:extLst>
          </p:cNvPr>
          <p:cNvSpPr>
            <a:spLocks noGrp="1"/>
          </p:cNvSpPr>
          <p:nvPr>
            <p:ph type="body" sz="quarter" idx="14" hasCustomPrompt="1"/>
          </p:nvPr>
        </p:nvSpPr>
        <p:spPr>
          <a:xfrm>
            <a:off x="4572000"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dirty="0"/>
              <a:t>A</a:t>
            </a:r>
            <a:endParaRPr kumimoji="1" lang="ja-JP" altLang="en-US" dirty="0"/>
          </a:p>
        </p:txBody>
      </p:sp>
      <p:sp>
        <p:nvSpPr>
          <p:cNvPr id="12" name="テキスト プレースホルダー 14">
            <a:extLst>
              <a:ext uri="{FF2B5EF4-FFF2-40B4-BE49-F238E27FC236}">
                <a16:creationId xmlns:a16="http://schemas.microsoft.com/office/drawing/2014/main" id="{FD00A74C-241C-49C2-96A9-CACCE692F538}"/>
              </a:ext>
            </a:extLst>
          </p:cNvPr>
          <p:cNvSpPr>
            <a:spLocks noGrp="1"/>
          </p:cNvSpPr>
          <p:nvPr>
            <p:ph type="body" sz="quarter" idx="15" hasCustomPrompt="1"/>
          </p:nvPr>
        </p:nvSpPr>
        <p:spPr>
          <a:xfrm>
            <a:off x="6713934"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dirty="0"/>
              <a:t>A</a:t>
            </a:r>
            <a:endParaRPr kumimoji="1" lang="ja-JP" altLang="en-US" dirty="0"/>
          </a:p>
        </p:txBody>
      </p:sp>
      <p:sp>
        <p:nvSpPr>
          <p:cNvPr id="13" name="テキスト プレースホルダー 14">
            <a:extLst>
              <a:ext uri="{FF2B5EF4-FFF2-40B4-BE49-F238E27FC236}">
                <a16:creationId xmlns:a16="http://schemas.microsoft.com/office/drawing/2014/main" id="{82E8ABE5-6F49-4623-86DA-943A6FBC3091}"/>
              </a:ext>
            </a:extLst>
          </p:cNvPr>
          <p:cNvSpPr>
            <a:spLocks noGrp="1"/>
          </p:cNvSpPr>
          <p:nvPr>
            <p:ph type="body" sz="quarter" idx="16"/>
          </p:nvPr>
        </p:nvSpPr>
        <p:spPr>
          <a:xfrm>
            <a:off x="288132"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rgbClr val="3D7BB9"/>
                </a:solidFill>
              </a:defRPr>
            </a:lvl1pPr>
          </a:lstStyle>
          <a:p>
            <a:pPr lvl="0"/>
            <a:r>
              <a:rPr kumimoji="1" lang="ja-JP" altLang="en-US"/>
              <a:t>マスター テキストの書式設定</a:t>
            </a:r>
          </a:p>
        </p:txBody>
      </p:sp>
      <p:sp>
        <p:nvSpPr>
          <p:cNvPr id="14" name="テキスト プレースホルダー 14">
            <a:extLst>
              <a:ext uri="{FF2B5EF4-FFF2-40B4-BE49-F238E27FC236}">
                <a16:creationId xmlns:a16="http://schemas.microsoft.com/office/drawing/2014/main" id="{61790489-A18B-454C-BDBC-96A9E5F04E66}"/>
              </a:ext>
            </a:extLst>
          </p:cNvPr>
          <p:cNvSpPr>
            <a:spLocks noGrp="1"/>
          </p:cNvSpPr>
          <p:nvPr>
            <p:ph type="body" sz="quarter" idx="17" hasCustomPrompt="1"/>
          </p:nvPr>
        </p:nvSpPr>
        <p:spPr>
          <a:xfrm>
            <a:off x="288132" y="23698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lvl="0"/>
            <a:r>
              <a:rPr kumimoji="1" lang="ja-JP" altLang="en-US" dirty="0"/>
              <a:t>項目</a:t>
            </a:r>
            <a:r>
              <a:rPr kumimoji="1" lang="en-US" altLang="ja-JP" dirty="0"/>
              <a:t>1</a:t>
            </a:r>
            <a:endParaRPr kumimoji="1" lang="ja-JP" altLang="en-US" dirty="0"/>
          </a:p>
        </p:txBody>
      </p:sp>
      <p:sp>
        <p:nvSpPr>
          <p:cNvPr id="15" name="テキスト プレースホルダー 14">
            <a:extLst>
              <a:ext uri="{FF2B5EF4-FFF2-40B4-BE49-F238E27FC236}">
                <a16:creationId xmlns:a16="http://schemas.microsoft.com/office/drawing/2014/main" id="{BA92B4F7-8968-4CB6-882B-4840DB66050B}"/>
              </a:ext>
            </a:extLst>
          </p:cNvPr>
          <p:cNvSpPr>
            <a:spLocks noGrp="1"/>
          </p:cNvSpPr>
          <p:nvPr>
            <p:ph type="body" sz="quarter" idx="18" hasCustomPrompt="1"/>
          </p:nvPr>
        </p:nvSpPr>
        <p:spPr>
          <a:xfrm>
            <a:off x="288132" y="36906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項目</a:t>
            </a:r>
            <a:r>
              <a:rPr kumimoji="1" lang="en-US" altLang="ja-JP" dirty="0"/>
              <a:t>2</a:t>
            </a:r>
            <a:endParaRPr kumimoji="1" lang="ja-JP" altLang="en-US" dirty="0"/>
          </a:p>
        </p:txBody>
      </p:sp>
      <p:sp>
        <p:nvSpPr>
          <p:cNvPr id="16" name="テキスト プレースホルダー 14">
            <a:extLst>
              <a:ext uri="{FF2B5EF4-FFF2-40B4-BE49-F238E27FC236}">
                <a16:creationId xmlns:a16="http://schemas.microsoft.com/office/drawing/2014/main" id="{6D01931E-0383-423C-9718-D398B91CD2E0}"/>
              </a:ext>
            </a:extLst>
          </p:cNvPr>
          <p:cNvSpPr>
            <a:spLocks noGrp="1"/>
          </p:cNvSpPr>
          <p:nvPr>
            <p:ph type="body" sz="quarter" idx="19" hasCustomPrompt="1"/>
          </p:nvPr>
        </p:nvSpPr>
        <p:spPr>
          <a:xfrm>
            <a:off x="288132" y="50114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lvl="0"/>
            <a:r>
              <a:rPr kumimoji="1" lang="ja-JP" altLang="en-US" dirty="0"/>
              <a:t>項目</a:t>
            </a:r>
            <a:r>
              <a:rPr kumimoji="1" lang="en-US" altLang="ja-JP" dirty="0"/>
              <a:t>3</a:t>
            </a:r>
            <a:endParaRPr kumimoji="1" lang="ja-JP" altLang="en-US" dirty="0"/>
          </a:p>
        </p:txBody>
      </p:sp>
      <p:sp>
        <p:nvSpPr>
          <p:cNvPr id="17" name="テキスト プレースホルダー 14">
            <a:extLst>
              <a:ext uri="{FF2B5EF4-FFF2-40B4-BE49-F238E27FC236}">
                <a16:creationId xmlns:a16="http://schemas.microsoft.com/office/drawing/2014/main" id="{967E1739-9651-4F86-AC3E-9C94CB53EFED}"/>
              </a:ext>
            </a:extLst>
          </p:cNvPr>
          <p:cNvSpPr>
            <a:spLocks noGrp="1"/>
          </p:cNvSpPr>
          <p:nvPr>
            <p:ph type="body" sz="quarter" idx="20" hasCustomPrompt="1"/>
          </p:nvPr>
        </p:nvSpPr>
        <p:spPr>
          <a:xfrm>
            <a:off x="2430066"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lvl="0"/>
            <a:r>
              <a:rPr kumimoji="1" lang="ja-JP" altLang="en-US" dirty="0"/>
              <a:t>要素</a:t>
            </a:r>
          </a:p>
        </p:txBody>
      </p:sp>
      <p:sp>
        <p:nvSpPr>
          <p:cNvPr id="18" name="テキスト プレースホルダー 14">
            <a:extLst>
              <a:ext uri="{FF2B5EF4-FFF2-40B4-BE49-F238E27FC236}">
                <a16:creationId xmlns:a16="http://schemas.microsoft.com/office/drawing/2014/main" id="{C42B7102-F814-404A-8AA4-D18C00DD074B}"/>
              </a:ext>
            </a:extLst>
          </p:cNvPr>
          <p:cNvSpPr>
            <a:spLocks noGrp="1"/>
          </p:cNvSpPr>
          <p:nvPr>
            <p:ph type="body" sz="quarter" idx="21" hasCustomPrompt="1"/>
          </p:nvPr>
        </p:nvSpPr>
        <p:spPr>
          <a:xfrm>
            <a:off x="2430066" y="36906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19" name="テキスト プレースホルダー 14">
            <a:extLst>
              <a:ext uri="{FF2B5EF4-FFF2-40B4-BE49-F238E27FC236}">
                <a16:creationId xmlns:a16="http://schemas.microsoft.com/office/drawing/2014/main" id="{3368CAD4-E928-4F4B-9661-590AD221CA73}"/>
              </a:ext>
            </a:extLst>
          </p:cNvPr>
          <p:cNvSpPr>
            <a:spLocks noGrp="1"/>
          </p:cNvSpPr>
          <p:nvPr>
            <p:ph type="body" sz="quarter" idx="22" hasCustomPrompt="1"/>
          </p:nvPr>
        </p:nvSpPr>
        <p:spPr>
          <a:xfrm>
            <a:off x="2430066"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0" name="テキスト プレースホルダー 14">
            <a:extLst>
              <a:ext uri="{FF2B5EF4-FFF2-40B4-BE49-F238E27FC236}">
                <a16:creationId xmlns:a16="http://schemas.microsoft.com/office/drawing/2014/main" id="{B5B8589D-EA53-4DAB-99E2-9D9090823178}"/>
              </a:ext>
            </a:extLst>
          </p:cNvPr>
          <p:cNvSpPr>
            <a:spLocks noGrp="1"/>
          </p:cNvSpPr>
          <p:nvPr>
            <p:ph type="body" sz="quarter" idx="23" hasCustomPrompt="1"/>
          </p:nvPr>
        </p:nvSpPr>
        <p:spPr>
          <a:xfrm>
            <a:off x="4572000"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1" name="テキスト プレースホルダー 14">
            <a:extLst>
              <a:ext uri="{FF2B5EF4-FFF2-40B4-BE49-F238E27FC236}">
                <a16:creationId xmlns:a16="http://schemas.microsoft.com/office/drawing/2014/main" id="{3987225D-B364-439E-82C7-C7969A97A20E}"/>
              </a:ext>
            </a:extLst>
          </p:cNvPr>
          <p:cNvSpPr>
            <a:spLocks noGrp="1"/>
          </p:cNvSpPr>
          <p:nvPr>
            <p:ph type="body" sz="quarter" idx="24" hasCustomPrompt="1"/>
          </p:nvPr>
        </p:nvSpPr>
        <p:spPr>
          <a:xfrm>
            <a:off x="4572000" y="36906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2" name="テキスト プレースホルダー 14">
            <a:extLst>
              <a:ext uri="{FF2B5EF4-FFF2-40B4-BE49-F238E27FC236}">
                <a16:creationId xmlns:a16="http://schemas.microsoft.com/office/drawing/2014/main" id="{EDCB60A9-D806-4591-94E2-17F57DA2E9B7}"/>
              </a:ext>
            </a:extLst>
          </p:cNvPr>
          <p:cNvSpPr>
            <a:spLocks noGrp="1"/>
          </p:cNvSpPr>
          <p:nvPr>
            <p:ph type="body" sz="quarter" idx="25" hasCustomPrompt="1"/>
          </p:nvPr>
        </p:nvSpPr>
        <p:spPr>
          <a:xfrm>
            <a:off x="4572000"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3" name="テキスト プレースホルダー 14">
            <a:extLst>
              <a:ext uri="{FF2B5EF4-FFF2-40B4-BE49-F238E27FC236}">
                <a16:creationId xmlns:a16="http://schemas.microsoft.com/office/drawing/2014/main" id="{AF3B0A9A-E2DF-4E94-A6F5-2060D545FFC5}"/>
              </a:ext>
            </a:extLst>
          </p:cNvPr>
          <p:cNvSpPr>
            <a:spLocks noGrp="1"/>
          </p:cNvSpPr>
          <p:nvPr>
            <p:ph type="body" sz="quarter" idx="26" hasCustomPrompt="1"/>
          </p:nvPr>
        </p:nvSpPr>
        <p:spPr>
          <a:xfrm>
            <a:off x="6713934"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4" name="テキスト プレースホルダー 14">
            <a:extLst>
              <a:ext uri="{FF2B5EF4-FFF2-40B4-BE49-F238E27FC236}">
                <a16:creationId xmlns:a16="http://schemas.microsoft.com/office/drawing/2014/main" id="{BA5D4F1E-8689-4706-BCE9-1B9A870AE7C8}"/>
              </a:ext>
            </a:extLst>
          </p:cNvPr>
          <p:cNvSpPr>
            <a:spLocks noGrp="1"/>
          </p:cNvSpPr>
          <p:nvPr>
            <p:ph type="body" sz="quarter" idx="27" hasCustomPrompt="1"/>
          </p:nvPr>
        </p:nvSpPr>
        <p:spPr>
          <a:xfrm>
            <a:off x="6713934" y="3664010"/>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5" name="テキスト プレースホルダー 14">
            <a:extLst>
              <a:ext uri="{FF2B5EF4-FFF2-40B4-BE49-F238E27FC236}">
                <a16:creationId xmlns:a16="http://schemas.microsoft.com/office/drawing/2014/main" id="{690D4AE5-D21D-4E9C-91C3-982383AD8527}"/>
              </a:ext>
            </a:extLst>
          </p:cNvPr>
          <p:cNvSpPr>
            <a:spLocks noGrp="1"/>
          </p:cNvSpPr>
          <p:nvPr>
            <p:ph type="body" sz="quarter" idx="28" hasCustomPrompt="1"/>
          </p:nvPr>
        </p:nvSpPr>
        <p:spPr>
          <a:xfrm>
            <a:off x="6713934"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Tree>
    <p:extLst>
      <p:ext uri="{BB962C8B-B14F-4D97-AF65-F5344CB8AC3E}">
        <p14:creationId xmlns:p14="http://schemas.microsoft.com/office/powerpoint/2010/main" val="197336850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終わり">
    <p:spTree>
      <p:nvGrpSpPr>
        <p:cNvPr id="1" name=""/>
        <p:cNvGrpSpPr/>
        <p:nvPr/>
      </p:nvGrpSpPr>
      <p:grpSpPr>
        <a:xfrm>
          <a:off x="0" y="0"/>
          <a:ext cx="0" cy="0"/>
          <a:chOff x="0" y="0"/>
          <a:chExt cx="0" cy="0"/>
        </a:xfrm>
      </p:grpSpPr>
      <p:sp>
        <p:nvSpPr>
          <p:cNvPr id="4" name="Line 5"/>
          <p:cNvSpPr>
            <a:spLocks noChangeShapeType="1"/>
          </p:cNvSpPr>
          <p:nvPr/>
        </p:nvSpPr>
        <p:spPr bwMode="auto">
          <a:xfrm>
            <a:off x="304800" y="3784003"/>
            <a:ext cx="8496300" cy="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
        <p:nvSpPr>
          <p:cNvPr id="6" name="正方形/長方形 5">
            <a:extLst>
              <a:ext uri="{FF2B5EF4-FFF2-40B4-BE49-F238E27FC236}">
                <a16:creationId xmlns:a16="http://schemas.microsoft.com/office/drawing/2014/main" id="{F3CCFACF-2280-4039-9543-40CB1BCA1A89}"/>
              </a:ext>
            </a:extLst>
          </p:cNvPr>
          <p:cNvSpPr/>
          <p:nvPr/>
        </p:nvSpPr>
        <p:spPr bwMode="auto">
          <a:xfrm>
            <a:off x="0" y="2402519"/>
            <a:ext cx="9144000" cy="2052961"/>
          </a:xfrm>
          <a:prstGeom prst="rect">
            <a:avLst/>
          </a:prstGeom>
          <a:solidFill>
            <a:srgbClr val="3D7BB9"/>
          </a:solidFill>
          <a:ln w="9525" cap="flat" cmpd="sng" algn="ctr">
            <a:solidFill>
              <a:schemeClr val="tx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marL="0" marR="0" indent="0" algn="l" defTabSz="685800" rtl="0" eaLnBrk="1" fontAlgn="base" latinLnBrk="0" hangingPunct="1">
              <a:lnSpc>
                <a:spcPct val="90000"/>
              </a:lnSpc>
              <a:spcBef>
                <a:spcPct val="20000"/>
              </a:spcBef>
              <a:spcAft>
                <a:spcPct val="0"/>
              </a:spcAft>
              <a:buClrTx/>
              <a:buSzTx/>
              <a:buFontTx/>
              <a:buNone/>
              <a:tabLst/>
            </a:pPr>
            <a:endParaRPr kumimoji="1" lang="ja-JP" altLang="en-US" sz="135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Tree>
    <p:extLst>
      <p:ext uri="{BB962C8B-B14F-4D97-AF65-F5344CB8AC3E}">
        <p14:creationId xmlns:p14="http://schemas.microsoft.com/office/powerpoint/2010/main" val="51976287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10" name="Freeform 9"/>
          <p:cNvSpPr/>
          <p:nvPr/>
        </p:nvSpPr>
        <p:spPr>
          <a:xfrm>
            <a:off x="4761" y="-388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600075" y="4748868"/>
            <a:ext cx="8515350" cy="317434"/>
          </a:xfrm>
        </p:spPr>
        <p:txBody>
          <a:bodyPr lIns="91440" rIns="91440" anchor="t">
            <a:normAutofit/>
          </a:bodyPr>
          <a:lstStyle>
            <a:lvl1pPr marL="0" indent="0" algn="l">
              <a:lnSpc>
                <a:spcPct val="100000"/>
              </a:lnSpc>
              <a:spcBef>
                <a:spcPts val="0"/>
              </a:spcBef>
              <a:buNone/>
              <a:defRPr sz="1600">
                <a:solidFill>
                  <a:schemeClr val="tx1">
                    <a:lumMod val="50000"/>
                    <a:lumOff val="50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開催日</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テキスト プレースホルダー 12"/>
          <p:cNvSpPr>
            <a:spLocks noGrp="1"/>
          </p:cNvSpPr>
          <p:nvPr>
            <p:ph type="body" sz="quarter" idx="13" hasCustomPrompt="1"/>
          </p:nvPr>
        </p:nvSpPr>
        <p:spPr>
          <a:xfrm>
            <a:off x="600075" y="5136561"/>
            <a:ext cx="8543925" cy="320675"/>
          </a:xfrm>
        </p:spPr>
        <p:txBody>
          <a:bodyPr vert="horz" lIns="91440" tIns="45720" rIns="91440" bIns="45720" rtlCol="0" anchor="t">
            <a:noAutofit/>
          </a:bodyPr>
          <a:lstStyle>
            <a:lvl1pPr>
              <a:defRPr lang="ja-JP" altLang="en-US" sz="1800" dirty="0">
                <a:solidFill>
                  <a:schemeClr val="tx1">
                    <a:lumMod val="65000"/>
                    <a:lumOff val="35000"/>
                  </a:schemeClr>
                </a:solidFill>
              </a:defRPr>
            </a:lvl1pPr>
          </a:lstStyle>
          <a:p>
            <a:pPr marL="0" lvl="0" indent="0">
              <a:spcBef>
                <a:spcPts val="0"/>
              </a:spcBef>
              <a:buNone/>
            </a:pPr>
            <a:r>
              <a:rPr kumimoji="1" lang="ja-JP" altLang="en-US" dirty="0"/>
              <a:t>講座名</a:t>
            </a:r>
          </a:p>
        </p:txBody>
      </p:sp>
      <p:sp>
        <p:nvSpPr>
          <p:cNvPr id="16" name="テキスト プレースホルダー 15"/>
          <p:cNvSpPr>
            <a:spLocks noGrp="1"/>
          </p:cNvSpPr>
          <p:nvPr>
            <p:ph type="body" sz="quarter" idx="14"/>
          </p:nvPr>
        </p:nvSpPr>
        <p:spPr>
          <a:xfrm>
            <a:off x="3841339" y="73506"/>
            <a:ext cx="5281841" cy="1331912"/>
          </a:xfrm>
        </p:spPr>
        <p:txBody>
          <a:bodyPr>
            <a:normAutofit/>
          </a:bodyPr>
          <a:lstStyle>
            <a:lvl1pPr algn="r">
              <a:lnSpc>
                <a:spcPts val="1040"/>
              </a:lnSpc>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p:txBody>
      </p:sp>
    </p:spTree>
    <p:extLst>
      <p:ext uri="{BB962C8B-B14F-4D97-AF65-F5344CB8AC3E}">
        <p14:creationId xmlns:p14="http://schemas.microsoft.com/office/powerpoint/2010/main" val="27015866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800"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0"/>
            <a:ext cx="2324100" cy="318370"/>
          </a:xfrm>
          <a:solidFill>
            <a:srgbClr val="336699"/>
          </a:solidFill>
        </p:spPr>
        <p:txBody>
          <a:bodyPr/>
          <a:lstStyle>
            <a:lvl1pPr marL="0" indent="0">
              <a:buNone/>
              <a:defRPr sz="16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800" b="0"/>
            </a:lvl1pPr>
            <a:lvl2pPr marL="401241" indent="-130969">
              <a:lnSpc>
                <a:spcPct val="100000"/>
              </a:lnSpc>
              <a:buFont typeface="メイリオ" panose="020B0604030504040204" pitchFamily="50" charset="-128"/>
              <a:buChar char="⁃"/>
              <a:defRPr sz="2400" b="0"/>
            </a:lvl2pPr>
            <a:lvl3pPr marL="672704" indent="-136922">
              <a:lnSpc>
                <a:spcPct val="100000"/>
              </a:lnSpc>
              <a:buFont typeface="Times New Roman" panose="02020603050405020304" pitchFamily="18" charset="0"/>
              <a:buChar char="̵"/>
              <a:defRPr sz="2400" b="0"/>
            </a:lvl3pPr>
            <a:lvl4pPr marL="944166" indent="-136922">
              <a:lnSpc>
                <a:spcPct val="100000"/>
              </a:lnSpc>
              <a:buFont typeface="メイリオ" panose="020B0604030504040204" pitchFamily="50" charset="-128"/>
              <a:buChar char="‑"/>
              <a:defRPr sz="2400" b="0"/>
            </a:lvl4pPr>
            <a:lvl5pPr marL="1209675" indent="-130969">
              <a:lnSpc>
                <a:spcPct val="100000"/>
              </a:lnSpc>
              <a:buFont typeface="Times New Roman" panose="02020603050405020304" pitchFamily="18" charset="0"/>
              <a:buChar char="̵"/>
              <a:defRPr sz="24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39461571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4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000" b="1"/>
            </a:lvl1pPr>
            <a:lvl2pPr marL="401241" indent="-130969">
              <a:lnSpc>
                <a:spcPct val="100000"/>
              </a:lnSpc>
              <a:buFont typeface="メイリオ" panose="020B0604030504040204" pitchFamily="50" charset="-128"/>
              <a:buChar char="⁃"/>
              <a:defRPr sz="1800" b="0"/>
            </a:lvl2pPr>
            <a:lvl3pPr marL="672704" indent="-136922">
              <a:lnSpc>
                <a:spcPct val="100000"/>
              </a:lnSpc>
              <a:buFont typeface="Times New Roman" panose="02020603050405020304" pitchFamily="18" charset="0"/>
              <a:buChar char="̵"/>
              <a:defRPr sz="1800" b="0"/>
            </a:lvl3pPr>
            <a:lvl4pPr marL="944166" indent="-136922">
              <a:lnSpc>
                <a:spcPct val="100000"/>
              </a:lnSpc>
              <a:buFont typeface="メイリオ" panose="020B0604030504040204" pitchFamily="50" charset="-128"/>
              <a:buChar char="‑"/>
              <a:defRPr sz="1800" b="0"/>
            </a:lvl4pPr>
            <a:lvl5pPr marL="1209675" indent="-130969">
              <a:lnSpc>
                <a:spcPct val="100000"/>
              </a:lnSpc>
              <a:buFont typeface="Times New Roman" panose="02020603050405020304" pitchFamily="18" charset="0"/>
              <a:buChar char="̵"/>
              <a:defRPr sz="18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10780250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タイトルとコンテンツ">
  <p:cSld name="3_タイトルとコンテンツ">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 name="Google Shape;23;p10"/>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ja-JP"/>
              <a:t>‹#›</a:t>
            </a:fld>
            <a:endParaRPr/>
          </a:p>
        </p:txBody>
      </p:sp>
      <p:sp>
        <p:nvSpPr>
          <p:cNvPr id="24" name="Google Shape;24;p10"/>
          <p:cNvSpPr txBox="1">
            <a:spLocks noGrp="1"/>
          </p:cNvSpPr>
          <p:nvPr>
            <p:ph type="ftr" idx="11"/>
          </p:nvPr>
        </p:nvSpPr>
        <p:spPr>
          <a:xfrm>
            <a:off x="2584450" y="6572250"/>
            <a:ext cx="4129088" cy="2857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6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5" name="Google Shape;25;p10"/>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chemeClr val="dk1"/>
              </a:buClr>
              <a:buSzPts val="2000"/>
              <a:buNone/>
              <a:defRPr sz="2000"/>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 name="Google Shape;26;p10"/>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952183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タイトルとコンテンツ">
  <p:cSld name="3_タイトルとコンテンツ">
    <p:spTree>
      <p:nvGrpSpPr>
        <p:cNvPr id="1" name="Shape 144"/>
        <p:cNvGrpSpPr/>
        <p:nvPr/>
      </p:nvGrpSpPr>
      <p:grpSpPr>
        <a:xfrm>
          <a:off x="0" y="0"/>
          <a:ext cx="0" cy="0"/>
          <a:chOff x="0" y="0"/>
          <a:chExt cx="0" cy="0"/>
        </a:xfrm>
      </p:grpSpPr>
      <p:sp>
        <p:nvSpPr>
          <p:cNvPr id="145" name="Google Shape;145;g22afd113ad6_0_657"/>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146" name="Google Shape;146;g22afd113ad6_0_657"/>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4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g22afd113ad6_0_657"/>
          <p:cNvSpPr txBox="1">
            <a:spLocks noGrp="1"/>
          </p:cNvSpPr>
          <p:nvPr>
            <p:ph type="body" idx="1"/>
          </p:nvPr>
        </p:nvSpPr>
        <p:spPr>
          <a:xfrm>
            <a:off x="304800" y="35961"/>
            <a:ext cx="2324100" cy="2688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lt1"/>
              </a:buClr>
              <a:buSzPts val="1200"/>
              <a:buNone/>
              <a:defRPr sz="12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8" name="Google Shape;148;g22afd113ad6_0_657"/>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142976"/>
              </a:buClr>
              <a:buSzPts val="2400"/>
              <a:buFont typeface="Noto Sans Symbols"/>
              <a:buChar char="■"/>
              <a:defRPr sz="2400" b="1"/>
            </a:lvl1pPr>
            <a:lvl2pPr marL="914400" lvl="1" indent="-355600" algn="l">
              <a:lnSpc>
                <a:spcPct val="100000"/>
              </a:lnSpc>
              <a:spcBef>
                <a:spcPts val="400"/>
              </a:spcBef>
              <a:spcAft>
                <a:spcPts val="0"/>
              </a:spcAft>
              <a:buClr>
                <a:srgbClr val="142976"/>
              </a:buClr>
              <a:buSzPts val="2000"/>
              <a:buFont typeface="Meiryo"/>
              <a:buChar char="⁃"/>
              <a:defRPr sz="2000" b="0"/>
            </a:lvl2pPr>
            <a:lvl3pPr marL="1371600" lvl="2" indent="-355600" algn="l">
              <a:lnSpc>
                <a:spcPct val="100000"/>
              </a:lnSpc>
              <a:spcBef>
                <a:spcPts val="400"/>
              </a:spcBef>
              <a:spcAft>
                <a:spcPts val="0"/>
              </a:spcAft>
              <a:buClr>
                <a:srgbClr val="142976"/>
              </a:buClr>
              <a:buSzPts val="2000"/>
              <a:buFont typeface="Times New Roman"/>
              <a:buChar char="̵"/>
              <a:defRPr sz="2000" b="0"/>
            </a:lvl3pPr>
            <a:lvl4pPr marL="1828800" lvl="3" indent="-355600" algn="l">
              <a:lnSpc>
                <a:spcPct val="100000"/>
              </a:lnSpc>
              <a:spcBef>
                <a:spcPts val="400"/>
              </a:spcBef>
              <a:spcAft>
                <a:spcPts val="0"/>
              </a:spcAft>
              <a:buClr>
                <a:srgbClr val="142976"/>
              </a:buClr>
              <a:buSzPts val="2000"/>
              <a:buFont typeface="Meiryo"/>
              <a:buChar char="‑"/>
              <a:defRPr sz="2000" b="0"/>
            </a:lvl4pPr>
            <a:lvl5pPr marL="2286000" lvl="4" indent="-355600" algn="l">
              <a:lnSpc>
                <a:spcPct val="100000"/>
              </a:lnSpc>
              <a:spcBef>
                <a:spcPts val="400"/>
              </a:spcBef>
              <a:spcAft>
                <a:spcPts val="0"/>
              </a:spcAft>
              <a:buClr>
                <a:srgbClr val="142976"/>
              </a:buClr>
              <a:buSzPts val="2000"/>
              <a:buFont typeface="Times New Roman"/>
              <a:buChar char="̵"/>
              <a:defRPr sz="20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9" name="Google Shape;149;g22afd113ad6_0_657"/>
          <p:cNvSpPr txBox="1">
            <a:spLocks noGrp="1"/>
          </p:cNvSpPr>
          <p:nvPr>
            <p:ph type="body" idx="3"/>
          </p:nvPr>
        </p:nvSpPr>
        <p:spPr>
          <a:xfrm>
            <a:off x="0" y="6626320"/>
            <a:ext cx="8229600" cy="231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rgbClr val="142976"/>
              </a:buClr>
              <a:buSzPts val="1200"/>
              <a:buNone/>
              <a:defRPr sz="1200"/>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02590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2024/5/1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488247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884AFEC-E4FB-48E8-A358-790F9A631F70}" type="datetimeFigureOut">
              <a:rPr kumimoji="1" lang="ja-JP" altLang="en-US" smtClean="0"/>
              <a:t>2024/5/1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24473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884AFEC-E4FB-48E8-A358-790F9A631F70}" type="datetimeFigureOut">
              <a:rPr kumimoji="1" lang="ja-JP" altLang="en-US" smtClean="0"/>
              <a:t>2024/5/1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25865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4AFEC-E4FB-48E8-A358-790F9A631F70}" type="datetimeFigureOut">
              <a:rPr kumimoji="1" lang="ja-JP" altLang="en-US" smtClean="0"/>
              <a:t>2024/5/1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32655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2024/5/1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8889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2024/5/1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75581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4AFEC-E4FB-48E8-A358-790F9A631F70}" type="datetimeFigureOut">
              <a:rPr kumimoji="1" lang="ja-JP" altLang="en-US" smtClean="0"/>
              <a:t>2024/5/1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70889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84" r:id="rId20"/>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412196"/>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r>
              <a:rPr lang="en-US" altLang="ja-JP" dirty="0"/>
              <a:t>aa</a:t>
            </a:r>
          </a:p>
        </p:txBody>
      </p:sp>
      <p:sp>
        <p:nvSpPr>
          <p:cNvPr id="1027" name="Rectangle 3"/>
          <p:cNvSpPr>
            <a:spLocks noGrp="1" noChangeArrowheads="1"/>
          </p:cNvSpPr>
          <p:nvPr>
            <p:ph type="body" idx="1"/>
          </p:nvPr>
        </p:nvSpPr>
        <p:spPr bwMode="auto">
          <a:xfrm>
            <a:off x="228600" y="1022352"/>
            <a:ext cx="8763000" cy="530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r>
              <a:rPr lang="en-US" altLang="ja-JP" dirty="0" err="1"/>
              <a:t>aaa</a:t>
            </a:r>
            <a:endParaRPr lang="en-US" altLang="ja-JP" dirty="0"/>
          </a:p>
          <a:p>
            <a:pPr lvl="1"/>
            <a:r>
              <a:rPr lang="ja-JP" altLang="en-US" dirty="0"/>
              <a:t>第 </a:t>
            </a:r>
            <a:r>
              <a:rPr lang="en-US" altLang="ja-JP" dirty="0"/>
              <a:t>2 </a:t>
            </a:r>
            <a:r>
              <a:rPr lang="ja-JP" altLang="en-US" dirty="0"/>
              <a:t>レベル</a:t>
            </a:r>
            <a:r>
              <a:rPr lang="en-US" altLang="ja-JP" dirty="0" err="1"/>
              <a:t>aaa</a:t>
            </a:r>
            <a:endParaRPr lang="en-US" altLang="ja-JP" dirty="0"/>
          </a:p>
          <a:p>
            <a:pPr lvl="2"/>
            <a:r>
              <a:rPr lang="ja-JP" altLang="en-US" dirty="0"/>
              <a:t>第 </a:t>
            </a:r>
            <a:r>
              <a:rPr lang="en-US" altLang="ja-JP" dirty="0"/>
              <a:t>3 </a:t>
            </a:r>
            <a:r>
              <a:rPr lang="ja-JP" altLang="en-US" dirty="0"/>
              <a:t>レベル</a:t>
            </a:r>
            <a:r>
              <a:rPr lang="en-US" altLang="ja-JP" dirty="0" err="1"/>
              <a:t>aaa</a:t>
            </a:r>
            <a:endParaRPr lang="en-US" altLang="ja-JP" dirty="0"/>
          </a:p>
          <a:p>
            <a:pPr lvl="3"/>
            <a:r>
              <a:rPr lang="ja-JP" altLang="en-US" dirty="0"/>
              <a:t>第 </a:t>
            </a:r>
            <a:r>
              <a:rPr lang="en-US" altLang="ja-JP" dirty="0"/>
              <a:t>4 </a:t>
            </a:r>
            <a:r>
              <a:rPr lang="ja-JP" altLang="en-US" dirty="0"/>
              <a:t>レベル</a:t>
            </a:r>
            <a:r>
              <a:rPr lang="en-US" altLang="ja-JP" dirty="0" err="1"/>
              <a:t>aaa</a:t>
            </a:r>
            <a:endParaRPr lang="en-US" altLang="ja-JP" dirty="0"/>
          </a:p>
          <a:p>
            <a:pPr lvl="4"/>
            <a:r>
              <a:rPr lang="ja-JP" altLang="en-US" dirty="0"/>
              <a:t>第 </a:t>
            </a:r>
            <a:r>
              <a:rPr lang="en-US" altLang="ja-JP" dirty="0"/>
              <a:t>5 </a:t>
            </a:r>
            <a:r>
              <a:rPr lang="ja-JP" altLang="en-US" dirty="0"/>
              <a:t>レベル</a:t>
            </a:r>
            <a:r>
              <a:rPr lang="en-US" altLang="ja-JP" dirty="0" err="1"/>
              <a:t>aaa</a:t>
            </a:r>
            <a:endParaRPr lang="en-US" altLang="ja-JP" dirty="0"/>
          </a:p>
        </p:txBody>
      </p:sp>
      <p:sp>
        <p:nvSpPr>
          <p:cNvPr id="233476" name="Rectangle 4"/>
          <p:cNvSpPr>
            <a:spLocks noGrp="1" noChangeArrowheads="1"/>
          </p:cNvSpPr>
          <p:nvPr>
            <p:ph type="sldNum" sz="quarter" idx="4"/>
          </p:nvPr>
        </p:nvSpPr>
        <p:spPr bwMode="auto">
          <a:xfrm>
            <a:off x="8534400" y="6553200"/>
            <a:ext cx="60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50">
                <a:ea typeface="ＭＳ 明朝" panose="02020609040205080304" pitchFamily="17" charset="-128"/>
              </a:defRPr>
            </a:lvl1pPr>
          </a:lstStyle>
          <a:p>
            <a:fld id="{9D5CD4A6-B6C0-4D59-AF8F-F5056B56641C}" type="slidenum">
              <a:rPr kumimoji="1" lang="ja-JP" altLang="en-US" smtClean="0"/>
              <a:t>‹#›</a:t>
            </a:fld>
            <a:endParaRPr kumimoji="1" lang="ja-JP" altLang="en-US"/>
          </a:p>
        </p:txBody>
      </p:sp>
      <p:sp>
        <p:nvSpPr>
          <p:cNvPr id="1029" name="Line 5"/>
          <p:cNvSpPr>
            <a:spLocks noChangeShapeType="1"/>
          </p:cNvSpPr>
          <p:nvPr/>
        </p:nvSpPr>
        <p:spPr bwMode="auto">
          <a:xfrm>
            <a:off x="304800" y="836613"/>
            <a:ext cx="8496300" cy="0"/>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Tree>
    <p:extLst>
      <p:ext uri="{BB962C8B-B14F-4D97-AF65-F5344CB8AC3E}">
        <p14:creationId xmlns:p14="http://schemas.microsoft.com/office/powerpoint/2010/main" val="116496397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ransition/>
  <p:hf hdr="0" ftr="0" dt="0"/>
  <p:txStyles>
    <p:titleStyle>
      <a:lvl1pPr algn="l" rtl="0" eaLnBrk="1" fontAlgn="base" hangingPunct="1">
        <a:spcBef>
          <a:spcPct val="0"/>
        </a:spcBef>
        <a:spcAft>
          <a:spcPct val="0"/>
        </a:spcAft>
        <a:defRPr kumimoji="1" sz="2400" u="sng">
          <a:solidFill>
            <a:srgbClr val="142976"/>
          </a:solidFill>
          <a:latin typeface="+mj-lt"/>
          <a:ea typeface="+mj-ea"/>
          <a:cs typeface="+mj-cs"/>
        </a:defRPr>
      </a:lvl1pPr>
      <a:lvl2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2pPr>
      <a:lvl3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3pPr>
      <a:lvl4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4pPr>
      <a:lvl5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5pPr>
      <a:lvl6pPr marL="3429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6pPr>
      <a:lvl7pPr marL="6858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7pPr>
      <a:lvl8pPr marL="10287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8pPr>
      <a:lvl9pPr marL="13716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9pPr>
    </p:titleStyle>
    <p:bodyStyle>
      <a:lvl1pPr marL="135731" indent="-135731" algn="l" rtl="0" eaLnBrk="1" fontAlgn="base" hangingPunct="1">
        <a:spcBef>
          <a:spcPct val="20000"/>
        </a:spcBef>
        <a:spcAft>
          <a:spcPct val="0"/>
        </a:spcAft>
        <a:buFont typeface="Wingdings" panose="05000000000000000000" pitchFamily="2" charset="2"/>
        <a:buChar char="l"/>
        <a:defRPr kumimoji="1" sz="2100">
          <a:solidFill>
            <a:srgbClr val="142976"/>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3.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7.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7.xml"/><Relationship Id="rId4" Type="http://schemas.openxmlformats.org/officeDocument/2006/relationships/image" Target="../media/image25.sv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bwMode="auto">
          <a:xfrm>
            <a:off x="-45658" y="-76200"/>
            <a:ext cx="9222846" cy="4258925"/>
          </a:xfrm>
          <a:prstGeom prst="rect">
            <a:avLst/>
          </a:prstGeom>
          <a:solidFill>
            <a:srgbClr val="002060"/>
          </a:solidFill>
          <a:ln w="19050" cap="flat" cmpd="sng" algn="ctr">
            <a:noFill/>
            <a:prstDash val="solid"/>
            <a:round/>
            <a:headEnd type="none" w="med" len="med"/>
            <a:tailEnd type="triangle" w="med" len="med"/>
          </a:ln>
          <a:effec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90000"/>
              </a:lnSpc>
              <a:spcBef>
                <a:spcPct val="20000"/>
              </a:spcBef>
              <a:spcAft>
                <a:spcPct val="0"/>
              </a:spcAft>
              <a:buClrTx/>
              <a:buSzTx/>
              <a:buFontTx/>
              <a:buNone/>
              <a:tabLst/>
              <a:defRPr/>
            </a:pPr>
            <a:endParaRPr kumimoji="1" lang="ja-JP" altLang="en-US" sz="1800" b="1"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サブタイトル 5"/>
          <p:cNvSpPr txBox="1">
            <a:spLocks/>
          </p:cNvSpPr>
          <p:nvPr/>
        </p:nvSpPr>
        <p:spPr bwMode="auto">
          <a:xfrm>
            <a:off x="197926" y="4540511"/>
            <a:ext cx="8904502" cy="181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Wingdings" panose="05000000000000000000" pitchFamily="2" charset="2"/>
              <a:buNone/>
              <a:defRPr kumimoji="1" sz="2372">
                <a:solidFill>
                  <a:schemeClr val="tx1"/>
                </a:solidFill>
                <a:latin typeface="Century" pitchFamily="18" charset="0"/>
                <a:ea typeface="ＭＳ ゴシック" pitchFamily="49" charset="-128"/>
                <a:cs typeface="+mn-cs"/>
              </a:defRPr>
            </a:lvl1pPr>
            <a:lvl2pPr marL="528666" indent="-172561" algn="l" rtl="0" eaLnBrk="0" fontAlgn="base" hangingPunct="0">
              <a:spcBef>
                <a:spcPct val="20000"/>
              </a:spcBef>
              <a:spcAft>
                <a:spcPct val="0"/>
              </a:spcAft>
              <a:buFont typeface="Arial" panose="020B0604020202020204" pitchFamily="34" charset="0"/>
              <a:buChar char="•"/>
              <a:defRPr kumimoji="1" sz="2372">
                <a:solidFill>
                  <a:schemeClr val="tx1"/>
                </a:solidFill>
                <a:latin typeface="+mn-lt"/>
                <a:ea typeface="+mn-ea"/>
                <a:cs typeface="+mn-cs"/>
              </a:defRPr>
            </a:lvl2pPr>
            <a:lvl3pPr marL="886340" indent="-180406" algn="l" rtl="0" eaLnBrk="0" fontAlgn="base" hangingPunct="0">
              <a:spcBef>
                <a:spcPct val="20000"/>
              </a:spcBef>
              <a:spcAft>
                <a:spcPct val="0"/>
              </a:spcAft>
              <a:buFont typeface="Times New Roman" panose="02020603050405020304" pitchFamily="18" charset="0"/>
              <a:buChar char="–"/>
              <a:defRPr kumimoji="1" sz="2372">
                <a:solidFill>
                  <a:schemeClr val="tx1"/>
                </a:solidFill>
                <a:latin typeface="+mn-lt"/>
                <a:ea typeface="+mn-ea"/>
                <a:cs typeface="+mn-cs"/>
              </a:defRPr>
            </a:lvl3pPr>
            <a:lvl4pPr marL="1244013" indent="-180406" algn="l" rtl="0" eaLnBrk="0" fontAlgn="base" hangingPunct="0">
              <a:spcBef>
                <a:spcPct val="20000"/>
              </a:spcBef>
              <a:spcAft>
                <a:spcPct val="0"/>
              </a:spcAft>
              <a:buChar char="–"/>
              <a:defRPr kumimoji="1" sz="2372">
                <a:solidFill>
                  <a:schemeClr val="tx1"/>
                </a:solidFill>
                <a:latin typeface="+mn-lt"/>
                <a:ea typeface="+mn-ea"/>
                <a:cs typeface="+mn-cs"/>
              </a:defRPr>
            </a:lvl4pPr>
            <a:lvl5pPr marL="1593843" indent="-172561" algn="l" rtl="0" eaLnBrk="0" fontAlgn="base" hangingPunct="0">
              <a:spcBef>
                <a:spcPct val="20000"/>
              </a:spcBef>
              <a:spcAft>
                <a:spcPct val="0"/>
              </a:spcAft>
              <a:buChar char="»"/>
              <a:defRPr kumimoji="1" sz="2372">
                <a:solidFill>
                  <a:schemeClr val="tx1"/>
                </a:solidFill>
                <a:latin typeface="+mn-lt"/>
                <a:ea typeface="+mn-ea"/>
                <a:cs typeface="+mn-cs"/>
              </a:defRPr>
            </a:lvl5pPr>
            <a:lvl6pPr marL="2045640" indent="-172561" algn="l" rtl="0" fontAlgn="base">
              <a:spcBef>
                <a:spcPct val="20000"/>
              </a:spcBef>
              <a:spcAft>
                <a:spcPct val="0"/>
              </a:spcAft>
              <a:buChar char="»"/>
              <a:defRPr kumimoji="1" sz="2372">
                <a:solidFill>
                  <a:schemeClr val="tx1"/>
                </a:solidFill>
                <a:latin typeface="+mn-lt"/>
                <a:ea typeface="+mn-ea"/>
                <a:cs typeface="+mn-cs"/>
              </a:defRPr>
            </a:lvl6pPr>
            <a:lvl7pPr marL="2497438" indent="-172561" algn="l" rtl="0" fontAlgn="base">
              <a:spcBef>
                <a:spcPct val="20000"/>
              </a:spcBef>
              <a:spcAft>
                <a:spcPct val="0"/>
              </a:spcAft>
              <a:buChar char="»"/>
              <a:defRPr kumimoji="1" sz="2372">
                <a:solidFill>
                  <a:schemeClr val="tx1"/>
                </a:solidFill>
                <a:latin typeface="+mn-lt"/>
                <a:ea typeface="+mn-ea"/>
                <a:cs typeface="+mn-cs"/>
              </a:defRPr>
            </a:lvl7pPr>
            <a:lvl8pPr marL="2949236" indent="-172561" algn="l" rtl="0" fontAlgn="base">
              <a:spcBef>
                <a:spcPct val="20000"/>
              </a:spcBef>
              <a:spcAft>
                <a:spcPct val="0"/>
              </a:spcAft>
              <a:buChar char="»"/>
              <a:defRPr kumimoji="1" sz="2372">
                <a:solidFill>
                  <a:schemeClr val="tx1"/>
                </a:solidFill>
                <a:latin typeface="+mn-lt"/>
                <a:ea typeface="+mn-ea"/>
                <a:cs typeface="+mn-cs"/>
              </a:defRPr>
            </a:lvl8pPr>
            <a:lvl9pPr marL="3401034" indent="-172561" algn="l" rtl="0" fontAlgn="base">
              <a:spcBef>
                <a:spcPct val="20000"/>
              </a:spcBef>
              <a:spcAft>
                <a:spcPct val="0"/>
              </a:spcAft>
              <a:buChar char="»"/>
              <a:defRPr kumimoji="1" sz="2372">
                <a:solidFill>
                  <a:schemeClr val="tx1"/>
                </a:solidFill>
                <a:latin typeface="+mn-lt"/>
                <a:ea typeface="+mn-ea"/>
                <a:cs typeface="+mn-cs"/>
              </a:defRPr>
            </a:lvl9pPr>
          </a:lstStyle>
          <a:p>
            <a:pPr algn="l" defTabSz="914400">
              <a:defRPr/>
            </a:pPr>
            <a:r>
              <a:rPr lang="en-US" altLang="ja-JP" sz="2000" b="1" kern="0">
                <a:solidFill>
                  <a:srgbClr val="002060"/>
                </a:solidFill>
                <a:latin typeface="メイリオ"/>
                <a:ea typeface="メイリオ"/>
              </a:rPr>
              <a:t> </a:t>
            </a:r>
            <a:r>
              <a:rPr lang="en-US" altLang="ja-JP" sz="2000" b="1" u="sng" kern="0">
                <a:solidFill>
                  <a:srgbClr val="002060"/>
                </a:solidFill>
                <a:latin typeface="メイリオ"/>
                <a:ea typeface="メイリオ"/>
              </a:rPr>
              <a:t>Y</a:t>
            </a:r>
            <a:r>
              <a:rPr lang="en-US" altLang="zh-CN" sz="2000" b="1" u="sng" kern="0">
                <a:solidFill>
                  <a:srgbClr val="002060"/>
                </a:solidFill>
                <a:latin typeface="メイリオ"/>
                <a:ea typeface="メイリオ"/>
              </a:rPr>
              <a:t>ue Hou</a:t>
            </a:r>
            <a:r>
              <a:rPr lang="en-US" altLang="ja-JP" sz="2000" b="1" kern="0">
                <a:solidFill>
                  <a:srgbClr val="002060"/>
                </a:solidFill>
                <a:latin typeface="メイリオ"/>
                <a:ea typeface="メイリオ"/>
              </a:rPr>
              <a:t> </a:t>
            </a:r>
            <a:r>
              <a:rPr lang="en-US" altLang="ja-JP" sz="2000" kern="0">
                <a:solidFill>
                  <a:srgbClr val="002060"/>
                </a:solidFill>
                <a:latin typeface="メイリオ"/>
                <a:ea typeface="メイリオ"/>
              </a:rPr>
              <a:t>and</a:t>
            </a:r>
            <a:r>
              <a:rPr lang="en-US" altLang="ja-JP" sz="2000" b="1" kern="0">
                <a:solidFill>
                  <a:srgbClr val="002060"/>
                </a:solidFill>
                <a:latin typeface="メイリオ"/>
                <a:ea typeface="メイリオ"/>
              </a:rPr>
              <a:t> </a:t>
            </a:r>
            <a:r>
              <a:rPr lang="en-US" altLang="ja-JP" sz="2000" kern="0">
                <a:solidFill>
                  <a:srgbClr val="002060"/>
                </a:solidFill>
                <a:latin typeface="メイリオ"/>
                <a:ea typeface="メイリオ"/>
              </a:rPr>
              <a:t>Takuya Azumi</a:t>
            </a:r>
          </a:p>
          <a:p>
            <a:pPr algn="l" defTabSz="914400">
              <a:defRPr/>
            </a:pPr>
            <a:r>
              <a:rPr lang="en-US" altLang="ja-JP" sz="1600" kern="0">
                <a:solidFill>
                  <a:srgbClr val="002060"/>
                </a:solidFill>
                <a:latin typeface="メイリオ"/>
                <a:ea typeface="メイリオ"/>
              </a:rPr>
              <a:t> Graduate School of Science and Engineering,</a:t>
            </a:r>
          </a:p>
          <a:p>
            <a:pPr algn="l" defTabSz="914400">
              <a:defRPr/>
            </a:pPr>
            <a:r>
              <a:rPr lang="en-US" altLang="ja-JP" sz="1600" kern="0">
                <a:solidFill>
                  <a:srgbClr val="002060"/>
                </a:solidFill>
                <a:latin typeface="メイリオ"/>
                <a:ea typeface="メイリオ"/>
              </a:rPr>
              <a:t> Saitama University</a:t>
            </a:r>
          </a:p>
        </p:txBody>
      </p:sp>
      <p:cxnSp>
        <p:nvCxnSpPr>
          <p:cNvPr id="19" name="Straight Connector 7"/>
          <p:cNvCxnSpPr/>
          <p:nvPr/>
        </p:nvCxnSpPr>
        <p:spPr>
          <a:xfrm flipV="1">
            <a:off x="147654" y="4563725"/>
            <a:ext cx="3632" cy="149166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CE270422-A77D-41C5-AAB9-B1DCD4CD9F71}"/>
              </a:ext>
            </a:extLst>
          </p:cNvPr>
          <p:cNvGrpSpPr/>
          <p:nvPr/>
        </p:nvGrpSpPr>
        <p:grpSpPr>
          <a:xfrm>
            <a:off x="-45657" y="-80129"/>
            <a:ext cx="9410992" cy="4347329"/>
            <a:chOff x="-1" y="952956"/>
            <a:chExt cx="7356568" cy="2327479"/>
          </a:xfrm>
        </p:grpSpPr>
        <p:sp>
          <p:nvSpPr>
            <p:cNvPr id="10" name="正方形/長方形 9">
              <a:extLst>
                <a:ext uri="{FF2B5EF4-FFF2-40B4-BE49-F238E27FC236}">
                  <a16:creationId xmlns:a16="http://schemas.microsoft.com/office/drawing/2014/main" id="{704AF8A0-92B8-4124-9C8F-D88874E8787A}"/>
                </a:ext>
              </a:extLst>
            </p:cNvPr>
            <p:cNvSpPr/>
            <p:nvPr/>
          </p:nvSpPr>
          <p:spPr bwMode="auto">
            <a:xfrm>
              <a:off x="-1" y="952956"/>
              <a:ext cx="7235826" cy="2327479"/>
            </a:xfrm>
            <a:prstGeom prst="rect">
              <a:avLst/>
            </a:prstGeom>
            <a:solidFill>
              <a:srgbClr val="181E39"/>
            </a:solidFill>
            <a:ln w="9525" cap="flat" cmpd="sng" algn="ctr">
              <a:noFill/>
              <a:prstDash val="solid"/>
              <a:round/>
              <a:headEnd type="none" w="med" len="med"/>
              <a:tailEnd type="none" w="med" len="med"/>
            </a:ln>
            <a:effectLst/>
          </p:spPr>
          <p:txBody>
            <a:bodyPr vert="horz" wrap="square" lIns="396000" tIns="108000" rIns="90000" bIns="46800" numCol="1" rtlCol="0"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2400" b="1" i="0" u="none" strike="noStrike" kern="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endParaRPr>
            </a:p>
          </p:txBody>
        </p:sp>
        <p:sp>
          <p:nvSpPr>
            <p:cNvPr id="12" name="正方形/長方形 11">
              <a:extLst>
                <a:ext uri="{FF2B5EF4-FFF2-40B4-BE49-F238E27FC236}">
                  <a16:creationId xmlns:a16="http://schemas.microsoft.com/office/drawing/2014/main" id="{81CBE590-098E-4F43-874D-D84F6A39032B}"/>
                </a:ext>
              </a:extLst>
            </p:cNvPr>
            <p:cNvSpPr/>
            <p:nvPr/>
          </p:nvSpPr>
          <p:spPr bwMode="auto">
            <a:xfrm>
              <a:off x="6621417" y="954310"/>
              <a:ext cx="735150" cy="2317999"/>
            </a:xfrm>
            <a:prstGeom prst="rect">
              <a:avLst/>
            </a:prstGeom>
            <a:gradFill>
              <a:gsLst>
                <a:gs pos="0">
                  <a:srgbClr val="181E39"/>
                </a:gs>
                <a:gs pos="29000">
                  <a:srgbClr val="1C2242">
                    <a:lumMod val="84000"/>
                    <a:alpha val="83000"/>
                  </a:srgbClr>
                </a:gs>
                <a:gs pos="100000">
                  <a:srgbClr val="1C2242">
                    <a:alpha val="0"/>
                  </a:srgbClr>
                </a:gs>
              </a:gsLst>
              <a:lin ang="0" scaled="0"/>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L="0" marR="0" lvl="0" indent="0" defTabSz="914400" eaLnBrk="1" fontAlgn="auto" latinLnBrk="0" hangingPunct="1">
                <a:lnSpc>
                  <a:spcPct val="90000"/>
                </a:lnSpc>
                <a:spcBef>
                  <a:spcPct val="2000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grpSp>
      <p:sp>
        <p:nvSpPr>
          <p:cNvPr id="6" name="テキスト ボックス 5"/>
          <p:cNvSpPr txBox="1"/>
          <p:nvPr/>
        </p:nvSpPr>
        <p:spPr>
          <a:xfrm>
            <a:off x="147654" y="1840391"/>
            <a:ext cx="8978082" cy="2246769"/>
          </a:xfrm>
          <a:prstGeom prst="rect">
            <a:avLst/>
          </a:prstGeom>
          <a:noFill/>
        </p:spPr>
        <p:txBody>
          <a:bodyPr wrap="square" rtlCol="0">
            <a:spAutoFit/>
          </a:bodyPr>
          <a:lstStyle/>
          <a:p>
            <a:pPr marL="0" marR="0" lvl="0" indent="0" rtl="0">
              <a:lnSpc>
                <a:spcPct val="150000"/>
              </a:lnSpc>
              <a:spcBef>
                <a:spcPts val="0"/>
              </a:spcBef>
              <a:spcAft>
                <a:spcPts val="0"/>
              </a:spcAft>
              <a:buNone/>
            </a:pPr>
            <a:r>
              <a:rPr lang="en-US" altLang="ja-JP" sz="3200" b="1" i="0">
                <a:solidFill>
                  <a:schemeClr val="lt1"/>
                </a:solidFill>
                <a:latin typeface="メイリオ" panose="020B0604030504040204" pitchFamily="50" charset="-128"/>
                <a:ea typeface="メイリオ" panose="020B0604030504040204" pitchFamily="50" charset="-128"/>
                <a:sym typeface="Arial"/>
              </a:rPr>
              <a:t>Energy Consumption Prediction Framework in Model-based Development for Edge Devices</a:t>
            </a:r>
            <a:endParaRPr lang="en-US" altLang="ja-JP" sz="3200" b="1" i="0" dirty="0">
              <a:solidFill>
                <a:schemeClr val="lt1"/>
              </a:solidFill>
              <a:latin typeface="メイリオ" panose="020B0604030504040204" pitchFamily="50" charset="-128"/>
              <a:ea typeface="メイリオ" panose="020B0604030504040204" pitchFamily="50" charset="-128"/>
              <a:sym typeface="Arial"/>
            </a:endParaRPr>
          </a:p>
        </p:txBody>
      </p:sp>
      <p:sp>
        <p:nvSpPr>
          <p:cNvPr id="14" name="テキスト プレースホルダー 4">
            <a:extLst>
              <a:ext uri="{FF2B5EF4-FFF2-40B4-BE49-F238E27FC236}">
                <a16:creationId xmlns:a16="http://schemas.microsoft.com/office/drawing/2014/main" id="{DA06553E-A78F-4FEA-9D2C-A1D13FE5289E}"/>
              </a:ext>
            </a:extLst>
          </p:cNvPr>
          <p:cNvSpPr txBox="1">
            <a:spLocks/>
          </p:cNvSpPr>
          <p:nvPr/>
        </p:nvSpPr>
        <p:spPr bwMode="auto">
          <a:xfrm>
            <a:off x="2246737" y="-67678"/>
            <a:ext cx="6855691" cy="128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180975" indent="-180975" algn="r" rtl="0" eaLnBrk="0" fontAlgn="base" hangingPunct="0">
              <a:lnSpc>
                <a:spcPts val="1040"/>
              </a:lnSpc>
              <a:spcBef>
                <a:spcPct val="20000"/>
              </a:spcBef>
              <a:spcAft>
                <a:spcPts val="0"/>
              </a:spcAft>
              <a:buFont typeface="Wingdings" panose="05000000000000000000" pitchFamily="2" charset="2"/>
              <a:buChar char="l"/>
              <a:defRPr kumimoji="1" sz="1400">
                <a:solidFill>
                  <a:schemeClr val="bg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bg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bg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bg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bg1"/>
                </a:solidFill>
                <a:latin typeface="+mn-lt"/>
                <a:ea typeface="+mn-ea"/>
                <a:cs typeface="+mn-cs"/>
              </a:defRPr>
            </a:lvl5pPr>
            <a:lvl6pPr marL="2070100" indent="-174625" algn="l" rtl="0" fontAlgn="base">
              <a:spcBef>
                <a:spcPct val="20000"/>
              </a:spcBef>
              <a:spcAft>
                <a:spcPct val="0"/>
              </a:spcAft>
              <a:buChar char="»"/>
              <a:defRPr kumimoji="1" sz="2400">
                <a:solidFill>
                  <a:schemeClr val="tx1"/>
                </a:solidFill>
                <a:latin typeface="+mn-lt"/>
                <a:ea typeface="+mn-ea"/>
                <a:cs typeface="+mn-cs"/>
              </a:defRPr>
            </a:lvl6pPr>
            <a:lvl7pPr marL="2527300" indent="-174625" algn="l" rtl="0" fontAlgn="base">
              <a:spcBef>
                <a:spcPct val="20000"/>
              </a:spcBef>
              <a:spcAft>
                <a:spcPct val="0"/>
              </a:spcAft>
              <a:buChar char="»"/>
              <a:defRPr kumimoji="1" sz="2400">
                <a:solidFill>
                  <a:schemeClr val="tx1"/>
                </a:solidFill>
                <a:latin typeface="+mn-lt"/>
                <a:ea typeface="+mn-ea"/>
                <a:cs typeface="+mn-cs"/>
              </a:defRPr>
            </a:lvl7pPr>
            <a:lvl8pPr marL="2984500" indent="-174625" algn="l" rtl="0" fontAlgn="base">
              <a:spcBef>
                <a:spcPct val="20000"/>
              </a:spcBef>
              <a:spcAft>
                <a:spcPct val="0"/>
              </a:spcAft>
              <a:buChar char="»"/>
              <a:defRPr kumimoji="1" sz="2400">
                <a:solidFill>
                  <a:schemeClr val="tx1"/>
                </a:solidFill>
                <a:latin typeface="+mn-lt"/>
                <a:ea typeface="+mn-ea"/>
                <a:cs typeface="+mn-cs"/>
              </a:defRPr>
            </a:lvl8pPr>
            <a:lvl9pPr marL="3441700" indent="-174625" algn="l" rtl="0" fontAlgn="base">
              <a:spcBef>
                <a:spcPct val="20000"/>
              </a:spcBef>
              <a:spcAft>
                <a:spcPct val="0"/>
              </a:spcAft>
              <a:buChar char="»"/>
              <a:defRPr kumimoji="1" sz="24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altLang="ja-JP" sz="2000" kern="0">
                <a:latin typeface="メイリオ" panose="020B0604030504040204" pitchFamily="50" charset="-128"/>
                <a:ea typeface="メイリオ" panose="020B0604030504040204" pitchFamily="50" charset="-128"/>
              </a:rPr>
              <a:t>M</a:t>
            </a:r>
            <a:r>
              <a:rPr lang="en-US" altLang="zh-CN" sz="2000" kern="0">
                <a:latin typeface="メイリオ" panose="020B0604030504040204" pitchFamily="50" charset="-128"/>
                <a:ea typeface="メイリオ" panose="020B0604030504040204" pitchFamily="50" charset="-128"/>
              </a:rPr>
              <a:t>ay</a:t>
            </a:r>
            <a:r>
              <a:rPr lang="en-US" altLang="ja-JP" sz="2000" kern="0">
                <a:latin typeface="メイリオ" panose="020B0604030504040204" pitchFamily="50" charset="-128"/>
                <a:ea typeface="メイリオ" panose="020B0604030504040204" pitchFamily="50" charset="-128"/>
              </a:rPr>
              <a:t>. 13</a:t>
            </a:r>
            <a:r>
              <a:rPr lang="en-US" altLang="ja-JP" sz="2000" kern="0" baseline="30000">
                <a:latin typeface="メイリオ" panose="020B0604030504040204" pitchFamily="50" charset="-128"/>
                <a:ea typeface="メイリオ" panose="020B0604030504040204" pitchFamily="50" charset="-128"/>
              </a:rPr>
              <a:t>th</a:t>
            </a:r>
            <a:r>
              <a:rPr lang="en-US" altLang="ja-JP" sz="2000" kern="0">
                <a:latin typeface="メイリオ" panose="020B0604030504040204" pitchFamily="50" charset="-128"/>
                <a:ea typeface="メイリオ" panose="020B0604030504040204" pitchFamily="50" charset="-128"/>
              </a:rPr>
              <a:t> 2024 </a:t>
            </a:r>
            <a:endParaRPr lang="en-US" altLang="ja-JP" sz="2000" kern="0" dirty="0">
              <a:latin typeface="メイリオ" panose="020B0604030504040204" pitchFamily="50" charset="-128"/>
              <a:ea typeface="メイリオ" panose="020B0604030504040204" pitchFamily="50" charset="-128"/>
            </a:endParaRPr>
          </a:p>
          <a:p>
            <a:pPr marL="0" indent="0">
              <a:lnSpc>
                <a:spcPct val="100000"/>
              </a:lnSpc>
              <a:buNone/>
            </a:pPr>
            <a:r>
              <a:rPr lang="en-US" altLang="ja-JP" sz="2000">
                <a:latin typeface="メイリオ" panose="020B0604030504040204" pitchFamily="50" charset="-128"/>
                <a:ea typeface="メイリオ" panose="020B0604030504040204" pitchFamily="50" charset="-128"/>
              </a:rPr>
              <a:t>RAGE</a:t>
            </a:r>
            <a:endParaRPr lang="en-US" altLang="ja-JP" sz="2000" kern="0"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206BADC3-8326-401A-A1F0-949CB9CE6538}"/>
              </a:ext>
            </a:extLst>
          </p:cNvPr>
          <p:cNvSpPr>
            <a:spLocks noGrp="1"/>
          </p:cNvSpPr>
          <p:nvPr>
            <p:ph type="sldNum" sz="quarter" idx="12"/>
          </p:nvPr>
        </p:nvSpPr>
        <p:spPr/>
        <p:txBody>
          <a:bodyPr/>
          <a:lstStyle/>
          <a:p>
            <a:fld id="{4FAB73BC-B049-4115-A692-8D63A059BFB8}" type="slidenum">
              <a:rPr lang="en-US" smtClean="0">
                <a:latin typeface="メイリオ" panose="020B0604030504040204" pitchFamily="50" charset="-128"/>
                <a:ea typeface="メイリオ" panose="020B0604030504040204" pitchFamily="50" charset="-128"/>
              </a:rPr>
              <a:t>1</a:t>
            </a:fld>
            <a:endParaRPr lang="en-US">
              <a:latin typeface="メイリオ" panose="020B0604030504040204" pitchFamily="50" charset="-128"/>
              <a:ea typeface="メイリオ" panose="020B0604030504040204" pitchFamily="50" charset="-128"/>
            </a:endParaRPr>
          </a:p>
        </p:txBody>
      </p:sp>
      <p:pic>
        <p:nvPicPr>
          <p:cNvPr id="4" name="图片 4" descr="徽标, 公司名称&#10;&#10;描述已自动生成">
            <a:extLst>
              <a:ext uri="{FF2B5EF4-FFF2-40B4-BE49-F238E27FC236}">
                <a16:creationId xmlns:a16="http://schemas.microsoft.com/office/drawing/2014/main" id="{4491C9B0-B7C9-2AD3-43F3-A6D644EBBCEA}"/>
              </a:ext>
            </a:extLst>
          </p:cNvPr>
          <p:cNvPicPr>
            <a:picLocks noChangeAspect="1"/>
          </p:cNvPicPr>
          <p:nvPr/>
        </p:nvPicPr>
        <p:blipFill>
          <a:blip r:embed="rId3"/>
          <a:stretch>
            <a:fillRect/>
          </a:stretch>
        </p:blipFill>
        <p:spPr>
          <a:xfrm>
            <a:off x="7983795" y="5936795"/>
            <a:ext cx="1154234" cy="918849"/>
          </a:xfrm>
          <a:prstGeom prst="rect">
            <a:avLst/>
          </a:prstGeom>
        </p:spPr>
      </p:pic>
    </p:spTree>
    <p:extLst>
      <p:ext uri="{BB962C8B-B14F-4D97-AF65-F5344CB8AC3E}">
        <p14:creationId xmlns:p14="http://schemas.microsoft.com/office/powerpoint/2010/main" val="168633296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Energy Consumption Description Schema</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EFD42DBD-2F24-EC9C-E1EF-B17087B0D794}"/>
              </a:ext>
            </a:extLst>
          </p:cNvPr>
          <p:cNvSpPr>
            <a:spLocks noGrp="1"/>
          </p:cNvSpPr>
          <p:nvPr>
            <p:ph idx="13"/>
          </p:nvPr>
        </p:nvSpPr>
        <p:spPr/>
        <p:txBody>
          <a:bodyPr/>
          <a:lstStyle/>
          <a:p>
            <a:r>
              <a:rPr kumimoji="1" lang="en-US" altLang="ja-JP">
                <a:latin typeface="メイリオ" panose="020B0604030504040204" pitchFamily="50" charset="-128"/>
                <a:ea typeface="メイリオ" panose="020B0604030504040204" pitchFamily="50" charset="-128"/>
              </a:rPr>
              <a:t>Schema</a:t>
            </a:r>
          </a:p>
          <a:p>
            <a:pPr lvl="1"/>
            <a:r>
              <a:rPr kumimoji="1" lang="en-US" altLang="ja-JP">
                <a:latin typeface="メイリオ" panose="020B0604030504040204" pitchFamily="50" charset="-128"/>
                <a:ea typeface="メイリオ" panose="020B0604030504040204" pitchFamily="50" charset="-128"/>
              </a:rPr>
              <a:t> Provide a universal framework to </a:t>
            </a:r>
            <a:r>
              <a:rPr kumimoji="1" lang="en-US" altLang="ja-JP">
                <a:solidFill>
                  <a:srgbClr val="FF0000"/>
                </a:solidFill>
                <a:latin typeface="メイリオ" panose="020B0604030504040204" pitchFamily="50" charset="-128"/>
                <a:ea typeface="メイリオ" panose="020B0604030504040204" pitchFamily="50" charset="-128"/>
              </a:rPr>
              <a:t>describe energy consumption for any given instruction</a:t>
            </a:r>
            <a:endParaRPr kumimoji="1" lang="ja-JP" altLang="en-US">
              <a:solidFill>
                <a:srgbClr val="FF0000"/>
              </a:solidFill>
              <a:latin typeface="メイリオ" panose="020B0604030504040204" pitchFamily="50" charset="-128"/>
              <a:ea typeface="メイリオ" panose="020B0604030504040204" pitchFamily="50" charset="-128"/>
            </a:endParaRPr>
          </a:p>
        </p:txBody>
      </p:sp>
      <p:sp>
        <p:nvSpPr>
          <p:cNvPr id="4" name="テキスト プレースホルダー 2">
            <a:extLst>
              <a:ext uri="{FF2B5EF4-FFF2-40B4-BE49-F238E27FC236}">
                <a16:creationId xmlns:a16="http://schemas.microsoft.com/office/drawing/2014/main" id="{B63819C4-9AD2-8770-4C7F-30410773357E}"/>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pic>
        <p:nvPicPr>
          <p:cNvPr id="60" name="图片 59">
            <a:extLst>
              <a:ext uri="{FF2B5EF4-FFF2-40B4-BE49-F238E27FC236}">
                <a16:creationId xmlns:a16="http://schemas.microsoft.com/office/drawing/2014/main" id="{402C4E62-E825-D601-FA81-BE7157097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14" y="2336738"/>
            <a:ext cx="8382000" cy="3288674"/>
          </a:xfrm>
          <a:prstGeom prst="rect">
            <a:avLst/>
          </a:prstGeom>
        </p:spPr>
      </p:pic>
    </p:spTree>
    <p:extLst>
      <p:ext uri="{BB962C8B-B14F-4D97-AF65-F5344CB8AC3E}">
        <p14:creationId xmlns:p14="http://schemas.microsoft.com/office/powerpoint/2010/main" val="34489833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Energy Consumption Description Schema</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EFD42DBD-2F24-EC9C-E1EF-B17087B0D794}"/>
              </a:ext>
            </a:extLst>
          </p:cNvPr>
          <p:cNvSpPr>
            <a:spLocks noGrp="1"/>
          </p:cNvSpPr>
          <p:nvPr>
            <p:ph idx="13"/>
          </p:nvPr>
        </p:nvSpPr>
        <p:spPr/>
        <p:txBody>
          <a:bodyPr/>
          <a:lstStyle/>
          <a:p>
            <a:r>
              <a:rPr kumimoji="1" lang="en-US" altLang="ja-JP">
                <a:latin typeface="メイリオ" panose="020B0604030504040204" pitchFamily="50" charset="-128"/>
                <a:ea typeface="メイリオ" panose="020B0604030504040204" pitchFamily="50" charset="-128"/>
              </a:rPr>
              <a:t>Three-Tier Structure</a:t>
            </a:r>
          </a:p>
          <a:p>
            <a:pPr lvl="1"/>
            <a:r>
              <a:rPr kumimoji="1" lang="en-US" altLang="ja-JP">
                <a:latin typeface="メイリオ" panose="020B0604030504040204" pitchFamily="50" charset="-128"/>
                <a:ea typeface="メイリオ" panose="020B0604030504040204" pitchFamily="50" charset="-128"/>
              </a:rPr>
              <a:t> Top Layer </a:t>
            </a:r>
          </a:p>
          <a:p>
            <a:pPr lvl="2"/>
            <a:r>
              <a:rPr kumimoji="1" lang="en-US" altLang="ja-JP">
                <a:latin typeface="メイリオ" panose="020B0604030504040204" pitchFamily="50" charset="-128"/>
                <a:ea typeface="メイリオ" panose="020B0604030504040204" pitchFamily="50" charset="-128"/>
              </a:rPr>
              <a:t>CommonInstructionSet</a:t>
            </a:r>
          </a:p>
          <a:p>
            <a:pPr lvl="1"/>
            <a:r>
              <a:rPr kumimoji="1" lang="en-US" altLang="ja-JP">
                <a:latin typeface="メイリオ" panose="020B0604030504040204" pitchFamily="50" charset="-128"/>
                <a:ea typeface="メイリオ" panose="020B0604030504040204" pitchFamily="50" charset="-128"/>
              </a:rPr>
              <a:t> Middle Layer </a:t>
            </a:r>
          </a:p>
          <a:p>
            <a:pPr lvl="2"/>
            <a:r>
              <a:rPr kumimoji="1" lang="en-US" altLang="ja-JP">
                <a:latin typeface="メイリオ" panose="020B0604030504040204" pitchFamily="50" charset="-128"/>
                <a:ea typeface="メイリオ" panose="020B0604030504040204" pitchFamily="50" charset="-128"/>
              </a:rPr>
              <a:t>Instruction</a:t>
            </a:r>
          </a:p>
          <a:p>
            <a:pPr lvl="1"/>
            <a:r>
              <a:rPr kumimoji="1" lang="en-US" altLang="ja-JP">
                <a:latin typeface="メイリオ" panose="020B0604030504040204" pitchFamily="50" charset="-128"/>
                <a:ea typeface="メイリオ" panose="020B0604030504040204" pitchFamily="50" charset="-128"/>
              </a:rPr>
              <a:t> Bottom Layer </a:t>
            </a:r>
          </a:p>
          <a:p>
            <a:pPr lvl="2"/>
            <a:r>
              <a:rPr kumimoji="1" lang="en-US" altLang="ja-JP">
                <a:latin typeface="メイリオ" panose="020B0604030504040204" pitchFamily="50" charset="-128"/>
                <a:ea typeface="メイリオ" panose="020B0604030504040204" pitchFamily="50" charset="-128"/>
              </a:rPr>
              <a:t>PowerConsumption</a:t>
            </a:r>
            <a:endParaRPr kumimoji="1" lang="ja-JP" altLang="en-US">
              <a:latin typeface="メイリオ" panose="020B0604030504040204" pitchFamily="50" charset="-128"/>
              <a:ea typeface="メイリオ" panose="020B0604030504040204" pitchFamily="50" charset="-128"/>
            </a:endParaRPr>
          </a:p>
        </p:txBody>
      </p:sp>
      <p:sp>
        <p:nvSpPr>
          <p:cNvPr id="4" name="テキスト プレースホルダー 2">
            <a:extLst>
              <a:ext uri="{FF2B5EF4-FFF2-40B4-BE49-F238E27FC236}">
                <a16:creationId xmlns:a16="http://schemas.microsoft.com/office/drawing/2014/main" id="{B63819C4-9AD2-8770-4C7F-30410773357E}"/>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5" name="文本框 4">
            <a:extLst>
              <a:ext uri="{FF2B5EF4-FFF2-40B4-BE49-F238E27FC236}">
                <a16:creationId xmlns:a16="http://schemas.microsoft.com/office/drawing/2014/main" id="{BC5804A0-585C-F1F0-E219-6BCAD53CFF96}"/>
              </a:ext>
            </a:extLst>
          </p:cNvPr>
          <p:cNvSpPr txBox="1"/>
          <p:nvPr/>
        </p:nvSpPr>
        <p:spPr>
          <a:xfrm>
            <a:off x="2077895" y="3817877"/>
            <a:ext cx="4988210" cy="2062103"/>
          </a:xfrm>
          <a:prstGeom prst="rect">
            <a:avLst/>
          </a:prstGeom>
          <a:noFill/>
          <a:ln>
            <a:solidFill>
              <a:srgbClr val="142976"/>
            </a:solidFill>
          </a:ln>
        </p:spPr>
        <p:txBody>
          <a:bodyPr wrap="square" rtlCol="0">
            <a:spAutoFit/>
          </a:bodyPr>
          <a:lstStyle/>
          <a:p>
            <a:r>
              <a:rPr lang="en-US" altLang="zh-CN" sz="1600">
                <a:latin typeface="Courier New" panose="02070309020205020404" pitchFamily="49" charset="0"/>
                <a:cs typeface="Courier New" panose="02070309020205020404" pitchFamily="49" charset="0"/>
              </a:rPr>
              <a:t>&lt;CommonInstructionSet&gt;</a:t>
            </a:r>
          </a:p>
          <a:p>
            <a:r>
              <a:rPr lang="en-US" altLang="zh-CN" sz="1600">
                <a:latin typeface="Courier New" panose="02070309020205020404" pitchFamily="49" charset="0"/>
                <a:cs typeface="Courier New" panose="02070309020205020404" pitchFamily="49" charset="0"/>
              </a:rPr>
              <a:t>	&lt;Instruction </a:t>
            </a:r>
            <a:r>
              <a:rPr lang="en-US" altLang="zh-CN" sz="1600" b="1">
                <a:solidFill>
                  <a:srgbClr val="FF0000"/>
                </a:solidFill>
                <a:latin typeface="Courier New" panose="02070309020205020404" pitchFamily="49" charset="0"/>
                <a:cs typeface="Courier New" panose="02070309020205020404" pitchFamily="49" charset="0"/>
              </a:rPr>
              <a:t>name="example"</a:t>
            </a:r>
            <a:r>
              <a:rPr lang="en-US" altLang="zh-CN" sz="1600">
                <a:latin typeface="Courier New" panose="02070309020205020404" pitchFamily="49" charset="0"/>
                <a:cs typeface="Courier New" panose="02070309020205020404" pitchFamily="49" charset="0"/>
              </a:rPr>
              <a:t>&gt;</a:t>
            </a:r>
          </a:p>
          <a:p>
            <a:r>
              <a:rPr lang="en-US" altLang="zh-CN" sz="1600">
                <a:latin typeface="Courier New" panose="02070309020205020404" pitchFamily="49" charset="0"/>
                <a:cs typeface="Courier New" panose="02070309020205020404" pitchFamily="49" charset="0"/>
              </a:rPr>
              <a:t>		&lt;PowerConsumption&gt;</a:t>
            </a:r>
          </a:p>
          <a:p>
            <a:r>
              <a:rPr lang="en-US" altLang="zh-CN" sz="1600">
                <a:latin typeface="Courier New" panose="02070309020205020404" pitchFamily="49" charset="0"/>
                <a:cs typeface="Courier New" panose="02070309020205020404" pitchFamily="49" charset="0"/>
              </a:rPr>
              <a:t>			</a:t>
            </a:r>
            <a:r>
              <a:rPr lang="en-US" altLang="zh-CN" sz="1600" b="1">
                <a:solidFill>
                  <a:srgbClr val="FF0000"/>
                </a:solidFill>
                <a:latin typeface="Courier New" panose="02070309020205020404" pitchFamily="49" charset="0"/>
                <a:cs typeface="Courier New" panose="02070309020205020404" pitchFamily="49" charset="0"/>
              </a:rPr>
              <a:t>&lt;Cost&gt;1.000&lt;/Cost&gt; </a:t>
            </a:r>
            <a:r>
              <a:rPr lang="en-US" altLang="zh-CN" sz="1600" b="1">
                <a:latin typeface="Courier New" panose="02070309020205020404" pitchFamily="49" charset="0"/>
                <a:cs typeface="Courier New" panose="02070309020205020404" pitchFamily="49" charset="0"/>
              </a:rPr>
              <a:t>	</a:t>
            </a:r>
            <a:r>
              <a:rPr lang="en-US" altLang="zh-CN" sz="1600">
                <a:latin typeface="Courier New" panose="02070309020205020404" pitchFamily="49" charset="0"/>
                <a:cs typeface="Courier New" panose="02070309020205020404" pitchFamily="49" charset="0"/>
              </a:rPr>
              <a:t>				&lt;Impact&gt;0.000&lt;/Impact&gt; 			&lt;/PowerConsumption&gt; </a:t>
            </a:r>
          </a:p>
          <a:p>
            <a:r>
              <a:rPr lang="en-US" altLang="zh-CN" sz="1600">
                <a:latin typeface="Courier New" panose="02070309020205020404" pitchFamily="49" charset="0"/>
                <a:cs typeface="Courier New" panose="02070309020205020404" pitchFamily="49" charset="0"/>
              </a:rPr>
              <a:t>	&lt;/Instruction&gt; </a:t>
            </a:r>
          </a:p>
          <a:p>
            <a:r>
              <a:rPr lang="en-US" altLang="zh-CN" sz="1600">
                <a:latin typeface="Courier New" panose="02070309020205020404" pitchFamily="49" charset="0"/>
                <a:cs typeface="Courier New" panose="02070309020205020404" pitchFamily="49" charset="0"/>
              </a:rPr>
              <a:t>&lt;/CommonInstructionSet&gt;</a:t>
            </a:r>
            <a:endParaRPr lang="zh-CN" altLang="en-US"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454819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Energy Consumption Description Schema</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EFD42DBD-2F24-EC9C-E1EF-B17087B0D794}"/>
              </a:ext>
            </a:extLst>
          </p:cNvPr>
          <p:cNvSpPr>
            <a:spLocks noGrp="1"/>
          </p:cNvSpPr>
          <p:nvPr>
            <p:ph idx="13"/>
          </p:nvPr>
        </p:nvSpPr>
        <p:spPr/>
        <p:txBody>
          <a:bodyPr/>
          <a:lstStyle/>
          <a:p>
            <a:r>
              <a:rPr kumimoji="1" lang="en-US" altLang="ja-JP">
                <a:latin typeface="メイリオ" panose="020B0604030504040204" pitchFamily="50" charset="-128"/>
                <a:ea typeface="メイリオ" panose="020B0604030504040204" pitchFamily="50" charset="-128"/>
              </a:rPr>
              <a:t>Acquisition Method</a:t>
            </a:r>
          </a:p>
          <a:p>
            <a:pPr lvl="1"/>
            <a:r>
              <a:rPr kumimoji="1" lang="en-US" altLang="ja-JP">
                <a:latin typeface="メイリオ" panose="020B0604030504040204" pitchFamily="50" charset="-128"/>
                <a:ea typeface="メイリオ" panose="020B0604030504040204" pitchFamily="50" charset="-128"/>
              </a:rPr>
              <a:t> T</a:t>
            </a:r>
            <a:r>
              <a:rPr kumimoji="1" lang="en-US" altLang="zh-CN">
                <a:latin typeface="メイリオ" panose="020B0604030504040204" pitchFamily="50" charset="-128"/>
                <a:ea typeface="メイリオ" panose="020B0604030504040204" pitchFamily="50" charset="-128"/>
              </a:rPr>
              <a:t>ime </a:t>
            </a:r>
            <a:r>
              <a:rPr lang="en-US" altLang="zh-CN">
                <a:latin typeface="メイリオ" panose="020B0604030504040204" pitchFamily="50" charset="-128"/>
                <a:ea typeface="メイリオ" panose="020B0604030504040204" pitchFamily="50" charset="-128"/>
              </a:rPr>
              <a:t>and</a:t>
            </a:r>
            <a:r>
              <a:rPr lang="zh-CN" altLang="en-US">
                <a:latin typeface="メイリオ" panose="020B0604030504040204" pitchFamily="50" charset="-128"/>
                <a:ea typeface="メイリオ" panose="020B0604030504040204" pitchFamily="50" charset="-128"/>
              </a:rPr>
              <a:t> </a:t>
            </a:r>
            <a:r>
              <a:rPr lang="en-US" altLang="ja-JP">
                <a:latin typeface="メイリオ" panose="020B0604030504040204" pitchFamily="50" charset="-128"/>
                <a:ea typeface="メイリオ" panose="020B0604030504040204" pitchFamily="50" charset="-128"/>
              </a:rPr>
              <a:t>E</a:t>
            </a:r>
            <a:r>
              <a:rPr lang="en-US" altLang="zh-CN">
                <a:latin typeface="メイリオ" panose="020B0604030504040204" pitchFamily="50" charset="-128"/>
                <a:ea typeface="メイリオ" panose="020B0604030504040204" pitchFamily="50" charset="-128"/>
              </a:rPr>
              <a:t>nergy</a:t>
            </a:r>
          </a:p>
          <a:p>
            <a:pPr lvl="2"/>
            <a:r>
              <a:rPr kumimoji="1" lang="en-US" altLang="ja-JP">
                <a:latin typeface="メイリオ" panose="020B0604030504040204" pitchFamily="50" charset="-128"/>
                <a:ea typeface="メイリオ" panose="020B0604030504040204" pitchFamily="50" charset="-128"/>
              </a:rPr>
              <a:t>Execution time is directly linked to energy consumption</a:t>
            </a:r>
          </a:p>
          <a:p>
            <a:pPr lvl="1"/>
            <a:r>
              <a:rPr kumimoji="1" lang="en-US" altLang="ja-JP">
                <a:latin typeface="メイリオ" panose="020B0604030504040204" pitchFamily="50" charset="-128"/>
                <a:ea typeface="メイリオ" panose="020B0604030504040204" pitchFamily="50" charset="-128"/>
              </a:rPr>
              <a:t> Method</a:t>
            </a:r>
            <a:endParaRPr lang="en-US" altLang="zh-CN">
              <a:latin typeface="メイリオ" panose="020B0604030504040204" pitchFamily="50" charset="-128"/>
              <a:ea typeface="メイリオ" panose="020B0604030504040204" pitchFamily="50" charset="-128"/>
            </a:endParaRPr>
          </a:p>
          <a:p>
            <a:pPr lvl="2"/>
            <a:r>
              <a:rPr kumimoji="1" lang="en-US" altLang="ja-JP">
                <a:solidFill>
                  <a:srgbClr val="FF0000"/>
                </a:solidFill>
                <a:latin typeface="メイリオ" panose="020B0604030504040204" pitchFamily="50" charset="-128"/>
                <a:ea typeface="メイリオ" panose="020B0604030504040204" pitchFamily="50" charset="-128"/>
              </a:rPr>
              <a:t>A cyclic execution approach </a:t>
            </a:r>
            <a:r>
              <a:rPr kumimoji="1" lang="en-US" altLang="ja-JP">
                <a:latin typeface="メイリオ" panose="020B0604030504040204" pitchFamily="50" charset="-128"/>
                <a:ea typeface="メイリオ" panose="020B0604030504040204" pitchFamily="50" charset="-128"/>
              </a:rPr>
              <a:t>is used for better precision in measuring </a:t>
            </a:r>
            <a:r>
              <a:rPr kumimoji="1" lang="en-US" altLang="ja-JP">
                <a:solidFill>
                  <a:srgbClr val="FF0000"/>
                </a:solidFill>
                <a:latin typeface="メイリオ" panose="020B0604030504040204" pitchFamily="50" charset="-128"/>
                <a:ea typeface="メイリオ" panose="020B0604030504040204" pitchFamily="50" charset="-128"/>
              </a:rPr>
              <a:t>individual instructions' </a:t>
            </a:r>
            <a:r>
              <a:rPr kumimoji="1" lang="en-US" altLang="ja-JP">
                <a:latin typeface="メイリオ" panose="020B0604030504040204" pitchFamily="50" charset="-128"/>
                <a:ea typeface="メイリオ" panose="020B0604030504040204" pitchFamily="50" charset="-128"/>
              </a:rPr>
              <a:t>time and energy use</a:t>
            </a:r>
          </a:p>
        </p:txBody>
      </p:sp>
      <p:sp>
        <p:nvSpPr>
          <p:cNvPr id="4" name="テキスト プレースホルダー 2">
            <a:extLst>
              <a:ext uri="{FF2B5EF4-FFF2-40B4-BE49-F238E27FC236}">
                <a16:creationId xmlns:a16="http://schemas.microsoft.com/office/drawing/2014/main" id="{B63819C4-9AD2-8770-4C7F-30410773357E}"/>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13" name="文本框 12">
            <a:extLst>
              <a:ext uri="{FF2B5EF4-FFF2-40B4-BE49-F238E27FC236}">
                <a16:creationId xmlns:a16="http://schemas.microsoft.com/office/drawing/2014/main" id="{13BC2619-AAB3-A505-66A3-393213A6A9DA}"/>
              </a:ext>
            </a:extLst>
          </p:cNvPr>
          <p:cNvSpPr txBox="1"/>
          <p:nvPr/>
        </p:nvSpPr>
        <p:spPr>
          <a:xfrm>
            <a:off x="1267547" y="3686373"/>
            <a:ext cx="1397306" cy="338554"/>
          </a:xfrm>
          <a:prstGeom prst="rect">
            <a:avLst/>
          </a:prstGeom>
          <a:noFill/>
        </p:spPr>
        <p:txBody>
          <a:bodyPr wrap="none" rtlCol="0">
            <a:spAutoFit/>
          </a:bodyPr>
          <a:lstStyle/>
          <a:p>
            <a:r>
              <a:rPr kumimoji="1" lang="en-US" altLang="zh-CN" sz="1600">
                <a:solidFill>
                  <a:srgbClr val="142976"/>
                </a:solidFill>
                <a:latin typeface="メイリオ" panose="020B0604030504040204" pitchFamily="50" charset="-128"/>
                <a:ea typeface="メイリオ" panose="020B0604030504040204" pitchFamily="50" charset="-128"/>
              </a:rPr>
              <a:t>Empty Body</a:t>
            </a:r>
            <a:endParaRPr kumimoji="1" lang="zh-CN" altLang="en-US" sz="1600">
              <a:solidFill>
                <a:srgbClr val="142976"/>
              </a:solidFill>
              <a:latin typeface="メイリオ" panose="020B0604030504040204" pitchFamily="50" charset="-128"/>
              <a:ea typeface="メイリオ" panose="020B0604030504040204" pitchFamily="50" charset="-128"/>
            </a:endParaRPr>
          </a:p>
        </p:txBody>
      </p:sp>
      <p:sp>
        <p:nvSpPr>
          <p:cNvPr id="14" name="文本框 13">
            <a:extLst>
              <a:ext uri="{FF2B5EF4-FFF2-40B4-BE49-F238E27FC236}">
                <a16:creationId xmlns:a16="http://schemas.microsoft.com/office/drawing/2014/main" id="{1FE6B336-8E14-E933-77E7-F4F154269424}"/>
              </a:ext>
            </a:extLst>
          </p:cNvPr>
          <p:cNvSpPr txBox="1"/>
          <p:nvPr/>
        </p:nvSpPr>
        <p:spPr>
          <a:xfrm>
            <a:off x="944510" y="5192231"/>
            <a:ext cx="1720343" cy="338554"/>
          </a:xfrm>
          <a:prstGeom prst="rect">
            <a:avLst/>
          </a:prstGeom>
          <a:noFill/>
        </p:spPr>
        <p:txBody>
          <a:bodyPr wrap="none" rtlCol="0">
            <a:spAutoFit/>
          </a:bodyPr>
          <a:lstStyle/>
          <a:p>
            <a:r>
              <a:rPr kumimoji="1" lang="en-US" altLang="zh-CN" sz="1600">
                <a:solidFill>
                  <a:srgbClr val="142976"/>
                </a:solidFill>
                <a:latin typeface="メイリオ" panose="020B0604030504040204" pitchFamily="50" charset="-128"/>
                <a:ea typeface="メイリオ" panose="020B0604030504040204" pitchFamily="50" charset="-128"/>
              </a:rPr>
              <a:t>Measured Body</a:t>
            </a:r>
            <a:endParaRPr kumimoji="1" lang="zh-CN" altLang="en-US" sz="1600">
              <a:solidFill>
                <a:srgbClr val="142976"/>
              </a:solidFill>
              <a:latin typeface="メイリオ" panose="020B0604030504040204" pitchFamily="50" charset="-128"/>
              <a:ea typeface="メイリオ" panose="020B0604030504040204" pitchFamily="50" charset="-128"/>
            </a:endParaRPr>
          </a:p>
        </p:txBody>
      </p:sp>
      <p:sp>
        <p:nvSpPr>
          <p:cNvPr id="5" name="文本框 4">
            <a:extLst>
              <a:ext uri="{FF2B5EF4-FFF2-40B4-BE49-F238E27FC236}">
                <a16:creationId xmlns:a16="http://schemas.microsoft.com/office/drawing/2014/main" id="{17377F39-2207-560E-E75D-BC3B110F6C12}"/>
              </a:ext>
            </a:extLst>
          </p:cNvPr>
          <p:cNvSpPr txBox="1"/>
          <p:nvPr/>
        </p:nvSpPr>
        <p:spPr>
          <a:xfrm>
            <a:off x="3373821" y="3317041"/>
            <a:ext cx="5347664" cy="1077218"/>
          </a:xfrm>
          <a:prstGeom prst="rect">
            <a:avLst/>
          </a:prstGeom>
          <a:noFill/>
          <a:ln>
            <a:solidFill>
              <a:srgbClr val="142976"/>
            </a:solidFill>
          </a:ln>
        </p:spPr>
        <p:txBody>
          <a:bodyPr wrap="square" rtlCol="0">
            <a:spAutoFit/>
          </a:bodyPr>
          <a:lstStyle/>
          <a:p>
            <a:r>
              <a:rPr lang="en-US" altLang="zh-CN" sz="1600">
                <a:latin typeface="Courier New" panose="02070309020205020404" pitchFamily="49" charset="0"/>
                <a:cs typeface="Courier New" panose="02070309020205020404" pitchFamily="49" charset="0"/>
              </a:rPr>
              <a:t>for (uint_t i = 0; i &lt;= iteration; i++)</a:t>
            </a:r>
          </a:p>
          <a:p>
            <a:r>
              <a:rPr lang="en-US" altLang="zh-CN" sz="1600">
                <a:latin typeface="Courier New" panose="02070309020205020404" pitchFamily="49" charset="0"/>
                <a:cs typeface="Courier New" panose="02070309020205020404" pitchFamily="49" charset="0"/>
              </a:rPr>
              <a:t>{</a:t>
            </a:r>
          </a:p>
          <a:p>
            <a:r>
              <a:rPr lang="en-US" altLang="zh-CN" sz="1600">
                <a:latin typeface="Courier New" panose="02070309020205020404" pitchFamily="49" charset="0"/>
                <a:cs typeface="Courier New" panose="02070309020205020404" pitchFamily="49" charset="0"/>
              </a:rPr>
              <a:t>	asm volatile(”nop”)</a:t>
            </a:r>
          </a:p>
          <a:p>
            <a:r>
              <a:rPr lang="en-US" altLang="zh-CN" sz="1600">
                <a:latin typeface="Courier New" panose="02070309020205020404" pitchFamily="49" charset="0"/>
                <a:cs typeface="Courier New" panose="02070309020205020404" pitchFamily="49" charset="0"/>
              </a:rPr>
              <a:t>}</a:t>
            </a:r>
            <a:endParaRPr lang="zh-CN" altLang="en-US" sz="1600">
              <a:latin typeface="Courier New" panose="02070309020205020404" pitchFamily="49" charset="0"/>
              <a:cs typeface="Courier New" panose="02070309020205020404" pitchFamily="49" charset="0"/>
            </a:endParaRPr>
          </a:p>
        </p:txBody>
      </p:sp>
      <p:cxnSp>
        <p:nvCxnSpPr>
          <p:cNvPr id="8" name="直接箭头连接符 7">
            <a:extLst>
              <a:ext uri="{FF2B5EF4-FFF2-40B4-BE49-F238E27FC236}">
                <a16:creationId xmlns:a16="http://schemas.microsoft.com/office/drawing/2014/main" id="{3DD0F328-9EB6-7F80-CC88-FC806792A143}"/>
              </a:ext>
            </a:extLst>
          </p:cNvPr>
          <p:cNvCxnSpPr>
            <a:stCxn id="13" idx="3"/>
            <a:endCxn id="5" idx="1"/>
          </p:cNvCxnSpPr>
          <p:nvPr/>
        </p:nvCxnSpPr>
        <p:spPr bwMode="auto">
          <a:xfrm>
            <a:off x="2664853" y="3855650"/>
            <a:ext cx="633293" cy="0"/>
          </a:xfrm>
          <a:prstGeom prst="straightConnector1">
            <a:avLst/>
          </a:prstGeom>
          <a:solidFill>
            <a:schemeClr val="accent1"/>
          </a:solidFill>
          <a:ln w="57150" cap="flat" cmpd="sng" algn="ctr">
            <a:solidFill>
              <a:srgbClr val="14297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本框 8">
            <a:extLst>
              <a:ext uri="{FF2B5EF4-FFF2-40B4-BE49-F238E27FC236}">
                <a16:creationId xmlns:a16="http://schemas.microsoft.com/office/drawing/2014/main" id="{AADBC193-134E-AEFC-AF2C-C8126A191A24}"/>
              </a:ext>
            </a:extLst>
          </p:cNvPr>
          <p:cNvSpPr txBox="1"/>
          <p:nvPr/>
        </p:nvSpPr>
        <p:spPr>
          <a:xfrm>
            <a:off x="3373821" y="4499733"/>
            <a:ext cx="5347664" cy="2062103"/>
          </a:xfrm>
          <a:prstGeom prst="rect">
            <a:avLst/>
          </a:prstGeom>
          <a:noFill/>
          <a:ln>
            <a:solidFill>
              <a:srgbClr val="142976"/>
            </a:solidFill>
          </a:ln>
        </p:spPr>
        <p:txBody>
          <a:bodyPr wrap="square" rtlCol="0">
            <a:spAutoFit/>
          </a:bodyPr>
          <a:lstStyle/>
          <a:p>
            <a:r>
              <a:rPr lang="en-US" altLang="zh-CN" sz="1600">
                <a:latin typeface="Courier New" panose="02070309020205020404" pitchFamily="49" charset="0"/>
                <a:cs typeface="Courier New" panose="02070309020205020404" pitchFamily="49" charset="0"/>
              </a:rPr>
              <a:t>for (uint_t i = 0; i &lt;= iteration; i++)</a:t>
            </a:r>
          </a:p>
          <a:p>
            <a:r>
              <a:rPr lang="en-US" altLang="zh-CN" sz="1600">
                <a:latin typeface="Courier New" panose="02070309020205020404" pitchFamily="49" charset="0"/>
                <a:cs typeface="Courier New" panose="02070309020205020404" pitchFamily="49" charset="0"/>
              </a:rPr>
              <a:t>{</a:t>
            </a:r>
          </a:p>
          <a:p>
            <a:r>
              <a:rPr lang="en-US" altLang="zh-CN" sz="1600">
                <a:latin typeface="Courier New" panose="02070309020205020404" pitchFamily="49" charset="0"/>
                <a:cs typeface="Courier New" panose="02070309020205020404" pitchFamily="49" charset="0"/>
              </a:rPr>
              <a:t>	asm volatile(”nop”)</a:t>
            </a:r>
          </a:p>
          <a:p>
            <a:r>
              <a:rPr lang="en-US" altLang="zh-CN" sz="1600">
                <a:latin typeface="Courier New" panose="02070309020205020404" pitchFamily="49" charset="0"/>
                <a:cs typeface="Courier New" panose="02070309020205020404" pitchFamily="49" charset="0"/>
              </a:rPr>
              <a:t>	</a:t>
            </a:r>
            <a:r>
              <a:rPr lang="en-US" altLang="zh-CN" sz="1600" b="1">
                <a:solidFill>
                  <a:srgbClr val="FF0000"/>
                </a:solidFill>
                <a:latin typeface="Courier New" panose="02070309020205020404" pitchFamily="49" charset="0"/>
                <a:cs typeface="Courier New" panose="02070309020205020404" pitchFamily="49" charset="0"/>
              </a:rPr>
              <a:t>asm volatile(</a:t>
            </a:r>
          </a:p>
          <a:p>
            <a:r>
              <a:rPr lang="en-US" altLang="zh-CN" sz="1600" b="1">
                <a:solidFill>
                  <a:srgbClr val="FF0000"/>
                </a:solidFill>
                <a:latin typeface="Courier New" panose="02070309020205020404" pitchFamily="49" charset="0"/>
                <a:cs typeface="Courier New" panose="02070309020205020404" pitchFamily="49" charset="0"/>
              </a:rPr>
              <a:t>			”ADD %0, %1, %2\n\t”</a:t>
            </a:r>
          </a:p>
          <a:p>
            <a:r>
              <a:rPr lang="en-US" altLang="zh-CN" sz="1600" b="1">
                <a:solidFill>
                  <a:srgbClr val="FF0000"/>
                </a:solidFill>
                <a:latin typeface="Courier New" panose="02070309020205020404" pitchFamily="49" charset="0"/>
                <a:cs typeface="Courier New" panose="02070309020205020404" pitchFamily="49" charset="0"/>
              </a:rPr>
              <a:t>			:”=r”(r6)</a:t>
            </a:r>
          </a:p>
          <a:p>
            <a:r>
              <a:rPr lang="en-US" altLang="zh-CN" sz="1600" b="1">
                <a:solidFill>
                  <a:srgbClr val="FF0000"/>
                </a:solidFill>
                <a:latin typeface="Courier New" panose="02070309020205020404" pitchFamily="49" charset="0"/>
                <a:cs typeface="Courier New" panose="02070309020205020404" pitchFamily="49" charset="0"/>
              </a:rPr>
              <a:t>			:”r”(r4), ”r”(r5));</a:t>
            </a:r>
          </a:p>
          <a:p>
            <a:r>
              <a:rPr lang="en-US" altLang="zh-CN" sz="1600">
                <a:latin typeface="Courier New" panose="02070309020205020404" pitchFamily="49" charset="0"/>
                <a:cs typeface="Courier New" panose="02070309020205020404" pitchFamily="49" charset="0"/>
              </a:rPr>
              <a:t>}</a:t>
            </a:r>
            <a:endParaRPr lang="zh-CN" altLang="en-US" sz="1600">
              <a:latin typeface="Courier New" panose="02070309020205020404" pitchFamily="49" charset="0"/>
              <a:cs typeface="Courier New" panose="02070309020205020404" pitchFamily="49" charset="0"/>
            </a:endParaRPr>
          </a:p>
        </p:txBody>
      </p:sp>
      <p:cxnSp>
        <p:nvCxnSpPr>
          <p:cNvPr id="15" name="直接箭头连接符 14">
            <a:extLst>
              <a:ext uri="{FF2B5EF4-FFF2-40B4-BE49-F238E27FC236}">
                <a16:creationId xmlns:a16="http://schemas.microsoft.com/office/drawing/2014/main" id="{2C3DEAD9-815C-8B7D-0059-644F09263BE2}"/>
              </a:ext>
            </a:extLst>
          </p:cNvPr>
          <p:cNvCxnSpPr/>
          <p:nvPr/>
        </p:nvCxnSpPr>
        <p:spPr bwMode="auto">
          <a:xfrm>
            <a:off x="2664853" y="5351272"/>
            <a:ext cx="633293" cy="0"/>
          </a:xfrm>
          <a:prstGeom prst="straightConnector1">
            <a:avLst/>
          </a:prstGeom>
          <a:solidFill>
            <a:schemeClr val="accent1"/>
          </a:solidFill>
          <a:ln w="57150" cap="flat" cmpd="sng" algn="ctr">
            <a:solidFill>
              <a:srgbClr val="14297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6929531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Contribution</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5" name="コンテンツ プレースホルダー 1">
            <a:extLst>
              <a:ext uri="{FF2B5EF4-FFF2-40B4-BE49-F238E27FC236}">
                <a16:creationId xmlns:a16="http://schemas.microsoft.com/office/drawing/2014/main" id="{4D14CFD5-0083-7315-4FFE-F8D22389BC02}"/>
              </a:ext>
            </a:extLst>
          </p:cNvPr>
          <p:cNvSpPr txBox="1">
            <a:spLocks/>
          </p:cNvSpPr>
          <p:nvPr/>
        </p:nvSpPr>
        <p:spPr bwMode="auto">
          <a:xfrm>
            <a:off x="190500" y="1595551"/>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 1</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schema is proposed to </a:t>
            </a:r>
            <a:r>
              <a:rPr lang="en-US" altLang="ja-JP" sz="2400">
                <a:solidFill>
                  <a:srgbClr val="FF0000"/>
                </a:solidFill>
              </a:rPr>
              <a:t>describe the energy consumption of instructions</a:t>
            </a:r>
            <a:endParaRPr lang="en-US" altLang="ja-JP" sz="2400" kern="0" dirty="0">
              <a:solidFill>
                <a:srgbClr val="FF0000"/>
              </a:solidFill>
            </a:endParaRPr>
          </a:p>
        </p:txBody>
      </p:sp>
      <p:sp>
        <p:nvSpPr>
          <p:cNvPr id="8" name="コンテンツ プレースホルダー 1">
            <a:extLst>
              <a:ext uri="{FF2B5EF4-FFF2-40B4-BE49-F238E27FC236}">
                <a16:creationId xmlns:a16="http://schemas.microsoft.com/office/drawing/2014/main" id="{98AD6BDB-6139-5A9B-D673-0941B875E2C8}"/>
              </a:ext>
            </a:extLst>
          </p:cNvPr>
          <p:cNvSpPr txBox="1">
            <a:spLocks/>
          </p:cNvSpPr>
          <p:nvPr/>
        </p:nvSpPr>
        <p:spPr bwMode="auto">
          <a:xfrm>
            <a:off x="190500" y="3070539"/>
            <a:ext cx="8763000" cy="1250322"/>
          </a:xfrm>
          <a:prstGeom prst="rect">
            <a:avLst/>
          </a:prstGeom>
          <a:solidFill>
            <a:srgbClr val="00B0F0">
              <a:lumMod val="20000"/>
              <a:lumOff val="80000"/>
            </a:srgbClr>
          </a:solidFill>
          <a:ln w="38100" cap="flat" cmpd="sng" algn="ctr">
            <a:solidFill>
              <a:srgbClr val="FF000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 2</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method is proposed for </a:t>
            </a:r>
            <a:r>
              <a:rPr lang="en-US" altLang="ja-JP" sz="2400">
                <a:solidFill>
                  <a:srgbClr val="FF0000"/>
                </a:solidFill>
              </a:rPr>
              <a:t>extracting the working portion from generated code</a:t>
            </a:r>
            <a:r>
              <a:rPr lang="en-US" altLang="ja-JP" sz="2400">
                <a:solidFill>
                  <a:srgbClr val="002060"/>
                </a:solidFill>
              </a:rPr>
              <a:t> and transforming it into LLVM-IR</a:t>
            </a:r>
          </a:p>
        </p:txBody>
      </p:sp>
      <p:sp>
        <p:nvSpPr>
          <p:cNvPr id="9" name="コンテンツ プレースホルダー 1">
            <a:extLst>
              <a:ext uri="{FF2B5EF4-FFF2-40B4-BE49-F238E27FC236}">
                <a16:creationId xmlns:a16="http://schemas.microsoft.com/office/drawing/2014/main" id="{4DD771CA-DE4E-3416-8619-9424522180B9}"/>
              </a:ext>
            </a:extLst>
          </p:cNvPr>
          <p:cNvSpPr txBox="1">
            <a:spLocks/>
          </p:cNvSpPr>
          <p:nvPr/>
        </p:nvSpPr>
        <p:spPr bwMode="auto">
          <a:xfrm>
            <a:off x="190500" y="4545527"/>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 3</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software tool is designed to </a:t>
            </a:r>
            <a:r>
              <a:rPr lang="en-US" altLang="ja-JP" sz="2400">
                <a:solidFill>
                  <a:srgbClr val="FF0000"/>
                </a:solidFill>
              </a:rPr>
              <a:t>predict model energy consumption</a:t>
            </a:r>
            <a:endParaRPr lang="en-US" altLang="ja-JP" sz="2400" kern="0" dirty="0">
              <a:solidFill>
                <a:srgbClr val="FF0000"/>
              </a:solidFill>
            </a:endParaRPr>
          </a:p>
        </p:txBody>
      </p:sp>
    </p:spTree>
    <p:extLst>
      <p:ext uri="{BB962C8B-B14F-4D97-AF65-F5344CB8AC3E}">
        <p14:creationId xmlns:p14="http://schemas.microsoft.com/office/powerpoint/2010/main" val="351802640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Extracting Working Portion </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EFD42DBD-2F24-EC9C-E1EF-B17087B0D794}"/>
              </a:ext>
            </a:extLst>
          </p:cNvPr>
          <p:cNvSpPr>
            <a:spLocks noGrp="1"/>
          </p:cNvSpPr>
          <p:nvPr>
            <p:ph idx="13"/>
          </p:nvPr>
        </p:nvSpPr>
        <p:spPr/>
        <p:txBody>
          <a:bodyPr/>
          <a:lstStyle/>
          <a:p>
            <a:r>
              <a:rPr kumimoji="1" lang="en-US" altLang="ja-JP">
                <a:latin typeface="メイリオ" panose="020B0604030504040204" pitchFamily="50" charset="-128"/>
                <a:ea typeface="メイリオ" panose="020B0604030504040204" pitchFamily="50" charset="-128"/>
              </a:rPr>
              <a:t>Function Call</a:t>
            </a:r>
          </a:p>
          <a:p>
            <a:pPr lvl="1"/>
            <a:r>
              <a:rPr kumimoji="1" lang="en-US" altLang="ja-JP">
                <a:latin typeface="メイリオ" panose="020B0604030504040204" pitchFamily="50" charset="-128"/>
                <a:ea typeface="メイリオ" panose="020B0604030504040204" pitchFamily="50" charset="-128"/>
              </a:rPr>
              <a:t> Call the main function section in the generated file by means of a function call in the new c-file</a:t>
            </a:r>
            <a:endParaRPr kumimoji="1" lang="ja-JP" altLang="en-US">
              <a:latin typeface="メイリオ" panose="020B0604030504040204" pitchFamily="50" charset="-128"/>
              <a:ea typeface="メイリオ" panose="020B0604030504040204" pitchFamily="50" charset="-128"/>
            </a:endParaRPr>
          </a:p>
        </p:txBody>
      </p:sp>
      <p:sp>
        <p:nvSpPr>
          <p:cNvPr id="4" name="テキスト プレースホルダー 2">
            <a:extLst>
              <a:ext uri="{FF2B5EF4-FFF2-40B4-BE49-F238E27FC236}">
                <a16:creationId xmlns:a16="http://schemas.microsoft.com/office/drawing/2014/main" id="{B63819C4-9AD2-8770-4C7F-30410773357E}"/>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pic>
        <p:nvPicPr>
          <p:cNvPr id="8" name="图片 7">
            <a:extLst>
              <a:ext uri="{FF2B5EF4-FFF2-40B4-BE49-F238E27FC236}">
                <a16:creationId xmlns:a16="http://schemas.microsoft.com/office/drawing/2014/main" id="{B2FD60C2-EE88-DB21-B4B4-2309C6CA9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70" y="2301354"/>
            <a:ext cx="8385544" cy="3290064"/>
          </a:xfrm>
          <a:prstGeom prst="rect">
            <a:avLst/>
          </a:prstGeom>
        </p:spPr>
      </p:pic>
    </p:spTree>
    <p:extLst>
      <p:ext uri="{BB962C8B-B14F-4D97-AF65-F5344CB8AC3E}">
        <p14:creationId xmlns:p14="http://schemas.microsoft.com/office/powerpoint/2010/main" val="176301188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Contribution</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5" name="コンテンツ プレースホルダー 1">
            <a:extLst>
              <a:ext uri="{FF2B5EF4-FFF2-40B4-BE49-F238E27FC236}">
                <a16:creationId xmlns:a16="http://schemas.microsoft.com/office/drawing/2014/main" id="{4D14CFD5-0083-7315-4FFE-F8D22389BC02}"/>
              </a:ext>
            </a:extLst>
          </p:cNvPr>
          <p:cNvSpPr txBox="1">
            <a:spLocks/>
          </p:cNvSpPr>
          <p:nvPr/>
        </p:nvSpPr>
        <p:spPr bwMode="auto">
          <a:xfrm>
            <a:off x="190500" y="1595551"/>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 1</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schema is proposed to </a:t>
            </a:r>
            <a:r>
              <a:rPr lang="en-US" altLang="ja-JP" sz="2400">
                <a:solidFill>
                  <a:srgbClr val="FF0000"/>
                </a:solidFill>
              </a:rPr>
              <a:t>describe the energy consumption of instructions</a:t>
            </a:r>
            <a:endParaRPr lang="en-US" altLang="ja-JP" sz="2400" kern="0" dirty="0">
              <a:solidFill>
                <a:srgbClr val="FF0000"/>
              </a:solidFill>
            </a:endParaRPr>
          </a:p>
        </p:txBody>
      </p:sp>
      <p:sp>
        <p:nvSpPr>
          <p:cNvPr id="8" name="コンテンツ プレースホルダー 1">
            <a:extLst>
              <a:ext uri="{FF2B5EF4-FFF2-40B4-BE49-F238E27FC236}">
                <a16:creationId xmlns:a16="http://schemas.microsoft.com/office/drawing/2014/main" id="{98AD6BDB-6139-5A9B-D673-0941B875E2C8}"/>
              </a:ext>
            </a:extLst>
          </p:cNvPr>
          <p:cNvSpPr txBox="1">
            <a:spLocks/>
          </p:cNvSpPr>
          <p:nvPr/>
        </p:nvSpPr>
        <p:spPr bwMode="auto">
          <a:xfrm>
            <a:off x="190500" y="3070539"/>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 2</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method is proposed for </a:t>
            </a:r>
            <a:r>
              <a:rPr lang="en-US" altLang="ja-JP" sz="2400">
                <a:solidFill>
                  <a:srgbClr val="FF0000"/>
                </a:solidFill>
              </a:rPr>
              <a:t>extracting the working portion from generated code </a:t>
            </a:r>
            <a:r>
              <a:rPr lang="en-US" altLang="ja-JP" sz="2400">
                <a:solidFill>
                  <a:srgbClr val="002060"/>
                </a:solidFill>
              </a:rPr>
              <a:t>and transforming it into LLVM-IR</a:t>
            </a:r>
          </a:p>
        </p:txBody>
      </p:sp>
      <p:sp>
        <p:nvSpPr>
          <p:cNvPr id="9" name="コンテンツ プレースホルダー 1">
            <a:extLst>
              <a:ext uri="{FF2B5EF4-FFF2-40B4-BE49-F238E27FC236}">
                <a16:creationId xmlns:a16="http://schemas.microsoft.com/office/drawing/2014/main" id="{4DD771CA-DE4E-3416-8619-9424522180B9}"/>
              </a:ext>
            </a:extLst>
          </p:cNvPr>
          <p:cNvSpPr txBox="1">
            <a:spLocks/>
          </p:cNvSpPr>
          <p:nvPr/>
        </p:nvSpPr>
        <p:spPr bwMode="auto">
          <a:xfrm>
            <a:off x="190500" y="4545527"/>
            <a:ext cx="8763000" cy="1250322"/>
          </a:xfrm>
          <a:prstGeom prst="rect">
            <a:avLst/>
          </a:prstGeom>
          <a:solidFill>
            <a:srgbClr val="00B0F0">
              <a:lumMod val="20000"/>
              <a:lumOff val="80000"/>
            </a:srgbClr>
          </a:solidFill>
          <a:ln w="38100" cap="flat" cmpd="sng" algn="ctr">
            <a:solidFill>
              <a:srgbClr val="FF000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 3</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software tool is designed to </a:t>
            </a:r>
            <a:r>
              <a:rPr lang="en-US" altLang="ja-JP" sz="2400">
                <a:solidFill>
                  <a:srgbClr val="FF0000"/>
                </a:solidFill>
              </a:rPr>
              <a:t>predict model energy consumption</a:t>
            </a:r>
            <a:endParaRPr lang="en-US" altLang="ja-JP" sz="2400" kern="0" dirty="0">
              <a:solidFill>
                <a:srgbClr val="FF0000"/>
              </a:solidFill>
            </a:endParaRPr>
          </a:p>
        </p:txBody>
      </p:sp>
    </p:spTree>
    <p:extLst>
      <p:ext uri="{BB962C8B-B14F-4D97-AF65-F5344CB8AC3E}">
        <p14:creationId xmlns:p14="http://schemas.microsoft.com/office/powerpoint/2010/main" val="4306089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lang="en-US" altLang="ja-JP">
                <a:latin typeface="メイリオ" panose="020B0604030504040204" pitchFamily="50" charset="-128"/>
                <a:ea typeface="メイリオ" panose="020B0604030504040204" pitchFamily="50" charset="-128"/>
              </a:rPr>
              <a:t>P</a:t>
            </a:r>
            <a:r>
              <a:rPr lang="en-US" altLang="zh-CN">
                <a:latin typeface="メイリオ" panose="020B0604030504040204" pitchFamily="50" charset="-128"/>
                <a:ea typeface="メイリオ" panose="020B0604030504040204" pitchFamily="50" charset="-128"/>
              </a:rPr>
              <a:t>rediction Tool</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EFD42DBD-2F24-EC9C-E1EF-B17087B0D794}"/>
              </a:ext>
            </a:extLst>
          </p:cNvPr>
          <p:cNvSpPr>
            <a:spLocks noGrp="1"/>
          </p:cNvSpPr>
          <p:nvPr>
            <p:ph idx="13"/>
          </p:nvPr>
        </p:nvSpPr>
        <p:spPr/>
        <p:txBody>
          <a:bodyPr/>
          <a:lstStyle/>
          <a:p>
            <a:r>
              <a:rPr kumimoji="1" lang="en-US" altLang="ja-JP">
                <a:latin typeface="メイリオ" panose="020B0604030504040204" pitchFamily="50" charset="-128"/>
                <a:ea typeface="メイリオ" panose="020B0604030504040204" pitchFamily="50" charset="-128"/>
              </a:rPr>
              <a:t>I</a:t>
            </a:r>
            <a:r>
              <a:rPr kumimoji="1" lang="en-US" altLang="zh-CN">
                <a:latin typeface="メイリオ" panose="020B0604030504040204" pitchFamily="50" charset="-128"/>
                <a:ea typeface="メイリオ" panose="020B0604030504040204" pitchFamily="50" charset="-128"/>
              </a:rPr>
              <a:t>nput</a:t>
            </a:r>
            <a:endParaRPr kumimoji="1" lang="en-US" altLang="ja-JP">
              <a:latin typeface="メイリオ" panose="020B0604030504040204" pitchFamily="50" charset="-128"/>
              <a:ea typeface="メイリオ" panose="020B0604030504040204" pitchFamily="50" charset="-128"/>
            </a:endParaRPr>
          </a:p>
          <a:p>
            <a:pPr lvl="1"/>
            <a:r>
              <a:rPr kumimoji="1" lang="en-US" altLang="ja-JP">
                <a:latin typeface="メイリオ" panose="020B0604030504040204" pitchFamily="50" charset="-128"/>
                <a:ea typeface="メイリオ" panose="020B0604030504040204" pitchFamily="50" charset="-128"/>
              </a:rPr>
              <a:t> S</a:t>
            </a:r>
            <a:r>
              <a:rPr kumimoji="1" lang="en-US" altLang="zh-CN">
                <a:latin typeface="メイリオ" panose="020B0604030504040204" pitchFamily="50" charset="-128"/>
                <a:ea typeface="メイリオ" panose="020B0604030504040204" pitchFamily="50" charset="-128"/>
              </a:rPr>
              <a:t>chema</a:t>
            </a:r>
          </a:p>
          <a:p>
            <a:pPr lvl="1"/>
            <a:r>
              <a:rPr lang="en-US" altLang="ja-JP">
                <a:latin typeface="メイリオ" panose="020B0604030504040204" pitchFamily="50" charset="-128"/>
                <a:ea typeface="メイリオ" panose="020B0604030504040204" pitchFamily="50" charset="-128"/>
              </a:rPr>
              <a:t> LLVM-IR C</a:t>
            </a:r>
            <a:r>
              <a:rPr lang="en-US" altLang="zh-CN">
                <a:latin typeface="メイリオ" panose="020B0604030504040204" pitchFamily="50" charset="-128"/>
                <a:ea typeface="メイリオ" panose="020B0604030504040204" pitchFamily="50" charset="-128"/>
              </a:rPr>
              <a:t>ode</a:t>
            </a:r>
          </a:p>
          <a:p>
            <a:r>
              <a:rPr lang="en-US" altLang="ja-JP">
                <a:latin typeface="メイリオ" panose="020B0604030504040204" pitchFamily="50" charset="-128"/>
                <a:ea typeface="メイリオ" panose="020B0604030504040204" pitchFamily="50" charset="-128"/>
              </a:rPr>
              <a:t>O</a:t>
            </a:r>
            <a:r>
              <a:rPr lang="en-US" altLang="zh-CN">
                <a:latin typeface="メイリオ" panose="020B0604030504040204" pitchFamily="50" charset="-128"/>
                <a:ea typeface="メイリオ" panose="020B0604030504040204" pitchFamily="50" charset="-128"/>
              </a:rPr>
              <a:t>utput</a:t>
            </a:r>
            <a:endParaRPr kumimoji="1" lang="en-US" altLang="ja-JP">
              <a:latin typeface="メイリオ" panose="020B0604030504040204" pitchFamily="50" charset="-128"/>
              <a:ea typeface="メイリオ" panose="020B0604030504040204" pitchFamily="50" charset="-128"/>
            </a:endParaRPr>
          </a:p>
          <a:p>
            <a:pPr lvl="1"/>
            <a:r>
              <a:rPr kumimoji="1" lang="en-US" altLang="ja-JP">
                <a:latin typeface="メイリオ" panose="020B0604030504040204" pitchFamily="50" charset="-128"/>
                <a:ea typeface="メイリオ" panose="020B0604030504040204" pitchFamily="50" charset="-128"/>
              </a:rPr>
              <a:t> P</a:t>
            </a:r>
            <a:r>
              <a:rPr kumimoji="1" lang="en-US" altLang="zh-CN">
                <a:latin typeface="メイリオ" panose="020B0604030504040204" pitchFamily="50" charset="-128"/>
                <a:ea typeface="メイリオ" panose="020B0604030504040204" pitchFamily="50" charset="-128"/>
              </a:rPr>
              <a:t>rediction of code’s energy consumption</a:t>
            </a:r>
            <a:endParaRPr lang="en-US" altLang="zh-CN">
              <a:latin typeface="メイリオ" panose="020B0604030504040204" pitchFamily="50" charset="-128"/>
              <a:ea typeface="メイリオ" panose="020B0604030504040204" pitchFamily="50" charset="-128"/>
            </a:endParaRPr>
          </a:p>
          <a:p>
            <a:pPr marL="270272" lvl="1" indent="0">
              <a:buNone/>
            </a:pPr>
            <a:endParaRPr kumimoji="1" lang="ja-JP" altLang="en-US">
              <a:latin typeface="メイリオ" panose="020B0604030504040204" pitchFamily="50" charset="-128"/>
              <a:ea typeface="メイリオ" panose="020B0604030504040204" pitchFamily="50" charset="-128"/>
            </a:endParaRPr>
          </a:p>
        </p:txBody>
      </p:sp>
      <p:sp>
        <p:nvSpPr>
          <p:cNvPr id="4" name="テキスト プレースホルダー 2">
            <a:extLst>
              <a:ext uri="{FF2B5EF4-FFF2-40B4-BE49-F238E27FC236}">
                <a16:creationId xmlns:a16="http://schemas.microsoft.com/office/drawing/2014/main" id="{B63819C4-9AD2-8770-4C7F-30410773357E}"/>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pic>
        <p:nvPicPr>
          <p:cNvPr id="7" name="图片 6">
            <a:extLst>
              <a:ext uri="{FF2B5EF4-FFF2-40B4-BE49-F238E27FC236}">
                <a16:creationId xmlns:a16="http://schemas.microsoft.com/office/drawing/2014/main" id="{97E19C9F-260D-912A-B62C-A6ECAA986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26" y="3156559"/>
            <a:ext cx="8236688" cy="3231661"/>
          </a:xfrm>
          <a:prstGeom prst="rect">
            <a:avLst/>
          </a:prstGeom>
        </p:spPr>
      </p:pic>
    </p:spTree>
    <p:extLst>
      <p:ext uri="{BB962C8B-B14F-4D97-AF65-F5344CB8AC3E}">
        <p14:creationId xmlns:p14="http://schemas.microsoft.com/office/powerpoint/2010/main" val="274145188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Comparison with Other Methods</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graphicFrame>
        <p:nvGraphicFramePr>
          <p:cNvPr id="4" name="表 2">
            <a:extLst>
              <a:ext uri="{FF2B5EF4-FFF2-40B4-BE49-F238E27FC236}">
                <a16:creationId xmlns:a16="http://schemas.microsoft.com/office/drawing/2014/main" id="{A22A2A4E-2789-FEBF-DD9F-AFE885563206}"/>
              </a:ext>
            </a:extLst>
          </p:cNvPr>
          <p:cNvGraphicFramePr>
            <a:graphicFrameLocks noGrp="1"/>
          </p:cNvGraphicFramePr>
          <p:nvPr>
            <p:extLst>
              <p:ext uri="{D42A27DB-BD31-4B8C-83A1-F6EECF244321}">
                <p14:modId xmlns:p14="http://schemas.microsoft.com/office/powerpoint/2010/main" val="664174906"/>
              </p:ext>
            </p:extLst>
          </p:nvPr>
        </p:nvGraphicFramePr>
        <p:xfrm>
          <a:off x="257288" y="1095477"/>
          <a:ext cx="8629423" cy="3327400"/>
        </p:xfrm>
        <a:graphic>
          <a:graphicData uri="http://schemas.openxmlformats.org/drawingml/2006/table">
            <a:tbl>
              <a:tblPr firstRow="1" bandRow="1">
                <a:tableStyleId>{5C22544A-7EE6-4342-B048-85BDC9FD1C3A}</a:tableStyleId>
              </a:tblPr>
              <a:tblGrid>
                <a:gridCol w="1774578">
                  <a:extLst>
                    <a:ext uri="{9D8B030D-6E8A-4147-A177-3AD203B41FA5}">
                      <a16:colId xmlns:a16="http://schemas.microsoft.com/office/drawing/2014/main" val="2147553961"/>
                    </a:ext>
                  </a:extLst>
                </a:gridCol>
                <a:gridCol w="1682170">
                  <a:extLst>
                    <a:ext uri="{9D8B030D-6E8A-4147-A177-3AD203B41FA5}">
                      <a16:colId xmlns:a16="http://schemas.microsoft.com/office/drawing/2014/main" val="2918916682"/>
                    </a:ext>
                  </a:extLst>
                </a:gridCol>
                <a:gridCol w="1724225">
                  <a:extLst>
                    <a:ext uri="{9D8B030D-6E8A-4147-A177-3AD203B41FA5}">
                      <a16:colId xmlns:a16="http://schemas.microsoft.com/office/drawing/2014/main" val="1681244929"/>
                    </a:ext>
                  </a:extLst>
                </a:gridCol>
                <a:gridCol w="1724225">
                  <a:extLst>
                    <a:ext uri="{9D8B030D-6E8A-4147-A177-3AD203B41FA5}">
                      <a16:colId xmlns:a16="http://schemas.microsoft.com/office/drawing/2014/main" val="2026431293"/>
                    </a:ext>
                  </a:extLst>
                </a:gridCol>
                <a:gridCol w="1724225">
                  <a:extLst>
                    <a:ext uri="{9D8B030D-6E8A-4147-A177-3AD203B41FA5}">
                      <a16:colId xmlns:a16="http://schemas.microsoft.com/office/drawing/2014/main" val="2743914588"/>
                    </a:ext>
                  </a:extLst>
                </a:gridCol>
              </a:tblGrid>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779E"/>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endParaRPr kumimoji="1" lang="en-US" altLang="ja-JP" sz="1400">
                        <a:solidFill>
                          <a:schemeClr val="bg1"/>
                        </a:solidFill>
                      </a:endParaRPr>
                    </a:p>
                    <a:p>
                      <a:pPr algn="ctr"/>
                      <a:r>
                        <a:rPr kumimoji="1" lang="en-US" altLang="ja-JP" sz="1400">
                          <a:solidFill>
                            <a:schemeClr val="bg1"/>
                          </a:solidFill>
                        </a:rPr>
                        <a:t>Modeling</a:t>
                      </a:r>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779E"/>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endParaRPr kumimoji="1" lang="en-US" altLang="ja-JP" sz="1400">
                        <a:solidFill>
                          <a:schemeClr val="bg1"/>
                        </a:solidFill>
                      </a:endParaRPr>
                    </a:p>
                    <a:p>
                      <a:pPr algn="ctr"/>
                      <a:r>
                        <a:rPr kumimoji="1" lang="en-US" altLang="ja-JP" sz="1400">
                          <a:solidFill>
                            <a:schemeClr val="bg1"/>
                          </a:solidFill>
                        </a:rPr>
                        <a:t>Code Generation</a:t>
                      </a:r>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779E"/>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r>
                        <a:rPr kumimoji="1" lang="en-US" altLang="ja-JP" sz="1400">
                          <a:solidFill>
                            <a:schemeClr val="bg1"/>
                          </a:solidFill>
                        </a:rPr>
                        <a:t>Energy Consumption</a:t>
                      </a:r>
                    </a:p>
                    <a:p>
                      <a:pPr algn="ctr"/>
                      <a:r>
                        <a:rPr kumimoji="1" lang="en-US" altLang="ja-JP" sz="1400">
                          <a:solidFill>
                            <a:schemeClr val="bg1"/>
                          </a:solidFill>
                        </a:rPr>
                        <a:t>Measurement</a:t>
                      </a:r>
                      <a:endParaRPr kumimoji="1" lang="en-US" altLang="ja-JP"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779E"/>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r>
                        <a:rPr kumimoji="1" lang="en-US" altLang="ja-JP" sz="1400">
                          <a:solidFill>
                            <a:schemeClr val="bg1"/>
                          </a:solidFill>
                        </a:rPr>
                        <a:t>Energy Consumption</a:t>
                      </a:r>
                    </a:p>
                    <a:p>
                      <a:pPr algn="ctr"/>
                      <a:r>
                        <a:rPr kumimoji="1" lang="en-US" altLang="ja-JP" sz="1400">
                          <a:solidFill>
                            <a:schemeClr val="bg1"/>
                          </a:solidFill>
                        </a:rPr>
                        <a:t>Prediction</a:t>
                      </a:r>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779E"/>
                    </a:solidFill>
                  </a:tcPr>
                </a:tc>
                <a:extLst>
                  <a:ext uri="{0D108BD9-81ED-4DB2-BD59-A6C34878D82A}">
                    <a16:rowId xmlns:a16="http://schemas.microsoft.com/office/drawing/2014/main" val="2591188482"/>
                  </a:ext>
                </a:extLst>
              </a:tr>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r>
                        <a:rPr kumimoji="1" lang="en-US" altLang="zh-CN" sz="1800" b="0" i="0" u="none" strike="noStrike" kern="1200" baseline="0">
                          <a:solidFill>
                            <a:schemeClr val="tx1"/>
                          </a:solidFill>
                          <a:latin typeface="Arial"/>
                          <a:ea typeface="+mn-ea"/>
                          <a:cs typeface="+mn-cs"/>
                        </a:rPr>
                        <a:t>MDD [7]</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400" b="1" dirty="0"/>
                        <a:t>○</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1" kern="120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1573994"/>
                  </a:ext>
                </a:extLst>
              </a:tr>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zh-CN" sz="1800" b="0" i="0" u="none" strike="noStrike" kern="1200" baseline="0">
                          <a:solidFill>
                            <a:schemeClr val="tx1"/>
                          </a:solidFill>
                          <a:latin typeface="Arial"/>
                          <a:ea typeface="+mn-ea"/>
                          <a:cs typeface="+mn-cs"/>
                        </a:rPr>
                        <a:t>Mercury [8]</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400" b="1" dirty="0"/>
                        <a:t>○</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400" b="1" dirty="0"/>
                        <a:t>○</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72842754"/>
                  </a:ext>
                </a:extLst>
              </a:tr>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zh-CN" sz="1800" b="0" i="0" u="none" strike="noStrike" kern="1200" baseline="0">
                          <a:solidFill>
                            <a:schemeClr val="tx1"/>
                          </a:solidFill>
                          <a:latin typeface="Arial"/>
                          <a:ea typeface="+mn-ea"/>
                          <a:cs typeface="+mn-cs"/>
                        </a:rPr>
                        <a:t>IEEE Access [9]</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dirty="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1"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6886199"/>
                  </a:ext>
                </a:extLst>
              </a:tr>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zh-CN" sz="1800" b="0" i="0" u="none" strike="noStrike" kern="1200" baseline="0">
                          <a:solidFill>
                            <a:schemeClr val="tx1"/>
                          </a:solidFill>
                          <a:latin typeface="Arial"/>
                          <a:ea typeface="+mn-ea"/>
                          <a:cs typeface="+mn-cs"/>
                        </a:rPr>
                        <a:t>SDK4ED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dirty="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dirty="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094923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zh-CN" sz="1800" b="0" i="0" u="none" strike="noStrike" kern="1200" baseline="0">
                          <a:solidFill>
                            <a:schemeClr val="tx1"/>
                          </a:solidFill>
                          <a:latin typeface="Arial"/>
                          <a:ea typeface="+mn-ea"/>
                          <a:cs typeface="+mn-cs"/>
                        </a:rPr>
                        <a:t>J4CS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83205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zh-CN" sz="1800" b="0" i="0" u="none" strike="noStrike" kern="1200" baseline="0">
                          <a:solidFill>
                            <a:schemeClr val="tx1"/>
                          </a:solidFill>
                          <a:latin typeface="Arial"/>
                          <a:ea typeface="+mn-ea"/>
                          <a:cs typeface="+mn-cs"/>
                        </a:rPr>
                        <a:t>PARTSim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3113703"/>
                  </a:ext>
                </a:extLst>
              </a:tr>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r>
                        <a:rPr kumimoji="1" lang="en-US" altLang="ja-JP" sz="1600" b="1">
                          <a:solidFill>
                            <a:schemeClr val="tx1"/>
                          </a:solidFill>
                        </a:rPr>
                        <a:t>This Paper</a:t>
                      </a:r>
                      <a:endParaRPr kumimoji="1" lang="ja-JP"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B76B"/>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ja-JP" altLang="en-US" sz="14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B76B"/>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ja-JP" altLang="en-US" sz="14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B76B"/>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1" kern="1200" dirty="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B76B"/>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dirty="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B76B"/>
                    </a:solidFill>
                  </a:tcPr>
                </a:tc>
                <a:extLst>
                  <a:ext uri="{0D108BD9-81ED-4DB2-BD59-A6C34878D82A}">
                    <a16:rowId xmlns:a16="http://schemas.microsoft.com/office/drawing/2014/main" val="2144253115"/>
                  </a:ext>
                </a:extLst>
              </a:tr>
            </a:tbl>
          </a:graphicData>
        </a:graphic>
      </p:graphicFrame>
      <p:sp>
        <p:nvSpPr>
          <p:cNvPr id="5" name="テキスト ボックス 4">
            <a:extLst>
              <a:ext uri="{FF2B5EF4-FFF2-40B4-BE49-F238E27FC236}">
                <a16:creationId xmlns:a16="http://schemas.microsoft.com/office/drawing/2014/main" id="{7AAF2F52-E22D-16E2-C011-8C3D6C82DAB4}"/>
              </a:ext>
            </a:extLst>
          </p:cNvPr>
          <p:cNvSpPr txBox="1"/>
          <p:nvPr/>
        </p:nvSpPr>
        <p:spPr>
          <a:xfrm>
            <a:off x="304800" y="4680155"/>
            <a:ext cx="8534400" cy="1631216"/>
          </a:xfrm>
          <a:prstGeom prst="rect">
            <a:avLst/>
          </a:prstGeom>
          <a:noFill/>
        </p:spPr>
        <p:txBody>
          <a:bodyPr wrap="square" rtlCol="0">
            <a:spAutoFit/>
          </a:bodyPr>
          <a:lstStyle/>
          <a:p>
            <a:r>
              <a:rPr kumimoji="1" lang="en-US" altLang="ja-JP" sz="2000" b="1">
                <a:solidFill>
                  <a:srgbClr val="142976"/>
                </a:solidFill>
              </a:rPr>
              <a:t>Other approaches either focus purely on MBD or on code energy consumption prediction </a:t>
            </a:r>
          </a:p>
          <a:p>
            <a:endParaRPr kumimoji="1" lang="en-US" altLang="ja-JP" sz="2000" b="1">
              <a:solidFill>
                <a:srgbClr val="142976"/>
              </a:solidFill>
            </a:endParaRPr>
          </a:p>
          <a:p>
            <a:r>
              <a:rPr kumimoji="1" lang="en-US" altLang="ja-JP" sz="2000" b="1">
                <a:solidFill>
                  <a:srgbClr val="142976"/>
                </a:solidFill>
              </a:rPr>
              <a:t>Our research </a:t>
            </a:r>
            <a:r>
              <a:rPr kumimoji="1" lang="en-US" altLang="ja-JP" sz="2000" b="1">
                <a:solidFill>
                  <a:srgbClr val="FF0000"/>
                </a:solidFill>
              </a:rPr>
              <a:t>fuses the prediction process into MBD</a:t>
            </a:r>
            <a:r>
              <a:rPr kumimoji="1" lang="en-US" altLang="ja-JP" sz="2000" b="1">
                <a:solidFill>
                  <a:srgbClr val="142976"/>
                </a:solidFill>
              </a:rPr>
              <a:t>, enabling code energy prediction </a:t>
            </a:r>
            <a:r>
              <a:rPr kumimoji="1" lang="en-US" altLang="ja-JP" sz="2000" b="1">
                <a:solidFill>
                  <a:srgbClr val="FF0000"/>
                </a:solidFill>
              </a:rPr>
              <a:t>at the primary stage of development</a:t>
            </a:r>
            <a:endParaRPr kumimoji="1" lang="ja-JP" altLang="en-US" sz="2000" b="1" dirty="0">
              <a:solidFill>
                <a:srgbClr val="FF0000"/>
              </a:solidFill>
            </a:endParaRPr>
          </a:p>
        </p:txBody>
      </p:sp>
      <p:sp>
        <p:nvSpPr>
          <p:cNvPr id="8" name="テキスト プレースホルダー 2">
            <a:extLst>
              <a:ext uri="{FF2B5EF4-FFF2-40B4-BE49-F238E27FC236}">
                <a16:creationId xmlns:a16="http://schemas.microsoft.com/office/drawing/2014/main" id="{ECAA4D06-0038-8AB3-C58E-FDFCC55FB281}"/>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29429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lang="en-US" altLang="zh-CN">
                <a:latin typeface="Meiryo"/>
                <a:ea typeface="Meiryo"/>
                <a:cs typeface="Meiryo"/>
                <a:sym typeface="Meiryo"/>
              </a:rPr>
              <a:t>Experimental Environment</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4" name="テキスト プレースホルダー 2">
            <a:extLst>
              <a:ext uri="{FF2B5EF4-FFF2-40B4-BE49-F238E27FC236}">
                <a16:creationId xmlns:a16="http://schemas.microsoft.com/office/drawing/2014/main" id="{B63819C4-9AD2-8770-4C7F-30410773357E}"/>
              </a:ext>
            </a:extLst>
          </p:cNvPr>
          <p:cNvSpPr txBox="1">
            <a:spLocks/>
          </p:cNvSpPr>
          <p:nvPr/>
        </p:nvSpPr>
        <p:spPr bwMode="auto">
          <a:xfrm>
            <a:off x="304800" y="35961"/>
            <a:ext cx="1183465"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[Evaluation]</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10" name="Google Shape;306;g22afd113ad6_0_415">
            <a:extLst>
              <a:ext uri="{FF2B5EF4-FFF2-40B4-BE49-F238E27FC236}">
                <a16:creationId xmlns:a16="http://schemas.microsoft.com/office/drawing/2014/main" id="{8B7DEA3D-C361-D583-47E4-730A2BF7A47B}"/>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Target device</a:t>
            </a:r>
          </a:p>
          <a:p>
            <a:pPr marL="592931" lvl="1" indent="-135731" defTabSz="914400">
              <a:spcBef>
                <a:spcPts val="0"/>
              </a:spcBef>
            </a:pPr>
            <a:r>
              <a:rPr lang="en-US" altLang="ja-JP" kern="0">
                <a:latin typeface="Meiryo"/>
                <a:ea typeface="Meiryo"/>
                <a:sym typeface="Meiryo"/>
              </a:rPr>
              <a:t>SONY Spresense (ARM Cortex M4F)</a:t>
            </a: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r>
              <a:rPr lang="en-US" altLang="ja-JP" kern="0">
                <a:latin typeface="Meiryo"/>
                <a:ea typeface="Meiryo"/>
                <a:sym typeface="Meiryo"/>
              </a:rPr>
              <a:t>Measurement device</a:t>
            </a:r>
          </a:p>
          <a:p>
            <a:pPr marL="592931" lvl="1" indent="-135731" defTabSz="914400">
              <a:spcBef>
                <a:spcPts val="0"/>
              </a:spcBef>
            </a:pPr>
            <a:r>
              <a:rPr lang="en-US" altLang="ja-JP" kern="0">
                <a:latin typeface="Meiryo"/>
                <a:ea typeface="Meiryo"/>
                <a:sym typeface="Meiryo"/>
              </a:rPr>
              <a:t>AVHzY CT-3 USB tester</a:t>
            </a:r>
          </a:p>
        </p:txBody>
      </p:sp>
      <p:pic>
        <p:nvPicPr>
          <p:cNvPr id="11" name="Google Shape;367;g2bb7cc28b3e_0_452">
            <a:extLst>
              <a:ext uri="{FF2B5EF4-FFF2-40B4-BE49-F238E27FC236}">
                <a16:creationId xmlns:a16="http://schemas.microsoft.com/office/drawing/2014/main" id="{01B3FD77-814E-BD7A-E568-129524E07608}"/>
              </a:ext>
            </a:extLst>
          </p:cNvPr>
          <p:cNvPicPr preferRelativeResize="0"/>
          <p:nvPr/>
        </p:nvPicPr>
        <p:blipFill>
          <a:blip r:embed="rId3">
            <a:alphaModFix/>
          </a:blip>
          <a:stretch>
            <a:fillRect/>
          </a:stretch>
        </p:blipFill>
        <p:spPr>
          <a:xfrm rot="5400000">
            <a:off x="3892764" y="1096399"/>
            <a:ext cx="1358472" cy="2653108"/>
          </a:xfrm>
          <a:prstGeom prst="rect">
            <a:avLst/>
          </a:prstGeom>
          <a:noFill/>
          <a:ln>
            <a:noFill/>
          </a:ln>
        </p:spPr>
      </p:pic>
      <p:pic>
        <p:nvPicPr>
          <p:cNvPr id="12" name="Google Shape;365;g2bb7cc28b3e_0_452">
            <a:extLst>
              <a:ext uri="{FF2B5EF4-FFF2-40B4-BE49-F238E27FC236}">
                <a16:creationId xmlns:a16="http://schemas.microsoft.com/office/drawing/2014/main" id="{77C8C41B-25A3-D6C6-BB45-ED1D6A01CCA4}"/>
              </a:ext>
            </a:extLst>
          </p:cNvPr>
          <p:cNvPicPr preferRelativeResize="0"/>
          <p:nvPr/>
        </p:nvPicPr>
        <p:blipFill>
          <a:blip r:embed="rId4">
            <a:alphaModFix/>
          </a:blip>
          <a:stretch>
            <a:fillRect/>
          </a:stretch>
        </p:blipFill>
        <p:spPr>
          <a:xfrm>
            <a:off x="1217550" y="4326525"/>
            <a:ext cx="2971825" cy="1607175"/>
          </a:xfrm>
          <a:prstGeom prst="rect">
            <a:avLst/>
          </a:prstGeom>
          <a:noFill/>
          <a:ln>
            <a:noFill/>
          </a:ln>
        </p:spPr>
      </p:pic>
      <p:pic>
        <p:nvPicPr>
          <p:cNvPr id="13" name="Google Shape;366;g2bb7cc28b3e_0_452">
            <a:extLst>
              <a:ext uri="{FF2B5EF4-FFF2-40B4-BE49-F238E27FC236}">
                <a16:creationId xmlns:a16="http://schemas.microsoft.com/office/drawing/2014/main" id="{818159D4-FC8B-CA9E-6DF2-7C658A18A7CB}"/>
              </a:ext>
            </a:extLst>
          </p:cNvPr>
          <p:cNvPicPr preferRelativeResize="0"/>
          <p:nvPr/>
        </p:nvPicPr>
        <p:blipFill>
          <a:blip r:embed="rId5">
            <a:alphaModFix/>
          </a:blip>
          <a:stretch>
            <a:fillRect/>
          </a:stretch>
        </p:blipFill>
        <p:spPr>
          <a:xfrm>
            <a:off x="4750124" y="3826924"/>
            <a:ext cx="3701150" cy="2606375"/>
          </a:xfrm>
          <a:prstGeom prst="rect">
            <a:avLst/>
          </a:prstGeom>
          <a:noFill/>
          <a:ln>
            <a:noFill/>
          </a:ln>
        </p:spPr>
      </p:pic>
    </p:spTree>
    <p:extLst>
      <p:ext uri="{BB962C8B-B14F-4D97-AF65-F5344CB8AC3E}">
        <p14:creationId xmlns:p14="http://schemas.microsoft.com/office/powerpoint/2010/main" val="408788802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Basic Evaluation</a:t>
            </a:r>
          </a:p>
          <a:p>
            <a:pPr marL="592931" lvl="1" indent="-135731" defTabSz="914400">
              <a:spcBef>
                <a:spcPts val="0"/>
              </a:spcBef>
            </a:pPr>
            <a:r>
              <a:rPr lang="en-US" altLang="ja-JP" kern="0">
                <a:latin typeface="Meiryo"/>
                <a:ea typeface="Meiryo"/>
                <a:sym typeface="Meiryo"/>
              </a:rPr>
              <a:t>Measure the </a:t>
            </a:r>
            <a:r>
              <a:rPr lang="en-US" altLang="ja-JP" kern="0">
                <a:solidFill>
                  <a:srgbClr val="FF0000"/>
                </a:solidFill>
                <a:latin typeface="Meiryo"/>
                <a:ea typeface="Meiryo"/>
                <a:sym typeface="Meiryo"/>
              </a:rPr>
              <a:t>power consumption and execution time of basic instructions</a:t>
            </a:r>
            <a:r>
              <a:rPr lang="en-US" altLang="ja-JP" kern="0">
                <a:latin typeface="Meiryo"/>
                <a:ea typeface="Meiryo"/>
                <a:sym typeface="Meiryo"/>
              </a:rPr>
              <a:t> on the target device</a:t>
            </a:r>
          </a:p>
          <a:p>
            <a:pPr marL="592931" lvl="1"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Create</a:t>
            </a:r>
            <a:r>
              <a:rPr lang="en-US" altLang="ja-JP" kern="0">
                <a:solidFill>
                  <a:srgbClr val="FF0000"/>
                </a:solidFill>
                <a:latin typeface="Meiryo"/>
                <a:ea typeface="Meiryo"/>
                <a:sym typeface="Meiryo"/>
              </a:rPr>
              <a:t> test scripts </a:t>
            </a:r>
            <a:r>
              <a:rPr lang="en-US" altLang="ja-JP" kern="0">
                <a:latin typeface="Meiryo"/>
                <a:ea typeface="Meiryo"/>
                <a:sym typeface="Meiryo"/>
              </a:rPr>
              <a:t>to obtain actual execution time and power consumption in a single core environment</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19</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11" name="图形 10">
            <a:extLst>
              <a:ext uri="{FF2B5EF4-FFF2-40B4-BE49-F238E27FC236}">
                <a16:creationId xmlns:a16="http://schemas.microsoft.com/office/drawing/2014/main" id="{E16354B4-F045-68DD-867F-CFBC35D12B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5149" y="2903751"/>
            <a:ext cx="5302101" cy="3711471"/>
          </a:xfrm>
          <a:prstGeom prst="rect">
            <a:avLst/>
          </a:prstGeom>
        </p:spPr>
      </p:pic>
    </p:spTree>
    <p:extLst>
      <p:ext uri="{BB962C8B-B14F-4D97-AF65-F5344CB8AC3E}">
        <p14:creationId xmlns:p14="http://schemas.microsoft.com/office/powerpoint/2010/main" val="149872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Outline</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7813E60-4B67-02B6-4454-5C807F528780}"/>
              </a:ext>
            </a:extLst>
          </p:cNvPr>
          <p:cNvSpPr>
            <a:spLocks noGrp="1"/>
          </p:cNvSpPr>
          <p:nvPr>
            <p:ph idx="13"/>
          </p:nvPr>
        </p:nvSpPr>
        <p:spPr>
          <a:xfrm>
            <a:off x="304800" y="978020"/>
            <a:ext cx="8534400" cy="5410200"/>
          </a:xfrm>
        </p:spPr>
        <p:txBody>
          <a:bodyPr/>
          <a:lstStyle/>
          <a:p>
            <a:r>
              <a:rPr kumimoji="1" lang="ja-JP" altLang="en-US">
                <a:latin typeface="メイリオ" panose="020B0604030504040204" pitchFamily="50" charset="-128"/>
                <a:ea typeface="メイリオ" panose="020B0604030504040204" pitchFamily="50" charset="-128"/>
              </a:rPr>
              <a:t> </a:t>
            </a:r>
            <a:r>
              <a:rPr kumimoji="1" lang="en-US" altLang="ja-JP">
                <a:latin typeface="メイリオ" panose="020B0604030504040204" pitchFamily="50" charset="-128"/>
                <a:ea typeface="メイリオ" panose="020B0604030504040204" pitchFamily="50" charset="-128"/>
              </a:rPr>
              <a:t>Background</a:t>
            </a:r>
            <a:endParaRPr kumimoji="1" lang="ja-JP" altLang="en-US"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a:p>
            <a:r>
              <a:rPr kumimoji="1" lang="ja-JP" altLang="en-US">
                <a:latin typeface="メイリオ" panose="020B0604030504040204" pitchFamily="50" charset="-128"/>
                <a:ea typeface="メイリオ" panose="020B0604030504040204" pitchFamily="50" charset="-128"/>
              </a:rPr>
              <a:t> </a:t>
            </a:r>
            <a:r>
              <a:rPr kumimoji="1" lang="en-US" altLang="ja-JP">
                <a:latin typeface="メイリオ" panose="020B0604030504040204" pitchFamily="50" charset="-128"/>
                <a:ea typeface="メイリオ" panose="020B0604030504040204" pitchFamily="50" charset="-128"/>
              </a:rPr>
              <a:t>Proposed M</a:t>
            </a:r>
            <a:r>
              <a:rPr kumimoji="1" lang="en-US" altLang="zh-CN">
                <a:latin typeface="メイリオ" panose="020B0604030504040204" pitchFamily="50" charset="-128"/>
                <a:ea typeface="メイリオ" panose="020B0604030504040204" pitchFamily="50" charset="-128"/>
              </a:rPr>
              <a:t>ethod</a:t>
            </a:r>
            <a:endParaRPr kumimoji="1" lang="ja-JP" altLang="en-US"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a:p>
            <a:r>
              <a:rPr kumimoji="1" lang="ja-JP" altLang="en-US">
                <a:latin typeface="メイリオ" panose="020B0604030504040204" pitchFamily="50" charset="-128"/>
                <a:ea typeface="メイリオ" panose="020B0604030504040204" pitchFamily="50" charset="-128"/>
              </a:rPr>
              <a:t> </a:t>
            </a:r>
            <a:r>
              <a:rPr kumimoji="1" lang="en-US" altLang="ja-JP">
                <a:latin typeface="メイリオ" panose="020B0604030504040204" pitchFamily="50" charset="-128"/>
                <a:ea typeface="メイリオ" panose="020B0604030504040204" pitchFamily="50" charset="-128"/>
              </a:rPr>
              <a:t>Evaluation</a:t>
            </a:r>
            <a:endParaRPr kumimoji="1" lang="ja-JP" altLang="en-US"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a:p>
            <a:r>
              <a:rPr kumimoji="1" lang="ja-JP" altLang="en-US">
                <a:latin typeface="メイリオ" panose="020B0604030504040204" pitchFamily="50" charset="-128"/>
                <a:ea typeface="メイリオ" panose="020B0604030504040204" pitchFamily="50" charset="-128"/>
              </a:rPr>
              <a:t> </a:t>
            </a:r>
            <a:r>
              <a:rPr kumimoji="1" lang="en-US" altLang="ja-JP">
                <a:latin typeface="メイリオ" panose="020B0604030504040204" pitchFamily="50" charset="-128"/>
                <a:ea typeface="メイリオ" panose="020B0604030504040204" pitchFamily="50" charset="-128"/>
              </a:rPr>
              <a:t>Conclusion</a:t>
            </a:r>
          </a:p>
        </p:txBody>
      </p:sp>
    </p:spTree>
    <p:extLst>
      <p:ext uri="{BB962C8B-B14F-4D97-AF65-F5344CB8AC3E}">
        <p14:creationId xmlns:p14="http://schemas.microsoft.com/office/powerpoint/2010/main" val="7218412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Basic Evaluation</a:t>
            </a:r>
          </a:p>
          <a:p>
            <a:pPr marL="592931" lvl="1" indent="-135731" defTabSz="914400">
              <a:spcBef>
                <a:spcPts val="0"/>
              </a:spcBef>
            </a:pPr>
            <a:r>
              <a:rPr lang="en-US" altLang="ja-JP" kern="0">
                <a:latin typeface="Meiryo"/>
                <a:ea typeface="Meiryo"/>
                <a:sym typeface="Meiryo"/>
              </a:rPr>
              <a:t>Test Scripts</a:t>
            </a:r>
          </a:p>
          <a:p>
            <a:pPr marL="1050131" lvl="2" indent="-135731" defTabSz="914400">
              <a:spcBef>
                <a:spcPts val="0"/>
              </a:spcBef>
            </a:pPr>
            <a:r>
              <a:rPr lang="en-US" altLang="ja-JP" kern="0">
                <a:latin typeface="Meiryo"/>
                <a:ea typeface="Meiryo"/>
                <a:sym typeface="Meiryo"/>
              </a:rPr>
              <a:t>Four arithmetic operations</a:t>
            </a:r>
            <a:r>
              <a:rPr lang="zh-CN" altLang="en-US" kern="0">
                <a:latin typeface="Meiryo"/>
                <a:ea typeface="Meiryo"/>
                <a:sym typeface="Meiryo"/>
              </a:rPr>
              <a:t>（</a:t>
            </a:r>
            <a:r>
              <a:rPr lang="en-US" altLang="zh-CN" kern="0">
                <a:latin typeface="Meiryo"/>
                <a:ea typeface="Meiryo"/>
                <a:sym typeface="Meiryo"/>
              </a:rPr>
              <a:t>add,sub,mul, and div</a:t>
            </a:r>
            <a:r>
              <a:rPr lang="zh-CN" altLang="en-US" kern="0">
                <a:latin typeface="Meiryo"/>
                <a:ea typeface="Meiryo"/>
                <a:sym typeface="Meiryo"/>
              </a:rPr>
              <a:t>）</a:t>
            </a:r>
            <a:endParaRPr lang="en-US" altLang="ja-JP" kern="0">
              <a:latin typeface="Meiryo"/>
              <a:ea typeface="Meiryo"/>
              <a:sym typeface="Meiryo"/>
            </a:endParaRPr>
          </a:p>
          <a:p>
            <a:pPr marL="1050131" lvl="2"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Predicting power consumption</a:t>
            </a:r>
          </a:p>
          <a:p>
            <a:pPr marL="1050131" lvl="2" indent="-135731" defTabSz="914400">
              <a:spcBef>
                <a:spcPts val="0"/>
              </a:spcBef>
            </a:pPr>
            <a:r>
              <a:rPr lang="en-US" altLang="ja-JP" kern="0">
                <a:latin typeface="Meiryo"/>
                <a:ea typeface="Meiryo"/>
                <a:sym typeface="Meiryo"/>
              </a:rPr>
              <a:t>Focus on the “for</a:t>
            </a:r>
            <a:r>
              <a:rPr lang="zh-CN" altLang="en-US" kern="0">
                <a:latin typeface="Meiryo"/>
                <a:ea typeface="Meiryo"/>
                <a:sym typeface="Meiryo"/>
              </a:rPr>
              <a:t>”</a:t>
            </a:r>
            <a:r>
              <a:rPr lang="en-US" altLang="ja-JP" kern="0">
                <a:latin typeface="Meiryo"/>
                <a:ea typeface="Meiryo"/>
                <a:sym typeface="Meiryo"/>
              </a:rPr>
              <a:t> statement part</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20</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3" name="Google Shape;385;g2bb7cc28b3e_0_629">
            <a:extLst>
              <a:ext uri="{FF2B5EF4-FFF2-40B4-BE49-F238E27FC236}">
                <a16:creationId xmlns:a16="http://schemas.microsoft.com/office/drawing/2014/main" id="{B0ECD511-9C01-1290-3B6C-D87BC8F6F89D}"/>
              </a:ext>
            </a:extLst>
          </p:cNvPr>
          <p:cNvPicPr preferRelativeResize="0"/>
          <p:nvPr/>
        </p:nvPicPr>
        <p:blipFill>
          <a:blip r:embed="rId3">
            <a:alphaModFix/>
          </a:blip>
          <a:stretch>
            <a:fillRect/>
          </a:stretch>
        </p:blipFill>
        <p:spPr>
          <a:xfrm>
            <a:off x="1431860" y="2935892"/>
            <a:ext cx="6280279" cy="3617308"/>
          </a:xfrm>
          <a:prstGeom prst="rect">
            <a:avLst/>
          </a:prstGeom>
          <a:noFill/>
          <a:ln>
            <a:noFill/>
          </a:ln>
        </p:spPr>
      </p:pic>
      <p:sp>
        <p:nvSpPr>
          <p:cNvPr id="6" name="文本框 5">
            <a:extLst>
              <a:ext uri="{FF2B5EF4-FFF2-40B4-BE49-F238E27FC236}">
                <a16:creationId xmlns:a16="http://schemas.microsoft.com/office/drawing/2014/main" id="{E47E7408-21F0-D34F-EB63-58B991AEBCD6}"/>
              </a:ext>
            </a:extLst>
          </p:cNvPr>
          <p:cNvSpPr txBox="1"/>
          <p:nvPr/>
        </p:nvSpPr>
        <p:spPr>
          <a:xfrm>
            <a:off x="4103842" y="6553200"/>
            <a:ext cx="1064715" cy="276999"/>
          </a:xfrm>
          <a:prstGeom prst="rect">
            <a:avLst/>
          </a:prstGeom>
          <a:noFill/>
        </p:spPr>
        <p:txBody>
          <a:bodyPr wrap="none" rtlCol="0">
            <a:spAutoFit/>
          </a:bodyPr>
          <a:lstStyle/>
          <a:p>
            <a:r>
              <a:rPr lang="en-US" altLang="ja-JP" sz="1200" kern="0">
                <a:latin typeface="Meiryo"/>
                <a:ea typeface="Meiryo"/>
                <a:sym typeface="Meiryo"/>
              </a:rPr>
              <a:t>Test Scripts</a:t>
            </a:r>
          </a:p>
        </p:txBody>
      </p:sp>
    </p:spTree>
    <p:extLst>
      <p:ext uri="{BB962C8B-B14F-4D97-AF65-F5344CB8AC3E}">
        <p14:creationId xmlns:p14="http://schemas.microsoft.com/office/powerpoint/2010/main" val="564187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Basic Evaluation</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21</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sp>
        <p:nvSpPr>
          <p:cNvPr id="12" name="文本框 11">
            <a:extLst>
              <a:ext uri="{FF2B5EF4-FFF2-40B4-BE49-F238E27FC236}">
                <a16:creationId xmlns:a16="http://schemas.microsoft.com/office/drawing/2014/main" id="{66ABA76A-8583-2D37-17A5-445625BEFBEB}"/>
              </a:ext>
            </a:extLst>
          </p:cNvPr>
          <p:cNvSpPr txBox="1"/>
          <p:nvPr/>
        </p:nvSpPr>
        <p:spPr>
          <a:xfrm>
            <a:off x="5147314" y="5333438"/>
            <a:ext cx="3592650" cy="276999"/>
          </a:xfrm>
          <a:prstGeom prst="rect">
            <a:avLst/>
          </a:prstGeom>
          <a:noFill/>
        </p:spPr>
        <p:txBody>
          <a:bodyPr wrap="none" rtlCol="0">
            <a:spAutoFit/>
          </a:bodyPr>
          <a:lstStyle/>
          <a:p>
            <a:r>
              <a:rPr lang="en-US" altLang="ja-JP" sz="1200" kern="0">
                <a:latin typeface="Meiryo"/>
                <a:ea typeface="Meiryo"/>
                <a:sym typeface="Meiryo"/>
              </a:rPr>
              <a:t>Power Consumption </a:t>
            </a:r>
            <a:r>
              <a:rPr lang="en-US" altLang="zh-CN" sz="1200" kern="0">
                <a:latin typeface="Meiryo"/>
                <a:ea typeface="Meiryo"/>
                <a:sym typeface="Meiryo"/>
              </a:rPr>
              <a:t>Prediction Focus on </a:t>
            </a:r>
            <a:r>
              <a:rPr lang="zh-CN" altLang="en-US" sz="1200" kern="0">
                <a:latin typeface="Meiryo"/>
                <a:ea typeface="Meiryo"/>
                <a:sym typeface="Meiryo"/>
              </a:rPr>
              <a:t>“</a:t>
            </a:r>
            <a:r>
              <a:rPr lang="en-US" altLang="zh-CN" sz="1200" kern="0">
                <a:latin typeface="Meiryo"/>
                <a:ea typeface="Meiryo"/>
                <a:sym typeface="Meiryo"/>
              </a:rPr>
              <a:t>for</a:t>
            </a:r>
            <a:r>
              <a:rPr lang="zh-CN" altLang="en-US" sz="1200" kern="0">
                <a:latin typeface="Meiryo"/>
                <a:ea typeface="Meiryo"/>
                <a:sym typeface="Meiryo"/>
              </a:rPr>
              <a:t>”</a:t>
            </a:r>
            <a:endParaRPr lang="en-US" altLang="ja-JP" sz="1200" kern="0">
              <a:latin typeface="Meiryo"/>
              <a:ea typeface="Meiryo"/>
              <a:sym typeface="Meiryo"/>
            </a:endParaRPr>
          </a:p>
        </p:txBody>
      </p:sp>
      <p:sp>
        <p:nvSpPr>
          <p:cNvPr id="14" name="文本框 13">
            <a:extLst>
              <a:ext uri="{FF2B5EF4-FFF2-40B4-BE49-F238E27FC236}">
                <a16:creationId xmlns:a16="http://schemas.microsoft.com/office/drawing/2014/main" id="{C05F0E34-BC53-02A5-146C-FECBCCA77934}"/>
              </a:ext>
            </a:extLst>
          </p:cNvPr>
          <p:cNvSpPr txBox="1"/>
          <p:nvPr/>
        </p:nvSpPr>
        <p:spPr>
          <a:xfrm>
            <a:off x="606735" y="5319407"/>
            <a:ext cx="3904693" cy="276999"/>
          </a:xfrm>
          <a:prstGeom prst="rect">
            <a:avLst/>
          </a:prstGeom>
          <a:noFill/>
        </p:spPr>
        <p:txBody>
          <a:bodyPr wrap="square" rtlCol="0">
            <a:spAutoFit/>
          </a:bodyPr>
          <a:lstStyle/>
          <a:p>
            <a:r>
              <a:rPr lang="en-US" altLang="zh-CN" sz="1200"/>
              <a:t>Time and Energy Consumption of Instructions</a:t>
            </a:r>
            <a:endParaRPr lang="zh-CN" altLang="en-US" sz="1200"/>
          </a:p>
        </p:txBody>
      </p:sp>
      <p:graphicFrame>
        <p:nvGraphicFramePr>
          <p:cNvPr id="15" name="表 2">
            <a:extLst>
              <a:ext uri="{FF2B5EF4-FFF2-40B4-BE49-F238E27FC236}">
                <a16:creationId xmlns:a16="http://schemas.microsoft.com/office/drawing/2014/main" id="{9255FC31-1015-0692-2191-5619C6400962}"/>
              </a:ext>
            </a:extLst>
          </p:cNvPr>
          <p:cNvGraphicFramePr>
            <a:graphicFrameLocks noGrp="1"/>
          </p:cNvGraphicFramePr>
          <p:nvPr>
            <p:extLst>
              <p:ext uri="{D42A27DB-BD31-4B8C-83A1-F6EECF244321}">
                <p14:modId xmlns:p14="http://schemas.microsoft.com/office/powerpoint/2010/main" val="2607935996"/>
              </p:ext>
            </p:extLst>
          </p:nvPr>
        </p:nvGraphicFramePr>
        <p:xfrm>
          <a:off x="606735" y="1693975"/>
          <a:ext cx="3884296" cy="3393440"/>
        </p:xfrm>
        <a:graphic>
          <a:graphicData uri="http://schemas.openxmlformats.org/drawingml/2006/table">
            <a:tbl>
              <a:tblPr firstRow="1" bandRow="1">
                <a:tableStyleId>{5C22544A-7EE6-4342-B048-85BDC9FD1C3A}</a:tableStyleId>
              </a:tblPr>
              <a:tblGrid>
                <a:gridCol w="625793">
                  <a:extLst>
                    <a:ext uri="{9D8B030D-6E8A-4147-A177-3AD203B41FA5}">
                      <a16:colId xmlns:a16="http://schemas.microsoft.com/office/drawing/2014/main" val="2147553961"/>
                    </a:ext>
                  </a:extLst>
                </a:gridCol>
                <a:gridCol w="957580">
                  <a:extLst>
                    <a:ext uri="{9D8B030D-6E8A-4147-A177-3AD203B41FA5}">
                      <a16:colId xmlns:a16="http://schemas.microsoft.com/office/drawing/2014/main" val="2918916682"/>
                    </a:ext>
                  </a:extLst>
                </a:gridCol>
                <a:gridCol w="1211580">
                  <a:extLst>
                    <a:ext uri="{9D8B030D-6E8A-4147-A177-3AD203B41FA5}">
                      <a16:colId xmlns:a16="http://schemas.microsoft.com/office/drawing/2014/main" val="1681244929"/>
                    </a:ext>
                  </a:extLst>
                </a:gridCol>
                <a:gridCol w="1089343">
                  <a:extLst>
                    <a:ext uri="{9D8B030D-6E8A-4147-A177-3AD203B41FA5}">
                      <a16:colId xmlns:a16="http://schemas.microsoft.com/office/drawing/2014/main" val="2026431293"/>
                    </a:ext>
                  </a:extLst>
                </a:gridCol>
              </a:tblGrid>
              <a:tr h="308304">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endParaRPr kumimoji="1" lang="ja-JP"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779E"/>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r>
                        <a:rPr kumimoji="1" lang="en-US" altLang="ja-JP" sz="1100">
                          <a:solidFill>
                            <a:schemeClr val="bg1"/>
                          </a:solidFill>
                        </a:rPr>
                        <a:t>Number of </a:t>
                      </a:r>
                      <a:br>
                        <a:rPr kumimoji="1" lang="en-US" altLang="ja-JP" sz="1100">
                          <a:solidFill>
                            <a:schemeClr val="bg1"/>
                          </a:solidFill>
                        </a:rPr>
                      </a:br>
                      <a:r>
                        <a:rPr kumimoji="1" lang="en-US" altLang="ja-JP" sz="1100">
                          <a:solidFill>
                            <a:schemeClr val="bg1"/>
                          </a:solidFill>
                        </a:rPr>
                        <a:t>Execution </a:t>
                      </a:r>
                      <a:endParaRPr kumimoji="1" lang="ja-JP" altLang="en-US" sz="11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779E"/>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r>
                        <a:rPr kumimoji="1" lang="en-US" altLang="ja-JP" sz="1100">
                          <a:solidFill>
                            <a:schemeClr val="bg1"/>
                          </a:solidFill>
                        </a:rPr>
                        <a:t>Total Time</a:t>
                      </a:r>
                    </a:p>
                    <a:p>
                      <a:pPr algn="ctr"/>
                      <a:r>
                        <a:rPr kumimoji="1" lang="en-US" altLang="ja-JP" sz="1100">
                          <a:solidFill>
                            <a:schemeClr val="bg1"/>
                          </a:solidFill>
                        </a:rPr>
                        <a:t> (clock cycles) </a:t>
                      </a:r>
                      <a:endParaRPr kumimoji="1" lang="ja-JP" altLang="en-US" sz="11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779E"/>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r>
                        <a:rPr kumimoji="1" lang="en-US" altLang="ja-JP" sz="1100">
                          <a:solidFill>
                            <a:schemeClr val="bg1"/>
                          </a:solidFill>
                        </a:rPr>
                        <a:t>Total Energy</a:t>
                      </a:r>
                    </a:p>
                    <a:p>
                      <a:pPr algn="ctr"/>
                      <a:r>
                        <a:rPr kumimoji="1" lang="en-US" altLang="ja-JP" sz="1100">
                          <a:solidFill>
                            <a:schemeClr val="bg1"/>
                          </a:solidFill>
                        </a:rPr>
                        <a:t>(nanojoules) </a:t>
                      </a:r>
                      <a:endParaRPr kumimoji="1" lang="en-US" altLang="ja-JP" sz="11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779E"/>
                    </a:solidFill>
                  </a:tcPr>
                </a:tc>
                <a:extLst>
                  <a:ext uri="{0D108BD9-81ED-4DB2-BD59-A6C34878D82A}">
                    <a16:rowId xmlns:a16="http://schemas.microsoft.com/office/drawing/2014/main" val="2591188482"/>
                  </a:ext>
                </a:extLst>
              </a:tr>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r>
                        <a:rPr kumimoji="1" lang="en-US" altLang="zh-CN" sz="1400" b="0" i="0" u="none" strike="noStrike" kern="1200" baseline="0">
                          <a:solidFill>
                            <a:schemeClr val="tx1"/>
                          </a:solidFill>
                          <a:latin typeface="Arial"/>
                          <a:ea typeface="+mn-ea"/>
                          <a:cs typeface="+mn-cs"/>
                        </a:rPr>
                        <a:t>load</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100" b="1"/>
                        <a:t>8</a:t>
                      </a:r>
                      <a:endParaRPr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100" b="1" kern="1200">
                          <a:solidFill>
                            <a:schemeClr val="tx1"/>
                          </a:solidFill>
                          <a:latin typeface="Arial"/>
                          <a:ea typeface="+mn-ea"/>
                          <a:cs typeface="+mn-cs"/>
                        </a:rPr>
                        <a:t>16.018 </a:t>
                      </a:r>
                      <a:endParaRPr kumimoji="1" lang="ja-JP" altLang="en-US" sz="1100" b="1" kern="120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r>
                        <a:rPr kumimoji="1" lang="en-US" altLang="ja-JP" sz="1100" b="1" kern="1200">
                          <a:solidFill>
                            <a:schemeClr val="tx1"/>
                          </a:solidFill>
                          <a:latin typeface="Arial"/>
                          <a:ea typeface="+mn-ea"/>
                          <a:cs typeface="+mn-cs"/>
                        </a:rPr>
                        <a:t>13.248</a:t>
                      </a:r>
                      <a:endParaRPr kumimoji="1" lang="ja-JP" altLang="en-US" sz="1100" b="1" kern="120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1573994"/>
                  </a:ext>
                </a:extLst>
              </a:tr>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zh-CN" sz="1400" b="0" i="0" u="none" strike="noStrike" kern="1200" baseline="0">
                          <a:solidFill>
                            <a:schemeClr val="tx1"/>
                          </a:solidFill>
                          <a:latin typeface="Arial"/>
                          <a:ea typeface="+mn-ea"/>
                          <a:cs typeface="+mn-cs"/>
                        </a:rPr>
                        <a:t>store</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100" b="1"/>
                        <a:t>4</a:t>
                      </a:r>
                      <a:endParaRPr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100" b="1" kern="1200">
                          <a:solidFill>
                            <a:schemeClr val="tx1"/>
                          </a:solidFill>
                          <a:latin typeface="Arial"/>
                          <a:ea typeface="+mn-ea"/>
                          <a:cs typeface="+mn-cs"/>
                        </a:rPr>
                        <a:t>4.005</a:t>
                      </a:r>
                      <a:endParaRPr kumimoji="1" lang="ja-JP" altLang="en-US" sz="1100" b="1"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r>
                        <a:rPr kumimoji="1" lang="en-US" altLang="ja-JP" sz="1100" b="1" kern="1200">
                          <a:solidFill>
                            <a:schemeClr val="tx1"/>
                          </a:solidFill>
                          <a:latin typeface="Arial"/>
                          <a:ea typeface="+mn-ea"/>
                          <a:cs typeface="+mn-cs"/>
                        </a:rPr>
                        <a:t>3.456 </a:t>
                      </a:r>
                      <a:endParaRPr kumimoji="1" lang="ja-JP" altLang="en-US" sz="1100" b="1"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72842754"/>
                  </a:ext>
                </a:extLst>
              </a:tr>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b="0" i="0" u="none" strike="noStrike" kern="1200" baseline="0">
                          <a:solidFill>
                            <a:schemeClr val="tx1"/>
                          </a:solidFill>
                          <a:latin typeface="Arial"/>
                          <a:ea typeface="+mn-ea"/>
                          <a:cs typeface="+mn-cs"/>
                        </a:rPr>
                        <a:t>add</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400"/>
                        <a:t>1</a:t>
                      </a:r>
                      <a:endParaRPr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100" b="1" kern="1200">
                          <a:solidFill>
                            <a:schemeClr val="tx1"/>
                          </a:solidFill>
                          <a:latin typeface="Arial"/>
                          <a:ea typeface="+mn-ea"/>
                          <a:cs typeface="+mn-cs"/>
                        </a:rPr>
                        <a:t>1.001</a:t>
                      </a:r>
                      <a:endParaRPr kumimoji="1" lang="ja-JP" altLang="en-US" sz="1100" b="1"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100" b="1" kern="1200">
                          <a:solidFill>
                            <a:schemeClr val="tx1"/>
                          </a:solidFill>
                          <a:latin typeface="Arial"/>
                          <a:ea typeface="+mn-ea"/>
                          <a:cs typeface="+mn-cs"/>
                        </a:rPr>
                        <a:t>0.864 </a:t>
                      </a:r>
                      <a:endParaRPr kumimoji="1" lang="ja-JP" altLang="en-US" sz="1100" b="1"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6886199"/>
                  </a:ext>
                </a:extLst>
              </a:tr>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zh-CN" sz="1400" b="0" i="0" u="none" strike="noStrike" kern="1200" baseline="0">
                          <a:solidFill>
                            <a:schemeClr val="tx1"/>
                          </a:solidFill>
                          <a:latin typeface="Arial"/>
                          <a:ea typeface="+mn-ea"/>
                          <a:cs typeface="+mn-cs"/>
                        </a:rPr>
                        <a:t>sub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400"/>
                        <a:t>1</a:t>
                      </a:r>
                      <a:endParaRPr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100" b="1" kern="1200">
                          <a:solidFill>
                            <a:schemeClr val="tx1"/>
                          </a:solidFill>
                          <a:latin typeface="Arial"/>
                          <a:ea typeface="+mn-ea"/>
                          <a:cs typeface="+mn-cs"/>
                        </a:rPr>
                        <a:t>1.001 </a:t>
                      </a:r>
                      <a:endParaRPr kumimoji="1" lang="ja-JP" altLang="en-US" sz="1100" b="1"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100" b="1" kern="1200">
                          <a:solidFill>
                            <a:schemeClr val="tx1"/>
                          </a:solidFill>
                          <a:latin typeface="Arial"/>
                          <a:ea typeface="+mn-ea"/>
                          <a:cs typeface="+mn-cs"/>
                        </a:rPr>
                        <a:t>0.864 </a:t>
                      </a:r>
                      <a:endParaRPr kumimoji="1" lang="ja-JP" altLang="en-US" sz="1100" b="1"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094923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zh-CN" sz="1400" b="0" i="0" u="none" strike="noStrike" kern="1200" baseline="0">
                          <a:solidFill>
                            <a:schemeClr val="tx1"/>
                          </a:solidFill>
                          <a:latin typeface="Arial"/>
                          <a:ea typeface="+mn-ea"/>
                          <a:cs typeface="+mn-cs"/>
                        </a:rPr>
                        <a:t>mul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kern="1200">
                          <a:solidFill>
                            <a:schemeClr val="tx1"/>
                          </a:solidFill>
                          <a:latin typeface="Arial"/>
                          <a:ea typeface="+mn-ea"/>
                          <a:cs typeface="+mn-cs"/>
                        </a:rPr>
                        <a:t>1</a:t>
                      </a:r>
                      <a:endParaRPr kumimoji="1" lang="ja-JP" altLang="en-US" sz="1400"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100" b="1" kern="1200">
                          <a:solidFill>
                            <a:schemeClr val="tx1"/>
                          </a:solidFill>
                          <a:latin typeface="Arial"/>
                          <a:ea typeface="+mn-ea"/>
                          <a:cs typeface="+mn-cs"/>
                        </a:rPr>
                        <a:t>1.001 </a:t>
                      </a:r>
                      <a:endParaRPr kumimoji="1" lang="ja-JP" altLang="en-US" sz="1100" b="1"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100" b="1" kern="1200">
                          <a:solidFill>
                            <a:schemeClr val="tx1"/>
                          </a:solidFill>
                          <a:latin typeface="Arial"/>
                          <a:ea typeface="+mn-ea"/>
                          <a:cs typeface="+mn-cs"/>
                        </a:rPr>
                        <a:t>0.864 </a:t>
                      </a:r>
                      <a:endParaRPr kumimoji="1" lang="ja-JP" altLang="en-US" sz="1100" b="1" kern="120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83205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zh-CN" sz="1400" b="0" i="0" u="none" strike="noStrike" kern="1200" baseline="0">
                          <a:solidFill>
                            <a:schemeClr val="tx1"/>
                          </a:solidFill>
                          <a:latin typeface="Arial"/>
                          <a:ea typeface="+mn-ea"/>
                          <a:cs typeface="+mn-cs"/>
                        </a:rPr>
                        <a:t>udiv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kern="1200">
                          <a:solidFill>
                            <a:schemeClr val="tx1"/>
                          </a:solidFill>
                          <a:latin typeface="Arial"/>
                          <a:ea typeface="+mn-ea"/>
                          <a:cs typeface="+mn-cs"/>
                        </a:rPr>
                        <a:t>1</a:t>
                      </a:r>
                      <a:endParaRPr kumimoji="1" lang="ja-JP" altLang="en-US" sz="1400"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100" b="1" kern="1200">
                          <a:solidFill>
                            <a:schemeClr val="tx1"/>
                          </a:solidFill>
                          <a:latin typeface="Arial"/>
                          <a:ea typeface="+mn-ea"/>
                          <a:cs typeface="+mn-cs"/>
                        </a:rPr>
                        <a:t>5.006 </a:t>
                      </a:r>
                      <a:endParaRPr kumimoji="1" lang="ja-JP" altLang="en-US" sz="1100" b="1"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100" b="1" kern="1200">
                          <a:solidFill>
                            <a:schemeClr val="tx1"/>
                          </a:solidFill>
                          <a:latin typeface="Arial"/>
                          <a:ea typeface="+mn-ea"/>
                          <a:cs typeface="+mn-cs"/>
                        </a:rPr>
                        <a:t>3.888 </a:t>
                      </a:r>
                      <a:endParaRPr kumimoji="1" lang="ja-JP" altLang="en-US" sz="1100" b="1" kern="120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311370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zh-CN" sz="1400" b="0" i="1" u="sng" strike="noStrike" kern="1200" baseline="0">
                          <a:solidFill>
                            <a:schemeClr val="tx1"/>
                          </a:solidFill>
                          <a:latin typeface="Arial"/>
                          <a:ea typeface="+mn-ea"/>
                          <a:cs typeface="+mn-cs"/>
                        </a:rPr>
                        <a:t>for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kern="1200">
                          <a:solidFill>
                            <a:schemeClr val="tx1"/>
                          </a:solidFill>
                          <a:latin typeface="Arial"/>
                          <a:ea typeface="+mn-ea"/>
                          <a:cs typeface="+mn-cs"/>
                        </a:rPr>
                        <a:t>1</a:t>
                      </a:r>
                      <a:endParaRPr kumimoji="1" lang="ja-JP" altLang="en-US" sz="1400"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100" b="1" kern="1200">
                          <a:solidFill>
                            <a:schemeClr val="tx1"/>
                          </a:solidFill>
                          <a:latin typeface="Arial"/>
                          <a:ea typeface="+mn-ea"/>
                          <a:cs typeface="+mn-cs"/>
                        </a:rPr>
                        <a:t>4.007 </a:t>
                      </a:r>
                      <a:endParaRPr kumimoji="1" lang="ja-JP" altLang="en-US" sz="1100" b="1"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100" b="1" kern="1200">
                          <a:solidFill>
                            <a:schemeClr val="tx1"/>
                          </a:solidFill>
                          <a:latin typeface="Arial"/>
                          <a:ea typeface="+mn-ea"/>
                          <a:cs typeface="+mn-cs"/>
                        </a:rPr>
                        <a:t>3.24 </a:t>
                      </a:r>
                      <a:endParaRPr kumimoji="1" lang="ja-JP" altLang="en-US" sz="1100" b="1" kern="120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4587643"/>
                  </a:ext>
                </a:extLst>
              </a:tr>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r>
                        <a:rPr kumimoji="1" lang="en-US" altLang="ja-JP" sz="1200" b="1">
                          <a:solidFill>
                            <a:schemeClr val="tx1"/>
                          </a:solidFill>
                        </a:rPr>
                        <a:t>Total</a:t>
                      </a:r>
                      <a:endParaRPr kumimoji="1" lang="ja-JP"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B76B"/>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ja-JP" altLang="en-US"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B76B"/>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100" b="1" kern="1200">
                          <a:solidFill>
                            <a:schemeClr val="tx1"/>
                          </a:solidFill>
                          <a:latin typeface="Arial"/>
                          <a:ea typeface="+mn-ea"/>
                          <a:cs typeface="+mn-cs"/>
                        </a:rPr>
                        <a:t>32.039</a:t>
                      </a:r>
                      <a:endParaRPr kumimoji="1" lang="ja-JP" altLang="en-US" sz="1100" b="1"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B76B"/>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100" b="1" kern="1200">
                          <a:solidFill>
                            <a:schemeClr val="tx1"/>
                          </a:solidFill>
                          <a:latin typeface="Arial"/>
                          <a:ea typeface="+mn-ea"/>
                          <a:cs typeface="+mn-cs"/>
                        </a:rPr>
                        <a:t>26.424</a:t>
                      </a:r>
                      <a:endParaRPr kumimoji="1" lang="ja-JP" altLang="en-US" sz="1100" b="1"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B76B"/>
                    </a:solidFill>
                  </a:tcPr>
                </a:tc>
                <a:extLst>
                  <a:ext uri="{0D108BD9-81ED-4DB2-BD59-A6C34878D82A}">
                    <a16:rowId xmlns:a16="http://schemas.microsoft.com/office/drawing/2014/main" val="2144253115"/>
                  </a:ext>
                </a:extLst>
              </a:tr>
            </a:tbl>
          </a:graphicData>
        </a:graphic>
      </p:graphicFrame>
      <p:pic>
        <p:nvPicPr>
          <p:cNvPr id="17" name="图形 16">
            <a:extLst>
              <a:ext uri="{FF2B5EF4-FFF2-40B4-BE49-F238E27FC236}">
                <a16:creationId xmlns:a16="http://schemas.microsoft.com/office/drawing/2014/main" id="{052E7698-8AC1-D78F-D4AE-2A17AA99F3CB}"/>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7939" t="7866" r="9621" b="5055"/>
          <a:stretch/>
        </p:blipFill>
        <p:spPr>
          <a:xfrm>
            <a:off x="4511428" y="1655670"/>
            <a:ext cx="4408557" cy="3498762"/>
          </a:xfrm>
          <a:prstGeom prst="rect">
            <a:avLst/>
          </a:prstGeom>
        </p:spPr>
      </p:pic>
    </p:spTree>
    <p:extLst>
      <p:ext uri="{BB962C8B-B14F-4D97-AF65-F5344CB8AC3E}">
        <p14:creationId xmlns:p14="http://schemas.microsoft.com/office/powerpoint/2010/main" val="178722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Evaluation with Models</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22</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9" name="Google Shape;404;g2bb7cc28b3e_0_641">
            <a:extLst>
              <a:ext uri="{FF2B5EF4-FFF2-40B4-BE49-F238E27FC236}">
                <a16:creationId xmlns:a16="http://schemas.microsoft.com/office/drawing/2014/main" id="{2D54C57D-7E19-198A-66DE-690F3DC16A2C}"/>
              </a:ext>
            </a:extLst>
          </p:cNvPr>
          <p:cNvPicPr preferRelativeResize="0"/>
          <p:nvPr/>
        </p:nvPicPr>
        <p:blipFill>
          <a:blip r:embed="rId3">
            <a:alphaModFix/>
          </a:blip>
          <a:stretch>
            <a:fillRect/>
          </a:stretch>
        </p:blipFill>
        <p:spPr>
          <a:xfrm>
            <a:off x="1524671" y="1655821"/>
            <a:ext cx="6008399" cy="1692225"/>
          </a:xfrm>
          <a:prstGeom prst="rect">
            <a:avLst/>
          </a:prstGeom>
          <a:noFill/>
          <a:ln>
            <a:noFill/>
          </a:ln>
        </p:spPr>
      </p:pic>
      <p:pic>
        <p:nvPicPr>
          <p:cNvPr id="10" name="Google Shape;405;g2bb7cc28b3e_0_641">
            <a:extLst>
              <a:ext uri="{FF2B5EF4-FFF2-40B4-BE49-F238E27FC236}">
                <a16:creationId xmlns:a16="http://schemas.microsoft.com/office/drawing/2014/main" id="{7A0DC313-6D10-A5E1-BE17-B7215CAE16B7}"/>
              </a:ext>
            </a:extLst>
          </p:cNvPr>
          <p:cNvPicPr preferRelativeResize="0"/>
          <p:nvPr/>
        </p:nvPicPr>
        <p:blipFill>
          <a:blip r:embed="rId4">
            <a:alphaModFix/>
          </a:blip>
          <a:stretch>
            <a:fillRect/>
          </a:stretch>
        </p:blipFill>
        <p:spPr>
          <a:xfrm>
            <a:off x="1602357" y="3574375"/>
            <a:ext cx="5853025" cy="2902625"/>
          </a:xfrm>
          <a:prstGeom prst="rect">
            <a:avLst/>
          </a:prstGeom>
          <a:noFill/>
          <a:ln>
            <a:noFill/>
          </a:ln>
        </p:spPr>
      </p:pic>
      <p:sp>
        <p:nvSpPr>
          <p:cNvPr id="11" name="文本框 10">
            <a:extLst>
              <a:ext uri="{FF2B5EF4-FFF2-40B4-BE49-F238E27FC236}">
                <a16:creationId xmlns:a16="http://schemas.microsoft.com/office/drawing/2014/main" id="{4C90A05D-3BFD-65AE-A2D1-55B67077A167}"/>
              </a:ext>
            </a:extLst>
          </p:cNvPr>
          <p:cNvSpPr txBox="1"/>
          <p:nvPr/>
        </p:nvSpPr>
        <p:spPr>
          <a:xfrm>
            <a:off x="3430651" y="3283625"/>
            <a:ext cx="2196435" cy="276999"/>
          </a:xfrm>
          <a:prstGeom prst="rect">
            <a:avLst/>
          </a:prstGeom>
          <a:noFill/>
        </p:spPr>
        <p:txBody>
          <a:bodyPr wrap="none" rtlCol="0">
            <a:spAutoFit/>
          </a:bodyPr>
          <a:lstStyle/>
          <a:p>
            <a:r>
              <a:rPr lang="en-US" altLang="ja-JP" sz="1200" kern="0">
                <a:latin typeface="Meiryo"/>
                <a:ea typeface="Meiryo"/>
                <a:sym typeface="Meiryo"/>
              </a:rPr>
              <a:t>Overall Model Construction</a:t>
            </a:r>
          </a:p>
        </p:txBody>
      </p:sp>
      <p:sp>
        <p:nvSpPr>
          <p:cNvPr id="12" name="文本框 11">
            <a:extLst>
              <a:ext uri="{FF2B5EF4-FFF2-40B4-BE49-F238E27FC236}">
                <a16:creationId xmlns:a16="http://schemas.microsoft.com/office/drawing/2014/main" id="{72456C91-FFC8-675E-0543-3052FA98E432}"/>
              </a:ext>
            </a:extLst>
          </p:cNvPr>
          <p:cNvSpPr txBox="1"/>
          <p:nvPr/>
        </p:nvSpPr>
        <p:spPr>
          <a:xfrm>
            <a:off x="3173299" y="6476054"/>
            <a:ext cx="2925801" cy="276999"/>
          </a:xfrm>
          <a:prstGeom prst="rect">
            <a:avLst/>
          </a:prstGeom>
          <a:noFill/>
        </p:spPr>
        <p:txBody>
          <a:bodyPr wrap="none" rtlCol="0">
            <a:spAutoFit/>
          </a:bodyPr>
          <a:lstStyle/>
          <a:p>
            <a:r>
              <a:rPr lang="en-US" altLang="ja-JP" sz="1200" kern="0">
                <a:latin typeface="Meiryo"/>
                <a:ea typeface="Meiryo"/>
                <a:sym typeface="Meiryo"/>
              </a:rPr>
              <a:t>For Iterator Subsystem Construction</a:t>
            </a:r>
          </a:p>
        </p:txBody>
      </p:sp>
    </p:spTree>
    <p:extLst>
      <p:ext uri="{BB962C8B-B14F-4D97-AF65-F5344CB8AC3E}">
        <p14:creationId xmlns:p14="http://schemas.microsoft.com/office/powerpoint/2010/main" val="920127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Evaluation with Models</a:t>
            </a:r>
          </a:p>
          <a:p>
            <a:pPr marL="592931" lvl="1" indent="-135731" defTabSz="914400">
              <a:spcBef>
                <a:spcPts val="0"/>
              </a:spcBef>
            </a:pPr>
            <a:r>
              <a:rPr lang="en-US" altLang="ja-JP" kern="0">
                <a:latin typeface="Meiryo"/>
                <a:ea typeface="Meiryo"/>
                <a:sym typeface="Meiryo"/>
              </a:rPr>
              <a:t>Code generated by Embedded Coder</a:t>
            </a:r>
          </a:p>
          <a:p>
            <a:pPr marL="457200" lvl="1" indent="0" defTabSz="914400">
              <a:spcBef>
                <a:spcPts val="0"/>
              </a:spcBef>
              <a:buNone/>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Execute in user code with function calls</a:t>
            </a:r>
          </a:p>
          <a:p>
            <a:pPr marL="592931" lvl="1"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Convert to LLVM-IR instructions</a:t>
            </a:r>
          </a:p>
          <a:p>
            <a:pPr marL="457200" lvl="1" indent="0" defTabSz="914400">
              <a:spcBef>
                <a:spcPts val="0"/>
              </a:spcBef>
              <a:buNone/>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Make predictions with proposed too</a:t>
            </a:r>
            <a:r>
              <a:rPr lang="en-US" altLang="zh-CN" kern="0">
                <a:latin typeface="Meiryo"/>
                <a:ea typeface="Meiryo"/>
                <a:sym typeface="Meiryo"/>
              </a:rPr>
              <a:t>l</a:t>
            </a: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23</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 Environment</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sp>
        <p:nvSpPr>
          <p:cNvPr id="3" name="文本框 2">
            <a:extLst>
              <a:ext uri="{FF2B5EF4-FFF2-40B4-BE49-F238E27FC236}">
                <a16:creationId xmlns:a16="http://schemas.microsoft.com/office/drawing/2014/main" id="{6372A898-264F-20C6-A8BC-9780274C2D72}"/>
              </a:ext>
            </a:extLst>
          </p:cNvPr>
          <p:cNvSpPr txBox="1"/>
          <p:nvPr/>
        </p:nvSpPr>
        <p:spPr>
          <a:xfrm>
            <a:off x="1704456" y="4116223"/>
            <a:ext cx="5863487" cy="1569660"/>
          </a:xfrm>
          <a:prstGeom prst="rect">
            <a:avLst/>
          </a:prstGeom>
          <a:noFill/>
          <a:ln>
            <a:solidFill>
              <a:srgbClr val="142976"/>
            </a:solidFill>
          </a:ln>
        </p:spPr>
        <p:txBody>
          <a:bodyPr wrap="square" rtlCol="0">
            <a:spAutoFit/>
          </a:bodyPr>
          <a:lstStyle/>
          <a:p>
            <a:r>
              <a:rPr lang="en-US" altLang="zh-CN" sz="1600">
                <a:latin typeface="Courier New" panose="02070309020205020404" pitchFamily="49" charset="0"/>
                <a:cs typeface="Courier New" panose="02070309020205020404" pitchFamily="49" charset="0"/>
              </a:rPr>
              <a:t>for (si_iter = 1; si_iter &lt;= temp; si_iter ++)</a:t>
            </a:r>
          </a:p>
          <a:p>
            <a:r>
              <a:rPr lang="en-US" altLang="zh-CN" sz="1600">
                <a:latin typeface="Courier New" panose="02070309020205020404" pitchFamily="49" charset="0"/>
                <a:cs typeface="Courier New" panose="02070309020205020404" pitchFamily="49" charset="0"/>
              </a:rPr>
              <a:t>{</a:t>
            </a:r>
          </a:p>
          <a:p>
            <a:r>
              <a:rPr lang="en-US" altLang="zh-CN" sz="1600">
                <a:latin typeface="Courier New" panose="02070309020205020404" pitchFamily="49" charset="0"/>
                <a:cs typeface="Courier New" panose="02070309020205020404" pitchFamily="49" charset="0"/>
              </a:rPr>
              <a:t>	z = ( x + y) * k;</a:t>
            </a:r>
          </a:p>
          <a:p>
            <a:r>
              <a:rPr lang="en-US" altLang="zh-CN" sz="1600">
                <a:latin typeface="Courier New" panose="02070309020205020404" pitchFamily="49" charset="0"/>
                <a:cs typeface="Courier New" panose="02070309020205020404" pitchFamily="49" charset="0"/>
              </a:rPr>
              <a:t>	b = z – a;</a:t>
            </a:r>
          </a:p>
          <a:p>
            <a:r>
              <a:rPr lang="en-US" altLang="zh-CN" sz="1600">
                <a:latin typeface="Courier New" panose="02070309020205020404" pitchFamily="49" charset="0"/>
                <a:cs typeface="Courier New" panose="02070309020205020404" pitchFamily="49" charset="0"/>
              </a:rPr>
              <a:t>	d = b / c;</a:t>
            </a:r>
          </a:p>
          <a:p>
            <a:r>
              <a:rPr lang="en-US" altLang="zh-CN" sz="1600">
                <a:latin typeface="Courier New" panose="02070309020205020404" pitchFamily="49" charset="0"/>
                <a:cs typeface="Courier New" panose="02070309020205020404" pitchFamily="49" charset="0"/>
              </a:rPr>
              <a:t>}</a:t>
            </a:r>
            <a:endParaRPr lang="zh-CN" altLang="en-US"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9206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Evaluation with Models</a:t>
            </a:r>
          </a:p>
          <a:p>
            <a:pPr marL="592931" lvl="1" indent="-135731" defTabSz="914400">
              <a:spcBef>
                <a:spcPts val="0"/>
              </a:spcBef>
            </a:pPr>
            <a:r>
              <a:rPr lang="en-US" altLang="ja-JP" kern="0">
                <a:latin typeface="Meiryo"/>
                <a:ea typeface="Meiryo"/>
                <a:sym typeface="Meiryo"/>
              </a:rPr>
              <a:t>Result</a:t>
            </a:r>
          </a:p>
          <a:p>
            <a:pPr marL="1050131" lvl="2" indent="-135731" defTabSz="914400">
              <a:spcBef>
                <a:spcPts val="0"/>
              </a:spcBef>
            </a:pPr>
            <a:r>
              <a:rPr lang="en-US" altLang="ja-JP" kern="0">
                <a:latin typeface="Meiryo"/>
                <a:ea typeface="Meiryo"/>
                <a:sym typeface="Meiryo"/>
              </a:rPr>
              <a:t>Prediction</a:t>
            </a:r>
          </a:p>
          <a:p>
            <a:pPr marL="1507331" lvl="3" indent="-135731" defTabSz="914400">
              <a:spcBef>
                <a:spcPts val="0"/>
              </a:spcBef>
            </a:pPr>
            <a:r>
              <a:rPr lang="en-US" altLang="ja-JP" kern="0">
                <a:latin typeface="Meiryo"/>
                <a:ea typeface="Meiryo"/>
                <a:sym typeface="Meiryo"/>
              </a:rPr>
              <a:t>2,059,200,000 nJ</a:t>
            </a:r>
          </a:p>
          <a:p>
            <a:pPr marL="1050131" lvl="2" indent="-135731" defTabSz="914400">
              <a:spcBef>
                <a:spcPts val="0"/>
              </a:spcBef>
            </a:pPr>
            <a:r>
              <a:rPr lang="en-US" altLang="ja-JP" kern="0">
                <a:latin typeface="Meiryo"/>
                <a:ea typeface="Meiryo"/>
                <a:sym typeface="Meiryo"/>
              </a:rPr>
              <a:t>Measurement</a:t>
            </a:r>
          </a:p>
          <a:p>
            <a:pPr marL="1507331" lvl="3" indent="-135731" defTabSz="914400">
              <a:spcBef>
                <a:spcPts val="0"/>
              </a:spcBef>
            </a:pPr>
            <a:r>
              <a:rPr lang="en-US" altLang="ja-JP" kern="0">
                <a:latin typeface="Meiryo"/>
                <a:ea typeface="Meiryo"/>
                <a:sym typeface="Meiryo"/>
              </a:rPr>
              <a:t>1,980,000,000 nJ</a:t>
            </a:r>
          </a:p>
          <a:p>
            <a:pPr marL="1050131" lvl="2" indent="-135731" defTabSz="914400">
              <a:spcBef>
                <a:spcPts val="0"/>
              </a:spcBef>
            </a:pPr>
            <a:r>
              <a:rPr lang="en-US" altLang="ja-JP" kern="0">
                <a:solidFill>
                  <a:srgbClr val="FF0000"/>
                </a:solidFill>
                <a:latin typeface="Meiryo"/>
                <a:ea typeface="Meiryo"/>
                <a:sym typeface="Meiryo"/>
              </a:rPr>
              <a:t>Error: 4%</a:t>
            </a:r>
          </a:p>
          <a:p>
            <a:pPr marL="1050131" lvl="2"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Error Analysis</a:t>
            </a:r>
          </a:p>
          <a:p>
            <a:pPr marL="1050131" lvl="2" indent="-135731" defTabSz="914400">
              <a:spcBef>
                <a:spcPts val="0"/>
              </a:spcBef>
            </a:pPr>
            <a:r>
              <a:rPr lang="en-US" altLang="ja-JP" kern="0">
                <a:latin typeface="Meiryo"/>
                <a:ea typeface="Meiryo"/>
                <a:sym typeface="Meiryo"/>
              </a:rPr>
              <a:t>Focus on “for” statement</a:t>
            </a:r>
          </a:p>
          <a:p>
            <a:pPr marL="1507331" lvl="3" indent="-135731" defTabSz="914400">
              <a:spcBef>
                <a:spcPts val="0"/>
              </a:spcBef>
            </a:pPr>
            <a:r>
              <a:rPr lang="en-US" altLang="ja-JP" kern="0">
                <a:latin typeface="Meiryo"/>
                <a:ea typeface="Meiryo"/>
                <a:sym typeface="Meiryo"/>
              </a:rPr>
              <a:t>Other codes’ ignored</a:t>
            </a:r>
          </a:p>
          <a:p>
            <a:pPr marL="1050131" lvl="2" indent="-135731" defTabSz="914400">
              <a:spcBef>
                <a:spcPts val="0"/>
              </a:spcBef>
            </a:pPr>
            <a:r>
              <a:rPr lang="en-US" altLang="ja-JP" kern="0">
                <a:latin typeface="Meiryo"/>
                <a:ea typeface="Meiryo"/>
                <a:sym typeface="Meiryo"/>
              </a:rPr>
              <a:t>Precision of the equipment</a:t>
            </a:r>
          </a:p>
          <a:p>
            <a:pPr marL="1507331" lvl="3" indent="-135731" defTabSz="914400">
              <a:spcBef>
                <a:spcPts val="0"/>
              </a:spcBef>
            </a:pPr>
            <a:r>
              <a:rPr lang="en-US" altLang="ja-JP" kern="0">
                <a:latin typeface="Meiryo"/>
                <a:ea typeface="Meiryo"/>
                <a:sym typeface="Meiryo"/>
              </a:rPr>
              <a:t>1,000 times per second</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24</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 Environment</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4" name="图片 3">
            <a:extLst>
              <a:ext uri="{FF2B5EF4-FFF2-40B4-BE49-F238E27FC236}">
                <a16:creationId xmlns:a16="http://schemas.microsoft.com/office/drawing/2014/main" id="{3333EE23-96D0-900C-2362-921D867A9B44}"/>
              </a:ext>
            </a:extLst>
          </p:cNvPr>
          <p:cNvPicPr>
            <a:picLocks noChangeAspect="1"/>
          </p:cNvPicPr>
          <p:nvPr/>
        </p:nvPicPr>
        <p:blipFill>
          <a:blip r:embed="rId3"/>
          <a:stretch>
            <a:fillRect/>
          </a:stretch>
        </p:blipFill>
        <p:spPr>
          <a:xfrm>
            <a:off x="5036334" y="1187027"/>
            <a:ext cx="3801218" cy="3833706"/>
          </a:xfrm>
          <a:prstGeom prst="rect">
            <a:avLst/>
          </a:prstGeom>
        </p:spPr>
      </p:pic>
    </p:spTree>
    <p:extLst>
      <p:ext uri="{BB962C8B-B14F-4D97-AF65-F5344CB8AC3E}">
        <p14:creationId xmlns:p14="http://schemas.microsoft.com/office/powerpoint/2010/main" val="2928577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926192-18F5-4195-8580-7D73472B9380}"/>
              </a:ext>
            </a:extLst>
          </p:cNvPr>
          <p:cNvSpPr>
            <a:spLocks noGrp="1"/>
          </p:cNvSpPr>
          <p:nvPr>
            <p:ph type="title"/>
          </p:nvPr>
        </p:nvSpPr>
        <p:spPr/>
        <p:txBody>
          <a:bodyPr/>
          <a:lstStyle/>
          <a:p>
            <a:r>
              <a:rPr kumimoji="1" lang="en-US" altLang="ja-JP">
                <a:ea typeface="メイリオ" panose="020B0604030504040204" pitchFamily="50" charset="-128"/>
              </a:rPr>
              <a:t>Conclusions</a:t>
            </a:r>
            <a:endParaRPr kumimoji="1" lang="ja-JP" altLang="en-US" dirty="0">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B4708501-A71C-435A-8D30-CBFB015F16A2}"/>
              </a:ext>
            </a:extLst>
          </p:cNvPr>
          <p:cNvSpPr>
            <a:spLocks noGrp="1"/>
          </p:cNvSpPr>
          <p:nvPr>
            <p:ph idx="13"/>
          </p:nvPr>
        </p:nvSpPr>
        <p:spPr>
          <a:xfrm>
            <a:off x="304800" y="913897"/>
            <a:ext cx="8534400" cy="5070693"/>
          </a:xfrm>
        </p:spPr>
        <p:txBody>
          <a:bodyPr/>
          <a:lstStyle/>
          <a:p>
            <a:r>
              <a:rPr kumimoji="1" lang="en-US" altLang="ja-JP" u="sng">
                <a:latin typeface="メイリオ" panose="020B0604030504040204" pitchFamily="50" charset="-128"/>
                <a:ea typeface="メイリオ" panose="020B0604030504040204" pitchFamily="50" charset="-128"/>
              </a:rPr>
              <a:t>Proposed Method</a:t>
            </a:r>
            <a:endParaRPr kumimoji="1" lang="en-US" altLang="ja-JP" u="sng" dirty="0">
              <a:latin typeface="メイリオ" panose="020B0604030504040204" pitchFamily="50" charset="-128"/>
              <a:ea typeface="メイリオ" panose="020B0604030504040204" pitchFamily="50" charset="-128"/>
            </a:endParaRPr>
          </a:p>
          <a:p>
            <a:pPr lvl="1"/>
            <a:r>
              <a:rPr lang="en-US" altLang="ja-JP" sz="1800">
                <a:latin typeface="メイリオ" panose="020B0604030504040204" pitchFamily="50" charset="-128"/>
                <a:ea typeface="メイリオ" panose="020B0604030504040204" pitchFamily="50" charset="-128"/>
              </a:rPr>
              <a:t>Schema Construction: a structured approach to </a:t>
            </a:r>
            <a:r>
              <a:rPr lang="en-US" altLang="ja-JP" sz="1800">
                <a:solidFill>
                  <a:srgbClr val="FF0000"/>
                </a:solidFill>
                <a:latin typeface="メイリオ" panose="020B0604030504040204" pitchFamily="50" charset="-128"/>
                <a:ea typeface="メイリオ" panose="020B0604030504040204" pitchFamily="50" charset="-128"/>
              </a:rPr>
              <a:t>modeling energy </a:t>
            </a:r>
            <a:r>
              <a:rPr lang="en-US" altLang="zh-CN" sz="1800">
                <a:solidFill>
                  <a:srgbClr val="FF0000"/>
                </a:solidFill>
                <a:latin typeface="メイリオ" panose="020B0604030504040204" pitchFamily="50" charset="-128"/>
                <a:ea typeface="メイリオ" panose="020B0604030504040204" pitchFamily="50" charset="-128"/>
              </a:rPr>
              <a:t>consumption</a:t>
            </a:r>
            <a:endParaRPr lang="en-US" altLang="ja-JP" sz="1800">
              <a:solidFill>
                <a:srgbClr val="FF0000"/>
              </a:solidFill>
              <a:latin typeface="メイリオ" panose="020B0604030504040204" pitchFamily="50" charset="-128"/>
              <a:ea typeface="メイリオ" panose="020B0604030504040204" pitchFamily="50" charset="-128"/>
            </a:endParaRPr>
          </a:p>
          <a:p>
            <a:pPr lvl="1"/>
            <a:r>
              <a:rPr lang="en-US" altLang="ja-JP" sz="1800">
                <a:latin typeface="メイリオ" panose="020B0604030504040204" pitchFamily="50" charset="-128"/>
                <a:ea typeface="メイリオ" panose="020B0604030504040204" pitchFamily="50" charset="-128"/>
              </a:rPr>
              <a:t>Module Extraction: parts of the model </a:t>
            </a:r>
            <a:r>
              <a:rPr lang="en-US" altLang="ja-JP" sz="1800">
                <a:solidFill>
                  <a:srgbClr val="FF0000"/>
                </a:solidFill>
                <a:latin typeface="メイリオ" panose="020B0604030504040204" pitchFamily="50" charset="-128"/>
                <a:ea typeface="メイリオ" panose="020B0604030504040204" pitchFamily="50" charset="-128"/>
              </a:rPr>
              <a:t>relevant to energy consumption</a:t>
            </a:r>
          </a:p>
          <a:p>
            <a:pPr lvl="1"/>
            <a:r>
              <a:rPr lang="en-US" altLang="ja-JP" sz="1800">
                <a:latin typeface="メイリオ" panose="020B0604030504040204" pitchFamily="50" charset="-128"/>
                <a:ea typeface="メイリオ" panose="020B0604030504040204" pitchFamily="50" charset="-128"/>
              </a:rPr>
              <a:t>Energy Consumption Prediction Tool: software to </a:t>
            </a:r>
            <a:r>
              <a:rPr lang="en-US" altLang="ja-JP" sz="1800">
                <a:solidFill>
                  <a:srgbClr val="FF0000"/>
                </a:solidFill>
                <a:latin typeface="メイリオ" panose="020B0604030504040204" pitchFamily="50" charset="-128"/>
                <a:ea typeface="メイリオ" panose="020B0604030504040204" pitchFamily="50" charset="-128"/>
              </a:rPr>
              <a:t>predict energy </a:t>
            </a:r>
            <a:r>
              <a:rPr lang="en-US" altLang="zh-CN" sz="1800">
                <a:solidFill>
                  <a:srgbClr val="FF0000"/>
                </a:solidFill>
                <a:latin typeface="メイリオ" panose="020B0604030504040204" pitchFamily="50" charset="-128"/>
                <a:ea typeface="メイリオ" panose="020B0604030504040204" pitchFamily="50" charset="-128"/>
              </a:rPr>
              <a:t>consumption</a:t>
            </a:r>
            <a:endParaRPr kumimoji="1" lang="ja-JP" altLang="en-US" dirty="0">
              <a:solidFill>
                <a:srgbClr val="FF0000"/>
              </a:solidFill>
              <a:latin typeface="メイリオ" panose="020B0604030504040204" pitchFamily="50" charset="-128"/>
              <a:ea typeface="メイリオ" panose="020B0604030504040204" pitchFamily="50" charset="-128"/>
            </a:endParaRPr>
          </a:p>
          <a:p>
            <a:r>
              <a:rPr kumimoji="1" lang="ja-JP" altLang="en-US">
                <a:latin typeface="メイリオ" panose="020B0604030504040204" pitchFamily="50" charset="-128"/>
                <a:ea typeface="メイリオ" panose="020B0604030504040204" pitchFamily="50" charset="-128"/>
              </a:rPr>
              <a:t> </a:t>
            </a:r>
            <a:r>
              <a:rPr kumimoji="1" lang="en-US" altLang="ja-JP" u="sng">
                <a:latin typeface="メイリオ" panose="020B0604030504040204" pitchFamily="50" charset="-128"/>
                <a:ea typeface="メイリオ" panose="020B0604030504040204" pitchFamily="50" charset="-128"/>
              </a:rPr>
              <a:t>Contributions</a:t>
            </a:r>
            <a:endParaRPr kumimoji="1" lang="ja-JP" altLang="en-US" u="sng" dirty="0">
              <a:latin typeface="メイリオ" panose="020B0604030504040204" pitchFamily="50" charset="-128"/>
              <a:ea typeface="メイリオ" panose="020B0604030504040204" pitchFamily="50" charset="-128"/>
            </a:endParaRPr>
          </a:p>
          <a:p>
            <a:pPr lvl="1"/>
            <a:r>
              <a:rPr lang="en-US" altLang="ja-JP" sz="1800">
                <a:latin typeface="メイリオ" panose="020B0604030504040204" pitchFamily="50" charset="-128"/>
                <a:ea typeface="メイリオ" panose="020B0604030504040204" pitchFamily="50" charset="-128"/>
              </a:rPr>
              <a:t>A schema is proposed to describe the energy consumption of instructions</a:t>
            </a:r>
          </a:p>
          <a:p>
            <a:pPr lvl="1"/>
            <a:r>
              <a:rPr lang="en-US" altLang="ja-JP" sz="1800">
                <a:latin typeface="メイリオ" panose="020B0604030504040204" pitchFamily="50" charset="-128"/>
                <a:ea typeface="メイリオ" panose="020B0604030504040204" pitchFamily="50" charset="-128"/>
              </a:rPr>
              <a:t>A method is proposed for extracting the working portion from generated code and transforming it into LLVM-IR</a:t>
            </a:r>
          </a:p>
          <a:p>
            <a:pPr lvl="1"/>
            <a:r>
              <a:rPr lang="en-US" altLang="ja-JP" sz="1800">
                <a:latin typeface="メイリオ" panose="020B0604030504040204" pitchFamily="50" charset="-128"/>
                <a:ea typeface="メイリオ" panose="020B0604030504040204" pitchFamily="50" charset="-128"/>
              </a:rPr>
              <a:t>A software tool is designed to predict model energy consumption</a:t>
            </a:r>
          </a:p>
          <a:p>
            <a:r>
              <a:rPr lang="ja-JP" altLang="en-US">
                <a:latin typeface="メイリオ" panose="020B0604030504040204" pitchFamily="50" charset="-128"/>
                <a:ea typeface="メイリオ" panose="020B0604030504040204" pitchFamily="50" charset="-128"/>
              </a:rPr>
              <a:t> </a:t>
            </a:r>
            <a:r>
              <a:rPr lang="en-US" altLang="ja-JP" u="sng">
                <a:latin typeface="メイリオ" panose="020B0604030504040204" pitchFamily="50" charset="-128"/>
                <a:ea typeface="メイリオ" panose="020B0604030504040204" pitchFamily="50" charset="-128"/>
              </a:rPr>
              <a:t>Evaluaion</a:t>
            </a:r>
          </a:p>
          <a:p>
            <a:pPr lvl="1"/>
            <a:r>
              <a:rPr lang="en-US" altLang="ja-JP" sz="1800">
                <a:latin typeface="メイリオ" panose="020B0604030504040204" pitchFamily="50" charset="-128"/>
                <a:ea typeface="メイリオ" panose="020B0604030504040204" pitchFamily="50" charset="-128"/>
              </a:rPr>
              <a:t>Validate the </a:t>
            </a:r>
            <a:r>
              <a:rPr lang="en-US" altLang="ja-JP" sz="1800">
                <a:solidFill>
                  <a:srgbClr val="FF0000"/>
                </a:solidFill>
                <a:latin typeface="メイリオ" panose="020B0604030504040204" pitchFamily="50" charset="-128"/>
                <a:ea typeface="メイリオ" panose="020B0604030504040204" pitchFamily="50" charset="-128"/>
              </a:rPr>
              <a:t>availability of schema </a:t>
            </a:r>
            <a:r>
              <a:rPr lang="en-US" altLang="ja-JP" sz="1800">
                <a:latin typeface="メイリオ" panose="020B0604030504040204" pitchFamily="50" charset="-128"/>
                <a:ea typeface="メイリオ" panose="020B0604030504040204" pitchFamily="50" charset="-128"/>
              </a:rPr>
              <a:t>through basic evaluation</a:t>
            </a:r>
          </a:p>
          <a:p>
            <a:pPr lvl="1"/>
            <a:r>
              <a:rPr lang="en-US" altLang="ja-JP" sz="1800">
                <a:latin typeface="メイリオ" panose="020B0604030504040204" pitchFamily="50" charset="-128"/>
                <a:ea typeface="メイリオ" panose="020B0604030504040204" pitchFamily="50" charset="-128"/>
              </a:rPr>
              <a:t>The </a:t>
            </a:r>
            <a:r>
              <a:rPr lang="en-US" altLang="ja-JP" sz="1800">
                <a:solidFill>
                  <a:srgbClr val="FF0000"/>
                </a:solidFill>
                <a:latin typeface="メイリオ" panose="020B0604030504040204" pitchFamily="50" charset="-128"/>
                <a:ea typeface="メイリオ" panose="020B0604030504040204" pitchFamily="50" charset="-128"/>
              </a:rPr>
              <a:t>usability of the method in Model-based Development is verified</a:t>
            </a:r>
            <a:r>
              <a:rPr lang="en-US" altLang="ja-JP" sz="1800">
                <a:latin typeface="メイリオ" panose="020B0604030504040204" pitchFamily="50" charset="-128"/>
                <a:ea typeface="メイリオ" panose="020B0604030504040204" pitchFamily="50" charset="-128"/>
              </a:rPr>
              <a:t> by means of actual model</a:t>
            </a:r>
            <a:endParaRPr lang="en-US" altLang="ja-JP" sz="2400" u="sng">
              <a:latin typeface="メイリオ" panose="020B0604030504040204" pitchFamily="50" charset="-128"/>
              <a:ea typeface="メイリオ" panose="020B0604030504040204" pitchFamily="50" charset="-128"/>
            </a:endParaRPr>
          </a:p>
          <a:p>
            <a:pPr marL="270272" lvl="1" indent="0">
              <a:buNone/>
            </a:pPr>
            <a:endParaRPr kumimoji="1" lang="ja-JP" altLang="en-US" sz="1400" dirty="0">
              <a:latin typeface="メイリオ" panose="020B0604030504040204" pitchFamily="50" charset="-128"/>
              <a:ea typeface="メイリオ" panose="020B0604030504040204" pitchFamily="50" charset="-128"/>
            </a:endParaRPr>
          </a:p>
        </p:txBody>
      </p:sp>
      <p:sp>
        <p:nvSpPr>
          <p:cNvPr id="7" name="スライド番号プレースホルダー 6">
            <a:extLst>
              <a:ext uri="{FF2B5EF4-FFF2-40B4-BE49-F238E27FC236}">
                <a16:creationId xmlns:a16="http://schemas.microsoft.com/office/drawing/2014/main" id="{F0AAE160-9D3E-43E7-B2B1-C70420E61C9B}"/>
              </a:ext>
            </a:extLst>
          </p:cNvPr>
          <p:cNvSpPr>
            <a:spLocks noGrp="1"/>
          </p:cNvSpPr>
          <p:nvPr>
            <p:ph type="sldNum" sz="quarter" idx="10"/>
          </p:nvPr>
        </p:nvSpPr>
        <p:spPr/>
        <p:txBody>
          <a:bodyPr/>
          <a:lstStyle/>
          <a:p>
            <a:fld id="{9D5CD4A6-B6C0-4D59-AF8F-F5056B56641C}" type="slidenum">
              <a:rPr kumimoji="1" lang="ja-JP" altLang="en-US" smtClean="0">
                <a:latin typeface="メイリオ" panose="020B0604030504040204" pitchFamily="50" charset="-128"/>
                <a:ea typeface="メイリオ" panose="020B0604030504040204" pitchFamily="50" charset="-128"/>
              </a:rPr>
              <a:t>25</a:t>
            </a:fld>
            <a:endParaRPr kumimoji="1" lang="ja-JP" alt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2232125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ja-JP" altLang="en-US" dirty="0">
                <a:ea typeface="メイリオ" panose="020B0604030504040204" pitchFamily="50" charset="-128"/>
              </a:rPr>
              <a:t>＜サブタイトル＞</a:t>
            </a: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12340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dirty="0">
                <a:ln>
                  <a:noFill/>
                </a:ln>
                <a:solidFill>
                  <a:srgbClr val="FFFFFF"/>
                </a:solidFill>
                <a:effectLst/>
                <a:uLnTx/>
                <a:uFillTx/>
                <a:latin typeface="+mj-lt"/>
                <a:ea typeface="メイリオ" panose="020B0604030504040204" pitchFamily="50" charset="-128"/>
              </a:rPr>
              <a:t>[</a:t>
            </a:r>
            <a:r>
              <a:rPr kumimoji="1" lang="ja-JP" altLang="en-US" sz="1200" b="1" i="0" u="none" strike="noStrike" kern="0" cap="none" spc="0" normalizeH="0" baseline="0" noProof="0" dirty="0">
                <a:ln>
                  <a:noFill/>
                </a:ln>
                <a:solidFill>
                  <a:srgbClr val="FFFFFF"/>
                </a:solidFill>
                <a:effectLst/>
                <a:uLnTx/>
                <a:uFillTx/>
                <a:latin typeface="+mj-lt"/>
                <a:ea typeface="メイリオ" panose="020B0604030504040204" pitchFamily="50" charset="-128"/>
              </a:rPr>
              <a:t>補足資料</a:t>
            </a:r>
            <a:r>
              <a:rPr kumimoji="1" lang="en-US" altLang="ja-JP" sz="1200" b="1" i="0" u="none" strike="noStrike" kern="0" cap="none" spc="0" normalizeH="0" baseline="0" noProof="0" dirty="0">
                <a:ln>
                  <a:noFill/>
                </a:ln>
                <a:solidFill>
                  <a:srgbClr val="FFFFFF"/>
                </a:solidFill>
                <a:effectLst/>
                <a:uLnTx/>
                <a:uFillTx/>
                <a:latin typeface="+mj-lt"/>
                <a:ea typeface="メイリオ" panose="020B0604030504040204" pitchFamily="50" charset="-128"/>
              </a:rPr>
              <a:t>]</a:t>
            </a:r>
            <a:endParaRPr kumimoji="1" lang="ja-JP" altLang="en-US" sz="1200" b="1" i="0" u="none" strike="noStrike" kern="0" cap="none" spc="0" normalizeH="0" baseline="0" noProof="0" dirty="0">
              <a:ln>
                <a:noFill/>
              </a:ln>
              <a:solidFill>
                <a:srgbClr val="FFFFFF"/>
              </a:solidFill>
              <a:effectLst/>
              <a:uLnTx/>
              <a:uFillTx/>
              <a:latin typeface="+mj-lt"/>
              <a:ea typeface="メイリオ" panose="020B0604030504040204" pitchFamily="50" charset="-128"/>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kumimoji="1" lang="ja-JP" altLang="en-US" sz="1200" b="1" i="0" u="none" strike="noStrike" kern="0" cap="none" spc="0" normalizeH="0" baseline="0" noProof="0" dirty="0">
              <a:ln>
                <a:noFill/>
              </a:ln>
              <a:solidFill>
                <a:srgbClr val="FFFFFF"/>
              </a:solidFill>
              <a:effectLst/>
              <a:uLnTx/>
              <a:uFillTx/>
              <a:latin typeface="+mj-lt"/>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EFD42DBD-2F24-EC9C-E1EF-B17087B0D794}"/>
              </a:ext>
            </a:extLst>
          </p:cNvPr>
          <p:cNvSpPr>
            <a:spLocks noGrp="1"/>
          </p:cNvSpPr>
          <p:nvPr>
            <p:ph idx="13"/>
          </p:nvPr>
        </p:nvSpPr>
        <p:spPr/>
        <p:txBody>
          <a:bodyPr/>
          <a:lstStyle/>
          <a:p>
            <a:endParaRPr kumimoji="1" lang="ja-JP" alt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3862809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342900" lvl="0" indent="-190500" algn="l" rtl="0">
              <a:lnSpc>
                <a:spcPct val="100000"/>
              </a:lnSpc>
              <a:spcBef>
                <a:spcPts val="0"/>
              </a:spcBef>
              <a:spcAft>
                <a:spcPts val="0"/>
              </a:spcAft>
              <a:buClr>
                <a:schemeClr val="dk1"/>
              </a:buClr>
              <a:buSzPts val="2400"/>
              <a:buFont typeface="Noto Sans Symbols"/>
              <a:buNone/>
            </a:pPr>
            <a:endParaRPr sz="2000" dirty="0"/>
          </a:p>
        </p:txBody>
      </p:sp>
      <p:sp>
        <p:nvSpPr>
          <p:cNvPr id="56" name="Google Shape;56;p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Times New Roman"/>
              <a:buNone/>
            </a:pPr>
            <a:fld id="{00000000-1234-1234-1234-123412341234}" type="slidenum">
              <a:rPr lang="en-US"/>
              <a:t>27</a:t>
            </a:fld>
            <a:endParaRPr/>
          </a:p>
        </p:txBody>
      </p:sp>
      <p:sp>
        <p:nvSpPr>
          <p:cNvPr id="57" name="Google Shape;57;p9"/>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a:p>
        </p:txBody>
      </p:sp>
      <p:sp>
        <p:nvSpPr>
          <p:cNvPr id="58" name="Google Shape;58;p9"/>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dirty="0" err="1"/>
              <a:t>新規性は何ですか</a:t>
            </a:r>
            <a:r>
              <a:rPr lang="en-US" dirty="0"/>
              <a:t>?</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62"/>
        <p:cNvGrpSpPr/>
        <p:nvPr/>
      </p:nvGrpSpPr>
      <p:grpSpPr>
        <a:xfrm>
          <a:off x="0" y="0"/>
          <a:ext cx="0" cy="0"/>
          <a:chOff x="0" y="0"/>
          <a:chExt cx="0" cy="0"/>
        </a:xfrm>
      </p:grpSpPr>
      <p:sp>
        <p:nvSpPr>
          <p:cNvPr id="63" name="Google Shape;63;p10"/>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342900" lvl="0" indent="-190500" algn="l" rtl="0">
              <a:lnSpc>
                <a:spcPct val="100000"/>
              </a:lnSpc>
              <a:spcBef>
                <a:spcPts val="0"/>
              </a:spcBef>
              <a:spcAft>
                <a:spcPts val="0"/>
              </a:spcAft>
              <a:buClr>
                <a:schemeClr val="dk1"/>
              </a:buClr>
              <a:buSzPts val="2400"/>
              <a:buFont typeface="Noto Sans Symbols"/>
              <a:buNone/>
            </a:pPr>
            <a:endParaRPr sz="2000"/>
          </a:p>
        </p:txBody>
      </p:sp>
      <p:sp>
        <p:nvSpPr>
          <p:cNvPr id="64" name="Google Shape;64;p10"/>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Times New Roman"/>
              <a:buNone/>
            </a:pPr>
            <a:fld id="{00000000-1234-1234-1234-123412341234}" type="slidenum">
              <a:rPr lang="en-US"/>
              <a:t>28</a:t>
            </a:fld>
            <a:endParaRPr/>
          </a:p>
        </p:txBody>
      </p:sp>
      <p:sp>
        <p:nvSpPr>
          <p:cNvPr id="65" name="Google Shape;65;p10"/>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a:p>
        </p:txBody>
      </p:sp>
      <p:sp>
        <p:nvSpPr>
          <p:cNvPr id="66" name="Google Shape;66;p10"/>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何が難しいんですか?</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1"/>
        <p:cNvGrpSpPr/>
        <p:nvPr/>
      </p:nvGrpSpPr>
      <p:grpSpPr>
        <a:xfrm>
          <a:off x="0" y="0"/>
          <a:ext cx="0" cy="0"/>
          <a:chOff x="0" y="0"/>
          <a:chExt cx="0" cy="0"/>
        </a:xfrm>
      </p:grpSpPr>
      <p:sp>
        <p:nvSpPr>
          <p:cNvPr id="72" name="Google Shape;72;p11"/>
          <p:cNvSpPr txBox="1">
            <a:spLocks noGrp="1"/>
          </p:cNvSpPr>
          <p:nvPr>
            <p:ph type="body" idx="1"/>
          </p:nvPr>
        </p:nvSpPr>
        <p:spPr>
          <a:xfrm>
            <a:off x="228600" y="1022350"/>
            <a:ext cx="8763000" cy="530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11"/>
          <p:cNvSpPr txBox="1">
            <a:spLocks noGrp="1"/>
          </p:cNvSpPr>
          <p:nvPr>
            <p:ph type="sldNum" idx="12"/>
          </p:nvPr>
        </p:nvSpPr>
        <p:spPr>
          <a:xfrm>
            <a:off x="7235825" y="6553200"/>
            <a:ext cx="1905000" cy="3048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29</a:t>
            </a:fld>
            <a:endParaRPr/>
          </a:p>
        </p:txBody>
      </p:sp>
      <p:sp>
        <p:nvSpPr>
          <p:cNvPr id="74" name="Google Shape;74;p11"/>
          <p:cNvSpPr txBox="1">
            <a:spLocks noGrp="1"/>
          </p:cNvSpPr>
          <p:nvPr>
            <p:ph type="body" idx="2"/>
          </p:nvPr>
        </p:nvSpPr>
        <p:spPr>
          <a:xfrm>
            <a:off x="304800" y="57667"/>
            <a:ext cx="8534400" cy="2802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75" name="Google Shape;75;p11"/>
          <p:cNvSpPr txBox="1">
            <a:spLocks noGrp="1"/>
          </p:cNvSpPr>
          <p:nvPr>
            <p:ph type="title"/>
          </p:nvPr>
        </p:nvSpPr>
        <p:spPr>
          <a:xfrm>
            <a:off x="304800" y="422190"/>
            <a:ext cx="8153400" cy="38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実装で何が難しかったですか?</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lang="en-US" altLang="ja-JP">
                <a:latin typeface="メイリオ" panose="020B0604030504040204" pitchFamily="50" charset="-128"/>
                <a:ea typeface="メイリオ" panose="020B0604030504040204" pitchFamily="50" charset="-128"/>
              </a:rPr>
              <a:t>Edge Devices </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30430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7813E60-4B67-02B6-4454-5C807F528780}"/>
              </a:ext>
            </a:extLst>
          </p:cNvPr>
          <p:cNvSpPr>
            <a:spLocks noGrp="1"/>
          </p:cNvSpPr>
          <p:nvPr>
            <p:ph idx="13"/>
          </p:nvPr>
        </p:nvSpPr>
        <p:spPr>
          <a:xfrm>
            <a:off x="304800" y="978020"/>
            <a:ext cx="8534400" cy="5410200"/>
          </a:xfrm>
        </p:spPr>
        <p:txBody>
          <a:bodyPr/>
          <a:lstStyle/>
          <a:p>
            <a:r>
              <a:rPr kumimoji="1" lang="en-US" altLang="ja-JP">
                <a:latin typeface="メイリオ" panose="020B0604030504040204" pitchFamily="50" charset="-128"/>
                <a:ea typeface="メイリオ" panose="020B0604030504040204" pitchFamily="50" charset="-128"/>
              </a:rPr>
              <a:t>Development of Edge Devices </a:t>
            </a:r>
          </a:p>
          <a:p>
            <a:pPr lvl="1"/>
            <a:r>
              <a:rPr lang="en-US" altLang="ja-JP">
                <a:latin typeface="メイリオ" panose="020B0604030504040204" pitchFamily="50" charset="-128"/>
                <a:ea typeface="メイリオ" panose="020B0604030504040204" pitchFamily="50" charset="-128"/>
              </a:rPr>
              <a:t> The count of devices is increasing</a:t>
            </a:r>
          </a:p>
          <a:p>
            <a:pPr lvl="1"/>
            <a:r>
              <a:rPr lang="en-US" altLang="ja-JP">
                <a:latin typeface="メイリオ" panose="020B0604030504040204" pitchFamily="50" charset="-128"/>
                <a:ea typeface="メイリオ" panose="020B0604030504040204" pitchFamily="50" charset="-128"/>
              </a:rPr>
              <a:t> Systems is becoming complex</a:t>
            </a:r>
          </a:p>
          <a:p>
            <a:r>
              <a:rPr kumimoji="1" lang="en-US" altLang="ja-JP">
                <a:latin typeface="メイリオ" panose="020B0604030504040204" pitchFamily="50" charset="-128"/>
                <a:ea typeface="メイリオ" panose="020B0604030504040204" pitchFamily="50" charset="-128"/>
              </a:rPr>
              <a:t>Development of Systems on Edge Devices</a:t>
            </a:r>
          </a:p>
          <a:p>
            <a:pPr lvl="1"/>
            <a:r>
              <a:rPr lang="en-US" altLang="ja-JP">
                <a:latin typeface="メイリオ" panose="020B0604030504040204" pitchFamily="50" charset="-128"/>
                <a:ea typeface="メイリオ" panose="020B0604030504040204" pitchFamily="50" charset="-128"/>
              </a:rPr>
              <a:t> The </a:t>
            </a:r>
            <a:r>
              <a:rPr lang="en-US" altLang="ja-JP">
                <a:solidFill>
                  <a:srgbClr val="FF0000"/>
                </a:solidFill>
                <a:latin typeface="メイリオ" panose="020B0604030504040204" pitchFamily="50" charset="-128"/>
                <a:ea typeface="メイリオ" panose="020B0604030504040204" pitchFamily="50" charset="-128"/>
              </a:rPr>
              <a:t>cost is becoming significant</a:t>
            </a:r>
          </a:p>
          <a:p>
            <a:pPr lvl="1"/>
            <a:r>
              <a:rPr lang="en-US" altLang="ja-JP">
                <a:latin typeface="メイリオ" panose="020B0604030504040204" pitchFamily="50" charset="-128"/>
                <a:ea typeface="メイリオ" panose="020B0604030504040204" pitchFamily="50" charset="-128"/>
              </a:rPr>
              <a:t> The </a:t>
            </a:r>
            <a:r>
              <a:rPr lang="en-US" altLang="ja-JP">
                <a:solidFill>
                  <a:srgbClr val="FF0000"/>
                </a:solidFill>
                <a:latin typeface="メイリオ" panose="020B0604030504040204" pitchFamily="50" charset="-128"/>
                <a:ea typeface="メイリオ" panose="020B0604030504040204" pitchFamily="50" charset="-128"/>
              </a:rPr>
              <a:t>reusability</a:t>
            </a:r>
            <a:r>
              <a:rPr lang="en-US" altLang="ja-JP">
                <a:latin typeface="メイリオ" panose="020B0604030504040204" pitchFamily="50" charset="-128"/>
                <a:ea typeface="メイリオ" panose="020B0604030504040204" pitchFamily="50" charset="-128"/>
              </a:rPr>
              <a:t> of the code developed with traditional method is limited</a:t>
            </a:r>
          </a:p>
        </p:txBody>
      </p:sp>
      <p:pic>
        <p:nvPicPr>
          <p:cNvPr id="1026" name="Picture 2" descr="Lightbox">
            <a:extLst>
              <a:ext uri="{FF2B5EF4-FFF2-40B4-BE49-F238E27FC236}">
                <a16:creationId xmlns:a16="http://schemas.microsoft.com/office/drawing/2014/main" id="{26FDF62D-7C6D-8ED5-928F-7D5CEDD5815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73533" y="3550721"/>
            <a:ext cx="5196934" cy="337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289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p12"/>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342900" lvl="0" indent="-190500" algn="l" rtl="0">
              <a:lnSpc>
                <a:spcPct val="100000"/>
              </a:lnSpc>
              <a:spcBef>
                <a:spcPts val="0"/>
              </a:spcBef>
              <a:spcAft>
                <a:spcPts val="0"/>
              </a:spcAft>
              <a:buClr>
                <a:schemeClr val="dk1"/>
              </a:buClr>
              <a:buSzPts val="2400"/>
              <a:buFont typeface="Noto Sans Symbols"/>
              <a:buNone/>
            </a:pPr>
            <a:endParaRPr sz="2000"/>
          </a:p>
        </p:txBody>
      </p:sp>
      <p:sp>
        <p:nvSpPr>
          <p:cNvPr id="81" name="Google Shape;81;p12"/>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Times New Roman"/>
              <a:buNone/>
            </a:pPr>
            <a:fld id="{00000000-1234-1234-1234-123412341234}" type="slidenum">
              <a:rPr lang="en-US"/>
              <a:t>30</a:t>
            </a:fld>
            <a:endParaRPr/>
          </a:p>
        </p:txBody>
      </p:sp>
      <p:sp>
        <p:nvSpPr>
          <p:cNvPr id="82" name="Google Shape;82;p12"/>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a:p>
        </p:txBody>
      </p:sp>
      <p:sp>
        <p:nvSpPr>
          <p:cNvPr id="83" name="Google Shape;83;p12"/>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既存研究と比べて何が良いんですか？</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87"/>
        <p:cNvGrpSpPr/>
        <p:nvPr/>
      </p:nvGrpSpPr>
      <p:grpSpPr>
        <a:xfrm>
          <a:off x="0" y="0"/>
          <a:ext cx="0" cy="0"/>
          <a:chOff x="0" y="0"/>
          <a:chExt cx="0" cy="0"/>
        </a:xfrm>
      </p:grpSpPr>
      <p:sp>
        <p:nvSpPr>
          <p:cNvPr id="88" name="Google Shape;88;p13"/>
          <p:cNvSpPr txBox="1">
            <a:spLocks noGrp="1"/>
          </p:cNvSpPr>
          <p:nvPr>
            <p:ph type="body" idx="1"/>
          </p:nvPr>
        </p:nvSpPr>
        <p:spPr>
          <a:xfrm>
            <a:off x="228600" y="1022350"/>
            <a:ext cx="8763000" cy="53070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89" name="Google Shape;89;p13"/>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
        <p:nvSpPr>
          <p:cNvPr id="90" name="Google Shape;90;p13"/>
          <p:cNvSpPr txBox="1">
            <a:spLocks noGrp="1"/>
          </p:cNvSpPr>
          <p:nvPr>
            <p:ph type="body" idx="2"/>
          </p:nvPr>
        </p:nvSpPr>
        <p:spPr>
          <a:xfrm>
            <a:off x="304800" y="57667"/>
            <a:ext cx="8534400" cy="2802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91" name="Google Shape;91;p13"/>
          <p:cNvSpPr txBox="1">
            <a:spLocks noGrp="1"/>
          </p:cNvSpPr>
          <p:nvPr>
            <p:ph type="title"/>
          </p:nvPr>
        </p:nvSpPr>
        <p:spPr>
          <a:xfrm>
            <a:off x="304800" y="422200"/>
            <a:ext cx="87630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既存研究で提案手法が使われないのは何故?</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95"/>
        <p:cNvGrpSpPr/>
        <p:nvPr/>
      </p:nvGrpSpPr>
      <p:grpSpPr>
        <a:xfrm>
          <a:off x="0" y="0"/>
          <a:ext cx="0" cy="0"/>
          <a:chOff x="0" y="0"/>
          <a:chExt cx="0" cy="0"/>
        </a:xfrm>
      </p:grpSpPr>
      <p:sp>
        <p:nvSpPr>
          <p:cNvPr id="96" name="Google Shape;96;p14"/>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97" name="Google Shape;97;p14"/>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
        <p:nvSpPr>
          <p:cNvPr id="98" name="Google Shape;98;p14"/>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99" name="Google Shape;99;p14"/>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どこまでが自分で提案した部分ですか</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103"/>
        <p:cNvGrpSpPr/>
        <p:nvPr/>
      </p:nvGrpSpPr>
      <p:grpSpPr>
        <a:xfrm>
          <a:off x="0" y="0"/>
          <a:ext cx="0" cy="0"/>
          <a:chOff x="0" y="0"/>
          <a:chExt cx="0" cy="0"/>
        </a:xfrm>
      </p:grpSpPr>
      <p:sp>
        <p:nvSpPr>
          <p:cNvPr id="104" name="Google Shape;104;p15"/>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05" name="Google Shape;105;p15"/>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
        <p:nvSpPr>
          <p:cNvPr id="106" name="Google Shape;106;p15"/>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107" name="Google Shape;107;p15"/>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何故この研究をやろうと決めたのですか？</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111"/>
        <p:cNvGrpSpPr/>
        <p:nvPr/>
      </p:nvGrpSpPr>
      <p:grpSpPr>
        <a:xfrm>
          <a:off x="0" y="0"/>
          <a:ext cx="0" cy="0"/>
          <a:chOff x="0" y="0"/>
          <a:chExt cx="0" cy="0"/>
        </a:xfrm>
      </p:grpSpPr>
      <p:sp>
        <p:nvSpPr>
          <p:cNvPr id="112" name="Google Shape;112;p16"/>
          <p:cNvSpPr txBox="1">
            <a:spLocks noGrp="1"/>
          </p:cNvSpPr>
          <p:nvPr>
            <p:ph type="body" idx="1"/>
          </p:nvPr>
        </p:nvSpPr>
        <p:spPr>
          <a:xfrm>
            <a:off x="228600" y="1022350"/>
            <a:ext cx="8763000" cy="53070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13" name="Google Shape;113;p16"/>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
        <p:nvSpPr>
          <p:cNvPr id="114" name="Google Shape;114;p16"/>
          <p:cNvSpPr txBox="1">
            <a:spLocks noGrp="1"/>
          </p:cNvSpPr>
          <p:nvPr>
            <p:ph type="body" idx="2"/>
          </p:nvPr>
        </p:nvSpPr>
        <p:spPr>
          <a:xfrm>
            <a:off x="304800" y="57667"/>
            <a:ext cx="8534400" cy="2802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115" name="Google Shape;115;p16"/>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この研究に必要性はあるのか？</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sp>
        <p:nvSpPr>
          <p:cNvPr id="120" name="Google Shape;120;p17"/>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21" name="Google Shape;121;p17"/>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
        <p:nvSpPr>
          <p:cNvPr id="122" name="Google Shape;122;p17"/>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123" name="Google Shape;123;p17"/>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想定しているユーザは誰ですか？</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18"/>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29" name="Google Shape;129;p18"/>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
        <p:nvSpPr>
          <p:cNvPr id="130" name="Google Shape;130;p18"/>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131" name="Google Shape;131;p18"/>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工夫したことは何ですか？</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135"/>
        <p:cNvGrpSpPr/>
        <p:nvPr/>
      </p:nvGrpSpPr>
      <p:grpSpPr>
        <a:xfrm>
          <a:off x="0" y="0"/>
          <a:ext cx="0" cy="0"/>
          <a:chOff x="0" y="0"/>
          <a:chExt cx="0" cy="0"/>
        </a:xfrm>
      </p:grpSpPr>
      <p:sp>
        <p:nvSpPr>
          <p:cNvPr id="136" name="Google Shape;136;p19"/>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37" name="Google Shape;137;p1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
        <p:nvSpPr>
          <p:cNvPr id="138" name="Google Shape;138;p19"/>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139" name="Google Shape;139;p19"/>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その評価を選んだ理由は何ですか？</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45" name="Google Shape;145;p20"/>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
        <p:nvSpPr>
          <p:cNvPr id="146" name="Google Shape;146;p20"/>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147" name="Google Shape;147;p20"/>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評価は優位的な差があると言えるのか?</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151"/>
        <p:cNvGrpSpPr/>
        <p:nvPr/>
      </p:nvGrpSpPr>
      <p:grpSpPr>
        <a:xfrm>
          <a:off x="0" y="0"/>
          <a:ext cx="0" cy="0"/>
          <a:chOff x="0" y="0"/>
          <a:chExt cx="0" cy="0"/>
        </a:xfrm>
      </p:grpSpPr>
      <p:sp>
        <p:nvSpPr>
          <p:cNvPr id="152" name="Google Shape;152;p21"/>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53" name="Google Shape;153;p21"/>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
        <p:nvSpPr>
          <p:cNvPr id="154" name="Google Shape;154;p21"/>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155" name="Google Shape;155;p21"/>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今後の展望などはありますか？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lang="en-US" altLang="ja-JP">
                <a:latin typeface="メイリオ" panose="020B0604030504040204" pitchFamily="50" charset="-128"/>
                <a:ea typeface="メイリオ" panose="020B0604030504040204" pitchFamily="50" charset="-128"/>
              </a:rPr>
              <a:t>Model-based Development (MBD) </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30430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7813E60-4B67-02B6-4454-5C807F528780}"/>
              </a:ext>
            </a:extLst>
          </p:cNvPr>
          <p:cNvSpPr>
            <a:spLocks noGrp="1"/>
          </p:cNvSpPr>
          <p:nvPr>
            <p:ph idx="13"/>
          </p:nvPr>
        </p:nvSpPr>
        <p:spPr>
          <a:xfrm>
            <a:off x="304800" y="978020"/>
            <a:ext cx="8534400" cy="5410200"/>
          </a:xfrm>
        </p:spPr>
        <p:txBody>
          <a:bodyPr/>
          <a:lstStyle/>
          <a:p>
            <a:r>
              <a:rPr kumimoji="1" lang="en-US" altLang="ja-JP">
                <a:latin typeface="メイリオ" panose="020B0604030504040204" pitchFamily="50" charset="-128"/>
                <a:ea typeface="メイリオ" panose="020B0604030504040204" pitchFamily="50" charset="-128"/>
              </a:rPr>
              <a:t>MATLAB/Simulink</a:t>
            </a:r>
            <a:endParaRPr lang="en-US" altLang="ja-JP">
              <a:latin typeface="メイリオ" panose="020B0604030504040204" pitchFamily="50" charset="-128"/>
              <a:ea typeface="メイリオ" panose="020B0604030504040204" pitchFamily="50" charset="-128"/>
            </a:endParaRPr>
          </a:p>
          <a:p>
            <a:pPr lvl="1"/>
            <a:r>
              <a:rPr lang="en-US" altLang="ja-JP">
                <a:latin typeface="メイリオ" panose="020B0604030504040204" pitchFamily="50" charset="-128"/>
                <a:ea typeface="メイリオ" panose="020B0604030504040204" pitchFamily="50" charset="-128"/>
              </a:rPr>
              <a:t> MATLAB: a </a:t>
            </a:r>
            <a:r>
              <a:rPr lang="en-US" altLang="ja-JP">
                <a:solidFill>
                  <a:srgbClr val="FF0000"/>
                </a:solidFill>
                <a:latin typeface="メイリオ" panose="020B0604030504040204" pitchFamily="50" charset="-128"/>
                <a:ea typeface="メイリオ" panose="020B0604030504040204" pitchFamily="50" charset="-128"/>
              </a:rPr>
              <a:t>programming and numeric computing platform </a:t>
            </a:r>
            <a:r>
              <a:rPr lang="en-US" altLang="ja-JP">
                <a:latin typeface="メイリオ" panose="020B0604030504040204" pitchFamily="50" charset="-128"/>
                <a:ea typeface="メイリオ" panose="020B0604030504040204" pitchFamily="50" charset="-128"/>
              </a:rPr>
              <a:t>developed by MathWorks</a:t>
            </a:r>
          </a:p>
          <a:p>
            <a:pPr lvl="2"/>
            <a:endParaRPr lang="en-US" altLang="ja-JP">
              <a:latin typeface="メイリオ" panose="020B0604030504040204" pitchFamily="50" charset="-128"/>
              <a:ea typeface="メイリオ" panose="020B0604030504040204" pitchFamily="50" charset="-128"/>
            </a:endParaRPr>
          </a:p>
          <a:p>
            <a:pPr lvl="2"/>
            <a:endParaRPr lang="en-US" altLang="ja-JP">
              <a:latin typeface="メイリオ" panose="020B0604030504040204" pitchFamily="50" charset="-128"/>
              <a:ea typeface="メイリオ" panose="020B0604030504040204" pitchFamily="50" charset="-128"/>
            </a:endParaRPr>
          </a:p>
          <a:p>
            <a:pPr marL="535782" lvl="2" indent="0">
              <a:buNone/>
            </a:pPr>
            <a:endParaRPr lang="en-US" altLang="ja-JP">
              <a:latin typeface="メイリオ" panose="020B0604030504040204" pitchFamily="50" charset="-128"/>
              <a:ea typeface="メイリオ" panose="020B0604030504040204" pitchFamily="50" charset="-128"/>
            </a:endParaRPr>
          </a:p>
          <a:p>
            <a:pPr marL="535782" lvl="2" indent="0">
              <a:buNone/>
            </a:pPr>
            <a:endParaRPr lang="en-US" altLang="ja-JP">
              <a:latin typeface="メイリオ" panose="020B0604030504040204" pitchFamily="50" charset="-128"/>
              <a:ea typeface="メイリオ" panose="020B0604030504040204" pitchFamily="50" charset="-128"/>
            </a:endParaRPr>
          </a:p>
          <a:p>
            <a:pPr marL="535782" lvl="2" indent="0">
              <a:buNone/>
            </a:pPr>
            <a:endParaRPr lang="en-US" altLang="ja-JP">
              <a:latin typeface="メイリオ" panose="020B0604030504040204" pitchFamily="50" charset="-128"/>
              <a:ea typeface="メイリオ" panose="020B0604030504040204" pitchFamily="50" charset="-128"/>
            </a:endParaRPr>
          </a:p>
          <a:p>
            <a:pPr marL="535782" lvl="2" indent="0">
              <a:buNone/>
            </a:pPr>
            <a:endParaRPr lang="en-US" altLang="ja-JP">
              <a:latin typeface="メイリオ" panose="020B0604030504040204" pitchFamily="50" charset="-128"/>
              <a:ea typeface="メイリオ" panose="020B0604030504040204" pitchFamily="50" charset="-128"/>
            </a:endParaRPr>
          </a:p>
          <a:p>
            <a:pPr lvl="1"/>
            <a:r>
              <a:rPr lang="en-US" altLang="ja-JP">
                <a:latin typeface="メイリオ" panose="020B0604030504040204" pitchFamily="50" charset="-128"/>
                <a:ea typeface="メイリオ" panose="020B0604030504040204" pitchFamily="50" charset="-128"/>
              </a:rPr>
              <a:t> Simulink: a </a:t>
            </a:r>
            <a:r>
              <a:rPr lang="en-US" altLang="ja-JP">
                <a:solidFill>
                  <a:srgbClr val="FF0000"/>
                </a:solidFill>
                <a:latin typeface="メイリオ" panose="020B0604030504040204" pitchFamily="50" charset="-128"/>
                <a:ea typeface="メイリオ" panose="020B0604030504040204" pitchFamily="50" charset="-128"/>
              </a:rPr>
              <a:t>block diagram environment</a:t>
            </a:r>
            <a:r>
              <a:rPr lang="en-US" altLang="ja-JP">
                <a:latin typeface="メイリオ" panose="020B0604030504040204" pitchFamily="50" charset="-128"/>
                <a:ea typeface="メイリオ" panose="020B0604030504040204" pitchFamily="50" charset="-128"/>
              </a:rPr>
              <a:t> for Model-based Development integrated with MATLAB</a:t>
            </a:r>
          </a:p>
          <a:p>
            <a:pPr marL="270272" lvl="1" indent="0">
              <a:buNone/>
            </a:pPr>
            <a:endParaRPr lang="en-US" altLang="ja-JP">
              <a:latin typeface="メイリオ" panose="020B0604030504040204" pitchFamily="50" charset="-128"/>
              <a:ea typeface="メイリオ" panose="020B0604030504040204" pitchFamily="50" charset="-128"/>
            </a:endParaRPr>
          </a:p>
        </p:txBody>
      </p:sp>
      <p:grpSp>
        <p:nvGrpSpPr>
          <p:cNvPr id="10" name="组合 9">
            <a:extLst>
              <a:ext uri="{FF2B5EF4-FFF2-40B4-BE49-F238E27FC236}">
                <a16:creationId xmlns:a16="http://schemas.microsoft.com/office/drawing/2014/main" id="{244E5784-ED35-3C4C-F545-F1CE577B1CE0}"/>
              </a:ext>
            </a:extLst>
          </p:cNvPr>
          <p:cNvGrpSpPr/>
          <p:nvPr/>
        </p:nvGrpSpPr>
        <p:grpSpPr>
          <a:xfrm>
            <a:off x="2888358" y="2049419"/>
            <a:ext cx="3361131" cy="1886092"/>
            <a:chOff x="2024329" y="785010"/>
            <a:chExt cx="6241081" cy="3345518"/>
          </a:xfrm>
        </p:grpSpPr>
        <p:pic>
          <p:nvPicPr>
            <p:cNvPr id="11" name="图形 10">
              <a:extLst>
                <a:ext uri="{FF2B5EF4-FFF2-40B4-BE49-F238E27FC236}">
                  <a16:creationId xmlns:a16="http://schemas.microsoft.com/office/drawing/2014/main" id="{FE618EFB-39A7-F36A-A859-FA3BBC5D0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6660" y="785010"/>
              <a:ext cx="1905000" cy="1905000"/>
            </a:xfrm>
            <a:prstGeom prst="rect">
              <a:avLst/>
            </a:prstGeom>
          </p:spPr>
        </p:pic>
        <p:pic>
          <p:nvPicPr>
            <p:cNvPr id="12" name="图形 11">
              <a:extLst>
                <a:ext uri="{FF2B5EF4-FFF2-40B4-BE49-F238E27FC236}">
                  <a16:creationId xmlns:a16="http://schemas.microsoft.com/office/drawing/2014/main" id="{CBB92C59-E579-DCDF-62C0-A81B239BC8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24329" y="3035683"/>
              <a:ext cx="1094845" cy="1094845"/>
            </a:xfrm>
            <a:prstGeom prst="rect">
              <a:avLst/>
            </a:prstGeom>
          </p:spPr>
        </p:pic>
        <p:sp>
          <p:nvSpPr>
            <p:cNvPr id="13" name="箭头: 下 12">
              <a:extLst>
                <a:ext uri="{FF2B5EF4-FFF2-40B4-BE49-F238E27FC236}">
                  <a16:creationId xmlns:a16="http://schemas.microsoft.com/office/drawing/2014/main" id="{7D16A12C-0D75-A271-F7ED-28B250FB970A}"/>
                </a:ext>
              </a:extLst>
            </p:cNvPr>
            <p:cNvSpPr/>
            <p:nvPr/>
          </p:nvSpPr>
          <p:spPr>
            <a:xfrm rot="3686132">
              <a:off x="3619501" y="1745565"/>
              <a:ext cx="222250" cy="1657350"/>
            </a:xfrm>
            <a:prstGeom prst="downArrow">
              <a:avLst/>
            </a:prstGeom>
            <a:solidFill>
              <a:srgbClr val="999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下 13">
              <a:extLst>
                <a:ext uri="{FF2B5EF4-FFF2-40B4-BE49-F238E27FC236}">
                  <a16:creationId xmlns:a16="http://schemas.microsoft.com/office/drawing/2014/main" id="{CDF7D45A-CDDA-E4A0-4E2F-BF150289D264}"/>
                </a:ext>
              </a:extLst>
            </p:cNvPr>
            <p:cNvSpPr/>
            <p:nvPr/>
          </p:nvSpPr>
          <p:spPr>
            <a:xfrm>
              <a:off x="5258342" y="2371658"/>
              <a:ext cx="182140" cy="636704"/>
            </a:xfrm>
            <a:prstGeom prst="downArrow">
              <a:avLst/>
            </a:prstGeom>
            <a:solidFill>
              <a:srgbClr val="999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形 14">
              <a:extLst>
                <a:ext uri="{FF2B5EF4-FFF2-40B4-BE49-F238E27FC236}">
                  <a16:creationId xmlns:a16="http://schemas.microsoft.com/office/drawing/2014/main" id="{BC035AB1-A1DB-15F1-129E-D23E239FF7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27112" y="3068068"/>
              <a:ext cx="1062460" cy="1062460"/>
            </a:xfrm>
            <a:prstGeom prst="rect">
              <a:avLst/>
            </a:prstGeom>
          </p:spPr>
        </p:pic>
        <p:sp>
          <p:nvSpPr>
            <p:cNvPr id="16" name="箭头: 下 15">
              <a:extLst>
                <a:ext uri="{FF2B5EF4-FFF2-40B4-BE49-F238E27FC236}">
                  <a16:creationId xmlns:a16="http://schemas.microsoft.com/office/drawing/2014/main" id="{527BCE12-A66B-414C-B5AF-0B3935FAC3C4}"/>
                </a:ext>
              </a:extLst>
            </p:cNvPr>
            <p:cNvSpPr/>
            <p:nvPr/>
          </p:nvSpPr>
          <p:spPr>
            <a:xfrm rot="17682531">
              <a:off x="6693247" y="1684555"/>
              <a:ext cx="222250" cy="1657350"/>
            </a:xfrm>
            <a:prstGeom prst="downArrow">
              <a:avLst/>
            </a:prstGeom>
            <a:solidFill>
              <a:srgbClr val="999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形 16">
              <a:extLst>
                <a:ext uri="{FF2B5EF4-FFF2-40B4-BE49-F238E27FC236}">
                  <a16:creationId xmlns:a16="http://schemas.microsoft.com/office/drawing/2014/main" id="{A4AF2E72-B16A-9650-E366-0E3B2350F96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95456" y="2960574"/>
              <a:ext cx="1169954" cy="1169954"/>
            </a:xfrm>
            <a:prstGeom prst="rect">
              <a:avLst/>
            </a:prstGeom>
          </p:spPr>
        </p:pic>
      </p:grpSp>
      <p:pic>
        <p:nvPicPr>
          <p:cNvPr id="18" name="图片 17">
            <a:extLst>
              <a:ext uri="{FF2B5EF4-FFF2-40B4-BE49-F238E27FC236}">
                <a16:creationId xmlns:a16="http://schemas.microsoft.com/office/drawing/2014/main" id="{36B57D4A-6AC0-9967-D240-088CF8A8AB54}"/>
              </a:ext>
            </a:extLst>
          </p:cNvPr>
          <p:cNvPicPr>
            <a:picLocks noChangeAspect="1"/>
          </p:cNvPicPr>
          <p:nvPr/>
        </p:nvPicPr>
        <p:blipFill>
          <a:blip r:embed="rId11"/>
          <a:stretch>
            <a:fillRect/>
          </a:stretch>
        </p:blipFill>
        <p:spPr>
          <a:xfrm>
            <a:off x="1126188" y="4978139"/>
            <a:ext cx="3328770" cy="1511653"/>
          </a:xfrm>
          <a:prstGeom prst="rect">
            <a:avLst/>
          </a:prstGeom>
        </p:spPr>
      </p:pic>
      <p:pic>
        <p:nvPicPr>
          <p:cNvPr id="20" name="图片 19">
            <a:extLst>
              <a:ext uri="{FF2B5EF4-FFF2-40B4-BE49-F238E27FC236}">
                <a16:creationId xmlns:a16="http://schemas.microsoft.com/office/drawing/2014/main" id="{E0ADAF28-E7E3-0AB7-E59B-D394D4595945}"/>
              </a:ext>
            </a:extLst>
          </p:cNvPr>
          <p:cNvPicPr>
            <a:picLocks noChangeAspect="1"/>
          </p:cNvPicPr>
          <p:nvPr/>
        </p:nvPicPr>
        <p:blipFill>
          <a:blip r:embed="rId12"/>
          <a:stretch>
            <a:fillRect/>
          </a:stretch>
        </p:blipFill>
        <p:spPr>
          <a:xfrm>
            <a:off x="4785251" y="4949082"/>
            <a:ext cx="3477984" cy="1626570"/>
          </a:xfrm>
          <a:prstGeom prst="rect">
            <a:avLst/>
          </a:prstGeom>
        </p:spPr>
      </p:pic>
    </p:spTree>
    <p:extLst>
      <p:ext uri="{BB962C8B-B14F-4D97-AF65-F5344CB8AC3E}">
        <p14:creationId xmlns:p14="http://schemas.microsoft.com/office/powerpoint/2010/main" val="34727094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lang="en-US" altLang="ja-JP">
                <a:latin typeface="メイリオ" panose="020B0604030504040204" pitchFamily="50" charset="-128"/>
                <a:ea typeface="メイリオ" panose="020B0604030504040204" pitchFamily="50" charset="-128"/>
              </a:rPr>
              <a:t>Model-based Development (MBD) </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30430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7813E60-4B67-02B6-4454-5C807F528780}"/>
              </a:ext>
            </a:extLst>
          </p:cNvPr>
          <p:cNvSpPr>
            <a:spLocks noGrp="1"/>
          </p:cNvSpPr>
          <p:nvPr>
            <p:ph idx="13"/>
          </p:nvPr>
        </p:nvSpPr>
        <p:spPr>
          <a:xfrm>
            <a:off x="304800" y="978020"/>
            <a:ext cx="8534400" cy="5410200"/>
          </a:xfrm>
        </p:spPr>
        <p:txBody>
          <a:bodyPr/>
          <a:lstStyle/>
          <a:p>
            <a:r>
              <a:rPr kumimoji="1" lang="en-US" altLang="ja-JP">
                <a:latin typeface="メイリオ" panose="020B0604030504040204" pitchFamily="50" charset="-128"/>
                <a:ea typeface="メイリオ" panose="020B0604030504040204" pitchFamily="50" charset="-128"/>
              </a:rPr>
              <a:t>V-M</a:t>
            </a:r>
            <a:r>
              <a:rPr kumimoji="1" lang="en-US" altLang="zh-CN">
                <a:latin typeface="メイリオ" panose="020B0604030504040204" pitchFamily="50" charset="-128"/>
                <a:ea typeface="メイリオ" panose="020B0604030504040204" pitchFamily="50" charset="-128"/>
              </a:rPr>
              <a:t>odel</a:t>
            </a:r>
            <a:endParaRPr lang="en-US" altLang="ja-JP">
              <a:latin typeface="メイリオ" panose="020B0604030504040204" pitchFamily="50" charset="-128"/>
              <a:ea typeface="メイリオ" panose="020B0604030504040204" pitchFamily="50" charset="-128"/>
            </a:endParaRPr>
          </a:p>
          <a:p>
            <a:pPr lvl="1"/>
            <a:r>
              <a:rPr lang="en-US" altLang="ja-JP">
                <a:latin typeface="メイリオ" panose="020B0604030504040204" pitchFamily="50" charset="-128"/>
                <a:ea typeface="メイリオ" panose="020B0604030504040204" pitchFamily="50" charset="-128"/>
              </a:rPr>
              <a:t> A structured approach to system development that mirrors the stages of development with corresponding testing phases</a:t>
            </a:r>
          </a:p>
        </p:txBody>
      </p:sp>
      <p:pic>
        <p:nvPicPr>
          <p:cNvPr id="30" name="图片 29">
            <a:extLst>
              <a:ext uri="{FF2B5EF4-FFF2-40B4-BE49-F238E27FC236}">
                <a16:creationId xmlns:a16="http://schemas.microsoft.com/office/drawing/2014/main" id="{CD055BD4-22A1-4442-C7DF-75080FFB3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653" y="2508716"/>
            <a:ext cx="4872694" cy="4177993"/>
          </a:xfrm>
          <a:prstGeom prst="rect">
            <a:avLst/>
          </a:prstGeom>
        </p:spPr>
      </p:pic>
    </p:spTree>
    <p:extLst>
      <p:ext uri="{BB962C8B-B14F-4D97-AF65-F5344CB8AC3E}">
        <p14:creationId xmlns:p14="http://schemas.microsoft.com/office/powerpoint/2010/main" val="401986057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lang="en-US" altLang="ja-JP">
                <a:latin typeface="メイリオ" panose="020B0604030504040204" pitchFamily="50" charset="-128"/>
                <a:ea typeface="メイリオ" panose="020B0604030504040204" pitchFamily="50" charset="-128"/>
              </a:rPr>
              <a:t>Model-based Development (MBD) </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30430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7813E60-4B67-02B6-4454-5C807F528780}"/>
              </a:ext>
            </a:extLst>
          </p:cNvPr>
          <p:cNvSpPr>
            <a:spLocks noGrp="1"/>
          </p:cNvSpPr>
          <p:nvPr>
            <p:ph idx="13"/>
          </p:nvPr>
        </p:nvSpPr>
        <p:spPr>
          <a:xfrm>
            <a:off x="304800" y="978020"/>
            <a:ext cx="8534400" cy="5410200"/>
          </a:xfrm>
        </p:spPr>
        <p:txBody>
          <a:bodyPr/>
          <a:lstStyle/>
          <a:p>
            <a:r>
              <a:rPr kumimoji="1" lang="en-US" altLang="zh-CN">
                <a:latin typeface="メイリオ" panose="020B0604030504040204" pitchFamily="50" charset="-128"/>
                <a:ea typeface="メイリオ" panose="020B0604030504040204" pitchFamily="50" charset="-128"/>
              </a:rPr>
              <a:t>Design Phase</a:t>
            </a:r>
            <a:endParaRPr lang="en-US" altLang="ja-JP">
              <a:latin typeface="メイリオ" panose="020B0604030504040204" pitchFamily="50" charset="-128"/>
              <a:ea typeface="メイリオ" panose="020B0604030504040204" pitchFamily="50" charset="-128"/>
            </a:endParaRPr>
          </a:p>
          <a:p>
            <a:pPr lvl="1"/>
            <a:r>
              <a:rPr lang="en-US" altLang="ja-JP">
                <a:latin typeface="メイリオ" panose="020B0604030504040204" pitchFamily="50" charset="-128"/>
                <a:ea typeface="メイリオ" panose="020B0604030504040204" pitchFamily="50" charset="-128"/>
              </a:rPr>
              <a:t> Requirements Analysis</a:t>
            </a:r>
          </a:p>
          <a:p>
            <a:pPr lvl="1"/>
            <a:r>
              <a:rPr lang="en-US" altLang="ja-JP">
                <a:latin typeface="メイリオ" panose="020B0604030504040204" pitchFamily="50" charset="-128"/>
                <a:ea typeface="メイリオ" panose="020B0604030504040204" pitchFamily="50" charset="-128"/>
              </a:rPr>
              <a:t> B</a:t>
            </a:r>
            <a:r>
              <a:rPr lang="en-US" altLang="zh-CN">
                <a:latin typeface="メイリオ" panose="020B0604030504040204" pitchFamily="50" charset="-128"/>
                <a:ea typeface="メイリオ" panose="020B0604030504040204" pitchFamily="50" charset="-128"/>
              </a:rPr>
              <a:t>asic Design: simulation based on model </a:t>
            </a:r>
            <a:r>
              <a:rPr lang="en-US" altLang="zh-CN">
                <a:solidFill>
                  <a:srgbClr val="FF0000"/>
                </a:solidFill>
                <a:latin typeface="メイリオ" panose="020B0604030504040204" pitchFamily="50" charset="-128"/>
                <a:ea typeface="メイリオ" panose="020B0604030504040204" pitchFamily="50" charset="-128"/>
              </a:rPr>
              <a:t>(Energy is ignored)</a:t>
            </a:r>
          </a:p>
          <a:p>
            <a:pPr lvl="1"/>
            <a:r>
              <a:rPr lang="en-US" altLang="ja-JP">
                <a:latin typeface="メイリオ" panose="020B0604030504040204" pitchFamily="50" charset="-128"/>
                <a:ea typeface="メイリオ" panose="020B0604030504040204" pitchFamily="50" charset="-128"/>
              </a:rPr>
              <a:t> Detailed Design</a:t>
            </a:r>
          </a:p>
          <a:p>
            <a:pPr lvl="1"/>
            <a:endParaRPr lang="en-US" altLang="ja-JP">
              <a:latin typeface="メイリオ" panose="020B0604030504040204" pitchFamily="50" charset="-128"/>
              <a:ea typeface="メイリオ" panose="020B0604030504040204" pitchFamily="50" charset="-128"/>
            </a:endParaRPr>
          </a:p>
        </p:txBody>
      </p:sp>
      <p:sp>
        <p:nvSpPr>
          <p:cNvPr id="4" name="箭头: 下 3">
            <a:extLst>
              <a:ext uri="{FF2B5EF4-FFF2-40B4-BE49-F238E27FC236}">
                <a16:creationId xmlns:a16="http://schemas.microsoft.com/office/drawing/2014/main" id="{BE4DB7E3-6C10-B52A-41FD-9D5541CE2A8C}"/>
              </a:ext>
            </a:extLst>
          </p:cNvPr>
          <p:cNvSpPr/>
          <p:nvPr/>
        </p:nvSpPr>
        <p:spPr bwMode="auto">
          <a:xfrm rot="20783694">
            <a:off x="2119550" y="3009516"/>
            <a:ext cx="257577" cy="3048765"/>
          </a:xfrm>
          <a:prstGeom prst="downArrow">
            <a:avLst/>
          </a:prstGeom>
          <a:solidFill>
            <a:srgbClr val="CCCCCC"/>
          </a:solidFill>
          <a:ln w="9525" cap="flat" cmpd="sng" algn="ctr">
            <a:no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5" name="文本框 4">
            <a:extLst>
              <a:ext uri="{FF2B5EF4-FFF2-40B4-BE49-F238E27FC236}">
                <a16:creationId xmlns:a16="http://schemas.microsoft.com/office/drawing/2014/main" id="{7DF7E629-584B-35AB-B66C-B475D3958763}"/>
              </a:ext>
            </a:extLst>
          </p:cNvPr>
          <p:cNvSpPr txBox="1"/>
          <p:nvPr/>
        </p:nvSpPr>
        <p:spPr>
          <a:xfrm>
            <a:off x="1117862" y="4139556"/>
            <a:ext cx="1019622" cy="646331"/>
          </a:xfrm>
          <a:prstGeom prst="rect">
            <a:avLst/>
          </a:prstGeom>
          <a:noFill/>
        </p:spPr>
        <p:txBody>
          <a:bodyPr wrap="square" rtlCol="0">
            <a:spAutoFit/>
          </a:bodyPr>
          <a:lstStyle/>
          <a:p>
            <a:pPr algn="ctr"/>
            <a:r>
              <a:rPr kumimoji="1" lang="en-US" altLang="zh-CN">
                <a:solidFill>
                  <a:srgbClr val="142976"/>
                </a:solidFill>
                <a:latin typeface="メイリオ" panose="020B0604030504040204" pitchFamily="50" charset="-128"/>
                <a:ea typeface="メイリオ" panose="020B0604030504040204" pitchFamily="50" charset="-128"/>
              </a:rPr>
              <a:t>Design Phase</a:t>
            </a:r>
            <a:endParaRPr kumimoji="1" lang="en-US" altLang="ja-JP">
              <a:solidFill>
                <a:srgbClr val="142976"/>
              </a:solidFill>
              <a:latin typeface="メイリオ" panose="020B0604030504040204" pitchFamily="50" charset="-128"/>
              <a:ea typeface="メイリオ" panose="020B0604030504040204" pitchFamily="50" charset="-128"/>
            </a:endParaRPr>
          </a:p>
        </p:txBody>
      </p:sp>
      <p:sp>
        <p:nvSpPr>
          <p:cNvPr id="8" name="箭头: 下 7">
            <a:extLst>
              <a:ext uri="{FF2B5EF4-FFF2-40B4-BE49-F238E27FC236}">
                <a16:creationId xmlns:a16="http://schemas.microsoft.com/office/drawing/2014/main" id="{EE3BCB9A-E71C-839B-7C0A-98035B199FBD}"/>
              </a:ext>
            </a:extLst>
          </p:cNvPr>
          <p:cNvSpPr/>
          <p:nvPr/>
        </p:nvSpPr>
        <p:spPr bwMode="auto">
          <a:xfrm rot="816306" flipV="1">
            <a:off x="6673474" y="3005894"/>
            <a:ext cx="257577" cy="3048765"/>
          </a:xfrm>
          <a:prstGeom prst="downArrow">
            <a:avLst/>
          </a:prstGeom>
          <a:solidFill>
            <a:srgbClr val="CCCCCC"/>
          </a:solidFill>
          <a:ln w="9525" cap="flat" cmpd="sng" algn="ctr">
            <a:no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9" name="文本框 8">
            <a:extLst>
              <a:ext uri="{FF2B5EF4-FFF2-40B4-BE49-F238E27FC236}">
                <a16:creationId xmlns:a16="http://schemas.microsoft.com/office/drawing/2014/main" id="{D5A5E597-3EDE-D59B-AFB8-FF07FBFED17C}"/>
              </a:ext>
            </a:extLst>
          </p:cNvPr>
          <p:cNvSpPr txBox="1"/>
          <p:nvPr/>
        </p:nvSpPr>
        <p:spPr>
          <a:xfrm>
            <a:off x="6895835" y="4139556"/>
            <a:ext cx="1019622" cy="646331"/>
          </a:xfrm>
          <a:prstGeom prst="rect">
            <a:avLst/>
          </a:prstGeom>
          <a:noFill/>
        </p:spPr>
        <p:txBody>
          <a:bodyPr wrap="square" rtlCol="0">
            <a:spAutoFit/>
          </a:bodyPr>
          <a:lstStyle/>
          <a:p>
            <a:pPr algn="ctr"/>
            <a:r>
              <a:rPr kumimoji="1" lang="en-US" altLang="zh-CN">
                <a:solidFill>
                  <a:srgbClr val="142976"/>
                </a:solidFill>
                <a:latin typeface="メイリオ" panose="020B0604030504040204" pitchFamily="50" charset="-128"/>
                <a:ea typeface="メイリオ" panose="020B0604030504040204" pitchFamily="50" charset="-128"/>
              </a:rPr>
              <a:t>Test Phase</a:t>
            </a:r>
            <a:endParaRPr kumimoji="1" lang="en-US" altLang="ja-JP">
              <a:solidFill>
                <a:srgbClr val="142976"/>
              </a:solidFill>
              <a:latin typeface="メイリオ" panose="020B0604030504040204" pitchFamily="50" charset="-128"/>
              <a:ea typeface="メイリオ" panose="020B0604030504040204" pitchFamily="50" charset="-128"/>
            </a:endParaRPr>
          </a:p>
        </p:txBody>
      </p:sp>
      <p:pic>
        <p:nvPicPr>
          <p:cNvPr id="10" name="图片 9">
            <a:extLst>
              <a:ext uri="{FF2B5EF4-FFF2-40B4-BE49-F238E27FC236}">
                <a16:creationId xmlns:a16="http://schemas.microsoft.com/office/drawing/2014/main" id="{27383E0A-A142-52A8-563D-4BA98C623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653" y="2527607"/>
            <a:ext cx="4872694" cy="4177993"/>
          </a:xfrm>
          <a:prstGeom prst="rect">
            <a:avLst/>
          </a:prstGeom>
        </p:spPr>
      </p:pic>
    </p:spTree>
    <p:extLst>
      <p:ext uri="{BB962C8B-B14F-4D97-AF65-F5344CB8AC3E}">
        <p14:creationId xmlns:p14="http://schemas.microsoft.com/office/powerpoint/2010/main" val="355995127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a:xfrm>
            <a:off x="304800" y="381000"/>
            <a:ext cx="8534400" cy="457200"/>
          </a:xfrm>
        </p:spPr>
        <p:txBody>
          <a:bodyPr/>
          <a:lstStyle/>
          <a:p>
            <a:r>
              <a:rPr lang="en-US" altLang="ja-JP" sz="1800">
                <a:latin typeface="メイリオ" panose="020B0604030504040204" pitchFamily="50" charset="-128"/>
                <a:ea typeface="メイリオ" panose="020B0604030504040204" pitchFamily="50" charset="-128"/>
              </a:rPr>
              <a:t>Low Level Virtual Machine Intermediate Representation </a:t>
            </a:r>
            <a:r>
              <a:rPr lang="ja-JP" altLang="en-US" sz="1800">
                <a:latin typeface="メイリオ" panose="020B0604030504040204" pitchFamily="50" charset="-128"/>
                <a:ea typeface="メイリオ" panose="020B0604030504040204" pitchFamily="50" charset="-128"/>
              </a:rPr>
              <a:t>（</a:t>
            </a:r>
            <a:r>
              <a:rPr lang="en-US" altLang="ja-JP" sz="1800">
                <a:latin typeface="メイリオ" panose="020B0604030504040204" pitchFamily="50" charset="-128"/>
                <a:ea typeface="メイリオ" panose="020B0604030504040204" pitchFamily="50" charset="-128"/>
              </a:rPr>
              <a:t>LLVM-IR</a:t>
            </a:r>
            <a:r>
              <a:rPr lang="ja-JP" altLang="en-US" sz="1800">
                <a:latin typeface="メイリオ" panose="020B0604030504040204" pitchFamily="50" charset="-128"/>
                <a:ea typeface="メイリオ" panose="020B0604030504040204" pitchFamily="50" charset="-128"/>
              </a:rPr>
              <a:t>）</a:t>
            </a:r>
            <a:endParaRPr kumimoji="1" lang="ja-JP" altLang="en-US" sz="1800"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30430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7813E60-4B67-02B6-4454-5C807F528780}"/>
              </a:ext>
            </a:extLst>
          </p:cNvPr>
          <p:cNvSpPr>
            <a:spLocks noGrp="1"/>
          </p:cNvSpPr>
          <p:nvPr>
            <p:ph idx="13"/>
          </p:nvPr>
        </p:nvSpPr>
        <p:spPr>
          <a:xfrm>
            <a:off x="304800" y="978020"/>
            <a:ext cx="8534400" cy="5410200"/>
          </a:xfrm>
        </p:spPr>
        <p:txBody>
          <a:bodyPr/>
          <a:lstStyle/>
          <a:p>
            <a:r>
              <a:rPr kumimoji="1" lang="en-US" altLang="zh-CN">
                <a:latin typeface="メイリオ" panose="020B0604030504040204" pitchFamily="50" charset="-128"/>
                <a:ea typeface="メイリオ" panose="020B0604030504040204" pitchFamily="50" charset="-128"/>
              </a:rPr>
              <a:t>LLVM-IR</a:t>
            </a:r>
          </a:p>
          <a:p>
            <a:pPr lvl="1"/>
            <a:r>
              <a:rPr lang="en-US" altLang="ja-JP">
                <a:latin typeface="メイリオ" panose="020B0604030504040204" pitchFamily="50" charset="-128"/>
                <a:ea typeface="メイリオ" panose="020B0604030504040204" pitchFamily="50" charset="-128"/>
              </a:rPr>
              <a:t> A </a:t>
            </a:r>
            <a:r>
              <a:rPr lang="en-US" altLang="ja-JP">
                <a:solidFill>
                  <a:srgbClr val="FF0000"/>
                </a:solidFill>
                <a:latin typeface="メイリオ" panose="020B0604030504040204" pitchFamily="50" charset="-128"/>
                <a:ea typeface="メイリオ" panose="020B0604030504040204" pitchFamily="50" charset="-128"/>
              </a:rPr>
              <a:t>low-level programming language </a:t>
            </a:r>
            <a:r>
              <a:rPr lang="en-US" altLang="ja-JP">
                <a:latin typeface="メイリオ" panose="020B0604030504040204" pitchFamily="50" charset="-128"/>
                <a:ea typeface="メイリオ" panose="020B0604030504040204" pitchFamily="50" charset="-128"/>
              </a:rPr>
              <a:t>used as the primary IR within the LLVM compiler framework</a:t>
            </a:r>
          </a:p>
          <a:p>
            <a:pPr lvl="1"/>
            <a:r>
              <a:rPr lang="en-US" altLang="ja-JP">
                <a:latin typeface="メイリオ" panose="020B0604030504040204" pitchFamily="50" charset="-128"/>
                <a:ea typeface="メイリオ" panose="020B0604030504040204" pitchFamily="50" charset="-128"/>
              </a:rPr>
              <a:t> Serves as </a:t>
            </a:r>
            <a:r>
              <a:rPr lang="en-US" altLang="ja-JP">
                <a:solidFill>
                  <a:srgbClr val="FF0000"/>
                </a:solidFill>
                <a:latin typeface="メイリオ" panose="020B0604030504040204" pitchFamily="50" charset="-128"/>
                <a:ea typeface="メイリオ" panose="020B0604030504040204" pitchFamily="50" charset="-128"/>
              </a:rPr>
              <a:t>a bridge between high-level languages and the machine code</a:t>
            </a:r>
            <a:r>
              <a:rPr lang="en-US" altLang="ja-JP">
                <a:latin typeface="メイリオ" panose="020B0604030504040204" pitchFamily="50" charset="-128"/>
                <a:ea typeface="メイリオ" panose="020B0604030504040204" pitchFamily="50" charset="-128"/>
              </a:rPr>
              <a:t>, enabling code analysis and transformation</a:t>
            </a:r>
          </a:p>
        </p:txBody>
      </p:sp>
      <p:pic>
        <p:nvPicPr>
          <p:cNvPr id="30" name="图片 29">
            <a:extLst>
              <a:ext uri="{FF2B5EF4-FFF2-40B4-BE49-F238E27FC236}">
                <a16:creationId xmlns:a16="http://schemas.microsoft.com/office/drawing/2014/main" id="{48E83B7F-3CE0-8030-089E-83DA9F403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24" y="3083973"/>
            <a:ext cx="8492819" cy="2452045"/>
          </a:xfrm>
          <a:prstGeom prst="rect">
            <a:avLst/>
          </a:prstGeom>
        </p:spPr>
      </p:pic>
    </p:spTree>
    <p:extLst>
      <p:ext uri="{BB962C8B-B14F-4D97-AF65-F5344CB8AC3E}">
        <p14:creationId xmlns:p14="http://schemas.microsoft.com/office/powerpoint/2010/main" val="6504372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Contribution</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5" name="コンテンツ プレースホルダー 1">
            <a:extLst>
              <a:ext uri="{FF2B5EF4-FFF2-40B4-BE49-F238E27FC236}">
                <a16:creationId xmlns:a16="http://schemas.microsoft.com/office/drawing/2014/main" id="{4D14CFD5-0083-7315-4FFE-F8D22389BC02}"/>
              </a:ext>
            </a:extLst>
          </p:cNvPr>
          <p:cNvSpPr txBox="1">
            <a:spLocks/>
          </p:cNvSpPr>
          <p:nvPr/>
        </p:nvSpPr>
        <p:spPr bwMode="auto">
          <a:xfrm>
            <a:off x="190500" y="1595551"/>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 1</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schema is proposed to </a:t>
            </a:r>
            <a:r>
              <a:rPr lang="en-US" altLang="ja-JP" sz="2400">
                <a:solidFill>
                  <a:srgbClr val="FF0000"/>
                </a:solidFill>
              </a:rPr>
              <a:t>describe the energy consumption of instructions</a:t>
            </a:r>
            <a:endParaRPr lang="en-US" altLang="ja-JP" sz="2400" kern="0" dirty="0">
              <a:solidFill>
                <a:srgbClr val="FF0000"/>
              </a:solidFill>
            </a:endParaRPr>
          </a:p>
        </p:txBody>
      </p:sp>
      <p:sp>
        <p:nvSpPr>
          <p:cNvPr id="8" name="コンテンツ プレースホルダー 1">
            <a:extLst>
              <a:ext uri="{FF2B5EF4-FFF2-40B4-BE49-F238E27FC236}">
                <a16:creationId xmlns:a16="http://schemas.microsoft.com/office/drawing/2014/main" id="{98AD6BDB-6139-5A9B-D673-0941B875E2C8}"/>
              </a:ext>
            </a:extLst>
          </p:cNvPr>
          <p:cNvSpPr txBox="1">
            <a:spLocks/>
          </p:cNvSpPr>
          <p:nvPr/>
        </p:nvSpPr>
        <p:spPr bwMode="auto">
          <a:xfrm>
            <a:off x="190500" y="3070539"/>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 2</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method is proposed for </a:t>
            </a:r>
            <a:r>
              <a:rPr lang="en-US" altLang="ja-JP" sz="2400">
                <a:solidFill>
                  <a:srgbClr val="FF0000"/>
                </a:solidFill>
              </a:rPr>
              <a:t>extracting the working portion from generated code</a:t>
            </a:r>
            <a:r>
              <a:rPr lang="en-US" altLang="ja-JP" sz="2400">
                <a:solidFill>
                  <a:srgbClr val="002060"/>
                </a:solidFill>
              </a:rPr>
              <a:t> and transforming it into LLVM-IR</a:t>
            </a:r>
          </a:p>
        </p:txBody>
      </p:sp>
      <p:sp>
        <p:nvSpPr>
          <p:cNvPr id="9" name="コンテンツ プレースホルダー 1">
            <a:extLst>
              <a:ext uri="{FF2B5EF4-FFF2-40B4-BE49-F238E27FC236}">
                <a16:creationId xmlns:a16="http://schemas.microsoft.com/office/drawing/2014/main" id="{4DD771CA-DE4E-3416-8619-9424522180B9}"/>
              </a:ext>
            </a:extLst>
          </p:cNvPr>
          <p:cNvSpPr txBox="1">
            <a:spLocks/>
          </p:cNvSpPr>
          <p:nvPr/>
        </p:nvSpPr>
        <p:spPr bwMode="auto">
          <a:xfrm>
            <a:off x="190500" y="4545527"/>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 3</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software tool is designed to </a:t>
            </a:r>
            <a:r>
              <a:rPr lang="en-US" altLang="ja-JP" sz="2400">
                <a:solidFill>
                  <a:srgbClr val="FF0000"/>
                </a:solidFill>
              </a:rPr>
              <a:t>predict model energy consumption</a:t>
            </a:r>
            <a:endParaRPr lang="en-US" altLang="ja-JP" sz="2400" kern="0" dirty="0">
              <a:solidFill>
                <a:srgbClr val="FF0000"/>
              </a:solidFill>
            </a:endParaRPr>
          </a:p>
        </p:txBody>
      </p:sp>
    </p:spTree>
    <p:extLst>
      <p:ext uri="{BB962C8B-B14F-4D97-AF65-F5344CB8AC3E}">
        <p14:creationId xmlns:p14="http://schemas.microsoft.com/office/powerpoint/2010/main" val="336827739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Contribution</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5" name="コンテンツ プレースホルダー 1">
            <a:extLst>
              <a:ext uri="{FF2B5EF4-FFF2-40B4-BE49-F238E27FC236}">
                <a16:creationId xmlns:a16="http://schemas.microsoft.com/office/drawing/2014/main" id="{4D14CFD5-0083-7315-4FFE-F8D22389BC02}"/>
              </a:ext>
            </a:extLst>
          </p:cNvPr>
          <p:cNvSpPr txBox="1">
            <a:spLocks/>
          </p:cNvSpPr>
          <p:nvPr/>
        </p:nvSpPr>
        <p:spPr bwMode="auto">
          <a:xfrm>
            <a:off x="190500" y="1595551"/>
            <a:ext cx="8763000" cy="1250322"/>
          </a:xfrm>
          <a:prstGeom prst="rect">
            <a:avLst/>
          </a:prstGeom>
          <a:solidFill>
            <a:srgbClr val="00B0F0">
              <a:lumMod val="20000"/>
              <a:lumOff val="80000"/>
            </a:srgbClr>
          </a:solidFill>
          <a:ln w="38100" cap="flat" cmpd="sng" algn="ctr">
            <a:solidFill>
              <a:srgbClr val="FF000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 1</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schema is proposed to </a:t>
            </a:r>
            <a:r>
              <a:rPr lang="en-US" altLang="ja-JP" sz="2400">
                <a:solidFill>
                  <a:srgbClr val="FF0000"/>
                </a:solidFill>
              </a:rPr>
              <a:t>describe the energy consumption of instructions</a:t>
            </a:r>
            <a:endParaRPr lang="en-US" altLang="ja-JP" sz="2400" kern="0" dirty="0">
              <a:solidFill>
                <a:srgbClr val="FF0000"/>
              </a:solidFill>
            </a:endParaRPr>
          </a:p>
        </p:txBody>
      </p:sp>
      <p:sp>
        <p:nvSpPr>
          <p:cNvPr id="8" name="コンテンツ プレースホルダー 1">
            <a:extLst>
              <a:ext uri="{FF2B5EF4-FFF2-40B4-BE49-F238E27FC236}">
                <a16:creationId xmlns:a16="http://schemas.microsoft.com/office/drawing/2014/main" id="{98AD6BDB-6139-5A9B-D673-0941B875E2C8}"/>
              </a:ext>
            </a:extLst>
          </p:cNvPr>
          <p:cNvSpPr txBox="1">
            <a:spLocks/>
          </p:cNvSpPr>
          <p:nvPr/>
        </p:nvSpPr>
        <p:spPr bwMode="auto">
          <a:xfrm>
            <a:off x="190500" y="3070539"/>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 2</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method is proposed for </a:t>
            </a:r>
            <a:r>
              <a:rPr lang="en-US" altLang="ja-JP" sz="2400">
                <a:solidFill>
                  <a:srgbClr val="FF0000"/>
                </a:solidFill>
              </a:rPr>
              <a:t>extracting the working portion from generated code</a:t>
            </a:r>
            <a:r>
              <a:rPr lang="en-US" altLang="ja-JP" sz="2400">
                <a:solidFill>
                  <a:srgbClr val="002060"/>
                </a:solidFill>
              </a:rPr>
              <a:t> and transforming it into LLVM-IR</a:t>
            </a:r>
          </a:p>
        </p:txBody>
      </p:sp>
      <p:sp>
        <p:nvSpPr>
          <p:cNvPr id="9" name="コンテンツ プレースホルダー 1">
            <a:extLst>
              <a:ext uri="{FF2B5EF4-FFF2-40B4-BE49-F238E27FC236}">
                <a16:creationId xmlns:a16="http://schemas.microsoft.com/office/drawing/2014/main" id="{4DD771CA-DE4E-3416-8619-9424522180B9}"/>
              </a:ext>
            </a:extLst>
          </p:cNvPr>
          <p:cNvSpPr txBox="1">
            <a:spLocks/>
          </p:cNvSpPr>
          <p:nvPr/>
        </p:nvSpPr>
        <p:spPr bwMode="auto">
          <a:xfrm>
            <a:off x="190500" y="4545527"/>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 3</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software tool is designed to </a:t>
            </a:r>
            <a:r>
              <a:rPr lang="en-US" altLang="ja-JP" sz="2400">
                <a:solidFill>
                  <a:srgbClr val="FF0000"/>
                </a:solidFill>
              </a:rPr>
              <a:t>predict model energy consumption</a:t>
            </a:r>
            <a:endParaRPr lang="en-US" altLang="ja-JP" sz="2400" kern="0" dirty="0">
              <a:solidFill>
                <a:srgbClr val="FF0000"/>
              </a:solidFill>
            </a:endParaRPr>
          </a:p>
        </p:txBody>
      </p:sp>
    </p:spTree>
    <p:extLst>
      <p:ext uri="{BB962C8B-B14F-4D97-AF65-F5344CB8AC3E}">
        <p14:creationId xmlns:p14="http://schemas.microsoft.com/office/powerpoint/2010/main" val="1106755080"/>
      </p:ext>
    </p:extLst>
  </p:cSld>
  <p:clrMapOvr>
    <a:masterClrMapping/>
  </p:clrMapOvr>
  <p:transition/>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メイリオ" pitchFamily="50" charset="-128"/>
            <a:cs typeface="メイリオ"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メイリオ" pitchFamily="50" charset="-128"/>
            <a:cs typeface="メイリオ" pitchFamily="50"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 id="{77BCE7FD-25F5-4A03-908E-D82D0EA6D8F2}" vid="{8554D31C-7222-4E35-8FE7-7DB0C361625F}"/>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6126</TotalTime>
  <Words>1899</Words>
  <Application>Microsoft Office PowerPoint</Application>
  <PresentationFormat>全屏显示(4:3)</PresentationFormat>
  <Paragraphs>383</Paragraphs>
  <Slides>39</Slides>
  <Notes>39</Notes>
  <HiddenSlides>14</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39</vt:i4>
      </vt:variant>
    </vt:vector>
  </HeadingPairs>
  <TitlesOfParts>
    <vt:vector size="54" baseType="lpstr">
      <vt:lpstr>Meiryo</vt:lpstr>
      <vt:lpstr>Meiryo</vt:lpstr>
      <vt:lpstr>NimbusRomNo9L-Regu</vt:lpstr>
      <vt:lpstr>Noto Sans Symbols</vt:lpstr>
      <vt:lpstr>Söhne</vt:lpstr>
      <vt:lpstr>游ゴシック</vt:lpstr>
      <vt:lpstr>Arial</vt:lpstr>
      <vt:lpstr>Calibri</vt:lpstr>
      <vt:lpstr>Calibri Light</vt:lpstr>
      <vt:lpstr>Century</vt:lpstr>
      <vt:lpstr>Courier New</vt:lpstr>
      <vt:lpstr>Times New Roman</vt:lpstr>
      <vt:lpstr>Wingdings</vt:lpstr>
      <vt:lpstr>Office テーマ</vt:lpstr>
      <vt:lpstr>theme</vt:lpstr>
      <vt:lpstr>PowerPoint 演示文稿</vt:lpstr>
      <vt:lpstr>Outline</vt:lpstr>
      <vt:lpstr>Edge Devices </vt:lpstr>
      <vt:lpstr>Model-based Development (MBD) </vt:lpstr>
      <vt:lpstr>Model-based Development (MBD) </vt:lpstr>
      <vt:lpstr>Model-based Development (MBD) </vt:lpstr>
      <vt:lpstr>Low Level Virtual Machine Intermediate Representation （LLVM-IR）</vt:lpstr>
      <vt:lpstr>Contribution</vt:lpstr>
      <vt:lpstr>Contribution</vt:lpstr>
      <vt:lpstr>Energy Consumption Description Schema</vt:lpstr>
      <vt:lpstr>Energy Consumption Description Schema</vt:lpstr>
      <vt:lpstr>Energy Consumption Description Schema</vt:lpstr>
      <vt:lpstr>Contribution</vt:lpstr>
      <vt:lpstr>Extracting Working Portion </vt:lpstr>
      <vt:lpstr>Contribution</vt:lpstr>
      <vt:lpstr>Prediction Tool</vt:lpstr>
      <vt:lpstr>Comparison with Other Methods</vt:lpstr>
      <vt:lpstr>Experimental Environment</vt:lpstr>
      <vt:lpstr>Experimental</vt:lpstr>
      <vt:lpstr>Experimental</vt:lpstr>
      <vt:lpstr>Experimental</vt:lpstr>
      <vt:lpstr>Experimental</vt:lpstr>
      <vt:lpstr>Experimental Environment</vt:lpstr>
      <vt:lpstr>Experimental Environment</vt:lpstr>
      <vt:lpstr>Conclusions</vt:lpstr>
      <vt:lpstr>＜サブタイトル＞</vt:lpstr>
      <vt:lpstr>新規性は何ですか?</vt:lpstr>
      <vt:lpstr>何が難しいんですか?</vt:lpstr>
      <vt:lpstr>実装で何が難しかったですか?</vt:lpstr>
      <vt:lpstr>既存研究と比べて何が良いんですか？</vt:lpstr>
      <vt:lpstr>既存研究で提案手法が使われないのは何故?</vt:lpstr>
      <vt:lpstr>どこまでが自分で提案した部分ですか</vt:lpstr>
      <vt:lpstr>何故この研究をやろうと決めたのですか？</vt:lpstr>
      <vt:lpstr>この研究に必要性はあるのか？</vt:lpstr>
      <vt:lpstr>想定しているユーザは誰ですか？</vt:lpstr>
      <vt:lpstr>工夫したことは何ですか？</vt:lpstr>
      <vt:lpstr>その評価を選んだ理由は何ですか？</vt:lpstr>
      <vt:lpstr>評価は優位的な差があると言えるのか?</vt:lpstr>
      <vt:lpstr>今後の展望などはありますか？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t.onozawa.507@ms.saitama-u.ac.jp</dc:creator>
  <cp:lastModifiedBy>YUE HOU</cp:lastModifiedBy>
  <cp:revision>33</cp:revision>
  <dcterms:created xsi:type="dcterms:W3CDTF">2022-11-21T06:25:44Z</dcterms:created>
  <dcterms:modified xsi:type="dcterms:W3CDTF">2024-05-02T04:47:57Z</dcterms:modified>
</cp:coreProperties>
</file>