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6" r:id="rId2"/>
  </p:sldMasterIdLst>
  <p:notesMasterIdLst>
    <p:notesMasterId r:id="rId33"/>
  </p:notesMasterIdLst>
  <p:sldIdLst>
    <p:sldId id="955" r:id="rId3"/>
    <p:sldId id="936" r:id="rId4"/>
    <p:sldId id="953" r:id="rId5"/>
    <p:sldId id="956" r:id="rId6"/>
    <p:sldId id="957" r:id="rId7"/>
    <p:sldId id="958" r:id="rId8"/>
    <p:sldId id="959" r:id="rId9"/>
    <p:sldId id="960" r:id="rId10"/>
    <p:sldId id="961" r:id="rId11"/>
    <p:sldId id="962" r:id="rId12"/>
    <p:sldId id="964" r:id="rId13"/>
    <p:sldId id="965" r:id="rId14"/>
    <p:sldId id="966" r:id="rId15"/>
    <p:sldId id="967" r:id="rId16"/>
    <p:sldId id="968" r:id="rId17"/>
    <p:sldId id="969" r:id="rId18"/>
    <p:sldId id="970" r:id="rId19"/>
    <p:sldId id="971" r:id="rId20"/>
    <p:sldId id="940" r:id="rId21"/>
    <p:sldId id="941" r:id="rId22"/>
    <p:sldId id="942" r:id="rId23"/>
    <p:sldId id="943" r:id="rId24"/>
    <p:sldId id="944" r:id="rId25"/>
    <p:sldId id="945" r:id="rId26"/>
    <p:sldId id="946" r:id="rId27"/>
    <p:sldId id="947" r:id="rId28"/>
    <p:sldId id="270" r:id="rId29"/>
    <p:sldId id="949" r:id="rId30"/>
    <p:sldId id="951" r:id="rId31"/>
    <p:sldId id="950"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CBCA26C-C010-46D9-8B87-FC55145E448F}">
          <p14:sldIdLst>
            <p14:sldId id="955"/>
            <p14:sldId id="936"/>
          </p14:sldIdLst>
        </p14:section>
        <p14:section name="研究背景" id="{AB3805D5-9A59-4CDA-B957-534378525DBF}">
          <p14:sldIdLst>
            <p14:sldId id="953"/>
            <p14:sldId id="956"/>
            <p14:sldId id="957"/>
            <p14:sldId id="958"/>
          </p14:sldIdLst>
        </p14:section>
        <p14:section name="提案手法" id="{334B77AB-F6A5-484A-85B1-3A514EA32B7D}">
          <p14:sldIdLst>
            <p14:sldId id="959"/>
            <p14:sldId id="960"/>
            <p14:sldId id="961"/>
            <p14:sldId id="962"/>
            <p14:sldId id="964"/>
            <p14:sldId id="965"/>
            <p14:sldId id="966"/>
            <p14:sldId id="967"/>
            <p14:sldId id="968"/>
            <p14:sldId id="969"/>
            <p14:sldId id="970"/>
            <p14:sldId id="971"/>
            <p14:sldId id="940"/>
            <p14:sldId id="941"/>
          </p14:sldIdLst>
        </p14:section>
        <p14:section name="評価" id="{33D8DE6A-8284-42E6-A0DC-C54C5437A600}">
          <p14:sldIdLst>
            <p14:sldId id="942"/>
            <p14:sldId id="943"/>
            <p14:sldId id="944"/>
            <p14:sldId id="945"/>
            <p14:sldId id="946"/>
            <p14:sldId id="947"/>
          </p14:sldIdLst>
        </p14:section>
        <p14:section name="まとめ" id="{2CC9BF19-2EC7-4C3B-8300-3D4DB0BA8146}">
          <p14:sldIdLst>
            <p14:sldId id="270"/>
          </p14:sldIdLst>
        </p14:section>
        <p14:section name="補足資料" id="{3F6B4360-EEC4-4334-942C-A7144D0431A5}">
          <p14:sldIdLst>
            <p14:sldId id="949"/>
            <p14:sldId id="951"/>
            <p14:sldId id="95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79E"/>
    <a:srgbClr val="E9EEF3"/>
    <a:srgbClr val="142976"/>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6" autoAdjust="0"/>
    <p:restoredTop sz="83240" autoAdjust="0"/>
  </p:normalViewPr>
  <p:slideViewPr>
    <p:cSldViewPr snapToGrid="0">
      <p:cViewPr varScale="1">
        <p:scale>
          <a:sx n="94" d="100"/>
          <a:sy n="94" d="100"/>
        </p:scale>
        <p:origin x="18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B38A15-7336-4549-8968-BA4FA9146E0A}" type="datetimeFigureOut">
              <a:rPr kumimoji="1" lang="ja-JP" altLang="en-US" smtClean="0"/>
              <a:t>2024/4/18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CC8F8F-DDAF-4E07-93E7-285D6678987E}" type="slidenum">
              <a:rPr kumimoji="1" lang="ja-JP" altLang="en-US" smtClean="0"/>
              <a:t>‹#›</a:t>
            </a:fld>
            <a:endParaRPr kumimoji="1" lang="ja-JP" altLang="en-US"/>
          </a:p>
        </p:txBody>
      </p:sp>
    </p:spTree>
    <p:extLst>
      <p:ext uri="{BB962C8B-B14F-4D97-AF65-F5344CB8AC3E}">
        <p14:creationId xmlns:p14="http://schemas.microsoft.com/office/powerpoint/2010/main" val="4764777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Hello, everyone. My name </a:t>
            </a:r>
            <a:r>
              <a:rPr lang="en-US" altLang="ja-JP"/>
              <a:t>is </a:t>
            </a:r>
            <a:r>
              <a:rPr lang="en-US" altLang="ja-JP" sz="1200" b="1" u="sng" kern="0">
                <a:solidFill>
                  <a:srgbClr val="002060"/>
                </a:solidFill>
                <a:latin typeface="メイリオ"/>
                <a:ea typeface="メイリオ"/>
              </a:rPr>
              <a:t>Y</a:t>
            </a:r>
            <a:r>
              <a:rPr lang="en-US" altLang="zh-CN" sz="1200" b="1" u="sng" kern="0">
                <a:solidFill>
                  <a:srgbClr val="002060"/>
                </a:solidFill>
                <a:latin typeface="メイリオ"/>
                <a:ea typeface="メイリオ"/>
              </a:rPr>
              <a:t>ue Hou</a:t>
            </a:r>
            <a:r>
              <a:rPr lang="en-US" altLang="ja-JP"/>
              <a:t>, </a:t>
            </a:r>
            <a:r>
              <a:rPr lang="en-US" altLang="ja-JP" dirty="0"/>
              <a:t>a graduate school student from Saitama University in Japan.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a:t>Today, I’ll give a presentation on my research </a:t>
            </a:r>
            <a:r>
              <a:rPr lang="en-US" altLang="zh-CN" sz="1200"/>
              <a:t>which </a:t>
            </a:r>
            <a:r>
              <a:rPr lang="en-US" altLang="ja-JP" sz="1100"/>
              <a:t>names  [</a:t>
            </a:r>
            <a:r>
              <a:rPr lang="en-US" altLang="zh-CN" sz="1200" b="0" i="0" u="none" strike="noStrike" baseline="0">
                <a:latin typeface="NimbusRomNo9L-Regu"/>
              </a:rPr>
              <a:t>Energy Consumption Prediction Framework in Model-based Development for Edge Devices}</a:t>
            </a:r>
          </a:p>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180" rtl="0" eaLnBrk="1" fontAlgn="base" latinLnBrk="0" hangingPunct="1">
              <a:lnSpc>
                <a:spcPct val="100000"/>
              </a:lnSpc>
              <a:spcBef>
                <a:spcPct val="0"/>
              </a:spcBef>
              <a:spcAft>
                <a:spcPct val="0"/>
              </a:spcAft>
              <a:buClrTx/>
              <a:buSzTx/>
              <a:buFontTx/>
              <a:buNone/>
              <a:tabLst/>
              <a:defRPr/>
            </a:pPr>
            <a:fld id="{BD99346F-3487-074D-9988-05AF151D132E}" type="slidenum">
              <a:rPr kumimoji="1" lang="ja-JP"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50" charset="-128"/>
                <a:cs typeface="+mn-cs"/>
              </a:rPr>
              <a:pPr marL="0" marR="0" lvl="0" indent="0" algn="r" defTabSz="914180" rtl="0" eaLnBrk="1" fontAlgn="base" latinLnBrk="0" hangingPunct="1">
                <a:lnSpc>
                  <a:spcPct val="100000"/>
                </a:lnSpc>
                <a:spcBef>
                  <a:spcPct val="0"/>
                </a:spcBef>
                <a:spcAft>
                  <a:spcPct val="0"/>
                </a:spcAft>
                <a:buClrTx/>
                <a:buSzTx/>
                <a:buFontTx/>
                <a:buNone/>
                <a:tabLst/>
                <a:defRPr/>
              </a:pPr>
              <a:t>1</a:t>
            </a:fld>
            <a:endParaRPr kumimoji="1" lang="ja-JP"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50" charset="-128"/>
              <a:cs typeface="+mn-cs"/>
            </a:endParaRPr>
          </a:p>
        </p:txBody>
      </p:sp>
    </p:spTree>
    <p:extLst>
      <p:ext uri="{BB962C8B-B14F-4D97-AF65-F5344CB8AC3E}">
        <p14:creationId xmlns:p14="http://schemas.microsoft.com/office/powerpoint/2010/main" val="775484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1" i="0">
                <a:solidFill>
                  <a:srgbClr val="ECECEC"/>
                </a:solidFill>
                <a:effectLst/>
                <a:highlight>
                  <a:srgbClr val="212121"/>
                </a:highlight>
                <a:latin typeface="Söhne"/>
              </a:rPr>
              <a:t>Slide Title: Measuring Execution Time &amp; Energy Consumption</a:t>
            </a:r>
          </a:p>
          <a:p>
            <a:pPr algn="l"/>
            <a:r>
              <a:rPr lang="en-US" altLang="zh-CN" b="1" i="0">
                <a:solidFill>
                  <a:srgbClr val="ECECEC"/>
                </a:solidFill>
                <a:effectLst/>
                <a:highlight>
                  <a:srgbClr val="212121"/>
                </a:highlight>
                <a:latin typeface="Söhne"/>
              </a:rPr>
              <a:t>Slide Content:</a:t>
            </a:r>
          </a:p>
          <a:p>
            <a:pPr algn="l">
              <a:buFont typeface="+mj-lt"/>
              <a:buAutoNum type="arabicPeriod"/>
            </a:pPr>
            <a:r>
              <a:rPr lang="en-US" altLang="zh-CN" b="1" i="0">
                <a:solidFill>
                  <a:srgbClr val="ECECEC"/>
                </a:solidFill>
                <a:effectLst/>
                <a:highlight>
                  <a:srgbClr val="212121"/>
                </a:highlight>
                <a:latin typeface="Söhne"/>
              </a:rPr>
              <a:t>Correlation of Time and Energy</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Premise</a:t>
            </a:r>
            <a:r>
              <a:rPr lang="en-US" altLang="zh-CN" b="0" i="0">
                <a:solidFill>
                  <a:srgbClr val="ECECEC"/>
                </a:solidFill>
                <a:effectLst/>
                <a:highlight>
                  <a:srgbClr val="212121"/>
                </a:highlight>
                <a:latin typeface="Söhne"/>
              </a:rPr>
              <a:t>: Execution time of code is directly linked to energy consumption.</a:t>
            </a:r>
          </a:p>
          <a:p>
            <a:pPr marL="742950" lvl="1" indent="-285750" algn="l">
              <a:buFont typeface="+mj-lt"/>
              <a:buAutoNum type="arabicPeriod"/>
            </a:pPr>
            <a:r>
              <a:rPr lang="en-US" altLang="zh-CN" b="1" i="0">
                <a:solidFill>
                  <a:srgbClr val="ECECEC"/>
                </a:solidFill>
                <a:effectLst/>
                <a:highlight>
                  <a:srgbClr val="212121"/>
                </a:highlight>
                <a:latin typeface="Söhne"/>
              </a:rPr>
              <a:t>Validation</a:t>
            </a:r>
            <a:r>
              <a:rPr lang="en-US" altLang="zh-CN" b="0" i="0">
                <a:solidFill>
                  <a:srgbClr val="ECECEC"/>
                </a:solidFill>
                <a:effectLst/>
                <a:highlight>
                  <a:srgbClr val="212121"/>
                </a:highlight>
                <a:latin typeface="Söhne"/>
              </a:rPr>
              <a:t>: Accurate time predictions validate energy consumption estimates.</a:t>
            </a:r>
          </a:p>
          <a:p>
            <a:pPr algn="l">
              <a:buFont typeface="+mj-lt"/>
              <a:buAutoNum type="arabicPeriod"/>
            </a:pPr>
            <a:r>
              <a:rPr lang="en-US" altLang="zh-CN" b="1" i="0">
                <a:solidFill>
                  <a:srgbClr val="ECECEC"/>
                </a:solidFill>
                <a:effectLst/>
                <a:highlight>
                  <a:srgbClr val="212121"/>
                </a:highlight>
                <a:latin typeface="Söhne"/>
              </a:rPr>
              <a:t>Importance of Measurement</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Accuracy</a:t>
            </a:r>
            <a:r>
              <a:rPr lang="en-US" altLang="zh-CN" b="0" i="0">
                <a:solidFill>
                  <a:srgbClr val="ECECEC"/>
                </a:solidFill>
                <a:effectLst/>
                <a:highlight>
                  <a:srgbClr val="212121"/>
                </a:highlight>
                <a:latin typeface="Söhne"/>
              </a:rPr>
              <a:t>: Precise measurement of individual instructions is critical—errors directly affect overall prediction reliability.</a:t>
            </a:r>
          </a:p>
          <a:p>
            <a:pPr marL="742950" lvl="1" indent="-285750" algn="l">
              <a:buFont typeface="+mj-lt"/>
              <a:buAutoNum type="arabicPeriod"/>
            </a:pPr>
            <a:r>
              <a:rPr lang="en-US" altLang="zh-CN" b="1" i="0">
                <a:solidFill>
                  <a:srgbClr val="ECECEC"/>
                </a:solidFill>
                <a:effectLst/>
                <a:highlight>
                  <a:srgbClr val="212121"/>
                </a:highlight>
                <a:latin typeface="Söhne"/>
              </a:rPr>
              <a:t>Technique</a:t>
            </a:r>
            <a:r>
              <a:rPr lang="en-US" altLang="zh-CN" b="0" i="0">
                <a:solidFill>
                  <a:srgbClr val="ECECEC"/>
                </a:solidFill>
                <a:effectLst/>
                <a:highlight>
                  <a:srgbClr val="212121"/>
                </a:highlight>
                <a:latin typeface="Söhne"/>
              </a:rPr>
              <a:t>: A cyclic execution approach is commonly used for better precision in predicting individual instructions' time and energy use.</a:t>
            </a:r>
          </a:p>
          <a:p>
            <a:pPr algn="l">
              <a:buFont typeface="+mj-lt"/>
              <a:buAutoNum type="arabicPeriod"/>
            </a:pPr>
            <a:r>
              <a:rPr lang="en-US" altLang="zh-CN" b="1" i="0">
                <a:solidFill>
                  <a:srgbClr val="ECECEC"/>
                </a:solidFill>
                <a:effectLst/>
                <a:highlight>
                  <a:srgbClr val="212121"/>
                </a:highlight>
                <a:latin typeface="Söhne"/>
              </a:rPr>
              <a:t>Execution Time Measurement</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Challenge</a:t>
            </a:r>
            <a:r>
              <a:rPr lang="en-US" altLang="zh-CN" b="0" i="0">
                <a:solidFill>
                  <a:srgbClr val="ECECEC"/>
                </a:solidFill>
                <a:effectLst/>
                <a:highlight>
                  <a:srgbClr val="212121"/>
                </a:highlight>
                <a:latin typeface="Söhne"/>
              </a:rPr>
              <a:t>: Selecting an accurate timing method is crucial for exact execution time capture.</a:t>
            </a:r>
          </a:p>
          <a:p>
            <a:pPr marL="742950" lvl="1" indent="-285750" algn="l">
              <a:buFont typeface="+mj-lt"/>
              <a:buAutoNum type="arabicPeriod"/>
            </a:pPr>
            <a:r>
              <a:rPr lang="en-US" altLang="zh-CN" b="1" i="0">
                <a:solidFill>
                  <a:srgbClr val="ECECEC"/>
                </a:solidFill>
                <a:effectLst/>
                <a:highlight>
                  <a:srgbClr val="212121"/>
                </a:highlight>
                <a:latin typeface="Söhne"/>
              </a:rPr>
              <a:t>Tools</a:t>
            </a:r>
            <a:r>
              <a:rPr lang="en-US" altLang="zh-CN" b="0" i="0">
                <a:solidFill>
                  <a:srgbClr val="ECECEC"/>
                </a:solidFill>
                <a:effectLst/>
                <a:highlight>
                  <a:srgbClr val="212121"/>
                </a:highlight>
                <a:latin typeface="Söhne"/>
              </a:rPr>
              <a:t>: While standard libraries offer timing functions, their precision may be insufficient.</a:t>
            </a:r>
          </a:p>
          <a:p>
            <a:pPr marL="742950" lvl="1" indent="-285750" algn="l">
              <a:buFont typeface="+mj-lt"/>
              <a:buAutoNum type="arabicPeriod"/>
            </a:pPr>
            <a:r>
              <a:rPr lang="en-US" altLang="zh-CN" b="1" i="0">
                <a:solidFill>
                  <a:srgbClr val="ECECEC"/>
                </a:solidFill>
                <a:effectLst/>
                <a:highlight>
                  <a:srgbClr val="212121"/>
                </a:highlight>
                <a:latin typeface="Söhne"/>
              </a:rPr>
              <a:t>Advanced Method</a:t>
            </a:r>
            <a:r>
              <a:rPr lang="en-US" altLang="zh-CN" b="0" i="0">
                <a:solidFill>
                  <a:srgbClr val="ECECEC"/>
                </a:solidFill>
                <a:effectLst/>
                <a:highlight>
                  <a:srgbClr val="212121"/>
                </a:highlight>
                <a:latin typeface="Söhne"/>
              </a:rPr>
              <a:t>: The experiment utilizes the DWT (Data Watchpoint and Trace Unit) on the SONY Spresense board, enhancing accuracy by directly accessing specific registers.</a:t>
            </a:r>
          </a:p>
          <a:p>
            <a:pPr marL="742950" lvl="1" indent="-285750" algn="l">
              <a:buFont typeface="+mj-lt"/>
              <a:buAutoNum type="arabicPeriod"/>
            </a:pPr>
            <a:r>
              <a:rPr lang="en-US" altLang="zh-CN" b="1" i="0">
                <a:solidFill>
                  <a:srgbClr val="ECECEC"/>
                </a:solidFill>
                <a:effectLst/>
                <a:highlight>
                  <a:srgbClr val="212121"/>
                </a:highlight>
                <a:latin typeface="Söhne"/>
              </a:rPr>
              <a:t>Consideration</a:t>
            </a:r>
            <a:r>
              <a:rPr lang="en-US" altLang="zh-CN" b="0" i="0">
                <a:solidFill>
                  <a:srgbClr val="ECECEC"/>
                </a:solidFill>
                <a:effectLst/>
                <a:highlight>
                  <a:srgbClr val="212121"/>
                </a:highlight>
                <a:latin typeface="Söhne"/>
              </a:rPr>
              <a:t>: Using DWT presents risks such as clock overruns, which must be managed.</a:t>
            </a:r>
          </a:p>
          <a:p>
            <a:pPr algn="l"/>
            <a:r>
              <a:rPr lang="en-US" altLang="zh-CN" b="1" i="0">
                <a:solidFill>
                  <a:srgbClr val="ECECEC"/>
                </a:solidFill>
                <a:effectLst/>
                <a:highlight>
                  <a:srgbClr val="212121"/>
                </a:highlight>
                <a:latin typeface="Söhne"/>
              </a:rPr>
              <a:t>Visual Aids:</a:t>
            </a:r>
          </a:p>
          <a:p>
            <a:pPr algn="l">
              <a:buFont typeface="Arial" panose="020B0604020202020204" pitchFamily="34" charset="0"/>
              <a:buChar char="•"/>
            </a:pPr>
            <a:r>
              <a:rPr lang="en-US" altLang="zh-CN" b="0" i="0">
                <a:solidFill>
                  <a:srgbClr val="ECECEC"/>
                </a:solidFill>
                <a:effectLst/>
                <a:highlight>
                  <a:srgbClr val="212121"/>
                </a:highlight>
                <a:latin typeface="Söhne"/>
              </a:rPr>
              <a:t>A diagram illustrating the relationship between code execution time and energy consumption.</a:t>
            </a:r>
          </a:p>
          <a:p>
            <a:pPr algn="l">
              <a:buFont typeface="Arial" panose="020B0604020202020204" pitchFamily="34" charset="0"/>
              <a:buChar char="•"/>
            </a:pPr>
            <a:r>
              <a:rPr lang="en-US" altLang="zh-CN" b="0" i="0">
                <a:solidFill>
                  <a:srgbClr val="ECECEC"/>
                </a:solidFill>
                <a:effectLst/>
                <a:highlight>
                  <a:srgbClr val="212121"/>
                </a:highlight>
                <a:latin typeface="Söhne"/>
              </a:rPr>
              <a:t>A flowchart depicting the steps for measuring instruction time and energy, highlighting the cyclic execution method and the use of DWT.</a:t>
            </a:r>
          </a:p>
          <a:p>
            <a:pPr algn="l">
              <a:buFont typeface="Arial" panose="020B0604020202020204" pitchFamily="34" charset="0"/>
              <a:buChar char="•"/>
            </a:pPr>
            <a:r>
              <a:rPr lang="en-US" altLang="zh-CN" b="0" i="0">
                <a:solidFill>
                  <a:srgbClr val="ECECEC"/>
                </a:solidFill>
                <a:effectLst/>
                <a:highlight>
                  <a:srgbClr val="212121"/>
                </a:highlight>
                <a:latin typeface="Söhne"/>
              </a:rPr>
              <a:t>A side note or a callout on the slide about the need for careful handling of the DWT to avoid clock overruns.</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10</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47721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1" i="0">
                <a:solidFill>
                  <a:srgbClr val="ECECEC"/>
                </a:solidFill>
                <a:effectLst/>
                <a:highlight>
                  <a:srgbClr val="212121"/>
                </a:highlight>
                <a:latin typeface="Söhne"/>
              </a:rPr>
              <a:t>Slide Title: Measuring Execution Time &amp; Energy Consumption</a:t>
            </a:r>
          </a:p>
          <a:p>
            <a:pPr algn="l"/>
            <a:r>
              <a:rPr lang="en-US" altLang="zh-CN" b="1" i="0">
                <a:solidFill>
                  <a:srgbClr val="ECECEC"/>
                </a:solidFill>
                <a:effectLst/>
                <a:highlight>
                  <a:srgbClr val="212121"/>
                </a:highlight>
                <a:latin typeface="Söhne"/>
              </a:rPr>
              <a:t>Slide Content:</a:t>
            </a:r>
          </a:p>
          <a:p>
            <a:pPr algn="l">
              <a:buFont typeface="+mj-lt"/>
              <a:buAutoNum type="arabicPeriod"/>
            </a:pPr>
            <a:r>
              <a:rPr lang="en-US" altLang="zh-CN" b="1" i="0">
                <a:solidFill>
                  <a:srgbClr val="ECECEC"/>
                </a:solidFill>
                <a:effectLst/>
                <a:highlight>
                  <a:srgbClr val="212121"/>
                </a:highlight>
                <a:latin typeface="Söhne"/>
              </a:rPr>
              <a:t>Correlation of Time and Energy</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Premise</a:t>
            </a:r>
            <a:r>
              <a:rPr lang="en-US" altLang="zh-CN" b="0" i="0">
                <a:solidFill>
                  <a:srgbClr val="ECECEC"/>
                </a:solidFill>
                <a:effectLst/>
                <a:highlight>
                  <a:srgbClr val="212121"/>
                </a:highlight>
                <a:latin typeface="Söhne"/>
              </a:rPr>
              <a:t>: Execution time of code is directly linked to energy consumption.</a:t>
            </a:r>
          </a:p>
          <a:p>
            <a:pPr marL="742950" lvl="1" indent="-285750" algn="l">
              <a:buFont typeface="+mj-lt"/>
              <a:buAutoNum type="arabicPeriod"/>
            </a:pPr>
            <a:r>
              <a:rPr lang="en-US" altLang="zh-CN" b="1" i="0">
                <a:solidFill>
                  <a:srgbClr val="ECECEC"/>
                </a:solidFill>
                <a:effectLst/>
                <a:highlight>
                  <a:srgbClr val="212121"/>
                </a:highlight>
                <a:latin typeface="Söhne"/>
              </a:rPr>
              <a:t>Validation</a:t>
            </a:r>
            <a:r>
              <a:rPr lang="en-US" altLang="zh-CN" b="0" i="0">
                <a:solidFill>
                  <a:srgbClr val="ECECEC"/>
                </a:solidFill>
                <a:effectLst/>
                <a:highlight>
                  <a:srgbClr val="212121"/>
                </a:highlight>
                <a:latin typeface="Söhne"/>
              </a:rPr>
              <a:t>: Accurate time predictions validate energy consumption estimates.</a:t>
            </a:r>
          </a:p>
          <a:p>
            <a:pPr algn="l">
              <a:buFont typeface="+mj-lt"/>
              <a:buAutoNum type="arabicPeriod"/>
            </a:pPr>
            <a:r>
              <a:rPr lang="en-US" altLang="zh-CN" b="1" i="0">
                <a:solidFill>
                  <a:srgbClr val="ECECEC"/>
                </a:solidFill>
                <a:effectLst/>
                <a:highlight>
                  <a:srgbClr val="212121"/>
                </a:highlight>
                <a:latin typeface="Söhne"/>
              </a:rPr>
              <a:t>Importance of Measurement</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Accuracy</a:t>
            </a:r>
            <a:r>
              <a:rPr lang="en-US" altLang="zh-CN" b="0" i="0">
                <a:solidFill>
                  <a:srgbClr val="ECECEC"/>
                </a:solidFill>
                <a:effectLst/>
                <a:highlight>
                  <a:srgbClr val="212121"/>
                </a:highlight>
                <a:latin typeface="Söhne"/>
              </a:rPr>
              <a:t>: Precise measurement of individual instructions is critical—errors directly affect overall prediction reliability.</a:t>
            </a:r>
          </a:p>
          <a:p>
            <a:pPr marL="742950" lvl="1" indent="-285750" algn="l">
              <a:buFont typeface="+mj-lt"/>
              <a:buAutoNum type="arabicPeriod"/>
            </a:pPr>
            <a:r>
              <a:rPr lang="en-US" altLang="zh-CN" b="1" i="0">
                <a:solidFill>
                  <a:srgbClr val="ECECEC"/>
                </a:solidFill>
                <a:effectLst/>
                <a:highlight>
                  <a:srgbClr val="212121"/>
                </a:highlight>
                <a:latin typeface="Söhne"/>
              </a:rPr>
              <a:t>Technique</a:t>
            </a:r>
            <a:r>
              <a:rPr lang="en-US" altLang="zh-CN" b="0" i="0">
                <a:solidFill>
                  <a:srgbClr val="ECECEC"/>
                </a:solidFill>
                <a:effectLst/>
                <a:highlight>
                  <a:srgbClr val="212121"/>
                </a:highlight>
                <a:latin typeface="Söhne"/>
              </a:rPr>
              <a:t>: A cyclic execution approach is commonly used for better precision in predicting individual instructions' time and energy use.</a:t>
            </a:r>
          </a:p>
          <a:p>
            <a:pPr algn="l">
              <a:buFont typeface="+mj-lt"/>
              <a:buAutoNum type="arabicPeriod"/>
            </a:pPr>
            <a:r>
              <a:rPr lang="en-US" altLang="zh-CN" b="1" i="0">
                <a:solidFill>
                  <a:srgbClr val="ECECEC"/>
                </a:solidFill>
                <a:effectLst/>
                <a:highlight>
                  <a:srgbClr val="212121"/>
                </a:highlight>
                <a:latin typeface="Söhne"/>
              </a:rPr>
              <a:t>Execution Time Measurement</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Challenge</a:t>
            </a:r>
            <a:r>
              <a:rPr lang="en-US" altLang="zh-CN" b="0" i="0">
                <a:solidFill>
                  <a:srgbClr val="ECECEC"/>
                </a:solidFill>
                <a:effectLst/>
                <a:highlight>
                  <a:srgbClr val="212121"/>
                </a:highlight>
                <a:latin typeface="Söhne"/>
              </a:rPr>
              <a:t>: Selecting an accurate timing method is crucial for exact execution time capture.</a:t>
            </a:r>
          </a:p>
          <a:p>
            <a:pPr marL="742950" lvl="1" indent="-285750" algn="l">
              <a:buFont typeface="+mj-lt"/>
              <a:buAutoNum type="arabicPeriod"/>
            </a:pPr>
            <a:r>
              <a:rPr lang="en-US" altLang="zh-CN" b="1" i="0">
                <a:solidFill>
                  <a:srgbClr val="ECECEC"/>
                </a:solidFill>
                <a:effectLst/>
                <a:highlight>
                  <a:srgbClr val="212121"/>
                </a:highlight>
                <a:latin typeface="Söhne"/>
              </a:rPr>
              <a:t>Tools</a:t>
            </a:r>
            <a:r>
              <a:rPr lang="en-US" altLang="zh-CN" b="0" i="0">
                <a:solidFill>
                  <a:srgbClr val="ECECEC"/>
                </a:solidFill>
                <a:effectLst/>
                <a:highlight>
                  <a:srgbClr val="212121"/>
                </a:highlight>
                <a:latin typeface="Söhne"/>
              </a:rPr>
              <a:t>: While standard libraries offer timing functions, their precision may be insufficient.</a:t>
            </a:r>
          </a:p>
          <a:p>
            <a:pPr marL="742950" lvl="1" indent="-285750" algn="l">
              <a:buFont typeface="+mj-lt"/>
              <a:buAutoNum type="arabicPeriod"/>
            </a:pPr>
            <a:r>
              <a:rPr lang="en-US" altLang="zh-CN" b="1" i="0">
                <a:solidFill>
                  <a:srgbClr val="ECECEC"/>
                </a:solidFill>
                <a:effectLst/>
                <a:highlight>
                  <a:srgbClr val="212121"/>
                </a:highlight>
                <a:latin typeface="Söhne"/>
              </a:rPr>
              <a:t>Advanced Method</a:t>
            </a:r>
            <a:r>
              <a:rPr lang="en-US" altLang="zh-CN" b="0" i="0">
                <a:solidFill>
                  <a:srgbClr val="ECECEC"/>
                </a:solidFill>
                <a:effectLst/>
                <a:highlight>
                  <a:srgbClr val="212121"/>
                </a:highlight>
                <a:latin typeface="Söhne"/>
              </a:rPr>
              <a:t>: The experiment utilizes the DWT (Data Watchpoint and Trace Unit) on the SONY Spresense board, enhancing accuracy by directly accessing specific registers.</a:t>
            </a:r>
          </a:p>
          <a:p>
            <a:pPr marL="742950" lvl="1" indent="-285750" algn="l">
              <a:buFont typeface="+mj-lt"/>
              <a:buAutoNum type="arabicPeriod"/>
            </a:pPr>
            <a:r>
              <a:rPr lang="en-US" altLang="zh-CN" b="1" i="0">
                <a:solidFill>
                  <a:srgbClr val="ECECEC"/>
                </a:solidFill>
                <a:effectLst/>
                <a:highlight>
                  <a:srgbClr val="212121"/>
                </a:highlight>
                <a:latin typeface="Söhne"/>
              </a:rPr>
              <a:t>Consideration</a:t>
            </a:r>
            <a:r>
              <a:rPr lang="en-US" altLang="zh-CN" b="0" i="0">
                <a:solidFill>
                  <a:srgbClr val="ECECEC"/>
                </a:solidFill>
                <a:effectLst/>
                <a:highlight>
                  <a:srgbClr val="212121"/>
                </a:highlight>
                <a:latin typeface="Söhne"/>
              </a:rPr>
              <a:t>: Using DWT presents risks such as clock overruns, which must be managed.</a:t>
            </a:r>
          </a:p>
          <a:p>
            <a:pPr algn="l"/>
            <a:r>
              <a:rPr lang="en-US" altLang="zh-CN" b="1" i="0">
                <a:solidFill>
                  <a:srgbClr val="ECECEC"/>
                </a:solidFill>
                <a:effectLst/>
                <a:highlight>
                  <a:srgbClr val="212121"/>
                </a:highlight>
                <a:latin typeface="Söhne"/>
              </a:rPr>
              <a:t>Visual Aids:</a:t>
            </a:r>
          </a:p>
          <a:p>
            <a:pPr algn="l">
              <a:buFont typeface="Arial" panose="020B0604020202020204" pitchFamily="34" charset="0"/>
              <a:buChar char="•"/>
            </a:pPr>
            <a:r>
              <a:rPr lang="en-US" altLang="zh-CN" b="0" i="0">
                <a:solidFill>
                  <a:srgbClr val="ECECEC"/>
                </a:solidFill>
                <a:effectLst/>
                <a:highlight>
                  <a:srgbClr val="212121"/>
                </a:highlight>
                <a:latin typeface="Söhne"/>
              </a:rPr>
              <a:t>A diagram illustrating the relationship between code execution time and energy consumption.</a:t>
            </a:r>
          </a:p>
          <a:p>
            <a:pPr algn="l">
              <a:buFont typeface="Arial" panose="020B0604020202020204" pitchFamily="34" charset="0"/>
              <a:buChar char="•"/>
            </a:pPr>
            <a:r>
              <a:rPr lang="en-US" altLang="zh-CN" b="0" i="0">
                <a:solidFill>
                  <a:srgbClr val="ECECEC"/>
                </a:solidFill>
                <a:effectLst/>
                <a:highlight>
                  <a:srgbClr val="212121"/>
                </a:highlight>
                <a:latin typeface="Söhne"/>
              </a:rPr>
              <a:t>A flowchart depicting the steps for measuring instruction time and energy, highlighting the cyclic execution method and the use of DWT.</a:t>
            </a:r>
          </a:p>
          <a:p>
            <a:pPr algn="l">
              <a:buFont typeface="Arial" panose="020B0604020202020204" pitchFamily="34" charset="0"/>
              <a:buChar char="•"/>
            </a:pPr>
            <a:r>
              <a:rPr lang="en-US" altLang="zh-CN" b="0" i="0">
                <a:solidFill>
                  <a:srgbClr val="ECECEC"/>
                </a:solidFill>
                <a:effectLst/>
                <a:highlight>
                  <a:srgbClr val="212121"/>
                </a:highlight>
                <a:latin typeface="Söhne"/>
              </a:rPr>
              <a:t>A side note or a callout on the slide about the need for careful handling of the DWT to avoid clock overruns.</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11</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51210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1" i="0">
                <a:solidFill>
                  <a:srgbClr val="ECECEC"/>
                </a:solidFill>
                <a:effectLst/>
                <a:highlight>
                  <a:srgbClr val="212121"/>
                </a:highlight>
                <a:latin typeface="Söhne"/>
              </a:rPr>
              <a:t>Slide Title: Measuring Execution Time &amp; Energy Consumption</a:t>
            </a:r>
          </a:p>
          <a:p>
            <a:pPr algn="l"/>
            <a:r>
              <a:rPr lang="en-US" altLang="zh-CN" b="1" i="0">
                <a:solidFill>
                  <a:srgbClr val="ECECEC"/>
                </a:solidFill>
                <a:effectLst/>
                <a:highlight>
                  <a:srgbClr val="212121"/>
                </a:highlight>
                <a:latin typeface="Söhne"/>
              </a:rPr>
              <a:t>Slide Content:</a:t>
            </a:r>
          </a:p>
          <a:p>
            <a:pPr algn="l">
              <a:buFont typeface="+mj-lt"/>
              <a:buAutoNum type="arabicPeriod"/>
            </a:pPr>
            <a:r>
              <a:rPr lang="en-US" altLang="zh-CN" b="1" i="0">
                <a:solidFill>
                  <a:srgbClr val="ECECEC"/>
                </a:solidFill>
                <a:effectLst/>
                <a:highlight>
                  <a:srgbClr val="212121"/>
                </a:highlight>
                <a:latin typeface="Söhne"/>
              </a:rPr>
              <a:t>Correlation of Time and Energy</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Premise</a:t>
            </a:r>
            <a:r>
              <a:rPr lang="en-US" altLang="zh-CN" b="0" i="0">
                <a:solidFill>
                  <a:srgbClr val="ECECEC"/>
                </a:solidFill>
                <a:effectLst/>
                <a:highlight>
                  <a:srgbClr val="212121"/>
                </a:highlight>
                <a:latin typeface="Söhne"/>
              </a:rPr>
              <a:t>: Execution time of code is directly linked to energy consumption.</a:t>
            </a:r>
          </a:p>
          <a:p>
            <a:pPr marL="742950" lvl="1" indent="-285750" algn="l">
              <a:buFont typeface="+mj-lt"/>
              <a:buAutoNum type="arabicPeriod"/>
            </a:pPr>
            <a:r>
              <a:rPr lang="en-US" altLang="zh-CN" b="1" i="0">
                <a:solidFill>
                  <a:srgbClr val="ECECEC"/>
                </a:solidFill>
                <a:effectLst/>
                <a:highlight>
                  <a:srgbClr val="212121"/>
                </a:highlight>
                <a:latin typeface="Söhne"/>
              </a:rPr>
              <a:t>Validation</a:t>
            </a:r>
            <a:r>
              <a:rPr lang="en-US" altLang="zh-CN" b="0" i="0">
                <a:solidFill>
                  <a:srgbClr val="ECECEC"/>
                </a:solidFill>
                <a:effectLst/>
                <a:highlight>
                  <a:srgbClr val="212121"/>
                </a:highlight>
                <a:latin typeface="Söhne"/>
              </a:rPr>
              <a:t>: Accurate time predictions validate energy consumption estimates.</a:t>
            </a:r>
          </a:p>
          <a:p>
            <a:pPr algn="l">
              <a:buFont typeface="+mj-lt"/>
              <a:buAutoNum type="arabicPeriod"/>
            </a:pPr>
            <a:r>
              <a:rPr lang="en-US" altLang="zh-CN" b="1" i="0">
                <a:solidFill>
                  <a:srgbClr val="ECECEC"/>
                </a:solidFill>
                <a:effectLst/>
                <a:highlight>
                  <a:srgbClr val="212121"/>
                </a:highlight>
                <a:latin typeface="Söhne"/>
              </a:rPr>
              <a:t>Importance of Measurement</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Accuracy</a:t>
            </a:r>
            <a:r>
              <a:rPr lang="en-US" altLang="zh-CN" b="0" i="0">
                <a:solidFill>
                  <a:srgbClr val="ECECEC"/>
                </a:solidFill>
                <a:effectLst/>
                <a:highlight>
                  <a:srgbClr val="212121"/>
                </a:highlight>
                <a:latin typeface="Söhne"/>
              </a:rPr>
              <a:t>: Precise measurement of individual instructions is critical—errors directly affect overall prediction reliability.</a:t>
            </a:r>
          </a:p>
          <a:p>
            <a:pPr marL="742950" lvl="1" indent="-285750" algn="l">
              <a:buFont typeface="+mj-lt"/>
              <a:buAutoNum type="arabicPeriod"/>
            </a:pPr>
            <a:r>
              <a:rPr lang="en-US" altLang="zh-CN" b="1" i="0">
                <a:solidFill>
                  <a:srgbClr val="ECECEC"/>
                </a:solidFill>
                <a:effectLst/>
                <a:highlight>
                  <a:srgbClr val="212121"/>
                </a:highlight>
                <a:latin typeface="Söhne"/>
              </a:rPr>
              <a:t>Technique</a:t>
            </a:r>
            <a:r>
              <a:rPr lang="en-US" altLang="zh-CN" b="0" i="0">
                <a:solidFill>
                  <a:srgbClr val="ECECEC"/>
                </a:solidFill>
                <a:effectLst/>
                <a:highlight>
                  <a:srgbClr val="212121"/>
                </a:highlight>
                <a:latin typeface="Söhne"/>
              </a:rPr>
              <a:t>: A cyclic execution approach is commonly used for better precision in predicting individual instructions' time and energy use.</a:t>
            </a:r>
          </a:p>
          <a:p>
            <a:pPr algn="l">
              <a:buFont typeface="+mj-lt"/>
              <a:buAutoNum type="arabicPeriod"/>
            </a:pPr>
            <a:r>
              <a:rPr lang="en-US" altLang="zh-CN" b="1" i="0">
                <a:solidFill>
                  <a:srgbClr val="ECECEC"/>
                </a:solidFill>
                <a:effectLst/>
                <a:highlight>
                  <a:srgbClr val="212121"/>
                </a:highlight>
                <a:latin typeface="Söhne"/>
              </a:rPr>
              <a:t>Execution Time Measurement</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Challenge</a:t>
            </a:r>
            <a:r>
              <a:rPr lang="en-US" altLang="zh-CN" b="0" i="0">
                <a:solidFill>
                  <a:srgbClr val="ECECEC"/>
                </a:solidFill>
                <a:effectLst/>
                <a:highlight>
                  <a:srgbClr val="212121"/>
                </a:highlight>
                <a:latin typeface="Söhne"/>
              </a:rPr>
              <a:t>: Selecting an accurate timing method is crucial for exact execution time capture.</a:t>
            </a:r>
          </a:p>
          <a:p>
            <a:pPr marL="742950" lvl="1" indent="-285750" algn="l">
              <a:buFont typeface="+mj-lt"/>
              <a:buAutoNum type="arabicPeriod"/>
            </a:pPr>
            <a:r>
              <a:rPr lang="en-US" altLang="zh-CN" b="1" i="0">
                <a:solidFill>
                  <a:srgbClr val="ECECEC"/>
                </a:solidFill>
                <a:effectLst/>
                <a:highlight>
                  <a:srgbClr val="212121"/>
                </a:highlight>
                <a:latin typeface="Söhne"/>
              </a:rPr>
              <a:t>Tools</a:t>
            </a:r>
            <a:r>
              <a:rPr lang="en-US" altLang="zh-CN" b="0" i="0">
                <a:solidFill>
                  <a:srgbClr val="ECECEC"/>
                </a:solidFill>
                <a:effectLst/>
                <a:highlight>
                  <a:srgbClr val="212121"/>
                </a:highlight>
                <a:latin typeface="Söhne"/>
              </a:rPr>
              <a:t>: While standard libraries offer timing functions, their precision may be insufficient.</a:t>
            </a:r>
          </a:p>
          <a:p>
            <a:pPr marL="742950" lvl="1" indent="-285750" algn="l">
              <a:buFont typeface="+mj-lt"/>
              <a:buAutoNum type="arabicPeriod"/>
            </a:pPr>
            <a:r>
              <a:rPr lang="en-US" altLang="zh-CN" b="1" i="0">
                <a:solidFill>
                  <a:srgbClr val="ECECEC"/>
                </a:solidFill>
                <a:effectLst/>
                <a:highlight>
                  <a:srgbClr val="212121"/>
                </a:highlight>
                <a:latin typeface="Söhne"/>
              </a:rPr>
              <a:t>Advanced Method</a:t>
            </a:r>
            <a:r>
              <a:rPr lang="en-US" altLang="zh-CN" b="0" i="0">
                <a:solidFill>
                  <a:srgbClr val="ECECEC"/>
                </a:solidFill>
                <a:effectLst/>
                <a:highlight>
                  <a:srgbClr val="212121"/>
                </a:highlight>
                <a:latin typeface="Söhne"/>
              </a:rPr>
              <a:t>: The experiment utilizes the DWT (Data Watchpoint and Trace Unit) on the SONY Spresense board, enhancing accuracy by directly accessing specific registers.</a:t>
            </a:r>
          </a:p>
          <a:p>
            <a:pPr marL="742950" lvl="1" indent="-285750" algn="l">
              <a:buFont typeface="+mj-lt"/>
              <a:buAutoNum type="arabicPeriod"/>
            </a:pPr>
            <a:r>
              <a:rPr lang="en-US" altLang="zh-CN" b="1" i="0">
                <a:solidFill>
                  <a:srgbClr val="ECECEC"/>
                </a:solidFill>
                <a:effectLst/>
                <a:highlight>
                  <a:srgbClr val="212121"/>
                </a:highlight>
                <a:latin typeface="Söhne"/>
              </a:rPr>
              <a:t>Consideration</a:t>
            </a:r>
            <a:r>
              <a:rPr lang="en-US" altLang="zh-CN" b="0" i="0">
                <a:solidFill>
                  <a:srgbClr val="ECECEC"/>
                </a:solidFill>
                <a:effectLst/>
                <a:highlight>
                  <a:srgbClr val="212121"/>
                </a:highlight>
                <a:latin typeface="Söhne"/>
              </a:rPr>
              <a:t>: Using DWT presents risks such as clock overruns, which must be managed.</a:t>
            </a:r>
          </a:p>
          <a:p>
            <a:pPr algn="l"/>
            <a:r>
              <a:rPr lang="en-US" altLang="zh-CN" b="1" i="0">
                <a:solidFill>
                  <a:srgbClr val="ECECEC"/>
                </a:solidFill>
                <a:effectLst/>
                <a:highlight>
                  <a:srgbClr val="212121"/>
                </a:highlight>
                <a:latin typeface="Söhne"/>
              </a:rPr>
              <a:t>Visual Aids:</a:t>
            </a:r>
          </a:p>
          <a:p>
            <a:pPr algn="l">
              <a:buFont typeface="Arial" panose="020B0604020202020204" pitchFamily="34" charset="0"/>
              <a:buChar char="•"/>
            </a:pPr>
            <a:r>
              <a:rPr lang="en-US" altLang="zh-CN" b="0" i="0">
                <a:solidFill>
                  <a:srgbClr val="ECECEC"/>
                </a:solidFill>
                <a:effectLst/>
                <a:highlight>
                  <a:srgbClr val="212121"/>
                </a:highlight>
                <a:latin typeface="Söhne"/>
              </a:rPr>
              <a:t>A diagram illustrating the relationship between code execution time and energy consumption.</a:t>
            </a:r>
          </a:p>
          <a:p>
            <a:pPr algn="l">
              <a:buFont typeface="Arial" panose="020B0604020202020204" pitchFamily="34" charset="0"/>
              <a:buChar char="•"/>
            </a:pPr>
            <a:r>
              <a:rPr lang="en-US" altLang="zh-CN" b="0" i="0">
                <a:solidFill>
                  <a:srgbClr val="ECECEC"/>
                </a:solidFill>
                <a:effectLst/>
                <a:highlight>
                  <a:srgbClr val="212121"/>
                </a:highlight>
                <a:latin typeface="Söhne"/>
              </a:rPr>
              <a:t>A flowchart depicting the steps for measuring instruction time and energy, highlighting the cyclic execution method and the use of DWT.</a:t>
            </a:r>
          </a:p>
          <a:p>
            <a:pPr algn="l">
              <a:buFont typeface="Arial" panose="020B0604020202020204" pitchFamily="34" charset="0"/>
              <a:buChar char="•"/>
            </a:pPr>
            <a:r>
              <a:rPr lang="en-US" altLang="zh-CN" b="0" i="0">
                <a:solidFill>
                  <a:srgbClr val="ECECEC"/>
                </a:solidFill>
                <a:effectLst/>
                <a:highlight>
                  <a:srgbClr val="212121"/>
                </a:highlight>
                <a:latin typeface="Söhne"/>
              </a:rPr>
              <a:t>A side note or a callout on the slide about the need for careful handling of the DWT to avoid clock overruns.</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12</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28745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0" i="0">
                <a:solidFill>
                  <a:srgbClr val="ECECEC"/>
                </a:solidFill>
                <a:effectLst/>
                <a:highlight>
                  <a:srgbClr val="212121"/>
                </a:highlight>
                <a:latin typeface="Söhne"/>
              </a:rPr>
              <a:t>For each step, an experiment was set up</a:t>
            </a:r>
          </a:p>
          <a:p>
            <a:pPr algn="l"/>
            <a:r>
              <a:rPr lang="en-US" altLang="zh-CN" b="0" i="0">
                <a:solidFill>
                  <a:srgbClr val="ECECEC"/>
                </a:solidFill>
                <a:effectLst/>
                <a:highlight>
                  <a:srgbClr val="212121"/>
                </a:highlight>
                <a:latin typeface="Söhne"/>
              </a:rPr>
              <a:t>The target device is a SONY Spresense development board. </a:t>
            </a:r>
          </a:p>
          <a:p>
            <a:pPr algn="l"/>
            <a:r>
              <a:rPr lang="en-US" altLang="zh-CN" b="0" i="0">
                <a:solidFill>
                  <a:srgbClr val="ECECEC"/>
                </a:solidFill>
                <a:effectLst/>
                <a:highlight>
                  <a:srgbClr val="212121"/>
                </a:highlight>
                <a:latin typeface="Söhne"/>
              </a:rPr>
              <a:t>This board has 6 ARM Cortex M4F.</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The measurement device is an ordinary usb tester.</a:t>
            </a:r>
          </a:p>
          <a:p>
            <a:pPr algn="l"/>
            <a:r>
              <a:rPr lang="en-US" altLang="zh-CN" b="0" i="0">
                <a:solidFill>
                  <a:srgbClr val="ECECEC"/>
                </a:solidFill>
                <a:effectLst/>
                <a:highlight>
                  <a:srgbClr val="212121"/>
                </a:highlight>
                <a:latin typeface="Söhne"/>
              </a:rPr>
              <a:t>The tester has the ability to record data, as well as the ability to visualize the data.</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13</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41192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0" i="0">
                <a:solidFill>
                  <a:srgbClr val="ECECEC"/>
                </a:solidFill>
                <a:effectLst/>
                <a:highlight>
                  <a:srgbClr val="212121"/>
                </a:highlight>
                <a:latin typeface="Söhne"/>
              </a:rPr>
              <a:t>Code execution time is closely related to energy consumption, and to predict energy consumption, code time estimation can be synchronized and used as a validation.</a:t>
            </a:r>
          </a:p>
          <a:p>
            <a:pPr algn="l"/>
            <a:r>
              <a:rPr lang="en-US" altLang="zh-CN" b="0" i="0">
                <a:solidFill>
                  <a:srgbClr val="ECECEC"/>
                </a:solidFill>
                <a:effectLst/>
                <a:highlight>
                  <a:srgbClr val="212121"/>
                </a:highlight>
                <a:latin typeface="Söhne"/>
              </a:rPr>
              <a:t>To this end, we have listed the following basic evaluations</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To guarantee cross-platform and cross-architecture properties, the Low Level Virtual Machine Intermediate Representation (LLVM-IR) code is used in the experiment.</a:t>
            </a:r>
          </a:p>
          <a:p>
            <a:pPr algn="l"/>
            <a:r>
              <a:rPr lang="en-US" altLang="zh-CN" b="0" i="0">
                <a:solidFill>
                  <a:srgbClr val="ECECEC"/>
                </a:solidFill>
                <a:effectLst/>
                <a:highlight>
                  <a:srgbClr val="212121"/>
                </a:highlight>
                <a:latin typeface="Söhne"/>
              </a:rPr>
              <a:t>LLVM-IR provides a unified, hardware-independent basic instruction set.</a:t>
            </a:r>
          </a:p>
          <a:p>
            <a:pPr algn="l"/>
            <a:r>
              <a:rPr lang="en-US" altLang="zh-CN" b="0" i="0">
                <a:solidFill>
                  <a:srgbClr val="ECECEC"/>
                </a:solidFill>
                <a:effectLst/>
                <a:highlight>
                  <a:srgbClr val="212121"/>
                </a:highlight>
                <a:latin typeface="Söhne"/>
              </a:rPr>
              <a:t>First, it measures the power consumption and execution time of the basic instructions on the target device.</a:t>
            </a:r>
          </a:p>
          <a:p>
            <a:pPr algn="l"/>
            <a:r>
              <a:rPr lang="en-US" altLang="zh-CN" b="0" i="0">
                <a:solidFill>
                  <a:srgbClr val="ECECEC"/>
                </a:solidFill>
                <a:effectLst/>
                <a:highlight>
                  <a:srgbClr val="212121"/>
                </a:highlight>
                <a:latin typeface="Söhne"/>
              </a:rPr>
              <a:t>We also create a test script to obtain the actual execution time and power consumption in a single-core environment.</a:t>
            </a:r>
          </a:p>
          <a:p>
            <a:pPr algn="l"/>
            <a:r>
              <a:rPr lang="en-US" altLang="zh-CN" b="0" i="0">
                <a:solidFill>
                  <a:srgbClr val="ECECEC"/>
                </a:solidFill>
                <a:effectLst/>
                <a:highlight>
                  <a:srgbClr val="212121"/>
                </a:highlight>
                <a:latin typeface="Söhne"/>
              </a:rPr>
              <a:t>Finally, based on the measured single instruction data, predictions are made at the LLVM-IR instruction level and compared to the measured values to analyze the prediction accuracy.</a:t>
            </a:r>
          </a:p>
          <a:p>
            <a:pPr algn="l"/>
            <a:r>
              <a:rPr lang="en-US" altLang="zh-CN" b="0" i="0">
                <a:solidFill>
                  <a:srgbClr val="ECECEC"/>
                </a:solidFill>
                <a:effectLst/>
                <a:highlight>
                  <a:srgbClr val="212121"/>
                </a:highlight>
                <a:latin typeface="Söhne"/>
              </a:rPr>
              <a:t>The figure shows the measured power consumption and execution time of a number of basic instructions. The unit of execution time is cycles, and the unit of energy is nanojoules</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14</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64722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0" i="0">
                <a:solidFill>
                  <a:srgbClr val="ECECEC"/>
                </a:solidFill>
                <a:effectLst/>
                <a:highlight>
                  <a:srgbClr val="212121"/>
                </a:highlight>
                <a:latin typeface="Söhne"/>
              </a:rPr>
              <a:t>In order to verify the feasibility of our proposed approach</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The test script performs a simple four arithmetic operations.</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in this case, we focus only on the for statement, so when the number of loops is small, the error is large.As the number of loops is increased, the error gradually decreases. </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15</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07589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0" i="0">
                <a:solidFill>
                  <a:srgbClr val="ECECEC"/>
                </a:solidFill>
                <a:effectLst/>
                <a:highlight>
                  <a:srgbClr val="212121"/>
                </a:highlight>
                <a:latin typeface="Söhne"/>
              </a:rPr>
              <a:t>In addition, an evaluation using a model was conducted to determine if the proposed schema and estimation method are applicable in model-based development.</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The model we prepared is shown in the figure below, using the for subsystem to perform the four arithmetic operations.</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In the actual case, the model works by receiving information from the outside and passing it to the model after the process is complete, and the test model is also used in the function call.</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16</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65070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0" i="0">
                <a:solidFill>
                  <a:srgbClr val="ECECEC"/>
                </a:solidFill>
                <a:effectLst/>
                <a:highlight>
                  <a:srgbClr val="212121"/>
                </a:highlight>
                <a:latin typeface="Söhne"/>
              </a:rPr>
              <a:t>Once the model has been created, Embedded Coder generates the code.</a:t>
            </a:r>
          </a:p>
          <a:p>
            <a:pPr algn="l"/>
            <a:r>
              <a:rPr lang="en-US" altLang="zh-CN" b="0" i="0">
                <a:solidFill>
                  <a:srgbClr val="ECECEC"/>
                </a:solidFill>
                <a:effectLst/>
                <a:highlight>
                  <a:srgbClr val="212121"/>
                </a:highlight>
                <a:latin typeface="Söhne"/>
              </a:rPr>
              <a:t>The for statement part of the generated code is shown in the figure on the left</a:t>
            </a:r>
          </a:p>
          <a:p>
            <a:pPr algn="l"/>
            <a:r>
              <a:rPr lang="en-US" altLang="zh-CN" b="0" i="0">
                <a:solidFill>
                  <a:srgbClr val="ECECEC"/>
                </a:solidFill>
                <a:effectLst/>
                <a:highlight>
                  <a:srgbClr val="212121"/>
                </a:highlight>
                <a:latin typeface="Söhne"/>
              </a:rPr>
              <a:t>.Next, it writes in the user's code with a function call</a:t>
            </a:r>
          </a:p>
          <a:p>
            <a:pPr algn="l"/>
            <a:r>
              <a:rPr lang="en-US" altLang="zh-CN" b="0" i="0">
                <a:solidFill>
                  <a:srgbClr val="ECECEC"/>
                </a:solidFill>
                <a:effectLst/>
                <a:highlight>
                  <a:srgbClr val="212121"/>
                </a:highlight>
                <a:latin typeface="Söhne"/>
              </a:rPr>
              <a:t>Finally, the actual power consumption is calculated by writing to the target device.</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17</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45437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0" i="0">
                <a:solidFill>
                  <a:srgbClr val="ECECEC"/>
                </a:solidFill>
                <a:effectLst/>
                <a:highlight>
                  <a:srgbClr val="212121"/>
                </a:highlight>
                <a:latin typeface="Söhne"/>
              </a:rPr>
              <a:t>The prediction part converts the user code into LLVM-IR instructions, and the prediction is performed by the designed prediction tool.</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The resulting error between actual and predicted power consumption is found to be 4%.</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18</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13171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bb7cc28b3e_0_30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3" name="Google Shape;343;g2bb7cc28b3e_0_3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ja-JP"/>
              <a:t>以上の問題を踏まえて、本研究で解決したい課題が挙げられました。</a:t>
            </a:r>
            <a:endParaRPr/>
          </a:p>
          <a:p>
            <a:pPr marL="457200" lvl="0" indent="-228600" algn="l" rtl="0">
              <a:lnSpc>
                <a:spcPct val="100000"/>
              </a:lnSpc>
              <a:spcBef>
                <a:spcPts val="0"/>
              </a:spcBef>
              <a:spcAft>
                <a:spcPts val="0"/>
              </a:spcAft>
              <a:buSzPts val="1400"/>
              <a:buNone/>
            </a:pPr>
            <a:endParaRPr/>
          </a:p>
          <a:p>
            <a:pPr marL="457200" lvl="0" indent="-228600" algn="l" rtl="0">
              <a:lnSpc>
                <a:spcPct val="100000"/>
              </a:lnSpc>
              <a:spcBef>
                <a:spcPts val="0"/>
              </a:spcBef>
              <a:spcAft>
                <a:spcPts val="0"/>
              </a:spcAft>
              <a:buSzPts val="1400"/>
              <a:buNone/>
            </a:pPr>
            <a:r>
              <a:rPr lang="ja-JP"/>
              <a:t>まず、モデルベース開発で、組込みソフトウェアの消費電力を見積もる研究がないことが判明されました</a:t>
            </a:r>
            <a:endParaRPr/>
          </a:p>
          <a:p>
            <a:pPr marL="457200" lvl="0" indent="-228600" algn="l" rtl="0">
              <a:lnSpc>
                <a:spcPct val="100000"/>
              </a:lnSpc>
              <a:spcBef>
                <a:spcPts val="0"/>
              </a:spcBef>
              <a:spcAft>
                <a:spcPts val="0"/>
              </a:spcAft>
              <a:buSzPts val="1400"/>
              <a:buNone/>
            </a:pPr>
            <a:endParaRPr/>
          </a:p>
          <a:p>
            <a:pPr marL="457200" lvl="0" indent="-228600" algn="l" rtl="0">
              <a:lnSpc>
                <a:spcPct val="100000"/>
              </a:lnSpc>
              <a:spcBef>
                <a:spcPts val="0"/>
              </a:spcBef>
              <a:spcAft>
                <a:spcPts val="0"/>
              </a:spcAft>
              <a:buSzPts val="1400"/>
              <a:buNone/>
            </a:pPr>
            <a:r>
              <a:rPr lang="ja-JP"/>
              <a:t>また、SHIMに対して、消費電力を定式化する機能がないこともわかりました</a:t>
            </a:r>
            <a:endParaRPr/>
          </a:p>
          <a:p>
            <a:pPr marL="457200" lvl="0" indent="-228600" algn="l" rtl="0">
              <a:lnSpc>
                <a:spcPct val="100000"/>
              </a:lnSpc>
              <a:spcBef>
                <a:spcPts val="0"/>
              </a:spcBef>
              <a:spcAft>
                <a:spcPts val="0"/>
              </a:spcAft>
              <a:buSzPts val="1400"/>
              <a:buNone/>
            </a:pPr>
            <a:endParaRPr/>
          </a:p>
          <a:p>
            <a:pPr marL="457200" lvl="0" indent="-228600" algn="l" rtl="0">
              <a:lnSpc>
                <a:spcPct val="100000"/>
              </a:lnSpc>
              <a:spcBef>
                <a:spcPts val="0"/>
              </a:spcBef>
              <a:spcAft>
                <a:spcPts val="0"/>
              </a:spcAft>
              <a:buSzPts val="1400"/>
              <a:buNone/>
            </a:pPr>
            <a:r>
              <a:rPr lang="ja-JP"/>
              <a:t>こちらの課題を解決するために、「組込みソフトウェア向け消費電力見積もりSHIMスキーマの提案」というテーマを挙げました。</a:t>
            </a:r>
            <a:endParaRPr/>
          </a:p>
        </p:txBody>
      </p:sp>
      <p:sp>
        <p:nvSpPr>
          <p:cNvPr id="344" name="Google Shape;344;g2bb7cc28b3e_0_3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19</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2afd113ad6_0_40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g22afd113ad6_0_4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r>
              <a:rPr lang="en-US" altLang="ja-JP"/>
              <a:t>My presentation is divided into four parts.</a:t>
            </a:r>
          </a:p>
          <a:p>
            <a:r>
              <a:rPr lang="en-US" altLang="ja-JP"/>
              <a:t>First I will state the background knowledge about this research.</a:t>
            </a:r>
          </a:p>
          <a:p>
            <a:r>
              <a:rPr lang="en-US" altLang="ja-JP"/>
              <a:t>Secondly, I will explain in depth about the proposed </a:t>
            </a:r>
            <a:r>
              <a:rPr lang="en-US" altLang="zh-CN"/>
              <a:t>framework</a:t>
            </a:r>
            <a:r>
              <a:rPr lang="en-US" altLang="ja-JP"/>
              <a:t>, use cases </a:t>
            </a:r>
            <a:r>
              <a:rPr lang="en-US" altLang="zh-CN" b="0" i="0">
                <a:solidFill>
                  <a:srgbClr val="ECECEC"/>
                </a:solidFill>
                <a:effectLst/>
                <a:latin typeface="Söhne"/>
              </a:rPr>
              <a:t>and other things </a:t>
            </a:r>
            <a:r>
              <a:rPr lang="en-US" altLang="ja-JP"/>
              <a:t>of this research.</a:t>
            </a:r>
          </a:p>
          <a:p>
            <a:r>
              <a:rPr lang="en-US" altLang="ja-JP"/>
              <a:t>Finally</a:t>
            </a:r>
            <a:r>
              <a:rPr lang="zh-CN" altLang="en-US"/>
              <a:t>，</a:t>
            </a:r>
            <a:r>
              <a:rPr lang="en-US" altLang="ja-JP"/>
              <a:t>for this </a:t>
            </a:r>
            <a:r>
              <a:rPr lang="en-US" altLang="zh-CN"/>
              <a:t>research</a:t>
            </a:r>
            <a:r>
              <a:rPr lang="en-US" altLang="ja-JP"/>
              <a:t>, I have performed some testing, which will also be explained in detail in this presentation.</a:t>
            </a:r>
          </a:p>
        </p:txBody>
      </p:sp>
      <p:sp>
        <p:nvSpPr>
          <p:cNvPr id="293" name="Google Shape;293;g22afd113ad6_0_4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2</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bb7cc28b3e_0_60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g2bb7cc28b3e_0_60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ja-JP"/>
              <a:t>具体的なアプローチは</a:t>
            </a:r>
            <a:endParaRPr/>
          </a:p>
          <a:p>
            <a:pPr marL="457200" lvl="0" indent="-228600" algn="l" rtl="0">
              <a:lnSpc>
                <a:spcPct val="100000"/>
              </a:lnSpc>
              <a:spcBef>
                <a:spcPts val="0"/>
              </a:spcBef>
              <a:spcAft>
                <a:spcPts val="0"/>
              </a:spcAft>
              <a:buSzPts val="1400"/>
              <a:buNone/>
            </a:pPr>
            <a:r>
              <a:rPr lang="ja-JP"/>
              <a:t>まず、実機を使用して、消費電力の測定を行います</a:t>
            </a:r>
            <a:endParaRPr/>
          </a:p>
          <a:p>
            <a:pPr marL="457200" lvl="0" indent="-228600" algn="l" rtl="0">
              <a:lnSpc>
                <a:spcPct val="100000"/>
              </a:lnSpc>
              <a:spcBef>
                <a:spcPts val="0"/>
              </a:spcBef>
              <a:spcAft>
                <a:spcPts val="0"/>
              </a:spcAft>
              <a:buSzPts val="1400"/>
              <a:buNone/>
            </a:pPr>
            <a:r>
              <a:rPr lang="ja-JP"/>
              <a:t>その上、干渉要素と規則性の調査を行います</a:t>
            </a:r>
            <a:endParaRPr/>
          </a:p>
          <a:p>
            <a:pPr marL="457200" lvl="0" indent="-228600" algn="l" rtl="0">
              <a:lnSpc>
                <a:spcPct val="100000"/>
              </a:lnSpc>
              <a:spcBef>
                <a:spcPts val="0"/>
              </a:spcBef>
              <a:spcAft>
                <a:spcPts val="0"/>
              </a:spcAft>
              <a:buSzPts val="1400"/>
              <a:buNone/>
            </a:pPr>
            <a:r>
              <a:rPr lang="ja-JP"/>
              <a:t>続いて、消費電力を表すスキーマを作成した上、各計算処理に対する消費電力の見積もりを行います</a:t>
            </a:r>
            <a:endParaRPr/>
          </a:p>
          <a:p>
            <a:pPr marL="457200" lvl="0" indent="-228600" algn="l" rtl="0">
              <a:lnSpc>
                <a:spcPct val="100000"/>
              </a:lnSpc>
              <a:spcBef>
                <a:spcPts val="0"/>
              </a:spcBef>
              <a:spcAft>
                <a:spcPts val="0"/>
              </a:spcAft>
              <a:buSzPts val="1400"/>
              <a:buNone/>
            </a:pPr>
            <a:r>
              <a:rPr lang="ja-JP"/>
              <a:t>最後、ソフトウェアの消費電力の見積もりを行います。</a:t>
            </a:r>
            <a:endParaRPr/>
          </a:p>
          <a:p>
            <a:pPr marL="457200" lvl="0" indent="-228600" algn="l" rtl="0">
              <a:lnSpc>
                <a:spcPct val="100000"/>
              </a:lnSpc>
              <a:spcBef>
                <a:spcPts val="0"/>
              </a:spcBef>
              <a:spcAft>
                <a:spcPts val="0"/>
              </a:spcAft>
              <a:buSzPts val="1400"/>
              <a:buNone/>
            </a:pPr>
            <a:endParaRPr/>
          </a:p>
        </p:txBody>
      </p:sp>
      <p:sp>
        <p:nvSpPr>
          <p:cNvPr id="352" name="Google Shape;352;g2bb7cc28b3e_0_60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bb7cc28b3e_0_45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9" name="Google Shape;359;g2bb7cc28b3e_0_4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ja-JP"/>
              <a:t>各ステップに対して、実験が設けられました</a:t>
            </a:r>
            <a:endParaRPr/>
          </a:p>
          <a:p>
            <a:pPr marL="457200" lvl="0" indent="-228600" algn="l" rtl="0">
              <a:lnSpc>
                <a:spcPct val="100000"/>
              </a:lnSpc>
              <a:spcBef>
                <a:spcPts val="0"/>
              </a:spcBef>
              <a:spcAft>
                <a:spcPts val="0"/>
              </a:spcAft>
              <a:buSzPts val="1400"/>
              <a:buNone/>
            </a:pPr>
            <a:r>
              <a:rPr lang="ja-JP"/>
              <a:t>ターゲットデバイスはSONY Spresense開発ボードです。このボードはARM社の Cortex M4F 6個を持っています。</a:t>
            </a:r>
            <a:endParaRPr/>
          </a:p>
          <a:p>
            <a:pPr marL="457200" lvl="0" indent="-228600" algn="l" rtl="0">
              <a:lnSpc>
                <a:spcPct val="100000"/>
              </a:lnSpc>
              <a:spcBef>
                <a:spcPts val="0"/>
              </a:spcBef>
              <a:spcAft>
                <a:spcPts val="0"/>
              </a:spcAft>
              <a:buSzPts val="1400"/>
              <a:buNone/>
            </a:pPr>
            <a:r>
              <a:rPr lang="ja-JP"/>
              <a:t>測定デバイスは普通のusbテスターです。</a:t>
            </a:r>
            <a:endParaRPr/>
          </a:p>
          <a:p>
            <a:pPr marL="457200" lvl="0" indent="-228600" algn="l" rtl="0">
              <a:lnSpc>
                <a:spcPct val="100000"/>
              </a:lnSpc>
              <a:spcBef>
                <a:spcPts val="0"/>
              </a:spcBef>
              <a:spcAft>
                <a:spcPts val="0"/>
              </a:spcAft>
              <a:buSzPts val="1400"/>
              <a:buNone/>
            </a:pPr>
            <a:r>
              <a:rPr lang="ja-JP"/>
              <a:t>このテスターはテータの記録機能を持っています、さらに、データの可視化機能も揃</a:t>
            </a:r>
            <a:r>
              <a:rPr lang="ja-JP" altLang="en-US"/>
              <a:t>っ</a:t>
            </a:r>
            <a:r>
              <a:rPr lang="ja-JP"/>
              <a:t>ています。</a:t>
            </a:r>
            <a:endParaRPr/>
          </a:p>
          <a:p>
            <a:pPr marL="457200" lvl="0" indent="-228600" algn="l" rtl="0">
              <a:lnSpc>
                <a:spcPct val="100000"/>
              </a:lnSpc>
              <a:spcBef>
                <a:spcPts val="0"/>
              </a:spcBef>
              <a:spcAft>
                <a:spcPts val="0"/>
              </a:spcAft>
              <a:buSzPts val="1400"/>
              <a:buNone/>
            </a:pPr>
            <a:endParaRPr/>
          </a:p>
        </p:txBody>
      </p:sp>
      <p:sp>
        <p:nvSpPr>
          <p:cNvPr id="360" name="Google Shape;360;g2bb7cc28b3e_0_4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bb7cc28b3e_0_6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g2bb7cc28b3e_0_6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a:t>コードの実行時間はエネルギー消費量と緊密な関係があり、エネルギー消費量を予測するためには、コード時間の予測を同期させ、検証として使用することができます。</a:t>
            </a:r>
          </a:p>
          <a:p>
            <a:pPr marL="0" lvl="0" indent="0" algn="l" rtl="0">
              <a:lnSpc>
                <a:spcPct val="100000"/>
              </a:lnSpc>
              <a:spcBef>
                <a:spcPts val="0"/>
              </a:spcBef>
              <a:spcAft>
                <a:spcPts val="0"/>
              </a:spcAft>
              <a:buSzPts val="1400"/>
              <a:buNone/>
            </a:pPr>
            <a:endParaRPr lang="ja-JP" altLang="en-US"/>
          </a:p>
          <a:p>
            <a:pPr marL="0" lvl="0" indent="0" algn="l" rtl="0">
              <a:lnSpc>
                <a:spcPct val="100000"/>
              </a:lnSpc>
              <a:spcBef>
                <a:spcPts val="0"/>
              </a:spcBef>
              <a:spcAft>
                <a:spcPts val="0"/>
              </a:spcAft>
              <a:buSzPts val="1400"/>
              <a:buNone/>
            </a:pPr>
            <a:r>
              <a:rPr lang="ja-JP" altLang="en-US"/>
              <a:t>そのために、以下の基礎評価を挙げました。</a:t>
            </a:r>
          </a:p>
          <a:p>
            <a:pPr marL="0" lvl="0" indent="0" algn="l" rtl="0">
              <a:lnSpc>
                <a:spcPct val="100000"/>
              </a:lnSpc>
              <a:spcBef>
                <a:spcPts val="0"/>
              </a:spcBef>
              <a:spcAft>
                <a:spcPts val="0"/>
              </a:spcAft>
              <a:buSzPts val="1400"/>
              <a:buNone/>
            </a:pPr>
            <a:endParaRPr lang="ja-JP" altLang="en-US"/>
          </a:p>
          <a:p>
            <a:pPr marL="0" lvl="0" indent="0" algn="l" rtl="0">
              <a:lnSpc>
                <a:spcPct val="100000"/>
              </a:lnSpc>
              <a:spcBef>
                <a:spcPts val="0"/>
              </a:spcBef>
              <a:spcAft>
                <a:spcPts val="0"/>
              </a:spcAft>
              <a:buSzPts val="1400"/>
              <a:buNone/>
            </a:pPr>
            <a:r>
              <a:rPr lang="en-US" altLang="ja-JP"/>
              <a:t>cross-platform</a:t>
            </a:r>
            <a:r>
              <a:rPr lang="ja-JP" altLang="en-US"/>
              <a:t>と</a:t>
            </a:r>
            <a:r>
              <a:rPr lang="en-US" altLang="ja-JP"/>
              <a:t>cross-archtecture</a:t>
            </a:r>
            <a:r>
              <a:rPr lang="ja-JP" altLang="en-US"/>
              <a:t>性を保証するために、実験で使っているのは</a:t>
            </a:r>
            <a:r>
              <a:rPr lang="en-US" altLang="ja-JP"/>
              <a:t>Low Level Virtual Machine Intermediate Representation (LLVM-IR)</a:t>
            </a:r>
            <a:r>
              <a:rPr lang="ja-JP" altLang="en-US"/>
              <a:t>のコードです。</a:t>
            </a:r>
          </a:p>
          <a:p>
            <a:pPr marL="0" lvl="0" indent="0" algn="l" rtl="0">
              <a:lnSpc>
                <a:spcPct val="100000"/>
              </a:lnSpc>
              <a:spcBef>
                <a:spcPts val="0"/>
              </a:spcBef>
              <a:spcAft>
                <a:spcPts val="0"/>
              </a:spcAft>
              <a:buSzPts val="1400"/>
              <a:buNone/>
            </a:pPr>
            <a:r>
              <a:rPr lang="en-US" altLang="ja-JP"/>
              <a:t>LLVM-IR</a:t>
            </a:r>
            <a:r>
              <a:rPr lang="ja-JP" altLang="en-US"/>
              <a:t>は統一された、ハードウェアに依存しない基本命令セットを提供しています。</a:t>
            </a:r>
          </a:p>
          <a:p>
            <a:pPr marL="457200" lvl="0" indent="-228600" algn="l" rtl="0">
              <a:lnSpc>
                <a:spcPct val="100000"/>
              </a:lnSpc>
              <a:spcBef>
                <a:spcPts val="0"/>
              </a:spcBef>
              <a:spcAft>
                <a:spcPts val="0"/>
              </a:spcAft>
              <a:buSzPts val="1400"/>
              <a:buNone/>
            </a:pPr>
            <a:endParaRPr lang="ja-JP" altLang="en-US"/>
          </a:p>
          <a:p>
            <a:pPr marL="0" lvl="0" indent="0" algn="l" rtl="0">
              <a:lnSpc>
                <a:spcPct val="100000"/>
              </a:lnSpc>
              <a:spcBef>
                <a:spcPts val="0"/>
              </a:spcBef>
              <a:spcAft>
                <a:spcPts val="0"/>
              </a:spcAft>
              <a:buSzPts val="1400"/>
              <a:buNone/>
            </a:pPr>
            <a:r>
              <a:rPr lang="ja-JP" altLang="en-US"/>
              <a:t>まず、ターゲットデバイスの基本命令の消費電力量と実行時間を測定します</a:t>
            </a:r>
          </a:p>
          <a:p>
            <a:pPr marL="0" lvl="0" indent="0" algn="l" rtl="0">
              <a:lnSpc>
                <a:spcPct val="100000"/>
              </a:lnSpc>
              <a:spcBef>
                <a:spcPts val="0"/>
              </a:spcBef>
              <a:spcAft>
                <a:spcPts val="0"/>
              </a:spcAft>
              <a:buSzPts val="1400"/>
              <a:buNone/>
            </a:pPr>
            <a:r>
              <a:rPr lang="ja-JP" altLang="en-US"/>
              <a:t>また、シングルコア環境における実際の実行時間と消費電力を取得するためのテストスクリプトを作成します</a:t>
            </a:r>
          </a:p>
          <a:p>
            <a:pPr marL="0" lvl="0" indent="0" algn="l" rtl="0">
              <a:lnSpc>
                <a:spcPct val="100000"/>
              </a:lnSpc>
              <a:spcBef>
                <a:spcPts val="0"/>
              </a:spcBef>
              <a:spcAft>
                <a:spcPts val="0"/>
              </a:spcAft>
              <a:buSzPts val="1400"/>
              <a:buNone/>
            </a:pPr>
            <a:r>
              <a:rPr lang="ja-JP" altLang="en-US"/>
              <a:t>最後、計測された単一命令データに基づき、</a:t>
            </a:r>
            <a:r>
              <a:rPr lang="en-US" altLang="ja-JP"/>
              <a:t>LLVM-IR</a:t>
            </a:r>
            <a:r>
              <a:rPr lang="ja-JP" altLang="en-US"/>
              <a:t>命令レベルでの予測を行い、計測値と比較することで予測精度を分析します</a:t>
            </a:r>
          </a:p>
          <a:p>
            <a:pPr marL="0" lvl="0" indent="0" algn="l" rtl="0">
              <a:lnSpc>
                <a:spcPct val="100000"/>
              </a:lnSpc>
              <a:spcBef>
                <a:spcPts val="0"/>
              </a:spcBef>
              <a:spcAft>
                <a:spcPts val="0"/>
              </a:spcAft>
              <a:buSzPts val="1400"/>
              <a:buNone/>
            </a:pPr>
            <a:endParaRPr lang="ja-JP" altLang="en-US"/>
          </a:p>
          <a:p>
            <a:pPr marL="0" lvl="0" indent="0" algn="l" rtl="0">
              <a:lnSpc>
                <a:spcPct val="100000"/>
              </a:lnSpc>
              <a:spcBef>
                <a:spcPts val="0"/>
              </a:spcBef>
              <a:spcAft>
                <a:spcPts val="0"/>
              </a:spcAft>
              <a:buSzPts val="1400"/>
              <a:buNone/>
            </a:pPr>
            <a:r>
              <a:rPr lang="ja-JP" altLang="en-US"/>
              <a:t>この図に示しているのはいくつの基本命令の消費電力量と実行時間の実測値です。実行時間の単位はサイクル、エネルギーの単位は</a:t>
            </a:r>
            <a:r>
              <a:rPr lang="en-US" altLang="ja-JP"/>
              <a:t>nanojoules</a:t>
            </a:r>
            <a:endParaRPr lang="ja-JP" altLang="en-US"/>
          </a:p>
          <a:p>
            <a:pPr marL="0" lvl="0" indent="0" algn="l" rtl="0">
              <a:lnSpc>
                <a:spcPct val="100000"/>
              </a:lnSpc>
              <a:spcBef>
                <a:spcPts val="0"/>
              </a:spcBef>
              <a:spcAft>
                <a:spcPts val="0"/>
              </a:spcAft>
              <a:buSzPts val="1400"/>
              <a:buNone/>
            </a:pPr>
            <a:endParaRPr lang="ja-JP" altLang="en-US"/>
          </a:p>
        </p:txBody>
      </p:sp>
      <p:sp>
        <p:nvSpPr>
          <p:cNvPr id="371" name="Google Shape;371;g2bb7cc28b3e_0_6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bb7cc28b3e_0_6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g2bb7cc28b3e_0_6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テストスクリプトは簡単な四則演算を行います。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最後の予測結果として、右下の図のようになります。</a:t>
            </a:r>
            <a:endParaRPr/>
          </a:p>
          <a:p>
            <a:pPr marL="0" lvl="0" indent="0" algn="l" rtl="0">
              <a:lnSpc>
                <a:spcPct val="100000"/>
              </a:lnSpc>
              <a:spcBef>
                <a:spcPts val="0"/>
              </a:spcBef>
              <a:spcAft>
                <a:spcPts val="0"/>
              </a:spcAft>
              <a:buSzPts val="1400"/>
              <a:buNone/>
            </a:pPr>
            <a:r>
              <a:rPr lang="ja-JP"/>
              <a:t>今回はfor文の部分だけに注目してい</a:t>
            </a:r>
            <a:r>
              <a:rPr lang="ja-JP" altLang="en-US"/>
              <a:t>るので</a:t>
            </a:r>
            <a:r>
              <a:rPr lang="ja-JP"/>
              <a:t>、loop数が小さい時、エラーは大きいです。</a:t>
            </a:r>
            <a:endParaRPr/>
          </a:p>
          <a:p>
            <a:pPr marL="0" lvl="0" indent="0" algn="l" rtl="0">
              <a:spcBef>
                <a:spcPts val="0"/>
              </a:spcBef>
              <a:spcAft>
                <a:spcPts val="0"/>
              </a:spcAft>
              <a:buSzPts val="1400"/>
              <a:buNone/>
            </a:pPr>
            <a:r>
              <a:rPr lang="ja-JP"/>
              <a:t>loop数が増やすと、エラーはだんだん減ってきます。最後は３％くらいに</a:t>
            </a:r>
            <a:r>
              <a:rPr lang="ja-JP" altLang="en-US"/>
              <a:t>収束（しゅうそく）</a:t>
            </a:r>
            <a:r>
              <a:rPr lang="ja-JP"/>
              <a:t>しました。</a:t>
            </a:r>
            <a:endParaRPr/>
          </a:p>
          <a:p>
            <a:pPr marL="0" lvl="0" indent="0" algn="l" rtl="0">
              <a:spcBef>
                <a:spcPts val="0"/>
              </a:spcBef>
              <a:spcAft>
                <a:spcPts val="0"/>
              </a:spcAft>
              <a:buSzPts val="1400"/>
              <a:buNone/>
            </a:pPr>
            <a:endParaRPr/>
          </a:p>
          <a:p>
            <a:pPr marL="0" lvl="0" indent="0" algn="l" rtl="0">
              <a:spcBef>
                <a:spcPts val="0"/>
              </a:spcBef>
              <a:spcAft>
                <a:spcPts val="0"/>
              </a:spcAft>
              <a:buClr>
                <a:schemeClr val="dk1"/>
              </a:buClr>
              <a:buSzPts val="1400"/>
              <a:buFont typeface="Arial"/>
              <a:buNone/>
            </a:pPr>
            <a:r>
              <a:rPr lang="ja-JP"/>
              <a:t>SHIMの20%の誤差範囲内にある</a:t>
            </a:r>
            <a:r>
              <a:rPr lang="ja-JP" altLang="en-US"/>
              <a:t>ので</a:t>
            </a:r>
            <a:r>
              <a:rPr lang="ja-JP"/>
              <a:t>、今回の命令レベルの消費電力の見積もり手法は実現できると考えています。</a:t>
            </a:r>
            <a:endParaRPr/>
          </a:p>
        </p:txBody>
      </p:sp>
      <p:sp>
        <p:nvSpPr>
          <p:cNvPr id="380" name="Google Shape;380;g2bb7cc28b3e_0_6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bb7cc28b3e_0_6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9" name="Google Shape;389;g2bb7cc28b3e_0_6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ja-JP"/>
              <a:t>そのために、SHIM 2.0の命令実行時間の記述部分を踏まえて、消費電力に関するスキーマを提案します。</a:t>
            </a:r>
            <a:endParaRPr/>
          </a:p>
          <a:p>
            <a:pPr marL="457200" lvl="0" indent="-228600" algn="l" rtl="0">
              <a:lnSpc>
                <a:spcPct val="100000"/>
              </a:lnSpc>
              <a:spcBef>
                <a:spcPts val="0"/>
              </a:spcBef>
              <a:spcAft>
                <a:spcPts val="0"/>
              </a:spcAft>
              <a:buSzPts val="1400"/>
              <a:buNone/>
            </a:pPr>
            <a:r>
              <a:rPr lang="ja-JP"/>
              <a:t>提案するスキーマは三層の構造です。</a:t>
            </a:r>
            <a:endParaRPr/>
          </a:p>
          <a:p>
            <a:pPr marL="457200" lvl="0" indent="-228600" algn="l" rtl="0">
              <a:lnSpc>
                <a:spcPct val="100000"/>
              </a:lnSpc>
              <a:spcBef>
                <a:spcPts val="0"/>
              </a:spcBef>
              <a:spcAft>
                <a:spcPts val="0"/>
              </a:spcAft>
              <a:buSzPts val="1400"/>
              <a:buNone/>
            </a:pPr>
            <a:r>
              <a:rPr lang="ja-JP"/>
              <a:t>まず、CommonInstructionSet層は記述スキーマ全体のルート要素として機能し、1つまたは複数の命令のエネルギー消費情報を含んています</a:t>
            </a:r>
            <a:endParaRPr/>
          </a:p>
          <a:p>
            <a:pPr marL="457200" lvl="0" indent="-228600" algn="l" rtl="0">
              <a:lnSpc>
                <a:spcPct val="100000"/>
              </a:lnSpc>
              <a:spcBef>
                <a:spcPts val="0"/>
              </a:spcBef>
              <a:spcAft>
                <a:spcPts val="0"/>
              </a:spcAft>
              <a:buSzPts val="1400"/>
              <a:buNone/>
            </a:pPr>
            <a:r>
              <a:rPr lang="ja-JP"/>
              <a:t>Instruction層はname属性を通して特定の命令名を識別し、各命令のエネルギー消費情報を表現する</a:t>
            </a:r>
            <a:endParaRPr/>
          </a:p>
          <a:p>
            <a:pPr marL="457200" lvl="0" indent="-228600" algn="l" rtl="0">
              <a:lnSpc>
                <a:spcPct val="100000"/>
              </a:lnSpc>
              <a:spcBef>
                <a:spcPts val="0"/>
              </a:spcBef>
              <a:spcAft>
                <a:spcPts val="0"/>
              </a:spcAft>
              <a:buSzPts val="1400"/>
              <a:buNone/>
            </a:pPr>
            <a:r>
              <a:rPr lang="ja-JP"/>
              <a:t>最後のPowerConsumption層は最も具体的な情報レイヤで、各命令に関連するエネルギー消費のコストを直接記述する。</a:t>
            </a:r>
            <a:endParaRPr/>
          </a:p>
          <a:p>
            <a:pPr marL="457200" lvl="0" indent="-228600" algn="l" rtl="0">
              <a:lnSpc>
                <a:spcPct val="100000"/>
              </a:lnSpc>
              <a:spcBef>
                <a:spcPts val="0"/>
              </a:spcBef>
              <a:spcAft>
                <a:spcPts val="0"/>
              </a:spcAft>
              <a:buSzPts val="1400"/>
              <a:buNone/>
            </a:pPr>
            <a:r>
              <a:rPr lang="ja-JP"/>
              <a:t>その中、Impactという記述は、マルチコアシステムで行われる将来のエネルギー予測のための展望として考えられています</a:t>
            </a:r>
            <a:endParaRPr/>
          </a:p>
          <a:p>
            <a:pPr marL="457200" lvl="0" indent="-228600" algn="l" rtl="0">
              <a:lnSpc>
                <a:spcPct val="100000"/>
              </a:lnSpc>
              <a:spcBef>
                <a:spcPts val="0"/>
              </a:spcBef>
              <a:spcAft>
                <a:spcPts val="0"/>
              </a:spcAft>
              <a:buSzPts val="1400"/>
              <a:buNone/>
            </a:pPr>
            <a:endParaRPr/>
          </a:p>
          <a:p>
            <a:pPr marL="457200" lvl="0" indent="-228600" algn="l" rtl="0">
              <a:lnSpc>
                <a:spcPct val="100000"/>
              </a:lnSpc>
              <a:spcBef>
                <a:spcPts val="0"/>
              </a:spcBef>
              <a:spcAft>
                <a:spcPts val="0"/>
              </a:spcAft>
              <a:buSzPts val="1400"/>
              <a:buNone/>
            </a:pPr>
            <a:r>
              <a:rPr lang="ja-JP"/>
              <a:t>例として、load命令の記述を挙げました。</a:t>
            </a:r>
            <a:endParaRPr/>
          </a:p>
          <a:p>
            <a:pPr marL="457200" lvl="0" indent="-228600" algn="l" rtl="0">
              <a:lnSpc>
                <a:spcPct val="100000"/>
              </a:lnSpc>
              <a:spcBef>
                <a:spcPts val="0"/>
              </a:spcBef>
              <a:spcAft>
                <a:spcPts val="0"/>
              </a:spcAft>
              <a:buSzPts val="1400"/>
              <a:buNone/>
            </a:pPr>
            <a:endParaRPr/>
          </a:p>
        </p:txBody>
      </p:sp>
      <p:sp>
        <p:nvSpPr>
          <p:cNvPr id="390" name="Google Shape;390;g2bb7cc28b3e_0_6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bb7cc28b3e_0_6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8" name="Google Shape;398;g2bb7cc28b3e_0_6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ja-JP"/>
              <a:t>また、今回提案するスキーマと見積もり手法はモデルベース開発で適用するかどうかを判明するために、モデルを用いる評価を行いました。</a:t>
            </a:r>
            <a:endParaRPr/>
          </a:p>
          <a:p>
            <a:pPr marL="457200" lvl="0" indent="-228600" algn="l" rtl="0">
              <a:lnSpc>
                <a:spcPct val="100000"/>
              </a:lnSpc>
              <a:spcBef>
                <a:spcPts val="0"/>
              </a:spcBef>
              <a:spcAft>
                <a:spcPts val="0"/>
              </a:spcAft>
              <a:buSzPts val="1400"/>
              <a:buNone/>
            </a:pPr>
            <a:r>
              <a:rPr lang="ja-JP"/>
              <a:t>用意したモデルは図のようになります。for subsystemで四則演算を行います。</a:t>
            </a:r>
            <a:endParaRPr/>
          </a:p>
          <a:p>
            <a:pPr marL="457200" lvl="0" indent="-228600" algn="l" rtl="0">
              <a:lnSpc>
                <a:spcPct val="100000"/>
              </a:lnSpc>
              <a:spcBef>
                <a:spcPts val="0"/>
              </a:spcBef>
              <a:spcAft>
                <a:spcPts val="0"/>
              </a:spcAft>
              <a:buSzPts val="1400"/>
              <a:buNone/>
            </a:pPr>
            <a:r>
              <a:rPr lang="ja-JP"/>
              <a:t>実際の場合だと、モデルは外部から、情報をもらって、処理が終わったから、情報を渡すという仕組みで動作すると考えると、テストモデルも関数呼出しで使われています。</a:t>
            </a:r>
            <a:endParaRPr/>
          </a:p>
        </p:txBody>
      </p:sp>
      <p:sp>
        <p:nvSpPr>
          <p:cNvPr id="399" name="Google Shape;399;g2bb7cc28b3e_0_6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bb7cc28b3e_0_67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g2bb7cc28b3e_0_6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モデルが作成されたうえ、Embedded Coderでコードを生成します。</a:t>
            </a:r>
            <a:endParaRPr/>
          </a:p>
          <a:p>
            <a:pPr marL="0" lvl="0" indent="0" algn="l" rtl="0">
              <a:lnSpc>
                <a:spcPct val="100000"/>
              </a:lnSpc>
              <a:spcBef>
                <a:spcPts val="0"/>
              </a:spcBef>
              <a:spcAft>
                <a:spcPts val="0"/>
              </a:spcAft>
              <a:buSzPts val="1400"/>
              <a:buNone/>
            </a:pPr>
            <a:r>
              <a:rPr lang="ja-JP"/>
              <a:t>生成されたことのfor文の部分は左の図のようになります。</a:t>
            </a:r>
            <a:endParaRPr/>
          </a:p>
          <a:p>
            <a:pPr marL="0" lvl="0" indent="0" algn="l" rtl="0">
              <a:lnSpc>
                <a:spcPct val="100000"/>
              </a:lnSpc>
              <a:spcBef>
                <a:spcPts val="0"/>
              </a:spcBef>
              <a:spcAft>
                <a:spcPts val="0"/>
              </a:spcAft>
              <a:buSzPts val="1400"/>
              <a:buNone/>
            </a:pPr>
            <a:r>
              <a:rPr lang="ja-JP"/>
              <a:t>続いて、関数呼び出しでユーザーのコードで書き込みます</a:t>
            </a:r>
            <a:endParaRPr/>
          </a:p>
          <a:p>
            <a:pPr marL="0" lvl="0" indent="0" algn="l" rtl="0">
              <a:lnSpc>
                <a:spcPct val="100000"/>
              </a:lnSpc>
              <a:spcBef>
                <a:spcPts val="0"/>
              </a:spcBef>
              <a:spcAft>
                <a:spcPts val="0"/>
              </a:spcAft>
              <a:buSzPts val="1400"/>
              <a:buNone/>
            </a:pPr>
            <a:r>
              <a:rPr lang="ja-JP"/>
              <a:t>最後、targetデバイスに書き込んで、実際の消費電力を図ります。</a:t>
            </a:r>
            <a:endParaRPr/>
          </a:p>
          <a:p>
            <a:pPr marL="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0"/>
              </a:spcBef>
              <a:spcAft>
                <a:spcPts val="0"/>
              </a:spcAft>
              <a:buSzPts val="1400"/>
              <a:buNone/>
            </a:pPr>
            <a:r>
              <a:rPr lang="ja-JP"/>
              <a:t>予測の部分はユーザーのコードをLLVM-IR命令に転換し、設計された予測ツールで予測を行います</a:t>
            </a:r>
            <a:endParaRPr/>
          </a:p>
          <a:p>
            <a:pPr marL="0" lvl="0" indent="0" algn="l" rtl="0">
              <a:lnSpc>
                <a:spcPct val="100000"/>
              </a:lnSpc>
              <a:spcBef>
                <a:spcPts val="0"/>
              </a:spcBef>
              <a:spcAft>
                <a:spcPts val="0"/>
              </a:spcAft>
              <a:buSzPts val="1400"/>
              <a:buNone/>
            </a:pPr>
            <a:r>
              <a:rPr lang="ja-JP"/>
              <a:t>結果として、実際の電力消費量と予測電力消費量のエラーは４%になることがわかりました。</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410" name="Google Shape;410;g2bb7cc28b3e_0_6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bb7cc28b3e_0_45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7" name="Google Shape;427;g2bb7cc28b3e_0_4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spcBef>
                <a:spcPts val="0"/>
              </a:spcBef>
              <a:spcAft>
                <a:spcPts val="0"/>
              </a:spcAft>
              <a:buClr>
                <a:schemeClr val="dk1"/>
              </a:buClr>
              <a:buSzPts val="1400"/>
              <a:buFont typeface="Arial"/>
              <a:buNone/>
            </a:pPr>
            <a:r>
              <a:rPr lang="ja-JP"/>
              <a:t>発表は以上です．</a:t>
            </a:r>
            <a:endParaRPr/>
          </a:p>
          <a:p>
            <a:pPr marL="457200" lvl="0" indent="-228600" algn="l" rtl="0">
              <a:spcBef>
                <a:spcPts val="0"/>
              </a:spcBef>
              <a:spcAft>
                <a:spcPts val="0"/>
              </a:spcAft>
              <a:buClr>
                <a:schemeClr val="dk1"/>
              </a:buClr>
              <a:buSzPts val="1400"/>
              <a:buFont typeface="Arial"/>
              <a:buNone/>
            </a:pPr>
            <a:r>
              <a:rPr lang="ja-JP"/>
              <a:t>ご清聴ありがとうございました．</a:t>
            </a:r>
            <a:endParaRPr/>
          </a:p>
        </p:txBody>
      </p:sp>
      <p:sp>
        <p:nvSpPr>
          <p:cNvPr id="428" name="Google Shape;428;g2bb7cc28b3e_0_4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610B9B95-826D-2AFC-9631-8E174B947E3F}"/>
            </a:ext>
          </a:extLst>
        </p:cNvPr>
        <p:cNvGrpSpPr/>
        <p:nvPr/>
      </p:nvGrpSpPr>
      <p:grpSpPr>
        <a:xfrm>
          <a:off x="0" y="0"/>
          <a:ext cx="0" cy="0"/>
          <a:chOff x="0" y="0"/>
          <a:chExt cx="0" cy="0"/>
        </a:xfrm>
      </p:grpSpPr>
      <p:sp>
        <p:nvSpPr>
          <p:cNvPr id="369" name="Google Shape;369;g2bb7cc28b3e_0_614:notes">
            <a:extLst>
              <a:ext uri="{FF2B5EF4-FFF2-40B4-BE49-F238E27FC236}">
                <a16:creationId xmlns:a16="http://schemas.microsoft.com/office/drawing/2014/main" id="{88093969-7CAD-23E1-F7CE-41D07F87D2B8}"/>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g2bb7cc28b3e_0_614:notes">
            <a:extLst>
              <a:ext uri="{FF2B5EF4-FFF2-40B4-BE49-F238E27FC236}">
                <a16:creationId xmlns:a16="http://schemas.microsoft.com/office/drawing/2014/main" id="{2E55F05A-93A4-3A09-6C0F-1B608A42F8F7}"/>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コードの実行時間はエネルギー消費量と緊密な関係があり、エネルギー消費量を予測するためには、コード時間の予測を同期させ、検証として使用することができます。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そのために、以下の基礎評価を挙げました。</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cross-platformとcross-archtecture性を保証するために、実験で使っているのはLow Level Virtual Machine Intermediate Representation (LLVM-IR)のコードです。</a:t>
            </a:r>
            <a:endParaRPr/>
          </a:p>
          <a:p>
            <a:pPr marL="0" lvl="0" indent="0" algn="l" rtl="0">
              <a:lnSpc>
                <a:spcPct val="100000"/>
              </a:lnSpc>
              <a:spcBef>
                <a:spcPts val="0"/>
              </a:spcBef>
              <a:spcAft>
                <a:spcPts val="0"/>
              </a:spcAft>
              <a:buSzPts val="1400"/>
              <a:buNone/>
            </a:pPr>
            <a:r>
              <a:rPr lang="ja-JP"/>
              <a:t>LLVM-IRは統一された、ハードウェアに依存しない基本命令セットを提供しています。</a:t>
            </a:r>
            <a:endParaRPr/>
          </a:p>
          <a:p>
            <a:pPr marL="457200" lvl="0" indent="-22860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まず、ターゲットデバイスの基本命令の消費電力量と実行時間を測定します</a:t>
            </a:r>
            <a:endParaRPr/>
          </a:p>
          <a:p>
            <a:pPr marL="0" lvl="0" indent="0" algn="l" rtl="0">
              <a:lnSpc>
                <a:spcPct val="100000"/>
              </a:lnSpc>
              <a:spcBef>
                <a:spcPts val="0"/>
              </a:spcBef>
              <a:spcAft>
                <a:spcPts val="0"/>
              </a:spcAft>
              <a:buSzPts val="1400"/>
              <a:buNone/>
            </a:pPr>
            <a:r>
              <a:rPr lang="ja-JP"/>
              <a:t>また、シングルコア環境における実際の実行時間と消費電力を取得するためのテストスクリプトを作成します</a:t>
            </a:r>
            <a:endParaRPr/>
          </a:p>
          <a:p>
            <a:pPr marL="0" lvl="0" indent="0" algn="l" rtl="0">
              <a:lnSpc>
                <a:spcPct val="100000"/>
              </a:lnSpc>
              <a:spcBef>
                <a:spcPts val="0"/>
              </a:spcBef>
              <a:spcAft>
                <a:spcPts val="0"/>
              </a:spcAft>
              <a:buSzPts val="1400"/>
              <a:buNone/>
            </a:pPr>
            <a:r>
              <a:rPr lang="ja-JP"/>
              <a:t>最後、計測された単一命令データに基づき、LLVM-IR命令レベルでの予測を行い、計測値と比較することで予測精度を分析します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この図に示しているのはいくつの基本命令の消費電力量と実行時間の実測値です。実行時間の単位はサイクル、エネルギーの単位はnanojoules</a:t>
            </a:r>
            <a:endParaRPr/>
          </a:p>
          <a:p>
            <a:pPr marL="0" lvl="0" indent="0" algn="l" rtl="0">
              <a:lnSpc>
                <a:spcPct val="100000"/>
              </a:lnSpc>
              <a:spcBef>
                <a:spcPts val="0"/>
              </a:spcBef>
              <a:spcAft>
                <a:spcPts val="0"/>
              </a:spcAft>
              <a:buSzPts val="1400"/>
              <a:buNone/>
            </a:pPr>
            <a:endParaRPr/>
          </a:p>
        </p:txBody>
      </p:sp>
      <p:sp>
        <p:nvSpPr>
          <p:cNvPr id="371" name="Google Shape;371;g2bb7cc28b3e_0_614:notes">
            <a:extLst>
              <a:ext uri="{FF2B5EF4-FFF2-40B4-BE49-F238E27FC236}">
                <a16:creationId xmlns:a16="http://schemas.microsoft.com/office/drawing/2014/main" id="{1A4BBCDA-05DC-FC26-0194-807ED9D4A1FC}"/>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28</a:t>
            </a:fld>
            <a:endParaRPr/>
          </a:p>
        </p:txBody>
      </p:sp>
    </p:spTree>
    <p:extLst>
      <p:ext uri="{BB962C8B-B14F-4D97-AF65-F5344CB8AC3E}">
        <p14:creationId xmlns:p14="http://schemas.microsoft.com/office/powerpoint/2010/main" val="4179328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366976C9-0CC5-B06C-3AD4-B354147B238C}"/>
            </a:ext>
          </a:extLst>
        </p:cNvPr>
        <p:cNvGrpSpPr/>
        <p:nvPr/>
      </p:nvGrpSpPr>
      <p:grpSpPr>
        <a:xfrm>
          <a:off x="0" y="0"/>
          <a:ext cx="0" cy="0"/>
          <a:chOff x="0" y="0"/>
          <a:chExt cx="0" cy="0"/>
        </a:xfrm>
      </p:grpSpPr>
      <p:sp>
        <p:nvSpPr>
          <p:cNvPr id="369" name="Google Shape;369;g2bb7cc28b3e_0_614:notes">
            <a:extLst>
              <a:ext uri="{FF2B5EF4-FFF2-40B4-BE49-F238E27FC236}">
                <a16:creationId xmlns:a16="http://schemas.microsoft.com/office/drawing/2014/main" id="{22090276-09F0-9272-AA87-01CB88B98C66}"/>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g2bb7cc28b3e_0_614:notes">
            <a:extLst>
              <a:ext uri="{FF2B5EF4-FFF2-40B4-BE49-F238E27FC236}">
                <a16:creationId xmlns:a16="http://schemas.microsoft.com/office/drawing/2014/main" id="{3C9C95F6-2601-79C5-A426-6CCD55CC8D08}"/>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コードの実行時間はエネルギー消費量と緊密な関係があり、エネルギー消費量を予測するためには、コード時間の予測を同期させ、検証として使用することができます。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そのために、以下の基礎評価を挙げました。</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cross-platformとcross-archtecture性を保証するために、実験で使っているのはLow Level Virtual Machine Intermediate Representation (LLVM-IR)のコードです。</a:t>
            </a:r>
            <a:endParaRPr/>
          </a:p>
          <a:p>
            <a:pPr marL="0" lvl="0" indent="0" algn="l" rtl="0">
              <a:lnSpc>
                <a:spcPct val="100000"/>
              </a:lnSpc>
              <a:spcBef>
                <a:spcPts val="0"/>
              </a:spcBef>
              <a:spcAft>
                <a:spcPts val="0"/>
              </a:spcAft>
              <a:buSzPts val="1400"/>
              <a:buNone/>
            </a:pPr>
            <a:r>
              <a:rPr lang="ja-JP"/>
              <a:t>LLVM-IRは統一された、ハードウェアに依存しない基本命令セットを提供しています。</a:t>
            </a:r>
            <a:endParaRPr/>
          </a:p>
          <a:p>
            <a:pPr marL="457200" lvl="0" indent="-22860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まず、ターゲットデバイスの基本命令の消費電力量と実行時間を測定します</a:t>
            </a:r>
            <a:endParaRPr/>
          </a:p>
          <a:p>
            <a:pPr marL="0" lvl="0" indent="0" algn="l" rtl="0">
              <a:lnSpc>
                <a:spcPct val="100000"/>
              </a:lnSpc>
              <a:spcBef>
                <a:spcPts val="0"/>
              </a:spcBef>
              <a:spcAft>
                <a:spcPts val="0"/>
              </a:spcAft>
              <a:buSzPts val="1400"/>
              <a:buNone/>
            </a:pPr>
            <a:r>
              <a:rPr lang="ja-JP"/>
              <a:t>また、シングルコア環境における実際の実行時間と消費電力を取得するためのテストスクリプトを作成します</a:t>
            </a:r>
            <a:endParaRPr/>
          </a:p>
          <a:p>
            <a:pPr marL="0" lvl="0" indent="0" algn="l" rtl="0">
              <a:lnSpc>
                <a:spcPct val="100000"/>
              </a:lnSpc>
              <a:spcBef>
                <a:spcPts val="0"/>
              </a:spcBef>
              <a:spcAft>
                <a:spcPts val="0"/>
              </a:spcAft>
              <a:buSzPts val="1400"/>
              <a:buNone/>
            </a:pPr>
            <a:r>
              <a:rPr lang="ja-JP"/>
              <a:t>最後、計測された単一命令データに基づき、LLVM-IR命令レベルでの予測を行い、計測値と比較することで予測精度を分析します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この図に示しているのはいくつの基本命令の消費電力量と実行時間の実測値です。実行時間の単位はサイクル、エネルギーの単位はnanojoules</a:t>
            </a:r>
            <a:endParaRPr/>
          </a:p>
          <a:p>
            <a:pPr marL="0" lvl="0" indent="0" algn="l" rtl="0">
              <a:lnSpc>
                <a:spcPct val="100000"/>
              </a:lnSpc>
              <a:spcBef>
                <a:spcPts val="0"/>
              </a:spcBef>
              <a:spcAft>
                <a:spcPts val="0"/>
              </a:spcAft>
              <a:buSzPts val="1400"/>
              <a:buNone/>
            </a:pPr>
            <a:endParaRPr/>
          </a:p>
        </p:txBody>
      </p:sp>
      <p:sp>
        <p:nvSpPr>
          <p:cNvPr id="371" name="Google Shape;371;g2bb7cc28b3e_0_614:notes">
            <a:extLst>
              <a:ext uri="{FF2B5EF4-FFF2-40B4-BE49-F238E27FC236}">
                <a16:creationId xmlns:a16="http://schemas.microsoft.com/office/drawing/2014/main" id="{E7A4AF9C-0F0E-FC64-EDB9-BDE531D43EB6}"/>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29</a:t>
            </a:fld>
            <a:endParaRPr/>
          </a:p>
        </p:txBody>
      </p:sp>
    </p:spTree>
    <p:extLst>
      <p:ext uri="{BB962C8B-B14F-4D97-AF65-F5344CB8AC3E}">
        <p14:creationId xmlns:p14="http://schemas.microsoft.com/office/powerpoint/2010/main" val="1498788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r>
              <a:rPr lang="en-US" altLang="zh-CN"/>
              <a:t>So, First, I</a:t>
            </a:r>
            <a:r>
              <a:rPr lang="zh-CN" altLang="en-US"/>
              <a:t>‘</a:t>
            </a:r>
            <a:r>
              <a:rPr lang="en-US" altLang="zh-CN"/>
              <a:t>ll begin with background knowledge about this research.</a:t>
            </a:r>
            <a:endParaRPr lang="en-US" altLang="ja-JP"/>
          </a:p>
          <a:p>
            <a:pPr marL="0" lvl="0" indent="0" algn="l" rtl="0">
              <a:lnSpc>
                <a:spcPct val="100000"/>
              </a:lnSpc>
              <a:spcBef>
                <a:spcPts val="0"/>
              </a:spcBef>
              <a:spcAft>
                <a:spcPts val="0"/>
              </a:spcAft>
              <a:buSzPts val="1400"/>
              <a:buNone/>
            </a:pPr>
            <a:r>
              <a:rPr lang="en-US" altLang="zh-CN"/>
              <a:t>As the development of edge devices, those systems  embedded in devices is becoming more complex</a:t>
            </a:r>
          </a:p>
          <a:p>
            <a:pPr marL="0" lvl="0" indent="0" algn="l" rtl="0">
              <a:lnSpc>
                <a:spcPct val="100000"/>
              </a:lnSpc>
              <a:spcBef>
                <a:spcPts val="0"/>
              </a:spcBef>
              <a:spcAft>
                <a:spcPts val="0"/>
              </a:spcAft>
              <a:buSzPts val="1400"/>
              <a:buNone/>
            </a:pPr>
            <a:r>
              <a:rPr lang="en-US" altLang="zh-CN"/>
              <a:t>The cost of time and money spent on developing these systems is also becoming more and more significant.</a:t>
            </a:r>
          </a:p>
          <a:p>
            <a:pPr marL="0" lvl="0" indent="0" algn="l" rtl="0">
              <a:lnSpc>
                <a:spcPct val="100000"/>
              </a:lnSpc>
              <a:spcBef>
                <a:spcPts val="0"/>
              </a:spcBef>
              <a:spcAft>
                <a:spcPts val="0"/>
              </a:spcAft>
              <a:buSzPts val="1400"/>
              <a:buNone/>
            </a:pPr>
            <a:r>
              <a:rPr lang="en-US" altLang="zh-CN"/>
              <a:t>Moreover, the reusability of the code of the system developed by the traditional development method is limited.</a:t>
            </a:r>
            <a:r>
              <a:rPr lang="en-US" altLang="ja-JP"/>
              <a:t>.</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3</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19901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7B0377DE-F4EF-5239-BB2D-0C28A1E052D0}"/>
            </a:ext>
          </a:extLst>
        </p:cNvPr>
        <p:cNvGrpSpPr/>
        <p:nvPr/>
      </p:nvGrpSpPr>
      <p:grpSpPr>
        <a:xfrm>
          <a:off x="0" y="0"/>
          <a:ext cx="0" cy="0"/>
          <a:chOff x="0" y="0"/>
          <a:chExt cx="0" cy="0"/>
        </a:xfrm>
      </p:grpSpPr>
      <p:sp>
        <p:nvSpPr>
          <p:cNvPr id="369" name="Google Shape;369;g2bb7cc28b3e_0_614:notes">
            <a:extLst>
              <a:ext uri="{FF2B5EF4-FFF2-40B4-BE49-F238E27FC236}">
                <a16:creationId xmlns:a16="http://schemas.microsoft.com/office/drawing/2014/main" id="{10966E53-3C0B-C652-9533-29BCB574D27C}"/>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g2bb7cc28b3e_0_614:notes">
            <a:extLst>
              <a:ext uri="{FF2B5EF4-FFF2-40B4-BE49-F238E27FC236}">
                <a16:creationId xmlns:a16="http://schemas.microsoft.com/office/drawing/2014/main" id="{1D48F0E3-50EE-7517-063C-C0FE85497867}"/>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コードの実行時間はエネルギー消費量と緊密な関係があり、エネルギー消費量を予測するためには、コード時間の予測を同期させ、検証として使用することができます。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そのために、以下の基礎評価を挙げました。</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cross-platformとcross-archtecture性を保証するために、実験で使っているのはLow Level Virtual Machine Intermediate Representation (LLVM-IR)のコードです。</a:t>
            </a:r>
            <a:endParaRPr/>
          </a:p>
          <a:p>
            <a:pPr marL="0" lvl="0" indent="0" algn="l" rtl="0">
              <a:lnSpc>
                <a:spcPct val="100000"/>
              </a:lnSpc>
              <a:spcBef>
                <a:spcPts val="0"/>
              </a:spcBef>
              <a:spcAft>
                <a:spcPts val="0"/>
              </a:spcAft>
              <a:buSzPts val="1400"/>
              <a:buNone/>
            </a:pPr>
            <a:r>
              <a:rPr lang="ja-JP"/>
              <a:t>LLVM-IRは統一された、ハードウェアに依存しない基本命令セットを提供しています。</a:t>
            </a:r>
            <a:endParaRPr/>
          </a:p>
          <a:p>
            <a:pPr marL="457200" lvl="0" indent="-22860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まず、ターゲットデバイスの基本命令の消費電力量と実行時間を測定します</a:t>
            </a:r>
            <a:endParaRPr/>
          </a:p>
          <a:p>
            <a:pPr marL="0" lvl="0" indent="0" algn="l" rtl="0">
              <a:lnSpc>
                <a:spcPct val="100000"/>
              </a:lnSpc>
              <a:spcBef>
                <a:spcPts val="0"/>
              </a:spcBef>
              <a:spcAft>
                <a:spcPts val="0"/>
              </a:spcAft>
              <a:buSzPts val="1400"/>
              <a:buNone/>
            </a:pPr>
            <a:r>
              <a:rPr lang="ja-JP"/>
              <a:t>また、シングルコア環境における実際の実行時間と消費電力を取得するためのテストスクリプトを作成します</a:t>
            </a:r>
            <a:endParaRPr/>
          </a:p>
          <a:p>
            <a:pPr marL="0" lvl="0" indent="0" algn="l" rtl="0">
              <a:lnSpc>
                <a:spcPct val="100000"/>
              </a:lnSpc>
              <a:spcBef>
                <a:spcPts val="0"/>
              </a:spcBef>
              <a:spcAft>
                <a:spcPts val="0"/>
              </a:spcAft>
              <a:buSzPts val="1400"/>
              <a:buNone/>
            </a:pPr>
            <a:r>
              <a:rPr lang="ja-JP"/>
              <a:t>最後、計測された単一命令データに基づき、LLVM-IR命令レベルでの予測を行い、計測値と比較することで予測精度を分析します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この図に示しているのはいくつの基本命令の消費電力量と実行時間の実測値です。実行時間の単位はサイクル、エネルギーの単位はnanojoules</a:t>
            </a:r>
            <a:endParaRPr/>
          </a:p>
          <a:p>
            <a:pPr marL="0" lvl="0" indent="0" algn="l" rtl="0">
              <a:lnSpc>
                <a:spcPct val="100000"/>
              </a:lnSpc>
              <a:spcBef>
                <a:spcPts val="0"/>
              </a:spcBef>
              <a:spcAft>
                <a:spcPts val="0"/>
              </a:spcAft>
              <a:buSzPts val="1400"/>
              <a:buNone/>
            </a:pPr>
            <a:endParaRPr/>
          </a:p>
        </p:txBody>
      </p:sp>
      <p:sp>
        <p:nvSpPr>
          <p:cNvPr id="371" name="Google Shape;371;g2bb7cc28b3e_0_614:notes">
            <a:extLst>
              <a:ext uri="{FF2B5EF4-FFF2-40B4-BE49-F238E27FC236}">
                <a16:creationId xmlns:a16="http://schemas.microsoft.com/office/drawing/2014/main" id="{0AFE0D2D-859D-66D1-90B8-3D839BC4B579}"/>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30</a:t>
            </a:fld>
            <a:endParaRPr/>
          </a:p>
        </p:txBody>
      </p:sp>
    </p:spTree>
    <p:extLst>
      <p:ext uri="{BB962C8B-B14F-4D97-AF65-F5344CB8AC3E}">
        <p14:creationId xmlns:p14="http://schemas.microsoft.com/office/powerpoint/2010/main" val="1308251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142976"/>
              </a:buClr>
              <a:buSzPts val="2400"/>
              <a:buFont typeface="Noto Sans Symbols"/>
              <a:buNone/>
              <a:tabLst/>
              <a:defRPr/>
            </a:pPr>
            <a:r>
              <a:rPr lang="en-US" altLang="ja-JP"/>
              <a:t>To deal with th</a:t>
            </a:r>
            <a:r>
              <a:rPr lang="en-US" altLang="zh-CN"/>
              <a:t>ese</a:t>
            </a:r>
            <a:r>
              <a:rPr lang="en-US" altLang="ja-JP"/>
              <a:t> problems, Model based development was proposed</a:t>
            </a:r>
            <a:endParaRPr lang="en-US" altLang="ja-JP">
              <a:latin typeface="Meiryo"/>
              <a:ea typeface="Meiryo"/>
              <a:cs typeface="Meiryo"/>
              <a:sym typeface="Meiryo"/>
            </a:endParaRPr>
          </a:p>
          <a:p>
            <a:pPr marL="135731" lvl="0" indent="-135731" algn="l" rtl="0">
              <a:lnSpc>
                <a:spcPct val="100000"/>
              </a:lnSpc>
              <a:spcBef>
                <a:spcPts val="0"/>
              </a:spcBef>
              <a:spcAft>
                <a:spcPts val="0"/>
              </a:spcAft>
              <a:buClr>
                <a:srgbClr val="142976"/>
              </a:buClr>
              <a:buSzPts val="2400"/>
              <a:buFont typeface="Noto Sans Symbols"/>
              <a:buChar char="■"/>
            </a:pPr>
            <a:r>
              <a:rPr lang="en-US" altLang="ja-JP">
                <a:latin typeface="Meiryo"/>
                <a:ea typeface="Meiryo"/>
                <a:cs typeface="Meiryo"/>
                <a:sym typeface="Meiryo"/>
              </a:rPr>
              <a:t>For better understand of mbd, let me first briefly introduce matlab which is often used in mbd</a:t>
            </a:r>
          </a:p>
          <a:p>
            <a:pPr marL="135731" lvl="0" indent="-135731" algn="l" rtl="0">
              <a:lnSpc>
                <a:spcPct val="100000"/>
              </a:lnSpc>
              <a:spcBef>
                <a:spcPts val="0"/>
              </a:spcBef>
              <a:spcAft>
                <a:spcPts val="0"/>
              </a:spcAft>
              <a:buClr>
                <a:srgbClr val="142976"/>
              </a:buClr>
              <a:buSzPts val="2400"/>
              <a:buFont typeface="Noto Sans Symbols"/>
              <a:buChar char="■"/>
            </a:pPr>
            <a:r>
              <a:rPr lang="en-US" altLang="ja-JP">
                <a:latin typeface="Meiryo"/>
                <a:ea typeface="Meiryo"/>
                <a:cs typeface="Meiryo"/>
                <a:sym typeface="Meiryo"/>
              </a:rPr>
              <a:t>What is MATLAB/Simulink</a:t>
            </a:r>
            <a:endParaRPr lang="en-US" altLang="ja-JP"/>
          </a:p>
          <a:p>
            <a:pPr marL="401241" marR="0" lvl="1" indent="-130968" algn="l" rtl="0">
              <a:lnSpc>
                <a:spcPct val="100000"/>
              </a:lnSpc>
              <a:spcBef>
                <a:spcPts val="400"/>
              </a:spcBef>
              <a:spcAft>
                <a:spcPts val="0"/>
              </a:spcAft>
              <a:buSzPts val="2000"/>
              <a:buChar char="⁃"/>
            </a:pPr>
            <a:r>
              <a:rPr lang="en-US" altLang="ja-JP"/>
              <a:t>MATLAB</a:t>
            </a:r>
          </a:p>
          <a:p>
            <a:pPr marL="858441" marR="0" lvl="2" indent="-130968" algn="l" defTabSz="914400" rtl="0" eaLnBrk="1" fontAlgn="auto" latinLnBrk="0" hangingPunct="1">
              <a:lnSpc>
                <a:spcPct val="100000"/>
              </a:lnSpc>
              <a:spcBef>
                <a:spcPts val="0"/>
              </a:spcBef>
              <a:spcAft>
                <a:spcPts val="0"/>
              </a:spcAft>
              <a:buClrTx/>
              <a:buSzTx/>
              <a:buFontTx/>
              <a:buChar char="⁃"/>
              <a:tabLst/>
              <a:defRPr/>
            </a:pPr>
            <a:r>
              <a:rPr lang="en-US" altLang="ja-JP"/>
              <a:t>A programming and numeric computing platform by MathWorks.</a:t>
            </a:r>
          </a:p>
          <a:p>
            <a:pPr marL="858441" lvl="2" indent="-130968">
              <a:buChar char="⁃"/>
            </a:pPr>
            <a:r>
              <a:rPr lang="en-US" altLang="ja-JP"/>
              <a:t>used for algorithm development, data analysis, visualization, and numerical computation.</a:t>
            </a:r>
          </a:p>
          <a:p>
            <a:pPr marL="401241" marR="0" lvl="1" indent="-130968" algn="l" rtl="0">
              <a:lnSpc>
                <a:spcPct val="100000"/>
              </a:lnSpc>
              <a:spcBef>
                <a:spcPts val="400"/>
              </a:spcBef>
              <a:spcAft>
                <a:spcPts val="0"/>
              </a:spcAft>
              <a:buSzPts val="2000"/>
              <a:buChar char="⁃"/>
            </a:pPr>
            <a:r>
              <a:rPr lang="en-US" altLang="ja-JP"/>
              <a:t>Simulink</a:t>
            </a:r>
          </a:p>
          <a:p>
            <a:pPr marL="858441" lvl="2" indent="-130968">
              <a:buChar char="⁃"/>
            </a:pPr>
            <a:r>
              <a:rPr lang="en-US" altLang="ja-JP"/>
              <a:t>A block diagram environment for Model-based Development , integrated with MATLAB. </a:t>
            </a:r>
          </a:p>
          <a:p>
            <a:pPr marL="858441" lvl="2" indent="-130968">
              <a:buChar char="⁃"/>
            </a:pPr>
            <a:r>
              <a:rPr lang="en-US" altLang="ja-JP"/>
              <a:t>It supports simulation, automatic code generation, and continuous test and verification of embedded systems.</a:t>
            </a:r>
          </a:p>
          <a:p>
            <a:pPr algn="l">
              <a:buFont typeface="+mj-lt"/>
              <a:buAutoNum type="arabicPeriod"/>
            </a:pPr>
            <a:r>
              <a:rPr lang="en-US" altLang="zh-CN" b="1" i="0">
                <a:solidFill>
                  <a:srgbClr val="ECECEC"/>
                </a:solidFill>
                <a:effectLst/>
                <a:highlight>
                  <a:srgbClr val="212121"/>
                </a:highlight>
                <a:latin typeface="Söhne"/>
              </a:rPr>
              <a:t>Why Use MATLAB/Simulink?</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Efficiency</a:t>
            </a:r>
            <a:r>
              <a:rPr lang="en-US" altLang="zh-CN" b="0" i="0">
                <a:solidFill>
                  <a:srgbClr val="ECECEC"/>
                </a:solidFill>
                <a:effectLst/>
                <a:highlight>
                  <a:srgbClr val="212121"/>
                </a:highlight>
                <a:latin typeface="Söhne"/>
              </a:rPr>
              <a:t>: Accelerates the pace of engineering and science by providing a high-level programming environment that simplifies complex numerical calculations and visualization.</a:t>
            </a:r>
          </a:p>
          <a:p>
            <a:pPr marL="742950" lvl="1" indent="-285750" algn="l">
              <a:buFont typeface="+mj-lt"/>
              <a:buAutoNum type="arabicPeriod"/>
            </a:pPr>
            <a:r>
              <a:rPr lang="en-US" altLang="zh-CN" b="1" i="0">
                <a:solidFill>
                  <a:srgbClr val="ECECEC"/>
                </a:solidFill>
                <a:effectLst/>
                <a:highlight>
                  <a:srgbClr val="212121"/>
                </a:highlight>
                <a:latin typeface="Söhne"/>
              </a:rPr>
              <a:t>Integration</a:t>
            </a:r>
            <a:r>
              <a:rPr lang="en-US" altLang="zh-CN" b="0" i="0">
                <a:solidFill>
                  <a:srgbClr val="ECECEC"/>
                </a:solidFill>
                <a:effectLst/>
                <a:highlight>
                  <a:srgbClr val="212121"/>
                </a:highlight>
                <a:latin typeface="Söhne"/>
              </a:rPr>
              <a:t>: Seamlessly integrates computing, visualizing, and programming in an easy-to-use environment where problems and solutions are expressed in familiar mathematical notation.</a:t>
            </a:r>
          </a:p>
          <a:p>
            <a:pPr marL="742950" lvl="1" indent="-285750" algn="l">
              <a:buFont typeface="+mj-lt"/>
              <a:buAutoNum type="arabicPeriod"/>
            </a:pPr>
            <a:r>
              <a:rPr lang="en-US" altLang="zh-CN" b="1" i="0">
                <a:solidFill>
                  <a:srgbClr val="ECECEC"/>
                </a:solidFill>
                <a:effectLst/>
                <a:highlight>
                  <a:srgbClr val="212121"/>
                </a:highlight>
                <a:latin typeface="Söhne"/>
              </a:rPr>
              <a:t>Versatility</a:t>
            </a:r>
            <a:r>
              <a:rPr lang="en-US" altLang="zh-CN" b="0" i="0">
                <a:solidFill>
                  <a:srgbClr val="ECECEC"/>
                </a:solidFill>
                <a:effectLst/>
                <a:highlight>
                  <a:srgbClr val="212121"/>
                </a:highlight>
                <a:latin typeface="Söhne"/>
              </a:rPr>
              <a:t>: Used in various industries, including engineering, finance, and biotechnology, for tasks ranging from developing control systems to financial modeling and analysis.</a:t>
            </a:r>
          </a:p>
          <a:p>
            <a:pPr marL="727473" lvl="2" indent="0">
              <a:buNone/>
            </a:pPr>
            <a:endParaRPr lang="en-US" altLang="ja-JP"/>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4</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12606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70273" marR="0" lvl="1" indent="0" algn="l" rtl="0">
              <a:lnSpc>
                <a:spcPct val="100000"/>
              </a:lnSpc>
              <a:spcBef>
                <a:spcPts val="400"/>
              </a:spcBef>
              <a:spcAft>
                <a:spcPts val="0"/>
              </a:spcAft>
              <a:buSzPts val="2000"/>
              <a:buNone/>
            </a:pPr>
            <a:r>
              <a:rPr lang="en-US" altLang="ja-JP"/>
              <a:t>So what is model based development</a:t>
            </a:r>
          </a:p>
          <a:p>
            <a:pPr marL="270273" marR="0" lvl="1" indent="0" algn="l" rtl="0">
              <a:lnSpc>
                <a:spcPct val="100000"/>
              </a:lnSpc>
              <a:spcBef>
                <a:spcPts val="400"/>
              </a:spcBef>
              <a:spcAft>
                <a:spcPts val="0"/>
              </a:spcAft>
              <a:buSzPts val="2000"/>
              <a:buNone/>
            </a:pPr>
            <a:r>
              <a:rPr lang="en-US" altLang="ja-JP"/>
              <a:t>Here I give a simple example of an equation and its corresponding model.</a:t>
            </a:r>
          </a:p>
          <a:p>
            <a:pPr marL="270273" marR="0" lvl="1" indent="0" algn="l" rtl="0">
              <a:lnSpc>
                <a:spcPct val="100000"/>
              </a:lnSpc>
              <a:spcBef>
                <a:spcPts val="400"/>
              </a:spcBef>
              <a:spcAft>
                <a:spcPts val="0"/>
              </a:spcAft>
              <a:buSzPts val="2000"/>
              <a:buNone/>
            </a:pPr>
            <a:r>
              <a:rPr lang="en-US" altLang="ja-JP"/>
              <a:t>You can see the left equation was translated into the model on right side by using 3 kinds of blocks.</a:t>
            </a:r>
          </a:p>
          <a:p>
            <a:pPr marL="270273" marR="0" lvl="1" indent="0" algn="l" rtl="0">
              <a:lnSpc>
                <a:spcPct val="100000"/>
              </a:lnSpc>
              <a:spcBef>
                <a:spcPts val="400"/>
              </a:spcBef>
              <a:spcAft>
                <a:spcPts val="0"/>
              </a:spcAft>
              <a:buSzPts val="2000"/>
              <a:buNone/>
            </a:pPr>
            <a:endParaRPr lang="en-US" altLang="ja-JP"/>
          </a:p>
          <a:p>
            <a:pPr marL="270273" marR="0" lvl="1" indent="0" algn="l" rtl="0">
              <a:lnSpc>
                <a:spcPct val="100000"/>
              </a:lnSpc>
              <a:spcBef>
                <a:spcPts val="400"/>
              </a:spcBef>
              <a:spcAft>
                <a:spcPts val="0"/>
              </a:spcAft>
              <a:buSzPts val="2000"/>
              <a:buNone/>
            </a:pPr>
            <a:r>
              <a:rPr lang="en-US" altLang="ja-JP"/>
              <a:t>As this example shows, mbd uses graphical models to guide design and implementation</a:t>
            </a:r>
          </a:p>
          <a:p>
            <a:pPr marL="270273" marR="0" lvl="1" indent="0" algn="l" rtl="0">
              <a:lnSpc>
                <a:spcPct val="100000"/>
              </a:lnSpc>
              <a:spcBef>
                <a:spcPts val="400"/>
              </a:spcBef>
              <a:spcAft>
                <a:spcPts val="0"/>
              </a:spcAft>
              <a:buSzPts val="2000"/>
              <a:buNone/>
            </a:pPr>
            <a:endParaRPr lang="en-US" altLang="ja-JP"/>
          </a:p>
          <a:p>
            <a:pPr marL="401241" marR="0" lvl="1" indent="-130968" algn="l" rtl="0">
              <a:lnSpc>
                <a:spcPct val="100000"/>
              </a:lnSpc>
              <a:spcBef>
                <a:spcPts val="400"/>
              </a:spcBef>
              <a:spcAft>
                <a:spcPts val="0"/>
              </a:spcAft>
              <a:buSzPts val="2000"/>
              <a:buChar char="⁃"/>
            </a:pPr>
            <a:r>
              <a:rPr lang="en-US" altLang="ja-JP"/>
              <a:t>simplifying system design and verification. It also allows engineers to verify system behavior and performance before writing code. In particular, MBD with MATLAB Simulink and Embedded Coder supports automatic code generation, reducing development time and coding errors.</a:t>
            </a:r>
          </a:p>
          <a:p>
            <a:pPr marL="401241" marR="0" lvl="1" indent="-130968" algn="l" rtl="0">
              <a:lnSpc>
                <a:spcPct val="100000"/>
              </a:lnSpc>
              <a:spcBef>
                <a:spcPts val="400"/>
              </a:spcBef>
              <a:spcAft>
                <a:spcPts val="0"/>
              </a:spcAft>
              <a:buSzPts val="2000"/>
              <a:buChar char="⁃"/>
            </a:pPr>
            <a:endParaRPr lang="en-US" altLang="ja-JP"/>
          </a:p>
          <a:p>
            <a:pPr marL="270273" marR="0" lvl="1" indent="0" algn="l" rtl="0">
              <a:lnSpc>
                <a:spcPct val="100000"/>
              </a:lnSpc>
              <a:spcBef>
                <a:spcPts val="400"/>
              </a:spcBef>
              <a:spcAft>
                <a:spcPts val="0"/>
              </a:spcAft>
              <a:buSzPts val="2000"/>
              <a:buNone/>
            </a:pPr>
            <a:r>
              <a:rPr lang="en-US" altLang="ja-JP"/>
              <a:t>The code I gaved here is generated by embedded coder for the above model</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5</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67184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buFont typeface="+mj-lt"/>
              <a:buAutoNum type="arabicPeriod"/>
            </a:pPr>
            <a:r>
              <a:rPr lang="en-US" altLang="zh-CN" b="1" i="0">
                <a:solidFill>
                  <a:srgbClr val="ECECEC"/>
                </a:solidFill>
                <a:effectLst/>
                <a:highlight>
                  <a:srgbClr val="212121"/>
                </a:highlight>
                <a:latin typeface="Söhne"/>
              </a:rPr>
              <a:t>What is LLVM-IR?</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LLVM-IR</a:t>
            </a:r>
            <a:r>
              <a:rPr lang="en-US" altLang="zh-CN" b="0" i="0">
                <a:solidFill>
                  <a:srgbClr val="ECECEC"/>
                </a:solidFill>
                <a:effectLst/>
                <a:highlight>
                  <a:srgbClr val="212121"/>
                </a:highlight>
                <a:latin typeface="Söhne"/>
              </a:rPr>
              <a:t> (Low Level Virtual Machine Intermediate Representation) is a low-level programming language used as the primary IR (intermediate representation) within the LLVM compiler framework.</a:t>
            </a:r>
          </a:p>
          <a:p>
            <a:pPr marL="742950" lvl="1" indent="-285750" algn="l">
              <a:buFont typeface="+mj-lt"/>
              <a:buAutoNum type="arabicPeriod"/>
            </a:pPr>
            <a:r>
              <a:rPr lang="en-US" altLang="zh-CN" b="0" i="0">
                <a:solidFill>
                  <a:srgbClr val="ECECEC"/>
                </a:solidFill>
                <a:effectLst/>
                <a:highlight>
                  <a:srgbClr val="212121"/>
                </a:highlight>
                <a:latin typeface="Söhne"/>
              </a:rPr>
              <a:t>It serves as a bridge between high-level languages and the machine code, enabling code analysis and transformation.</a:t>
            </a:r>
          </a:p>
          <a:p>
            <a:pPr algn="l">
              <a:buFont typeface="+mj-lt"/>
              <a:buAutoNum type="arabicPeriod"/>
            </a:pPr>
            <a:r>
              <a:rPr lang="en-US" altLang="zh-CN" b="1" i="0">
                <a:solidFill>
                  <a:srgbClr val="ECECEC"/>
                </a:solidFill>
                <a:effectLst/>
                <a:highlight>
                  <a:srgbClr val="212121"/>
                </a:highlight>
                <a:latin typeface="Söhne"/>
              </a:rPr>
              <a:t>Why Use LLVM-IR?</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Portability</a:t>
            </a:r>
            <a:r>
              <a:rPr lang="en-US" altLang="zh-CN" b="0" i="0">
                <a:solidFill>
                  <a:srgbClr val="ECECEC"/>
                </a:solidFill>
                <a:effectLst/>
                <a:highlight>
                  <a:srgbClr val="212121"/>
                </a:highlight>
                <a:latin typeface="Söhne"/>
              </a:rPr>
              <a:t>: LLVM-IR is designed to be independent of specific hardware architectures, which makes it easier to support multiple target platforms.</a:t>
            </a:r>
          </a:p>
          <a:p>
            <a:pPr marL="742950" lvl="1" indent="-285750" algn="l">
              <a:buFont typeface="+mj-lt"/>
              <a:buAutoNum type="arabicPeriod"/>
            </a:pPr>
            <a:r>
              <a:rPr lang="en-US" altLang="zh-CN" b="1" i="0">
                <a:solidFill>
                  <a:srgbClr val="ECECEC"/>
                </a:solidFill>
                <a:effectLst/>
                <a:highlight>
                  <a:srgbClr val="212121"/>
                </a:highlight>
                <a:latin typeface="Söhne"/>
              </a:rPr>
              <a:t>Optimization</a:t>
            </a:r>
            <a:r>
              <a:rPr lang="en-US" altLang="zh-CN" b="0" i="0">
                <a:solidFill>
                  <a:srgbClr val="ECECEC"/>
                </a:solidFill>
                <a:effectLst/>
                <a:highlight>
                  <a:srgbClr val="212121"/>
                </a:highlight>
                <a:latin typeface="Söhne"/>
              </a:rPr>
              <a:t>: It facilitates various optimizations both at the compile time and at run time. This modular IR can be optimized in multiple passes, improving performance and efficiency.</a:t>
            </a:r>
          </a:p>
          <a:p>
            <a:pPr marL="742950" lvl="1" indent="-285750" algn="l">
              <a:buFont typeface="+mj-lt"/>
              <a:buAutoNum type="arabicPeriod"/>
            </a:pPr>
            <a:r>
              <a:rPr lang="en-US" altLang="zh-CN" b="1" i="0">
                <a:solidFill>
                  <a:srgbClr val="ECECEC"/>
                </a:solidFill>
                <a:effectLst/>
                <a:highlight>
                  <a:srgbClr val="212121"/>
                </a:highlight>
                <a:latin typeface="Söhne"/>
              </a:rPr>
              <a:t>Flexibility</a:t>
            </a:r>
            <a:r>
              <a:rPr lang="en-US" altLang="zh-CN" b="0" i="0">
                <a:solidFill>
                  <a:srgbClr val="ECECEC"/>
                </a:solidFill>
                <a:effectLst/>
                <a:highlight>
                  <a:srgbClr val="212121"/>
                </a:highlight>
                <a:latin typeface="Söhne"/>
              </a:rPr>
              <a:t>: Being a central part of LLVM, it allows developers to create compilers for new programming languages more easily, or extend the capabilities of existing languages.</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6</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73501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buFont typeface="+mj-lt"/>
              <a:buAutoNum type="arabicPeriod"/>
            </a:pPr>
            <a:r>
              <a:rPr lang="en-US" altLang="zh-CN" b="1" i="0">
                <a:solidFill>
                  <a:srgbClr val="ECECEC"/>
                </a:solidFill>
                <a:effectLst/>
                <a:highlight>
                  <a:srgbClr val="212121"/>
                </a:highlight>
                <a:latin typeface="Söhne"/>
              </a:rPr>
              <a:t>Modeling</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Definition</a:t>
            </a:r>
            <a:r>
              <a:rPr lang="en-US" altLang="zh-CN" b="0" i="0">
                <a:solidFill>
                  <a:srgbClr val="ECECEC"/>
                </a:solidFill>
                <a:effectLst/>
                <a:highlight>
                  <a:srgbClr val="212121"/>
                </a:highlight>
                <a:latin typeface="Söhne"/>
              </a:rPr>
              <a:t>: Create a mathematical and visual representation of the physical system. This involves defining the system’s dynamics, controls, and interactions using graphical blocks or scripting.</a:t>
            </a:r>
          </a:p>
          <a:p>
            <a:pPr marL="742950" lvl="1" indent="-285750" algn="l">
              <a:buFont typeface="+mj-lt"/>
              <a:buAutoNum type="arabicPeriod"/>
            </a:pPr>
            <a:r>
              <a:rPr lang="en-US" altLang="zh-CN" b="1" i="0">
                <a:solidFill>
                  <a:srgbClr val="ECECEC"/>
                </a:solidFill>
                <a:effectLst/>
                <a:highlight>
                  <a:srgbClr val="212121"/>
                </a:highlight>
                <a:latin typeface="Söhne"/>
              </a:rPr>
              <a:t>Purpose</a:t>
            </a:r>
            <a:r>
              <a:rPr lang="en-US" altLang="zh-CN" b="0" i="0">
                <a:solidFill>
                  <a:srgbClr val="ECECEC"/>
                </a:solidFill>
                <a:effectLst/>
                <a:highlight>
                  <a:srgbClr val="212121"/>
                </a:highlight>
                <a:latin typeface="Söhne"/>
              </a:rPr>
              <a:t>: Allows for abstracting real-world processes into manageable, simulatable models.</a:t>
            </a:r>
          </a:p>
          <a:p>
            <a:pPr algn="l">
              <a:buFont typeface="+mj-lt"/>
              <a:buAutoNum type="arabicPeriod"/>
            </a:pPr>
            <a:r>
              <a:rPr lang="en-US" altLang="zh-CN" b="1" i="0">
                <a:solidFill>
                  <a:srgbClr val="ECECEC"/>
                </a:solidFill>
                <a:effectLst/>
                <a:highlight>
                  <a:srgbClr val="212121"/>
                </a:highlight>
                <a:latin typeface="Söhne"/>
              </a:rPr>
              <a:t>Simulation</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Definition</a:t>
            </a:r>
            <a:r>
              <a:rPr lang="en-US" altLang="zh-CN" b="0" i="0">
                <a:solidFill>
                  <a:srgbClr val="ECECEC"/>
                </a:solidFill>
                <a:effectLst/>
                <a:highlight>
                  <a:srgbClr val="212121"/>
                </a:highlight>
                <a:latin typeface="Söhne"/>
              </a:rPr>
              <a:t>: Execute the model using simulation tools to predict the behavior of the system under various conditions.</a:t>
            </a:r>
          </a:p>
          <a:p>
            <a:pPr marL="742950" lvl="1" indent="-285750" algn="l">
              <a:buFont typeface="+mj-lt"/>
              <a:buAutoNum type="arabicPeriod"/>
            </a:pPr>
            <a:r>
              <a:rPr lang="en-US" altLang="zh-CN" b="1" i="0">
                <a:solidFill>
                  <a:srgbClr val="ECECEC"/>
                </a:solidFill>
                <a:effectLst/>
                <a:highlight>
                  <a:srgbClr val="212121"/>
                </a:highlight>
                <a:latin typeface="Söhne"/>
              </a:rPr>
              <a:t>Purpose</a:t>
            </a:r>
            <a:r>
              <a:rPr lang="en-US" altLang="zh-CN" b="0" i="0">
                <a:solidFill>
                  <a:srgbClr val="ECECEC"/>
                </a:solidFill>
                <a:effectLst/>
                <a:highlight>
                  <a:srgbClr val="212121"/>
                </a:highlight>
                <a:latin typeface="Söhne"/>
              </a:rPr>
              <a:t>: Validates the design by testing how the system will perform, helping to identify and correct issues early in the development cycle.</a:t>
            </a:r>
          </a:p>
          <a:p>
            <a:pPr algn="l">
              <a:buFont typeface="+mj-lt"/>
              <a:buAutoNum type="arabicPeriod"/>
            </a:pPr>
            <a:r>
              <a:rPr lang="en-US" altLang="zh-CN" b="1" i="0">
                <a:solidFill>
                  <a:srgbClr val="ECECEC"/>
                </a:solidFill>
                <a:effectLst/>
                <a:highlight>
                  <a:srgbClr val="212121"/>
                </a:highlight>
                <a:latin typeface="Söhne"/>
              </a:rPr>
              <a:t>Code Generation</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Definition</a:t>
            </a:r>
            <a:r>
              <a:rPr lang="en-US" altLang="zh-CN" b="0" i="0">
                <a:solidFill>
                  <a:srgbClr val="ECECEC"/>
                </a:solidFill>
                <a:effectLst/>
                <a:highlight>
                  <a:srgbClr val="212121"/>
                </a:highlight>
                <a:latin typeface="Söhne"/>
              </a:rPr>
              <a:t>: Automatically convert the validated model into executable code that can be deployed on hardware. This step uses tools that translate the high-level model into lower-level code (e.g., C, C++).</a:t>
            </a:r>
          </a:p>
          <a:p>
            <a:pPr marL="742950" lvl="1" indent="-285750" algn="l">
              <a:buFont typeface="+mj-lt"/>
              <a:buAutoNum type="arabicPeriod"/>
            </a:pPr>
            <a:r>
              <a:rPr lang="en-US" altLang="zh-CN" b="1" i="0">
                <a:solidFill>
                  <a:srgbClr val="ECECEC"/>
                </a:solidFill>
                <a:effectLst/>
                <a:highlight>
                  <a:srgbClr val="212121"/>
                </a:highlight>
                <a:latin typeface="Söhne"/>
              </a:rPr>
              <a:t>Purpose</a:t>
            </a:r>
            <a:r>
              <a:rPr lang="en-US" altLang="zh-CN" b="0" i="0">
                <a:solidFill>
                  <a:srgbClr val="ECECEC"/>
                </a:solidFill>
                <a:effectLst/>
                <a:highlight>
                  <a:srgbClr val="212121"/>
                </a:highlight>
                <a:latin typeface="Söhne"/>
              </a:rPr>
              <a:t>: Facilitates rapid prototyping and reduces the potential for human error compared to manual coding.</a:t>
            </a:r>
          </a:p>
          <a:p>
            <a:pPr algn="l">
              <a:buFont typeface="+mj-lt"/>
              <a:buAutoNum type="arabicPeriod"/>
            </a:pPr>
            <a:r>
              <a:rPr lang="en-US" altLang="zh-CN" b="1" i="0">
                <a:solidFill>
                  <a:srgbClr val="ECECEC"/>
                </a:solidFill>
                <a:effectLst/>
                <a:highlight>
                  <a:srgbClr val="212121"/>
                </a:highlight>
                <a:latin typeface="Söhne"/>
              </a:rPr>
              <a:t>Compile</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Definition</a:t>
            </a:r>
            <a:r>
              <a:rPr lang="en-US" altLang="zh-CN" b="0" i="0">
                <a:solidFill>
                  <a:srgbClr val="ECECEC"/>
                </a:solidFill>
                <a:effectLst/>
                <a:highlight>
                  <a:srgbClr val="212121"/>
                </a:highlight>
                <a:latin typeface="Söhne"/>
              </a:rPr>
              <a:t>: Compile the generated code into a binary format that can be executed by the target hardware.</a:t>
            </a:r>
          </a:p>
          <a:p>
            <a:pPr marL="742950" lvl="1" indent="-285750" algn="l">
              <a:buFont typeface="+mj-lt"/>
              <a:buAutoNum type="arabicPeriod"/>
            </a:pPr>
            <a:r>
              <a:rPr lang="en-US" altLang="zh-CN" b="1" i="0">
                <a:solidFill>
                  <a:srgbClr val="ECECEC"/>
                </a:solidFill>
                <a:effectLst/>
                <a:highlight>
                  <a:srgbClr val="212121"/>
                </a:highlight>
                <a:latin typeface="Söhne"/>
              </a:rPr>
              <a:t>Purpose</a:t>
            </a:r>
            <a:r>
              <a:rPr lang="en-US" altLang="zh-CN" b="0" i="0">
                <a:solidFill>
                  <a:srgbClr val="ECECEC"/>
                </a:solidFill>
                <a:effectLst/>
                <a:highlight>
                  <a:srgbClr val="212121"/>
                </a:highlight>
                <a:latin typeface="Söhne"/>
              </a:rPr>
              <a:t>: Ensures the code is optimized and compatible with the hardware, ready for real-world testing and deployment.</a:t>
            </a:r>
          </a:p>
          <a:p>
            <a:pPr algn="l">
              <a:buFont typeface="+mj-lt"/>
              <a:buAutoNum type="arabicPeriod"/>
            </a:pPr>
            <a:r>
              <a:rPr lang="en-US" altLang="zh-CN" b="1" i="0">
                <a:solidFill>
                  <a:srgbClr val="ECECEC"/>
                </a:solidFill>
                <a:effectLst/>
                <a:highlight>
                  <a:srgbClr val="212121"/>
                </a:highlight>
                <a:latin typeface="Söhne"/>
              </a:rPr>
              <a:t>Write in</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Definition</a:t>
            </a:r>
            <a:r>
              <a:rPr lang="en-US" altLang="zh-CN" b="0" i="0">
                <a:solidFill>
                  <a:srgbClr val="ECECEC"/>
                </a:solidFill>
                <a:effectLst/>
                <a:highlight>
                  <a:srgbClr val="212121"/>
                </a:highlight>
                <a:latin typeface="Söhne"/>
              </a:rPr>
              <a:t>: Upload and install the compiled code onto the physical hardware system.</a:t>
            </a:r>
          </a:p>
          <a:p>
            <a:pPr marL="742950" lvl="1" indent="-285750" algn="l">
              <a:buFont typeface="+mj-lt"/>
              <a:buAutoNum type="arabicPeriod"/>
            </a:pPr>
            <a:r>
              <a:rPr lang="en-US" altLang="zh-CN" b="1" i="0">
                <a:solidFill>
                  <a:srgbClr val="ECECEC"/>
                </a:solidFill>
                <a:effectLst/>
                <a:highlight>
                  <a:srgbClr val="212121"/>
                </a:highlight>
                <a:latin typeface="Söhne"/>
              </a:rPr>
              <a:t>Purpose</a:t>
            </a:r>
            <a:r>
              <a:rPr lang="en-US" altLang="zh-CN" b="0" i="0">
                <a:solidFill>
                  <a:srgbClr val="ECECEC"/>
                </a:solidFill>
                <a:effectLst/>
                <a:highlight>
                  <a:srgbClr val="212121"/>
                </a:highlight>
                <a:latin typeface="Söhne"/>
              </a:rPr>
              <a:t>: Allows the physical system to operate according to the design specified in the model, enabling actual system testing and deployment.</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7</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10348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buFont typeface="+mj-lt"/>
              <a:buAutoNum type="arabicPeriod"/>
            </a:pPr>
            <a:r>
              <a:rPr lang="en-US" altLang="zh-CN" b="1" i="0">
                <a:solidFill>
                  <a:srgbClr val="ECECEC"/>
                </a:solidFill>
                <a:effectLst/>
                <a:highlight>
                  <a:srgbClr val="212121"/>
                </a:highlight>
                <a:latin typeface="Söhne"/>
              </a:rPr>
              <a:t>Modeling</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Definition</a:t>
            </a:r>
            <a:r>
              <a:rPr lang="en-US" altLang="zh-CN" b="0" i="0">
                <a:solidFill>
                  <a:srgbClr val="ECECEC"/>
                </a:solidFill>
                <a:effectLst/>
                <a:highlight>
                  <a:srgbClr val="212121"/>
                </a:highlight>
                <a:latin typeface="Söhne"/>
              </a:rPr>
              <a:t>: Create a mathematical and visual representation of the physical system. This involves defining the system’s dynamics, controls, and interactions using graphical blocks or scripting.</a:t>
            </a:r>
          </a:p>
          <a:p>
            <a:pPr marL="742950" lvl="1" indent="-285750" algn="l">
              <a:buFont typeface="+mj-lt"/>
              <a:buAutoNum type="arabicPeriod"/>
            </a:pPr>
            <a:r>
              <a:rPr lang="en-US" altLang="zh-CN" b="1" i="0">
                <a:solidFill>
                  <a:srgbClr val="ECECEC"/>
                </a:solidFill>
                <a:effectLst/>
                <a:highlight>
                  <a:srgbClr val="212121"/>
                </a:highlight>
                <a:latin typeface="Söhne"/>
              </a:rPr>
              <a:t>Purpose</a:t>
            </a:r>
            <a:r>
              <a:rPr lang="en-US" altLang="zh-CN" b="0" i="0">
                <a:solidFill>
                  <a:srgbClr val="ECECEC"/>
                </a:solidFill>
                <a:effectLst/>
                <a:highlight>
                  <a:srgbClr val="212121"/>
                </a:highlight>
                <a:latin typeface="Söhne"/>
              </a:rPr>
              <a:t>: Allows for abstracting real-world processes into manageable, simulatable models.</a:t>
            </a:r>
          </a:p>
          <a:p>
            <a:pPr algn="l">
              <a:buFont typeface="+mj-lt"/>
              <a:buAutoNum type="arabicPeriod"/>
            </a:pPr>
            <a:r>
              <a:rPr lang="en-US" altLang="zh-CN" b="1" i="0">
                <a:solidFill>
                  <a:srgbClr val="ECECEC"/>
                </a:solidFill>
                <a:effectLst/>
                <a:highlight>
                  <a:srgbClr val="212121"/>
                </a:highlight>
                <a:latin typeface="Söhne"/>
              </a:rPr>
              <a:t>Simulation</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Definition</a:t>
            </a:r>
            <a:r>
              <a:rPr lang="en-US" altLang="zh-CN" b="0" i="0">
                <a:solidFill>
                  <a:srgbClr val="ECECEC"/>
                </a:solidFill>
                <a:effectLst/>
                <a:highlight>
                  <a:srgbClr val="212121"/>
                </a:highlight>
                <a:latin typeface="Söhne"/>
              </a:rPr>
              <a:t>: Execute the model using simulation tools to predict the behavior of the system under various conditions.</a:t>
            </a:r>
          </a:p>
          <a:p>
            <a:pPr marL="742950" lvl="1" indent="-285750" algn="l">
              <a:buFont typeface="+mj-lt"/>
              <a:buAutoNum type="arabicPeriod"/>
            </a:pPr>
            <a:r>
              <a:rPr lang="en-US" altLang="zh-CN" b="1" i="0">
                <a:solidFill>
                  <a:srgbClr val="ECECEC"/>
                </a:solidFill>
                <a:effectLst/>
                <a:highlight>
                  <a:srgbClr val="212121"/>
                </a:highlight>
                <a:latin typeface="Söhne"/>
              </a:rPr>
              <a:t>Purpose</a:t>
            </a:r>
            <a:r>
              <a:rPr lang="en-US" altLang="zh-CN" b="0" i="0">
                <a:solidFill>
                  <a:srgbClr val="ECECEC"/>
                </a:solidFill>
                <a:effectLst/>
                <a:highlight>
                  <a:srgbClr val="212121"/>
                </a:highlight>
                <a:latin typeface="Söhne"/>
              </a:rPr>
              <a:t>: Validates the design by testing how the system will perform, helping to identify and correct issues early in the development cycle.</a:t>
            </a:r>
          </a:p>
          <a:p>
            <a:pPr algn="l">
              <a:buFont typeface="+mj-lt"/>
              <a:buAutoNum type="arabicPeriod"/>
            </a:pPr>
            <a:r>
              <a:rPr lang="en-US" altLang="zh-CN" b="1" i="0">
                <a:solidFill>
                  <a:srgbClr val="ECECEC"/>
                </a:solidFill>
                <a:effectLst/>
                <a:highlight>
                  <a:srgbClr val="212121"/>
                </a:highlight>
                <a:latin typeface="Söhne"/>
              </a:rPr>
              <a:t>Code Generation</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Definition</a:t>
            </a:r>
            <a:r>
              <a:rPr lang="en-US" altLang="zh-CN" b="0" i="0">
                <a:solidFill>
                  <a:srgbClr val="ECECEC"/>
                </a:solidFill>
                <a:effectLst/>
                <a:highlight>
                  <a:srgbClr val="212121"/>
                </a:highlight>
                <a:latin typeface="Söhne"/>
              </a:rPr>
              <a:t>: Automatically convert the validated model into executable code that can be deployed on hardware. This step uses tools that translate the high-level model into lower-level code (e.g., C, C++).</a:t>
            </a:r>
          </a:p>
          <a:p>
            <a:pPr marL="742950" lvl="1" indent="-285750" algn="l">
              <a:buFont typeface="+mj-lt"/>
              <a:buAutoNum type="arabicPeriod"/>
            </a:pPr>
            <a:r>
              <a:rPr lang="en-US" altLang="zh-CN" b="1" i="0">
                <a:solidFill>
                  <a:srgbClr val="ECECEC"/>
                </a:solidFill>
                <a:effectLst/>
                <a:highlight>
                  <a:srgbClr val="212121"/>
                </a:highlight>
                <a:latin typeface="Söhne"/>
              </a:rPr>
              <a:t>Purpose</a:t>
            </a:r>
            <a:r>
              <a:rPr lang="en-US" altLang="zh-CN" b="0" i="0">
                <a:solidFill>
                  <a:srgbClr val="ECECEC"/>
                </a:solidFill>
                <a:effectLst/>
                <a:highlight>
                  <a:srgbClr val="212121"/>
                </a:highlight>
                <a:latin typeface="Söhne"/>
              </a:rPr>
              <a:t>: Facilitates rapid prototyping and reduces the potential for human error compared to manual coding.</a:t>
            </a:r>
          </a:p>
          <a:p>
            <a:pPr algn="l">
              <a:buFont typeface="+mj-lt"/>
              <a:buAutoNum type="arabicPeriod"/>
            </a:pPr>
            <a:r>
              <a:rPr lang="en-US" altLang="zh-CN" b="1" i="0">
                <a:solidFill>
                  <a:srgbClr val="ECECEC"/>
                </a:solidFill>
                <a:effectLst/>
                <a:highlight>
                  <a:srgbClr val="212121"/>
                </a:highlight>
                <a:latin typeface="Söhne"/>
              </a:rPr>
              <a:t>Compile</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Definition</a:t>
            </a:r>
            <a:r>
              <a:rPr lang="en-US" altLang="zh-CN" b="0" i="0">
                <a:solidFill>
                  <a:srgbClr val="ECECEC"/>
                </a:solidFill>
                <a:effectLst/>
                <a:highlight>
                  <a:srgbClr val="212121"/>
                </a:highlight>
                <a:latin typeface="Söhne"/>
              </a:rPr>
              <a:t>: Compile the generated code into a binary format that can be executed by the target hardware.</a:t>
            </a:r>
          </a:p>
          <a:p>
            <a:pPr marL="742950" lvl="1" indent="-285750" algn="l">
              <a:buFont typeface="+mj-lt"/>
              <a:buAutoNum type="arabicPeriod"/>
            </a:pPr>
            <a:r>
              <a:rPr lang="en-US" altLang="zh-CN" b="1" i="0">
                <a:solidFill>
                  <a:srgbClr val="ECECEC"/>
                </a:solidFill>
                <a:effectLst/>
                <a:highlight>
                  <a:srgbClr val="212121"/>
                </a:highlight>
                <a:latin typeface="Söhne"/>
              </a:rPr>
              <a:t>Purpose</a:t>
            </a:r>
            <a:r>
              <a:rPr lang="en-US" altLang="zh-CN" b="0" i="0">
                <a:solidFill>
                  <a:srgbClr val="ECECEC"/>
                </a:solidFill>
                <a:effectLst/>
                <a:highlight>
                  <a:srgbClr val="212121"/>
                </a:highlight>
                <a:latin typeface="Söhne"/>
              </a:rPr>
              <a:t>: Ensures the code is optimized and compatible with the hardware, ready for real-world testing and deployment.</a:t>
            </a:r>
          </a:p>
          <a:p>
            <a:pPr algn="l">
              <a:buFont typeface="+mj-lt"/>
              <a:buAutoNum type="arabicPeriod"/>
            </a:pPr>
            <a:r>
              <a:rPr lang="en-US" altLang="zh-CN" b="1" i="0">
                <a:solidFill>
                  <a:srgbClr val="ECECEC"/>
                </a:solidFill>
                <a:effectLst/>
                <a:highlight>
                  <a:srgbClr val="212121"/>
                </a:highlight>
                <a:latin typeface="Söhne"/>
              </a:rPr>
              <a:t>Write in</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Definition</a:t>
            </a:r>
            <a:r>
              <a:rPr lang="en-US" altLang="zh-CN" b="0" i="0">
                <a:solidFill>
                  <a:srgbClr val="ECECEC"/>
                </a:solidFill>
                <a:effectLst/>
                <a:highlight>
                  <a:srgbClr val="212121"/>
                </a:highlight>
                <a:latin typeface="Söhne"/>
              </a:rPr>
              <a:t>: Upload and install the compiled code onto the physical hardware system.</a:t>
            </a:r>
          </a:p>
          <a:p>
            <a:pPr marL="742950" lvl="1" indent="-285750" algn="l">
              <a:buFont typeface="+mj-lt"/>
              <a:buAutoNum type="arabicPeriod"/>
            </a:pPr>
            <a:r>
              <a:rPr lang="en-US" altLang="zh-CN" b="1" i="0">
                <a:solidFill>
                  <a:srgbClr val="ECECEC"/>
                </a:solidFill>
                <a:effectLst/>
                <a:highlight>
                  <a:srgbClr val="212121"/>
                </a:highlight>
                <a:latin typeface="Söhne"/>
              </a:rPr>
              <a:t>Purpose</a:t>
            </a:r>
            <a:r>
              <a:rPr lang="en-US" altLang="zh-CN" b="0" i="0">
                <a:solidFill>
                  <a:srgbClr val="ECECEC"/>
                </a:solidFill>
                <a:effectLst/>
                <a:highlight>
                  <a:srgbClr val="212121"/>
                </a:highlight>
                <a:latin typeface="Söhne"/>
              </a:rPr>
              <a:t>: Allows the physical system to operate according to the design specified in the model, enabling actual system testing and deployment.</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8</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70813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592931" lvl="1" indent="-135731" defTabSz="914400">
              <a:spcBef>
                <a:spcPts val="0"/>
              </a:spcBef>
            </a:pPr>
            <a:r>
              <a:rPr lang="en-US" altLang="ja-JP" kern="0"/>
              <a:t>Three-Tier Structure</a:t>
            </a:r>
          </a:p>
          <a:p>
            <a:pPr marL="1050131" lvl="2" indent="-135731" defTabSz="914400">
              <a:spcBef>
                <a:spcPts val="0"/>
              </a:spcBef>
            </a:pPr>
            <a:r>
              <a:rPr lang="en-US" altLang="ja-JP" kern="0"/>
              <a:t>Top Layer - CommonInstructionSet</a:t>
            </a:r>
          </a:p>
          <a:p>
            <a:pPr marL="1507331" lvl="3" indent="-135731" defTabSz="914400">
              <a:spcBef>
                <a:spcPts val="0"/>
              </a:spcBef>
            </a:pPr>
            <a:r>
              <a:rPr lang="en-US" altLang="ja-JP" kern="0"/>
              <a:t>Root element containing energy information for sets of instructions.</a:t>
            </a:r>
          </a:p>
          <a:p>
            <a:pPr marL="1050131" lvl="2" indent="-135731" defTabSz="914400">
              <a:spcBef>
                <a:spcPts val="0"/>
              </a:spcBef>
            </a:pPr>
            <a:r>
              <a:rPr lang="en-US" altLang="ja-JP" kern="0"/>
              <a:t>Middle Layer - Instruction</a:t>
            </a:r>
          </a:p>
          <a:p>
            <a:pPr marL="1507331" lvl="3" indent="-135731" defTabSz="914400">
              <a:spcBef>
                <a:spcPts val="0"/>
              </a:spcBef>
            </a:pPr>
            <a:r>
              <a:rPr lang="en-US" altLang="ja-JP" kern="0"/>
              <a:t>Each element describes energy consumption for a single instruction.</a:t>
            </a:r>
          </a:p>
          <a:p>
            <a:pPr marL="1507331" lvl="3" indent="-135731" defTabSz="914400">
              <a:spcBef>
                <a:spcPts val="0"/>
              </a:spcBef>
            </a:pPr>
            <a:r>
              <a:rPr lang="en-US" altLang="ja-JP" kern="0"/>
              <a:t>Attributes such as 'name' allow for individual representation and consideration.</a:t>
            </a:r>
          </a:p>
          <a:p>
            <a:pPr marL="1050131" lvl="2" indent="-135731" defTabSz="914400">
              <a:spcBef>
                <a:spcPts val="0"/>
              </a:spcBef>
            </a:pPr>
            <a:r>
              <a:rPr lang="en-US" altLang="ja-JP" kern="0"/>
              <a:t>Bottom Layer – PowerConsumption</a:t>
            </a:r>
          </a:p>
          <a:p>
            <a:pPr marL="1507331" lvl="3" indent="-135731" defTabSz="914400">
              <a:spcBef>
                <a:spcPts val="0"/>
              </a:spcBef>
            </a:pPr>
            <a:r>
              <a:rPr lang="en-US" altLang="ja-JP" kern="0"/>
              <a:t>Direct energy usage metrics for instructions.</a:t>
            </a:r>
          </a:p>
          <a:p>
            <a:pPr marL="1507331" lvl="3" indent="-135731" defTabSz="914400">
              <a:spcBef>
                <a:spcPts val="0"/>
              </a:spcBef>
            </a:pPr>
            <a:r>
              <a:rPr lang="en-US" altLang="ja-JP" kern="0"/>
              <a:t>Cost: Quantifies energy expenditure.</a:t>
            </a:r>
          </a:p>
          <a:p>
            <a:pPr marL="1507331" lvl="3" indent="-135731" defTabSz="914400">
              <a:spcBef>
                <a:spcPts val="0"/>
              </a:spcBef>
            </a:pPr>
            <a:r>
              <a:rPr lang="en-US" altLang="ja-JP" kern="0"/>
              <a:t>Impact: Evaluates the potential effects of resource competition in multicore systems, providing insights for future energy prediction models.</a:t>
            </a:r>
            <a:endParaRPr lang="en-US" altLang="zh-CN" b="0" i="0">
              <a:solidFill>
                <a:srgbClr val="ECECEC"/>
              </a:solidFill>
              <a:effectLst/>
              <a:highlight>
                <a:srgbClr val="212121"/>
              </a:highlight>
              <a:latin typeface="Söhne"/>
            </a:endParaRP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9</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84247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2856557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38303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1866814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345226955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26351745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3238037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376576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209131045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127246457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289315965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10" name="Freeform 9"/>
          <p:cNvSpPr/>
          <p:nvPr/>
        </p:nvSpPr>
        <p:spPr>
          <a:xfrm>
            <a:off x="4761" y="-3882"/>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hasCustomPrompt="1"/>
          </p:nvPr>
        </p:nvSpPr>
        <p:spPr>
          <a:xfrm>
            <a:off x="600075" y="4748868"/>
            <a:ext cx="8515350" cy="317434"/>
          </a:xfrm>
        </p:spPr>
        <p:txBody>
          <a:bodyPr lIns="91440" rIns="91440" anchor="t">
            <a:normAutofit/>
          </a:bodyPr>
          <a:lstStyle>
            <a:lvl1pPr marL="0" indent="0" algn="l">
              <a:lnSpc>
                <a:spcPct val="100000"/>
              </a:lnSpc>
              <a:spcBef>
                <a:spcPts val="0"/>
              </a:spcBef>
              <a:buNone/>
              <a:defRPr sz="1600">
                <a:solidFill>
                  <a:schemeClr val="tx1">
                    <a:lumMod val="50000"/>
                    <a:lumOff val="50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開催日</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3" name="テキスト プレースホルダー 12"/>
          <p:cNvSpPr>
            <a:spLocks noGrp="1"/>
          </p:cNvSpPr>
          <p:nvPr>
            <p:ph type="body" sz="quarter" idx="13" hasCustomPrompt="1"/>
          </p:nvPr>
        </p:nvSpPr>
        <p:spPr>
          <a:xfrm>
            <a:off x="600075" y="5136561"/>
            <a:ext cx="8543925" cy="320675"/>
          </a:xfrm>
        </p:spPr>
        <p:txBody>
          <a:bodyPr vert="horz" lIns="91440" tIns="45720" rIns="91440" bIns="45720" rtlCol="0" anchor="t">
            <a:noAutofit/>
          </a:bodyPr>
          <a:lstStyle>
            <a:lvl1pPr>
              <a:defRPr lang="ja-JP" altLang="en-US" sz="1800" dirty="0">
                <a:solidFill>
                  <a:schemeClr val="tx1">
                    <a:lumMod val="65000"/>
                    <a:lumOff val="35000"/>
                  </a:schemeClr>
                </a:solidFill>
              </a:defRPr>
            </a:lvl1pPr>
          </a:lstStyle>
          <a:p>
            <a:pPr marL="0" lvl="0" indent="0">
              <a:spcBef>
                <a:spcPts val="0"/>
              </a:spcBef>
              <a:buNone/>
            </a:pPr>
            <a:r>
              <a:rPr kumimoji="1" lang="ja-JP" altLang="en-US" dirty="0"/>
              <a:t>講座名</a:t>
            </a:r>
          </a:p>
        </p:txBody>
      </p:sp>
      <p:sp>
        <p:nvSpPr>
          <p:cNvPr id="16" name="テキスト プレースホルダー 15"/>
          <p:cNvSpPr>
            <a:spLocks noGrp="1"/>
          </p:cNvSpPr>
          <p:nvPr>
            <p:ph type="body" sz="quarter" idx="14"/>
          </p:nvPr>
        </p:nvSpPr>
        <p:spPr>
          <a:xfrm>
            <a:off x="3841339" y="73506"/>
            <a:ext cx="5281841" cy="1331912"/>
          </a:xfrm>
        </p:spPr>
        <p:txBody>
          <a:bodyPr>
            <a:normAutofit/>
          </a:bodyPr>
          <a:lstStyle>
            <a:lvl1pPr algn="r">
              <a:lnSpc>
                <a:spcPts val="1040"/>
              </a:lnSpc>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マスター テキストの書式設定</a:t>
            </a:r>
          </a:p>
        </p:txBody>
      </p:sp>
    </p:spTree>
    <p:extLst>
      <p:ext uri="{BB962C8B-B14F-4D97-AF65-F5344CB8AC3E}">
        <p14:creationId xmlns:p14="http://schemas.microsoft.com/office/powerpoint/2010/main" val="2052332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1262594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Line 5"/>
          <p:cNvSpPr>
            <a:spLocks noChangeShapeType="1"/>
          </p:cNvSpPr>
          <p:nvPr/>
        </p:nvSpPr>
        <p:spPr bwMode="auto">
          <a:xfrm>
            <a:off x="304800" y="3784003"/>
            <a:ext cx="8496300" cy="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sz="1350"/>
          </a:p>
        </p:txBody>
      </p:sp>
      <p:sp>
        <p:nvSpPr>
          <p:cNvPr id="234498" name="Rectangle 2"/>
          <p:cNvSpPr>
            <a:spLocks noGrp="1" noChangeArrowheads="1"/>
          </p:cNvSpPr>
          <p:nvPr>
            <p:ph type="ctrTitle"/>
          </p:nvPr>
        </p:nvSpPr>
        <p:spPr>
          <a:xfrm>
            <a:off x="685800" y="2857500"/>
            <a:ext cx="7772400" cy="1143000"/>
          </a:xfrm>
        </p:spPr>
        <p:txBody>
          <a:bodyPr/>
          <a:lstStyle>
            <a:lvl1pPr algn="ctr">
              <a:defRPr sz="3000" u="none"/>
            </a:lvl1pPr>
          </a:lstStyle>
          <a:p>
            <a:pPr lvl="0"/>
            <a:r>
              <a:rPr lang="ja-JP" altLang="en-US" noProof="0"/>
              <a:t>マスター タイトルの書式設定</a:t>
            </a:r>
            <a:endParaRPr lang="ja-JP" altLang="en-US" noProof="0" dirty="0"/>
          </a:p>
        </p:txBody>
      </p:sp>
      <p:sp>
        <p:nvSpPr>
          <p:cNvPr id="234499" name="Rectangle 3"/>
          <p:cNvSpPr>
            <a:spLocks noGrp="1" noChangeArrowheads="1"/>
          </p:cNvSpPr>
          <p:nvPr>
            <p:ph type="subTitle" idx="1"/>
          </p:nvPr>
        </p:nvSpPr>
        <p:spPr>
          <a:xfrm>
            <a:off x="1371600" y="4419602"/>
            <a:ext cx="6400800" cy="1419225"/>
          </a:xfrm>
        </p:spPr>
        <p:txBody>
          <a:bodyPr/>
          <a:lstStyle>
            <a:lvl1pPr marL="0" indent="0" algn="ctr">
              <a:buFont typeface="Wingdings" pitchFamily="2" charset="2"/>
              <a:buNone/>
              <a:defRPr sz="1800">
                <a:latin typeface="Century" pitchFamily="18" charset="0"/>
                <a:ea typeface="ＭＳ ゴシック" pitchFamily="49" charset="-128"/>
              </a:defRPr>
            </a:lvl1pPr>
          </a:lstStyle>
          <a:p>
            <a:pPr lvl="0"/>
            <a:r>
              <a:rPr lang="ja-JP" altLang="en-US" noProof="0"/>
              <a:t>マスター サブタイトルの書式設定</a:t>
            </a:r>
            <a:endParaRPr lang="ja-JP" altLang="ja-JP" noProof="0" dirty="0"/>
          </a:p>
        </p:txBody>
      </p:sp>
      <p:sp>
        <p:nvSpPr>
          <p:cNvPr id="5" name="Rectangle 4"/>
          <p:cNvSpPr>
            <a:spLocks noGrp="1" noChangeArrowheads="1"/>
          </p:cNvSpPr>
          <p:nvPr>
            <p:ph type="sldNum" sz="quarter" idx="10"/>
          </p:nvPr>
        </p:nvSpPr>
        <p:spPr>
          <a:xfrm>
            <a:off x="7239000" y="6553200"/>
            <a:ext cx="1905000" cy="304800"/>
          </a:xfrm>
        </p:spPr>
        <p:txBody>
          <a:bodyPr/>
          <a:lstStyle>
            <a:lvl1pPr>
              <a:defRPr/>
            </a:lvl1pPr>
          </a:lstStyle>
          <a:p>
            <a:fld id="{9D5CD4A6-B6C0-4D59-AF8F-F5056B56641C}" type="slidenum">
              <a:rPr kumimoji="1" lang="ja-JP" altLang="en-US" smtClean="0"/>
              <a:t>‹#›</a:t>
            </a:fld>
            <a:endParaRPr kumimoji="1" lang="ja-JP" altLang="en-US"/>
          </a:p>
        </p:txBody>
      </p:sp>
    </p:spTree>
    <p:extLst>
      <p:ext uri="{BB962C8B-B14F-4D97-AF65-F5344CB8AC3E}">
        <p14:creationId xmlns:p14="http://schemas.microsoft.com/office/powerpoint/2010/main" val="300380932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13" name="コンテンツ プレースホルダー 12">
            <a:extLst>
              <a:ext uri="{FF2B5EF4-FFF2-40B4-BE49-F238E27FC236}">
                <a16:creationId xmlns:a16="http://schemas.microsoft.com/office/drawing/2014/main" id="{D0DBDDB7-EF81-4985-A107-D37CDB8F31C4}"/>
              </a:ext>
            </a:extLst>
          </p:cNvPr>
          <p:cNvSpPr>
            <a:spLocks noGrp="1"/>
          </p:cNvSpPr>
          <p:nvPr>
            <p:ph sz="quarter" idx="11"/>
          </p:nvPr>
        </p:nvSpPr>
        <p:spPr>
          <a:xfrm>
            <a:off x="1839515" y="194562"/>
            <a:ext cx="2732485" cy="370118"/>
          </a:xfrm>
          <a:solidFill>
            <a:srgbClr val="BFDDFD"/>
          </a:solidFill>
          <a:ln>
            <a:solidFill>
              <a:srgbClr val="606060"/>
            </a:solidFill>
          </a:ln>
        </p:spPr>
        <p:txBody>
          <a:bodyPr/>
          <a:lstStyle>
            <a:lvl1pPr marL="0" indent="0">
              <a:buNone/>
              <a:defRPr sz="825">
                <a:solidFill>
                  <a:srgbClr val="BFDDFD"/>
                </a:solidFill>
              </a:defRPr>
            </a:lvl1pPr>
          </a:lstStyle>
          <a:p>
            <a:pPr lvl="0"/>
            <a:r>
              <a:rPr kumimoji="1" lang="ja-JP" altLang="en-US" dirty="0"/>
              <a:t>マスター テキストの書式設定</a:t>
            </a:r>
          </a:p>
        </p:txBody>
      </p:sp>
      <p:sp>
        <p:nvSpPr>
          <p:cNvPr id="6" name="コンテンツ プレースホルダー 2">
            <a:extLst>
              <a:ext uri="{FF2B5EF4-FFF2-40B4-BE49-F238E27FC236}">
                <a16:creationId xmlns:a16="http://schemas.microsoft.com/office/drawing/2014/main" id="{90479FD0-AA4E-49DC-9FD2-56530E7731BC}"/>
              </a:ext>
            </a:extLst>
          </p:cNvPr>
          <p:cNvSpPr>
            <a:spLocks noGrp="1"/>
          </p:cNvSpPr>
          <p:nvPr>
            <p:ph idx="1" hasCustomPrompt="1"/>
          </p:nvPr>
        </p:nvSpPr>
        <p:spPr>
          <a:xfrm>
            <a:off x="304800" y="978020"/>
            <a:ext cx="8534400" cy="5410200"/>
          </a:xfrm>
          <a:ln>
            <a:noFill/>
          </a:ln>
        </p:spPr>
        <p:txBody>
          <a:bodyPr/>
          <a:lstStyle>
            <a:lvl1pPr marL="135731" indent="-135731">
              <a:lnSpc>
                <a:spcPct val="100000"/>
              </a:lnSpc>
              <a:buFont typeface="Wingdings" panose="05000000000000000000" pitchFamily="2" charset="2"/>
              <a:buChar char="n"/>
              <a:defRPr sz="2400" b="1"/>
            </a:lvl1pPr>
            <a:lvl2pPr marL="401241" indent="-130969">
              <a:lnSpc>
                <a:spcPct val="100000"/>
              </a:lnSpc>
              <a:buFont typeface="メイリオ" panose="020B0604030504040204" pitchFamily="50" charset="-128"/>
              <a:buChar char="⁃"/>
              <a:defRPr sz="2400" b="1"/>
            </a:lvl2pPr>
            <a:lvl3pPr marL="672704" indent="-136922">
              <a:lnSpc>
                <a:spcPct val="100000"/>
              </a:lnSpc>
              <a:buFont typeface="Times New Roman" panose="02020603050405020304" pitchFamily="18" charset="0"/>
              <a:buChar char="̵"/>
              <a:defRPr sz="2400" b="1"/>
            </a:lvl3pPr>
            <a:lvl4pPr marL="944166" indent="-136922">
              <a:lnSpc>
                <a:spcPct val="100000"/>
              </a:lnSpc>
              <a:buFont typeface="メイリオ" panose="020B0604030504040204" pitchFamily="50" charset="-128"/>
              <a:buChar char="‑"/>
              <a:defRPr sz="2400" b="1"/>
            </a:lvl4pPr>
            <a:lvl5pPr marL="1209675" indent="-130969">
              <a:lnSpc>
                <a:spcPct val="100000"/>
              </a:lnSpc>
              <a:buFont typeface="Times New Roman" panose="02020603050405020304" pitchFamily="18" charset="0"/>
              <a:buChar char="̵"/>
              <a:defRPr sz="24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スライド番号プレースホルダー 2">
            <a:extLst>
              <a:ext uri="{FF2B5EF4-FFF2-40B4-BE49-F238E27FC236}">
                <a16:creationId xmlns:a16="http://schemas.microsoft.com/office/drawing/2014/main" id="{AC53ADC1-80AF-4E9A-8B2D-ED6E6ED6214C}"/>
              </a:ext>
            </a:extLst>
          </p:cNvPr>
          <p:cNvSpPr>
            <a:spLocks noGrp="1"/>
          </p:cNvSpPr>
          <p:nvPr>
            <p:ph type="sldNum" sz="quarter" idx="10"/>
          </p:nvPr>
        </p:nvSpPr>
        <p:spPr/>
        <p:txBody>
          <a:bodyPr/>
          <a:lstStyle/>
          <a:p>
            <a:fld id="{9D5CD4A6-B6C0-4D59-AF8F-F5056B56641C}" type="slidenum">
              <a:rPr kumimoji="1" lang="ja-JP" altLang="en-US" smtClean="0"/>
              <a:t>‹#›</a:t>
            </a:fld>
            <a:endParaRPr kumimoji="1" lang="ja-JP" altLang="en-US"/>
          </a:p>
        </p:txBody>
      </p:sp>
      <p:sp>
        <p:nvSpPr>
          <p:cNvPr id="14" name="テキスト ボックス 13">
            <a:extLst>
              <a:ext uri="{FF2B5EF4-FFF2-40B4-BE49-F238E27FC236}">
                <a16:creationId xmlns:a16="http://schemas.microsoft.com/office/drawing/2014/main" id="{AA7197DB-3ADA-4E8F-8C0E-A1974B85D296}"/>
              </a:ext>
            </a:extLst>
          </p:cNvPr>
          <p:cNvSpPr txBox="1"/>
          <p:nvPr/>
        </p:nvSpPr>
        <p:spPr>
          <a:xfrm>
            <a:off x="304800" y="341195"/>
            <a:ext cx="1652954" cy="523220"/>
          </a:xfrm>
          <a:prstGeom prst="rect">
            <a:avLst/>
          </a:prstGeom>
          <a:noFill/>
        </p:spPr>
        <p:txBody>
          <a:bodyPr wrap="square" rtlCol="0">
            <a:spAutoFit/>
          </a:bodyPr>
          <a:lstStyle/>
          <a:p>
            <a:r>
              <a:rPr kumimoji="1" lang="en-US" altLang="ja-JP" sz="2800" b="1" dirty="0">
                <a:solidFill>
                  <a:srgbClr val="142976"/>
                </a:solidFill>
                <a:latin typeface="+mj-lt"/>
              </a:rPr>
              <a:t>Outline</a:t>
            </a:r>
            <a:endParaRPr kumimoji="1" lang="ja-JP" altLang="en-US" sz="2800" b="1" dirty="0">
              <a:solidFill>
                <a:srgbClr val="142976"/>
              </a:solidFill>
              <a:latin typeface="+mj-lt"/>
            </a:endParaRPr>
          </a:p>
        </p:txBody>
      </p:sp>
    </p:spTree>
    <p:extLst>
      <p:ext uri="{BB962C8B-B14F-4D97-AF65-F5344CB8AC3E}">
        <p14:creationId xmlns:p14="http://schemas.microsoft.com/office/powerpoint/2010/main" val="209264546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4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35731" indent="-135731">
              <a:lnSpc>
                <a:spcPct val="100000"/>
              </a:lnSpc>
              <a:buFont typeface="Wingdings" panose="05000000000000000000" pitchFamily="2" charset="2"/>
              <a:buChar char="n"/>
              <a:defRPr sz="2400" b="1"/>
            </a:lvl1pPr>
            <a:lvl2pPr marL="401241" indent="-130969">
              <a:lnSpc>
                <a:spcPct val="100000"/>
              </a:lnSpc>
              <a:buFont typeface="メイリオ" panose="020B0604030504040204" pitchFamily="50" charset="-128"/>
              <a:buChar char="⁃"/>
              <a:defRPr sz="2000" b="0"/>
            </a:lvl2pPr>
            <a:lvl3pPr marL="672704" indent="-136922">
              <a:lnSpc>
                <a:spcPct val="100000"/>
              </a:lnSpc>
              <a:buFont typeface="Times New Roman" panose="02020603050405020304" pitchFamily="18" charset="0"/>
              <a:buChar char="̵"/>
              <a:defRPr sz="2000" b="0"/>
            </a:lvl3pPr>
            <a:lvl4pPr marL="944166" indent="-136922">
              <a:lnSpc>
                <a:spcPct val="100000"/>
              </a:lnSpc>
              <a:buFont typeface="メイリオ" panose="020B0604030504040204" pitchFamily="50" charset="-128"/>
              <a:buChar char="‑"/>
              <a:defRPr sz="2000" b="0"/>
            </a:lvl4pPr>
            <a:lvl5pPr marL="1209675" indent="-130969">
              <a:lnSpc>
                <a:spcPct val="100000"/>
              </a:lnSpc>
              <a:buFont typeface="Times New Roman" panose="02020603050405020304" pitchFamily="18" charset="0"/>
              <a:buChar char="̵"/>
              <a:defRPr sz="20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0" y="6626320"/>
            <a:ext cx="8229602" cy="231680"/>
          </a:xfrm>
        </p:spPr>
        <p:txBody>
          <a:bodyPr/>
          <a:lstStyle>
            <a:lvl1pPr marL="0" indent="0">
              <a:buNone/>
              <a:defRPr sz="1200"/>
            </a:lvl1pPr>
          </a:lstStyle>
          <a:p>
            <a:pPr lvl="0"/>
            <a:r>
              <a:rPr kumimoji="1" lang="ja-JP" altLang="en-US" dirty="0"/>
              <a:t>マスター テキストの書式設定</a:t>
            </a:r>
          </a:p>
        </p:txBody>
      </p:sp>
    </p:spTree>
    <p:extLst>
      <p:ext uri="{BB962C8B-B14F-4D97-AF65-F5344CB8AC3E}">
        <p14:creationId xmlns:p14="http://schemas.microsoft.com/office/powerpoint/2010/main" val="417210002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列挙">
    <p:spTree>
      <p:nvGrpSpPr>
        <p:cNvPr id="1" name=""/>
        <p:cNvGrpSpPr/>
        <p:nvPr/>
      </p:nvGrpSpPr>
      <p:grpSpPr>
        <a:xfrm>
          <a:off x="0" y="0"/>
          <a:ext cx="0" cy="0"/>
          <a:chOff x="0" y="0"/>
          <a:chExt cx="0" cy="0"/>
        </a:xfrm>
      </p:grpSpPr>
      <p:sp>
        <p:nvSpPr>
          <p:cNvPr id="14" name="テキスト プレースホルダー 2">
            <a:extLst>
              <a:ext uri="{FF2B5EF4-FFF2-40B4-BE49-F238E27FC236}">
                <a16:creationId xmlns:a16="http://schemas.microsoft.com/office/drawing/2014/main" id="{4D7F4786-DE04-4D88-8C2C-D1ECC2AAD31B}"/>
              </a:ext>
            </a:extLst>
          </p:cNvPr>
          <p:cNvSpPr>
            <a:spLocks noGrp="1"/>
          </p:cNvSpPr>
          <p:nvPr>
            <p:ph type="body" sz="quarter" idx="15" hasCustomPrompt="1"/>
          </p:nvPr>
        </p:nvSpPr>
        <p:spPr>
          <a:xfrm>
            <a:off x="5029200" y="4114801"/>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3</a:t>
            </a:r>
            <a:endParaRPr kumimoji="1" lang="ja-JP" altLang="en-US" dirty="0"/>
          </a:p>
        </p:txBody>
      </p:sp>
      <p:sp>
        <p:nvSpPr>
          <p:cNvPr id="13" name="テキスト プレースホルダー 2">
            <a:extLst>
              <a:ext uri="{FF2B5EF4-FFF2-40B4-BE49-F238E27FC236}">
                <a16:creationId xmlns:a16="http://schemas.microsoft.com/office/drawing/2014/main" id="{7FB3B49C-E3D1-4770-8A07-0A47082AF8DF}"/>
              </a:ext>
            </a:extLst>
          </p:cNvPr>
          <p:cNvSpPr>
            <a:spLocks noGrp="1"/>
          </p:cNvSpPr>
          <p:nvPr>
            <p:ph type="body" sz="quarter" idx="14" hasCustomPrompt="1"/>
          </p:nvPr>
        </p:nvSpPr>
        <p:spPr>
          <a:xfrm>
            <a:off x="495300" y="4114801"/>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2</a:t>
            </a:r>
            <a:endParaRPr kumimoji="1" lang="ja-JP" altLang="en-US" dirty="0"/>
          </a:p>
        </p:txBody>
      </p:sp>
      <p:sp>
        <p:nvSpPr>
          <p:cNvPr id="3" name="テキスト プレースホルダー 2">
            <a:extLst>
              <a:ext uri="{FF2B5EF4-FFF2-40B4-BE49-F238E27FC236}">
                <a16:creationId xmlns:a16="http://schemas.microsoft.com/office/drawing/2014/main" id="{C15B15AF-8E6F-4CAD-AF63-FD7688595BAD}"/>
              </a:ext>
            </a:extLst>
          </p:cNvPr>
          <p:cNvSpPr>
            <a:spLocks noGrp="1"/>
          </p:cNvSpPr>
          <p:nvPr>
            <p:ph type="body" sz="quarter" idx="13" hasCustomPrompt="1"/>
          </p:nvPr>
        </p:nvSpPr>
        <p:spPr>
          <a:xfrm>
            <a:off x="2756297" y="1154114"/>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Tree>
    <p:extLst>
      <p:ext uri="{BB962C8B-B14F-4D97-AF65-F5344CB8AC3E}">
        <p14:creationId xmlns:p14="http://schemas.microsoft.com/office/powerpoint/2010/main" val="253632017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列挙2">
    <p:spTree>
      <p:nvGrpSpPr>
        <p:cNvPr id="1" name=""/>
        <p:cNvGrpSpPr/>
        <p:nvPr/>
      </p:nvGrpSpPr>
      <p:grpSpPr>
        <a:xfrm>
          <a:off x="0" y="0"/>
          <a:ext cx="0" cy="0"/>
          <a:chOff x="0" y="0"/>
          <a:chExt cx="0" cy="0"/>
        </a:xfrm>
      </p:grpSpPr>
      <p:sp>
        <p:nvSpPr>
          <p:cNvPr id="14" name="テキスト プレースホルダー 2">
            <a:extLst>
              <a:ext uri="{FF2B5EF4-FFF2-40B4-BE49-F238E27FC236}">
                <a16:creationId xmlns:a16="http://schemas.microsoft.com/office/drawing/2014/main" id="{4D7F4786-DE04-4D88-8C2C-D1ECC2AAD31B}"/>
              </a:ext>
            </a:extLst>
          </p:cNvPr>
          <p:cNvSpPr>
            <a:spLocks noGrp="1"/>
          </p:cNvSpPr>
          <p:nvPr>
            <p:ph type="body" sz="quarter" idx="15" hasCustomPrompt="1"/>
          </p:nvPr>
        </p:nvSpPr>
        <p:spPr>
          <a:xfrm>
            <a:off x="4962615" y="4114801"/>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4</a:t>
            </a:r>
            <a:endParaRPr kumimoji="1" lang="ja-JP" altLang="en-US" dirty="0"/>
          </a:p>
        </p:txBody>
      </p:sp>
      <p:sp>
        <p:nvSpPr>
          <p:cNvPr id="13" name="テキスト プレースホルダー 2">
            <a:extLst>
              <a:ext uri="{FF2B5EF4-FFF2-40B4-BE49-F238E27FC236}">
                <a16:creationId xmlns:a16="http://schemas.microsoft.com/office/drawing/2014/main" id="{7FB3B49C-E3D1-4770-8A07-0A47082AF8DF}"/>
              </a:ext>
            </a:extLst>
          </p:cNvPr>
          <p:cNvSpPr>
            <a:spLocks noGrp="1"/>
          </p:cNvSpPr>
          <p:nvPr>
            <p:ph type="body" sz="quarter" idx="14" hasCustomPrompt="1"/>
          </p:nvPr>
        </p:nvSpPr>
        <p:spPr>
          <a:xfrm>
            <a:off x="561885" y="4114801"/>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3</a:t>
            </a:r>
            <a:endParaRPr kumimoji="1" lang="ja-JP" altLang="en-US" dirty="0"/>
          </a:p>
        </p:txBody>
      </p:sp>
      <p:sp>
        <p:nvSpPr>
          <p:cNvPr id="3" name="テキスト プレースホルダー 2">
            <a:extLst>
              <a:ext uri="{FF2B5EF4-FFF2-40B4-BE49-F238E27FC236}">
                <a16:creationId xmlns:a16="http://schemas.microsoft.com/office/drawing/2014/main" id="{C15B15AF-8E6F-4CAD-AF63-FD7688595BAD}"/>
              </a:ext>
            </a:extLst>
          </p:cNvPr>
          <p:cNvSpPr>
            <a:spLocks noGrp="1"/>
          </p:cNvSpPr>
          <p:nvPr>
            <p:ph type="body" sz="quarter" idx="13" hasCustomPrompt="1"/>
          </p:nvPr>
        </p:nvSpPr>
        <p:spPr>
          <a:xfrm>
            <a:off x="561885" y="1382713"/>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テキスト プレースホルダー 2">
            <a:extLst>
              <a:ext uri="{FF2B5EF4-FFF2-40B4-BE49-F238E27FC236}">
                <a16:creationId xmlns:a16="http://schemas.microsoft.com/office/drawing/2014/main" id="{F3F63DFD-D18B-46E3-BFCA-D74D4C21273E}"/>
              </a:ext>
            </a:extLst>
          </p:cNvPr>
          <p:cNvSpPr>
            <a:spLocks noGrp="1"/>
          </p:cNvSpPr>
          <p:nvPr>
            <p:ph type="body" sz="quarter" idx="16" hasCustomPrompt="1"/>
          </p:nvPr>
        </p:nvSpPr>
        <p:spPr>
          <a:xfrm>
            <a:off x="4962615" y="1382712"/>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2</a:t>
            </a:r>
            <a:endParaRPr kumimoji="1" lang="ja-JP" altLang="en-US" dirty="0"/>
          </a:p>
        </p:txBody>
      </p:sp>
    </p:spTree>
    <p:extLst>
      <p:ext uri="{BB962C8B-B14F-4D97-AF65-F5344CB8AC3E}">
        <p14:creationId xmlns:p14="http://schemas.microsoft.com/office/powerpoint/2010/main" val="44121793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列挙3">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テキスト プレースホルダー 2">
            <a:extLst>
              <a:ext uri="{FF2B5EF4-FFF2-40B4-BE49-F238E27FC236}">
                <a16:creationId xmlns:a16="http://schemas.microsoft.com/office/drawing/2014/main" id="{84AB5286-29DD-4B70-B633-4DDB6959E324}"/>
              </a:ext>
            </a:extLst>
          </p:cNvPr>
          <p:cNvSpPr>
            <a:spLocks noGrp="1"/>
          </p:cNvSpPr>
          <p:nvPr>
            <p:ph type="body" sz="quarter" idx="16" hasCustomPrompt="1"/>
          </p:nvPr>
        </p:nvSpPr>
        <p:spPr>
          <a:xfrm>
            <a:off x="2756297" y="1154114"/>
            <a:ext cx="3619500" cy="457199"/>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1</a:t>
            </a:r>
            <a:endParaRPr kumimoji="1" lang="ja-JP" altLang="en-US" dirty="0"/>
          </a:p>
        </p:txBody>
      </p:sp>
      <p:sp>
        <p:nvSpPr>
          <p:cNvPr id="11" name="コンテンツ プレースホルダー 2">
            <a:extLst>
              <a:ext uri="{FF2B5EF4-FFF2-40B4-BE49-F238E27FC236}">
                <a16:creationId xmlns:a16="http://schemas.microsoft.com/office/drawing/2014/main" id="{05653534-F7D2-4B44-9BA3-7885CAD8C018}"/>
              </a:ext>
            </a:extLst>
          </p:cNvPr>
          <p:cNvSpPr>
            <a:spLocks noGrp="1"/>
          </p:cNvSpPr>
          <p:nvPr>
            <p:ph idx="23" hasCustomPrompt="1"/>
          </p:nvPr>
        </p:nvSpPr>
        <p:spPr>
          <a:xfrm>
            <a:off x="2756297" y="1740023"/>
            <a:ext cx="3619500" cy="1601666"/>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2" name="テキスト プレースホルダー 2">
            <a:extLst>
              <a:ext uri="{FF2B5EF4-FFF2-40B4-BE49-F238E27FC236}">
                <a16:creationId xmlns:a16="http://schemas.microsoft.com/office/drawing/2014/main" id="{59C87E74-8A93-4D26-AED6-E0ADB7C878F2}"/>
              </a:ext>
            </a:extLst>
          </p:cNvPr>
          <p:cNvSpPr>
            <a:spLocks noGrp="1"/>
          </p:cNvSpPr>
          <p:nvPr>
            <p:ph type="body" sz="quarter" idx="24" hasCustomPrompt="1"/>
          </p:nvPr>
        </p:nvSpPr>
        <p:spPr>
          <a:xfrm>
            <a:off x="495300" y="4114800"/>
            <a:ext cx="3619500" cy="457199"/>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2</a:t>
            </a:r>
            <a:endParaRPr kumimoji="1" lang="ja-JP" altLang="en-US" dirty="0"/>
          </a:p>
        </p:txBody>
      </p:sp>
      <p:sp>
        <p:nvSpPr>
          <p:cNvPr id="15" name="コンテンツ プレースホルダー 2">
            <a:extLst>
              <a:ext uri="{FF2B5EF4-FFF2-40B4-BE49-F238E27FC236}">
                <a16:creationId xmlns:a16="http://schemas.microsoft.com/office/drawing/2014/main" id="{1EB97FB0-33A0-4BAC-87B0-F88A6C7000AE}"/>
              </a:ext>
            </a:extLst>
          </p:cNvPr>
          <p:cNvSpPr>
            <a:spLocks noGrp="1"/>
          </p:cNvSpPr>
          <p:nvPr>
            <p:ph idx="25" hasCustomPrompt="1"/>
          </p:nvPr>
        </p:nvSpPr>
        <p:spPr>
          <a:xfrm>
            <a:off x="495300" y="4700709"/>
            <a:ext cx="3619500" cy="1601666"/>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6" name="テキスト プレースホルダー 2">
            <a:extLst>
              <a:ext uri="{FF2B5EF4-FFF2-40B4-BE49-F238E27FC236}">
                <a16:creationId xmlns:a16="http://schemas.microsoft.com/office/drawing/2014/main" id="{D2D69F95-9365-447A-98EB-A9A82816C48A}"/>
              </a:ext>
            </a:extLst>
          </p:cNvPr>
          <p:cNvSpPr>
            <a:spLocks noGrp="1"/>
          </p:cNvSpPr>
          <p:nvPr>
            <p:ph type="body" sz="quarter" idx="26" hasCustomPrompt="1"/>
          </p:nvPr>
        </p:nvSpPr>
        <p:spPr>
          <a:xfrm>
            <a:off x="5029200" y="4124053"/>
            <a:ext cx="3619500" cy="457199"/>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3</a:t>
            </a:r>
            <a:endParaRPr kumimoji="1" lang="ja-JP" altLang="en-US" dirty="0"/>
          </a:p>
        </p:txBody>
      </p:sp>
      <p:sp>
        <p:nvSpPr>
          <p:cNvPr id="17" name="コンテンツ プレースホルダー 2">
            <a:extLst>
              <a:ext uri="{FF2B5EF4-FFF2-40B4-BE49-F238E27FC236}">
                <a16:creationId xmlns:a16="http://schemas.microsoft.com/office/drawing/2014/main" id="{930224AD-FB87-4331-954F-170EA3140AE0}"/>
              </a:ext>
            </a:extLst>
          </p:cNvPr>
          <p:cNvSpPr>
            <a:spLocks noGrp="1"/>
          </p:cNvSpPr>
          <p:nvPr>
            <p:ph idx="27" hasCustomPrompt="1"/>
          </p:nvPr>
        </p:nvSpPr>
        <p:spPr>
          <a:xfrm>
            <a:off x="5029200" y="4709962"/>
            <a:ext cx="3619500" cy="1601666"/>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352108518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小見出し">
    <p:spTree>
      <p:nvGrpSpPr>
        <p:cNvPr id="1" name=""/>
        <p:cNvGrpSpPr/>
        <p:nvPr/>
      </p:nvGrpSpPr>
      <p:grpSpPr>
        <a:xfrm>
          <a:off x="0" y="0"/>
          <a:ext cx="0" cy="0"/>
          <a:chOff x="0" y="0"/>
          <a:chExt cx="0" cy="0"/>
        </a:xfrm>
      </p:grpSpPr>
      <p:sp>
        <p:nvSpPr>
          <p:cNvPr id="20" name="コンテンツ プレースホルダー 2">
            <a:extLst>
              <a:ext uri="{FF2B5EF4-FFF2-40B4-BE49-F238E27FC236}">
                <a16:creationId xmlns:a16="http://schemas.microsoft.com/office/drawing/2014/main" id="{AB9E185F-C3FA-4B04-93AF-F3FE9F40724D}"/>
              </a:ext>
            </a:extLst>
          </p:cNvPr>
          <p:cNvSpPr>
            <a:spLocks noGrp="1"/>
          </p:cNvSpPr>
          <p:nvPr>
            <p:ph idx="21" hasCustomPrompt="1"/>
          </p:nvPr>
        </p:nvSpPr>
        <p:spPr>
          <a:xfrm>
            <a:off x="304800" y="978021"/>
            <a:ext cx="8534400" cy="987619"/>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2" name="テキスト プレースホルダー 2">
            <a:extLst>
              <a:ext uri="{FF2B5EF4-FFF2-40B4-BE49-F238E27FC236}">
                <a16:creationId xmlns:a16="http://schemas.microsoft.com/office/drawing/2014/main" id="{80EA95AD-16B8-43F8-8739-E50230C687E2}"/>
              </a:ext>
            </a:extLst>
          </p:cNvPr>
          <p:cNvSpPr>
            <a:spLocks noGrp="1"/>
          </p:cNvSpPr>
          <p:nvPr>
            <p:ph type="body" sz="quarter" idx="16" hasCustomPrompt="1"/>
          </p:nvPr>
        </p:nvSpPr>
        <p:spPr>
          <a:xfrm>
            <a:off x="304800" y="2208728"/>
            <a:ext cx="4129596" cy="375133"/>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22" name="コンテンツ プレースホルダー 2">
            <a:extLst>
              <a:ext uri="{FF2B5EF4-FFF2-40B4-BE49-F238E27FC236}">
                <a16:creationId xmlns:a16="http://schemas.microsoft.com/office/drawing/2014/main" id="{2FF64880-6B53-4AE9-BFBA-43C8064ADD21}"/>
              </a:ext>
            </a:extLst>
          </p:cNvPr>
          <p:cNvSpPr>
            <a:spLocks noGrp="1"/>
          </p:cNvSpPr>
          <p:nvPr>
            <p:ph idx="23" hasCustomPrompt="1"/>
          </p:nvPr>
        </p:nvSpPr>
        <p:spPr>
          <a:xfrm>
            <a:off x="304800" y="2725028"/>
            <a:ext cx="4129596" cy="3668401"/>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4" name="テキスト プレースホルダー 2">
            <a:extLst>
              <a:ext uri="{FF2B5EF4-FFF2-40B4-BE49-F238E27FC236}">
                <a16:creationId xmlns:a16="http://schemas.microsoft.com/office/drawing/2014/main" id="{D2C88625-DFA4-44B8-9C9B-2875B2B9ACE8}"/>
              </a:ext>
            </a:extLst>
          </p:cNvPr>
          <p:cNvSpPr>
            <a:spLocks noGrp="1"/>
          </p:cNvSpPr>
          <p:nvPr>
            <p:ph type="body" sz="quarter" idx="25" hasCustomPrompt="1"/>
          </p:nvPr>
        </p:nvSpPr>
        <p:spPr>
          <a:xfrm>
            <a:off x="4708017" y="2208727"/>
            <a:ext cx="4129596" cy="375133"/>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2</a:t>
            </a:r>
            <a:endParaRPr kumimoji="1" lang="ja-JP" altLang="en-US" dirty="0"/>
          </a:p>
        </p:txBody>
      </p:sp>
      <p:sp>
        <p:nvSpPr>
          <p:cNvPr id="15" name="コンテンツ プレースホルダー 2">
            <a:extLst>
              <a:ext uri="{FF2B5EF4-FFF2-40B4-BE49-F238E27FC236}">
                <a16:creationId xmlns:a16="http://schemas.microsoft.com/office/drawing/2014/main" id="{CA72AB96-035A-4635-BE49-802D7ED57860}"/>
              </a:ext>
            </a:extLst>
          </p:cNvPr>
          <p:cNvSpPr>
            <a:spLocks noGrp="1"/>
          </p:cNvSpPr>
          <p:nvPr>
            <p:ph idx="26" hasCustomPrompt="1"/>
          </p:nvPr>
        </p:nvSpPr>
        <p:spPr>
          <a:xfrm>
            <a:off x="4708017" y="2725028"/>
            <a:ext cx="4129596" cy="3668401"/>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151390457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小見出し">
    <p:spTree>
      <p:nvGrpSpPr>
        <p:cNvPr id="1" name=""/>
        <p:cNvGrpSpPr/>
        <p:nvPr/>
      </p:nvGrpSpPr>
      <p:grpSpPr>
        <a:xfrm>
          <a:off x="0" y="0"/>
          <a:ext cx="0" cy="0"/>
          <a:chOff x="0" y="0"/>
          <a:chExt cx="0" cy="0"/>
        </a:xfrm>
      </p:grpSpPr>
      <p:sp>
        <p:nvSpPr>
          <p:cNvPr id="20" name="コンテンツ プレースホルダー 2">
            <a:extLst>
              <a:ext uri="{FF2B5EF4-FFF2-40B4-BE49-F238E27FC236}">
                <a16:creationId xmlns:a16="http://schemas.microsoft.com/office/drawing/2014/main" id="{AB9E185F-C3FA-4B04-93AF-F3FE9F40724D}"/>
              </a:ext>
            </a:extLst>
          </p:cNvPr>
          <p:cNvSpPr>
            <a:spLocks noGrp="1"/>
          </p:cNvSpPr>
          <p:nvPr>
            <p:ph idx="21" hasCustomPrompt="1"/>
          </p:nvPr>
        </p:nvSpPr>
        <p:spPr>
          <a:xfrm>
            <a:off x="304800" y="978021"/>
            <a:ext cx="8534400" cy="987619"/>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2" name="テキスト プレースホルダー 2">
            <a:extLst>
              <a:ext uri="{FF2B5EF4-FFF2-40B4-BE49-F238E27FC236}">
                <a16:creationId xmlns:a16="http://schemas.microsoft.com/office/drawing/2014/main" id="{80EA95AD-16B8-43F8-8739-E50230C687E2}"/>
              </a:ext>
            </a:extLst>
          </p:cNvPr>
          <p:cNvSpPr>
            <a:spLocks noGrp="1"/>
          </p:cNvSpPr>
          <p:nvPr>
            <p:ph type="body" sz="quarter" idx="16" hasCustomPrompt="1"/>
          </p:nvPr>
        </p:nvSpPr>
        <p:spPr>
          <a:xfrm>
            <a:off x="304800" y="2208728"/>
            <a:ext cx="8534399" cy="375133"/>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22" name="コンテンツ プレースホルダー 2">
            <a:extLst>
              <a:ext uri="{FF2B5EF4-FFF2-40B4-BE49-F238E27FC236}">
                <a16:creationId xmlns:a16="http://schemas.microsoft.com/office/drawing/2014/main" id="{2FF64880-6B53-4AE9-BFBA-43C8064ADD21}"/>
              </a:ext>
            </a:extLst>
          </p:cNvPr>
          <p:cNvSpPr>
            <a:spLocks noGrp="1"/>
          </p:cNvSpPr>
          <p:nvPr>
            <p:ph idx="23" hasCustomPrompt="1"/>
          </p:nvPr>
        </p:nvSpPr>
        <p:spPr>
          <a:xfrm>
            <a:off x="304800" y="2725028"/>
            <a:ext cx="8534399" cy="3668401"/>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98883488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小見出し">
    <p:spTree>
      <p:nvGrpSpPr>
        <p:cNvPr id="1" name=""/>
        <p:cNvGrpSpPr/>
        <p:nvPr/>
      </p:nvGrpSpPr>
      <p:grpSpPr>
        <a:xfrm>
          <a:off x="0" y="0"/>
          <a:ext cx="0" cy="0"/>
          <a:chOff x="0" y="0"/>
          <a:chExt cx="0" cy="0"/>
        </a:xfrm>
      </p:grpSpPr>
      <p:sp>
        <p:nvSpPr>
          <p:cNvPr id="20" name="コンテンツ プレースホルダー 2">
            <a:extLst>
              <a:ext uri="{FF2B5EF4-FFF2-40B4-BE49-F238E27FC236}">
                <a16:creationId xmlns:a16="http://schemas.microsoft.com/office/drawing/2014/main" id="{AB9E185F-C3FA-4B04-93AF-F3FE9F40724D}"/>
              </a:ext>
            </a:extLst>
          </p:cNvPr>
          <p:cNvSpPr>
            <a:spLocks noGrp="1"/>
          </p:cNvSpPr>
          <p:nvPr>
            <p:ph idx="21" hasCustomPrompt="1"/>
          </p:nvPr>
        </p:nvSpPr>
        <p:spPr>
          <a:xfrm>
            <a:off x="304800" y="978021"/>
            <a:ext cx="8534400" cy="987619"/>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2" name="テキスト プレースホルダー 2">
            <a:extLst>
              <a:ext uri="{FF2B5EF4-FFF2-40B4-BE49-F238E27FC236}">
                <a16:creationId xmlns:a16="http://schemas.microsoft.com/office/drawing/2014/main" id="{80EA95AD-16B8-43F8-8739-E50230C687E2}"/>
              </a:ext>
            </a:extLst>
          </p:cNvPr>
          <p:cNvSpPr>
            <a:spLocks noGrp="1"/>
          </p:cNvSpPr>
          <p:nvPr>
            <p:ph type="body" sz="quarter" idx="16" hasCustomPrompt="1"/>
          </p:nvPr>
        </p:nvSpPr>
        <p:spPr>
          <a:xfrm>
            <a:off x="304800" y="2297507"/>
            <a:ext cx="2247900" cy="1093788"/>
          </a:xfrm>
          <a:solidFill>
            <a:srgbClr val="91B6DB"/>
          </a:solidFill>
          <a:ln w="19050">
            <a:solidFill>
              <a:srgbClr val="606060"/>
            </a:solidFill>
          </a:ln>
        </p:spPr>
        <p:txBody>
          <a:bodyPr anchor="ctr"/>
          <a:lstStyle>
            <a:lvl1pPr marL="0" indent="0" algn="ctr">
              <a:buNone/>
              <a:defRPr sz="1800" b="1">
                <a:solidFill>
                  <a:schemeClr val="bg1"/>
                </a:solidFill>
              </a:defRPr>
            </a:lvl1pPr>
          </a:lstStyle>
          <a:p>
            <a:pPr lvl="0"/>
            <a:r>
              <a:rPr kumimoji="1" lang="ja-JP" altLang="en-US" dirty="0"/>
              <a:t>小見出し</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18" name="テキスト プレースホルダー 2">
            <a:extLst>
              <a:ext uri="{FF2B5EF4-FFF2-40B4-BE49-F238E27FC236}">
                <a16:creationId xmlns:a16="http://schemas.microsoft.com/office/drawing/2014/main" id="{A66C52D7-43A9-4ADC-8CF9-9E3ED44D3793}"/>
              </a:ext>
            </a:extLst>
          </p:cNvPr>
          <p:cNvSpPr>
            <a:spLocks noGrp="1"/>
          </p:cNvSpPr>
          <p:nvPr>
            <p:ph type="body" sz="quarter" idx="19" hasCustomPrompt="1"/>
          </p:nvPr>
        </p:nvSpPr>
        <p:spPr>
          <a:xfrm>
            <a:off x="304800" y="3798574"/>
            <a:ext cx="2247900" cy="1093788"/>
          </a:xfrm>
          <a:solidFill>
            <a:srgbClr val="91B6DB"/>
          </a:solidFill>
          <a:ln w="19050">
            <a:solidFill>
              <a:srgbClr val="606060"/>
            </a:solidFill>
          </a:ln>
        </p:spPr>
        <p:txBody>
          <a:bodyPr anchor="ctr"/>
          <a:lstStyle>
            <a:lvl1pPr marL="0" indent="0" algn="ctr">
              <a:buNone/>
              <a:defRPr sz="1800" b="1">
                <a:solidFill>
                  <a:schemeClr val="bg1"/>
                </a:solidFill>
              </a:defRPr>
            </a:lvl1pPr>
          </a:lstStyle>
          <a:p>
            <a:pPr lvl="0"/>
            <a:r>
              <a:rPr kumimoji="1" lang="ja-JP" altLang="en-US" dirty="0"/>
              <a:t>小見出し</a:t>
            </a:r>
            <a:r>
              <a:rPr kumimoji="1" lang="en-US" altLang="ja-JP" dirty="0"/>
              <a:t>2</a:t>
            </a:r>
            <a:endParaRPr kumimoji="1" lang="ja-JP" altLang="en-US" dirty="0"/>
          </a:p>
        </p:txBody>
      </p:sp>
      <p:sp>
        <p:nvSpPr>
          <p:cNvPr id="19" name="テキスト プレースホルダー 2">
            <a:extLst>
              <a:ext uri="{FF2B5EF4-FFF2-40B4-BE49-F238E27FC236}">
                <a16:creationId xmlns:a16="http://schemas.microsoft.com/office/drawing/2014/main" id="{D9F9BF21-325A-421B-9773-6E51A67FE924}"/>
              </a:ext>
            </a:extLst>
          </p:cNvPr>
          <p:cNvSpPr>
            <a:spLocks noGrp="1"/>
          </p:cNvSpPr>
          <p:nvPr>
            <p:ph type="body" sz="quarter" idx="20" hasCustomPrompt="1"/>
          </p:nvPr>
        </p:nvSpPr>
        <p:spPr>
          <a:xfrm>
            <a:off x="304800" y="5299641"/>
            <a:ext cx="2247900" cy="1093788"/>
          </a:xfrm>
          <a:solidFill>
            <a:srgbClr val="91B6DB"/>
          </a:solidFill>
          <a:ln w="19050">
            <a:solidFill>
              <a:srgbClr val="606060"/>
            </a:solidFill>
          </a:ln>
        </p:spPr>
        <p:txBody>
          <a:bodyPr anchor="ctr"/>
          <a:lstStyle>
            <a:lvl1pPr marL="0" indent="0" algn="ctr">
              <a:buNone/>
              <a:defRPr sz="1800" b="1">
                <a:solidFill>
                  <a:schemeClr val="bg1"/>
                </a:solidFill>
              </a:defRPr>
            </a:lvl1pPr>
          </a:lstStyle>
          <a:p>
            <a:pPr lvl="0"/>
            <a:r>
              <a:rPr kumimoji="1" lang="ja-JP" altLang="en-US" dirty="0"/>
              <a:t>小見出し</a:t>
            </a:r>
            <a:r>
              <a:rPr kumimoji="1" lang="en-US" altLang="ja-JP" dirty="0"/>
              <a:t>3</a:t>
            </a:r>
            <a:endParaRPr kumimoji="1" lang="ja-JP" altLang="en-US" dirty="0"/>
          </a:p>
        </p:txBody>
      </p:sp>
      <p:sp>
        <p:nvSpPr>
          <p:cNvPr id="21" name="コンテンツ プレースホルダー 2">
            <a:extLst>
              <a:ext uri="{FF2B5EF4-FFF2-40B4-BE49-F238E27FC236}">
                <a16:creationId xmlns:a16="http://schemas.microsoft.com/office/drawing/2014/main" id="{E0293CFB-3FFD-4FEB-A619-E7CA00525DAE}"/>
              </a:ext>
            </a:extLst>
          </p:cNvPr>
          <p:cNvSpPr>
            <a:spLocks noGrp="1"/>
          </p:cNvSpPr>
          <p:nvPr>
            <p:ph idx="22" hasCustomPrompt="1"/>
          </p:nvPr>
        </p:nvSpPr>
        <p:spPr>
          <a:xfrm>
            <a:off x="2628900" y="2297507"/>
            <a:ext cx="6208713" cy="1093788"/>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22" name="コンテンツ プレースホルダー 2">
            <a:extLst>
              <a:ext uri="{FF2B5EF4-FFF2-40B4-BE49-F238E27FC236}">
                <a16:creationId xmlns:a16="http://schemas.microsoft.com/office/drawing/2014/main" id="{2FF64880-6B53-4AE9-BFBA-43C8064ADD21}"/>
              </a:ext>
            </a:extLst>
          </p:cNvPr>
          <p:cNvSpPr>
            <a:spLocks noGrp="1"/>
          </p:cNvSpPr>
          <p:nvPr>
            <p:ph idx="23" hasCustomPrompt="1"/>
          </p:nvPr>
        </p:nvSpPr>
        <p:spPr>
          <a:xfrm>
            <a:off x="2628900" y="3800079"/>
            <a:ext cx="6208713" cy="1093788"/>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23" name="コンテンツ プレースホルダー 2">
            <a:extLst>
              <a:ext uri="{FF2B5EF4-FFF2-40B4-BE49-F238E27FC236}">
                <a16:creationId xmlns:a16="http://schemas.microsoft.com/office/drawing/2014/main" id="{B7951231-30ED-48F4-B002-E2C797272CC4}"/>
              </a:ext>
            </a:extLst>
          </p:cNvPr>
          <p:cNvSpPr>
            <a:spLocks noGrp="1"/>
          </p:cNvSpPr>
          <p:nvPr>
            <p:ph idx="24" hasCustomPrompt="1"/>
          </p:nvPr>
        </p:nvSpPr>
        <p:spPr>
          <a:xfrm>
            <a:off x="2628900" y="5299641"/>
            <a:ext cx="6208713" cy="1093788"/>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161176263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9" name="テキスト プレースホルダー 8">
            <a:extLst>
              <a:ext uri="{FF2B5EF4-FFF2-40B4-BE49-F238E27FC236}">
                <a16:creationId xmlns:a16="http://schemas.microsoft.com/office/drawing/2014/main" id="{FED41BC5-2D0C-402C-9200-C51B47D8F987}"/>
              </a:ext>
            </a:extLst>
          </p:cNvPr>
          <p:cNvSpPr>
            <a:spLocks noGrp="1"/>
          </p:cNvSpPr>
          <p:nvPr>
            <p:ph type="body" sz="quarter" idx="25" hasCustomPrompt="1"/>
          </p:nvPr>
        </p:nvSpPr>
        <p:spPr>
          <a:xfrm>
            <a:off x="2838450" y="2359458"/>
            <a:ext cx="2876550" cy="878254"/>
          </a:xfrm>
          <a:solidFill>
            <a:srgbClr val="3D7BB9"/>
          </a:solidFill>
          <a:ln>
            <a:solidFill>
              <a:srgbClr val="606060"/>
            </a:solidFill>
          </a:ln>
        </p:spPr>
        <p:txBody>
          <a:bodyPr anchor="ctr"/>
          <a:lstStyle>
            <a:lvl1pPr marL="0" indent="0" algn="ctr">
              <a:buNone/>
              <a:defRPr sz="1800">
                <a:solidFill>
                  <a:schemeClr val="bg1"/>
                </a:solidFill>
              </a:defRPr>
            </a:lvl1pPr>
          </a:lstStyle>
          <a:p>
            <a:pPr lvl="0"/>
            <a:r>
              <a:rPr kumimoji="1" lang="en-US" altLang="ja-JP" dirty="0"/>
              <a:t>A</a:t>
            </a:r>
            <a:endParaRPr kumimoji="1" lang="ja-JP" altLang="en-US" dirty="0"/>
          </a:p>
        </p:txBody>
      </p:sp>
      <p:sp>
        <p:nvSpPr>
          <p:cNvPr id="3" name="テキスト プレースホルダー 2">
            <a:extLst>
              <a:ext uri="{FF2B5EF4-FFF2-40B4-BE49-F238E27FC236}">
                <a16:creationId xmlns:a16="http://schemas.microsoft.com/office/drawing/2014/main" id="{AB58A634-A425-43F4-89C7-3BACFA026920}"/>
              </a:ext>
            </a:extLst>
          </p:cNvPr>
          <p:cNvSpPr>
            <a:spLocks noGrp="1"/>
          </p:cNvSpPr>
          <p:nvPr>
            <p:ph type="body" sz="quarter" idx="21" hasCustomPrompt="1"/>
          </p:nvPr>
        </p:nvSpPr>
        <p:spPr>
          <a:xfrm>
            <a:off x="304800" y="3327521"/>
            <a:ext cx="2303860" cy="879475"/>
          </a:xfrm>
          <a:solidFill>
            <a:srgbClr val="BFDDFD"/>
          </a:solidFill>
          <a:ln>
            <a:solidFill>
              <a:srgbClr val="606060"/>
            </a:solidFill>
          </a:ln>
        </p:spPr>
        <p:txBody>
          <a:bodyPr anchor="ctr"/>
          <a:lstStyle>
            <a:lvl1pPr marL="0" indent="0" algn="ctr">
              <a:buNone/>
              <a:defRPr sz="1800" b="1"/>
            </a:lvl1pPr>
          </a:lstStyle>
          <a:p>
            <a:pPr lvl="0"/>
            <a:r>
              <a:rPr kumimoji="1" lang="ja-JP" altLang="en-US" dirty="0"/>
              <a:t>項目</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14" name="コンテンツ プレースホルダー 2">
            <a:extLst>
              <a:ext uri="{FF2B5EF4-FFF2-40B4-BE49-F238E27FC236}">
                <a16:creationId xmlns:a16="http://schemas.microsoft.com/office/drawing/2014/main" id="{C1308DAE-9045-45B2-B818-032E92AC85D9}"/>
              </a:ext>
            </a:extLst>
          </p:cNvPr>
          <p:cNvSpPr>
            <a:spLocks noGrp="1"/>
          </p:cNvSpPr>
          <p:nvPr>
            <p:ph idx="14" hasCustomPrompt="1"/>
          </p:nvPr>
        </p:nvSpPr>
        <p:spPr>
          <a:xfrm>
            <a:off x="2838451" y="3328302"/>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1" name="コンテンツ プレースホルダー 2">
            <a:extLst>
              <a:ext uri="{FF2B5EF4-FFF2-40B4-BE49-F238E27FC236}">
                <a16:creationId xmlns:a16="http://schemas.microsoft.com/office/drawing/2014/main" id="{8DA74F02-09F6-4F67-9A26-516D3B31D0EB}"/>
              </a:ext>
            </a:extLst>
          </p:cNvPr>
          <p:cNvSpPr>
            <a:spLocks noGrp="1"/>
          </p:cNvSpPr>
          <p:nvPr>
            <p:ph idx="15" hasCustomPrompt="1"/>
          </p:nvPr>
        </p:nvSpPr>
        <p:spPr>
          <a:xfrm>
            <a:off x="2838450" y="4358647"/>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3" name="コンテンツ プレースホルダー 2">
            <a:extLst>
              <a:ext uri="{FF2B5EF4-FFF2-40B4-BE49-F238E27FC236}">
                <a16:creationId xmlns:a16="http://schemas.microsoft.com/office/drawing/2014/main" id="{B4665B5A-F19A-4F2E-BAE1-1E8D257B98D6}"/>
              </a:ext>
            </a:extLst>
          </p:cNvPr>
          <p:cNvSpPr>
            <a:spLocks noGrp="1"/>
          </p:cNvSpPr>
          <p:nvPr>
            <p:ph idx="17" hasCustomPrompt="1"/>
          </p:nvPr>
        </p:nvSpPr>
        <p:spPr>
          <a:xfrm>
            <a:off x="5961063" y="3328302"/>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4" name="コンテンツ プレースホルダー 2">
            <a:extLst>
              <a:ext uri="{FF2B5EF4-FFF2-40B4-BE49-F238E27FC236}">
                <a16:creationId xmlns:a16="http://schemas.microsoft.com/office/drawing/2014/main" id="{819F3428-3B63-4056-BB84-43BB7D0562E7}"/>
              </a:ext>
            </a:extLst>
          </p:cNvPr>
          <p:cNvSpPr>
            <a:spLocks noGrp="1"/>
          </p:cNvSpPr>
          <p:nvPr>
            <p:ph idx="18" hasCustomPrompt="1"/>
          </p:nvPr>
        </p:nvSpPr>
        <p:spPr>
          <a:xfrm>
            <a:off x="5961063" y="4358647"/>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5" name="コンテンツ プレースホルダー 2">
            <a:extLst>
              <a:ext uri="{FF2B5EF4-FFF2-40B4-BE49-F238E27FC236}">
                <a16:creationId xmlns:a16="http://schemas.microsoft.com/office/drawing/2014/main" id="{0AC4181C-98E7-4D20-B064-D94DB6318924}"/>
              </a:ext>
            </a:extLst>
          </p:cNvPr>
          <p:cNvSpPr>
            <a:spLocks noGrp="1"/>
          </p:cNvSpPr>
          <p:nvPr>
            <p:ph idx="19" hasCustomPrompt="1"/>
          </p:nvPr>
        </p:nvSpPr>
        <p:spPr>
          <a:xfrm>
            <a:off x="5961063" y="5388992"/>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7" name="テキスト プレースホルダー 2">
            <a:extLst>
              <a:ext uri="{FF2B5EF4-FFF2-40B4-BE49-F238E27FC236}">
                <a16:creationId xmlns:a16="http://schemas.microsoft.com/office/drawing/2014/main" id="{658F181B-6616-4492-9992-1B7B977E3E6A}"/>
              </a:ext>
            </a:extLst>
          </p:cNvPr>
          <p:cNvSpPr>
            <a:spLocks noGrp="1"/>
          </p:cNvSpPr>
          <p:nvPr>
            <p:ph type="body" sz="quarter" idx="22" hasCustomPrompt="1"/>
          </p:nvPr>
        </p:nvSpPr>
        <p:spPr>
          <a:xfrm>
            <a:off x="304800" y="4358648"/>
            <a:ext cx="2303860" cy="879475"/>
          </a:xfrm>
          <a:solidFill>
            <a:srgbClr val="BFDDFD"/>
          </a:solidFill>
          <a:ln>
            <a:solidFill>
              <a:srgbClr val="606060"/>
            </a:solidFill>
          </a:ln>
        </p:spPr>
        <p:txBody>
          <a:bodyPr anchor="ctr"/>
          <a:lstStyle>
            <a:lvl1pPr marL="0" indent="0" algn="ctr">
              <a:buNone/>
              <a:defRPr sz="1800" b="1"/>
            </a:lvl1pPr>
          </a:lstStyle>
          <a:p>
            <a:pPr lvl="0"/>
            <a:r>
              <a:rPr kumimoji="1" lang="ja-JP" altLang="en-US" dirty="0"/>
              <a:t>項目</a:t>
            </a:r>
            <a:r>
              <a:rPr kumimoji="1" lang="en-US" altLang="ja-JP" dirty="0"/>
              <a:t>1</a:t>
            </a:r>
            <a:endParaRPr kumimoji="1" lang="ja-JP" altLang="en-US" dirty="0"/>
          </a:p>
        </p:txBody>
      </p:sp>
      <p:sp>
        <p:nvSpPr>
          <p:cNvPr id="28" name="テキスト プレースホルダー 2">
            <a:extLst>
              <a:ext uri="{FF2B5EF4-FFF2-40B4-BE49-F238E27FC236}">
                <a16:creationId xmlns:a16="http://schemas.microsoft.com/office/drawing/2014/main" id="{8DD76FB0-FA97-42EF-BA28-F965456B40DE}"/>
              </a:ext>
            </a:extLst>
          </p:cNvPr>
          <p:cNvSpPr>
            <a:spLocks noGrp="1"/>
          </p:cNvSpPr>
          <p:nvPr>
            <p:ph type="body" sz="quarter" idx="23" hasCustomPrompt="1"/>
          </p:nvPr>
        </p:nvSpPr>
        <p:spPr>
          <a:xfrm>
            <a:off x="304800" y="5388993"/>
            <a:ext cx="2303860" cy="879475"/>
          </a:xfrm>
          <a:solidFill>
            <a:srgbClr val="BFDDFD"/>
          </a:solidFill>
          <a:ln>
            <a:solidFill>
              <a:srgbClr val="606060"/>
            </a:solidFill>
          </a:ln>
        </p:spPr>
        <p:txBody>
          <a:bodyPr anchor="ctr"/>
          <a:lstStyle>
            <a:lvl1pPr marL="0" indent="0" algn="ctr">
              <a:buNone/>
              <a:defRPr sz="1800" b="1"/>
            </a:lvl1pPr>
          </a:lstStyle>
          <a:p>
            <a:pPr lvl="0"/>
            <a:r>
              <a:rPr kumimoji="1" lang="ja-JP" altLang="en-US" dirty="0"/>
              <a:t>項目</a:t>
            </a:r>
            <a:r>
              <a:rPr kumimoji="1" lang="en-US" altLang="ja-JP" dirty="0"/>
              <a:t>1</a:t>
            </a:r>
            <a:endParaRPr kumimoji="1" lang="ja-JP" altLang="en-US" dirty="0"/>
          </a:p>
        </p:txBody>
      </p:sp>
      <p:sp>
        <p:nvSpPr>
          <p:cNvPr id="29" name="コンテンツ プレースホルダー 2">
            <a:extLst>
              <a:ext uri="{FF2B5EF4-FFF2-40B4-BE49-F238E27FC236}">
                <a16:creationId xmlns:a16="http://schemas.microsoft.com/office/drawing/2014/main" id="{BE41FEB3-7FE9-4E47-9CA2-EA257B44A583}"/>
              </a:ext>
            </a:extLst>
          </p:cNvPr>
          <p:cNvSpPr>
            <a:spLocks noGrp="1"/>
          </p:cNvSpPr>
          <p:nvPr>
            <p:ph idx="24" hasCustomPrompt="1"/>
          </p:nvPr>
        </p:nvSpPr>
        <p:spPr>
          <a:xfrm>
            <a:off x="2838450" y="5388992"/>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30" name="テキスト プレースホルダー 8">
            <a:extLst>
              <a:ext uri="{FF2B5EF4-FFF2-40B4-BE49-F238E27FC236}">
                <a16:creationId xmlns:a16="http://schemas.microsoft.com/office/drawing/2014/main" id="{D9A9D6DF-7701-43EE-8DDD-75D1FDBD4154}"/>
              </a:ext>
            </a:extLst>
          </p:cNvPr>
          <p:cNvSpPr>
            <a:spLocks noGrp="1"/>
          </p:cNvSpPr>
          <p:nvPr>
            <p:ph type="body" sz="quarter" idx="26" hasCustomPrompt="1"/>
          </p:nvPr>
        </p:nvSpPr>
        <p:spPr>
          <a:xfrm>
            <a:off x="5961063" y="2359458"/>
            <a:ext cx="2876550" cy="878254"/>
          </a:xfrm>
          <a:solidFill>
            <a:srgbClr val="3D7BB9"/>
          </a:solidFill>
          <a:ln>
            <a:solidFill>
              <a:srgbClr val="606060"/>
            </a:solidFill>
          </a:ln>
        </p:spPr>
        <p:txBody>
          <a:bodyPr anchor="ctr"/>
          <a:lstStyle>
            <a:lvl1pPr marL="0" indent="0" algn="ctr">
              <a:buNone/>
              <a:defRPr sz="1800">
                <a:solidFill>
                  <a:schemeClr val="bg1"/>
                </a:solidFill>
              </a:defRPr>
            </a:lvl1pPr>
          </a:lstStyle>
          <a:p>
            <a:pPr lvl="0"/>
            <a:r>
              <a:rPr kumimoji="1" lang="en-US" altLang="ja-JP" dirty="0"/>
              <a:t>B</a:t>
            </a:r>
            <a:endParaRPr kumimoji="1" lang="ja-JP" altLang="en-US" dirty="0"/>
          </a:p>
        </p:txBody>
      </p:sp>
      <p:sp>
        <p:nvSpPr>
          <p:cNvPr id="32" name="コンテンツ プレースホルダー 2">
            <a:extLst>
              <a:ext uri="{FF2B5EF4-FFF2-40B4-BE49-F238E27FC236}">
                <a16:creationId xmlns:a16="http://schemas.microsoft.com/office/drawing/2014/main" id="{BEB8957E-D561-483C-BB55-890264B99BEB}"/>
              </a:ext>
            </a:extLst>
          </p:cNvPr>
          <p:cNvSpPr>
            <a:spLocks noGrp="1"/>
          </p:cNvSpPr>
          <p:nvPr>
            <p:ph idx="27" hasCustomPrompt="1"/>
          </p:nvPr>
        </p:nvSpPr>
        <p:spPr>
          <a:xfrm>
            <a:off x="304800" y="978021"/>
            <a:ext cx="8534400" cy="987619"/>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317192245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7023987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表">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テキスト プレースホルダー 14">
            <a:extLst>
              <a:ext uri="{FF2B5EF4-FFF2-40B4-BE49-F238E27FC236}">
                <a16:creationId xmlns:a16="http://schemas.microsoft.com/office/drawing/2014/main" id="{81291BB6-0AF4-4EC0-8022-19E764753DD1}"/>
              </a:ext>
            </a:extLst>
          </p:cNvPr>
          <p:cNvSpPr>
            <a:spLocks noGrp="1"/>
          </p:cNvSpPr>
          <p:nvPr>
            <p:ph type="body" sz="quarter" idx="13" hasCustomPrompt="1"/>
          </p:nvPr>
        </p:nvSpPr>
        <p:spPr>
          <a:xfrm>
            <a:off x="2430066" y="1049044"/>
            <a:ext cx="2141934" cy="1320800"/>
          </a:xfrm>
          <a:solidFill>
            <a:srgbClr val="3D7BB9"/>
          </a:solidFill>
          <a:ln w="28575">
            <a:solidFill>
              <a:schemeClr val="bg2">
                <a:lumMod val="40000"/>
                <a:lumOff val="60000"/>
              </a:schemeClr>
            </a:solidFill>
          </a:ln>
        </p:spPr>
        <p:txBody>
          <a:bodyPr anchor="ctr"/>
          <a:lstStyle>
            <a:lvl1pPr marL="0" indent="0" algn="ctr">
              <a:buNone/>
              <a:defRPr>
                <a:solidFill>
                  <a:schemeClr val="bg1"/>
                </a:solidFill>
              </a:defRPr>
            </a:lvl1pPr>
          </a:lstStyle>
          <a:p>
            <a:pPr lvl="0"/>
            <a:r>
              <a:rPr kumimoji="1" lang="en-US" altLang="ja-JP" dirty="0"/>
              <a:t>A</a:t>
            </a:r>
            <a:endParaRPr kumimoji="1" lang="ja-JP" altLang="en-US" dirty="0"/>
          </a:p>
        </p:txBody>
      </p:sp>
      <p:sp>
        <p:nvSpPr>
          <p:cNvPr id="11" name="テキスト プレースホルダー 14">
            <a:extLst>
              <a:ext uri="{FF2B5EF4-FFF2-40B4-BE49-F238E27FC236}">
                <a16:creationId xmlns:a16="http://schemas.microsoft.com/office/drawing/2014/main" id="{DFF71C6F-6F3B-4F21-A558-73719D0617CF}"/>
              </a:ext>
            </a:extLst>
          </p:cNvPr>
          <p:cNvSpPr>
            <a:spLocks noGrp="1"/>
          </p:cNvSpPr>
          <p:nvPr>
            <p:ph type="body" sz="quarter" idx="14" hasCustomPrompt="1"/>
          </p:nvPr>
        </p:nvSpPr>
        <p:spPr>
          <a:xfrm>
            <a:off x="4572000" y="1049044"/>
            <a:ext cx="2141934" cy="1320800"/>
          </a:xfrm>
          <a:solidFill>
            <a:srgbClr val="3D7BB9"/>
          </a:solidFill>
          <a:ln w="28575">
            <a:solidFill>
              <a:schemeClr val="bg2">
                <a:lumMod val="40000"/>
                <a:lumOff val="60000"/>
              </a:schemeClr>
            </a:solidFill>
          </a:ln>
        </p:spPr>
        <p:txBody>
          <a:bodyPr anchor="ctr"/>
          <a:lstStyle>
            <a:lvl1pPr marL="0" indent="0" algn="ctr">
              <a:buNone/>
              <a:defRPr>
                <a:solidFill>
                  <a:schemeClr val="bg1"/>
                </a:solidFill>
              </a:defRPr>
            </a:lvl1pPr>
          </a:lstStyle>
          <a:p>
            <a:pPr lvl="0"/>
            <a:r>
              <a:rPr kumimoji="1" lang="en-US" altLang="ja-JP" dirty="0"/>
              <a:t>A</a:t>
            </a:r>
            <a:endParaRPr kumimoji="1" lang="ja-JP" altLang="en-US" dirty="0"/>
          </a:p>
        </p:txBody>
      </p:sp>
      <p:sp>
        <p:nvSpPr>
          <p:cNvPr id="12" name="テキスト プレースホルダー 14">
            <a:extLst>
              <a:ext uri="{FF2B5EF4-FFF2-40B4-BE49-F238E27FC236}">
                <a16:creationId xmlns:a16="http://schemas.microsoft.com/office/drawing/2014/main" id="{FD00A74C-241C-49C2-96A9-CACCE692F538}"/>
              </a:ext>
            </a:extLst>
          </p:cNvPr>
          <p:cNvSpPr>
            <a:spLocks noGrp="1"/>
          </p:cNvSpPr>
          <p:nvPr>
            <p:ph type="body" sz="quarter" idx="15" hasCustomPrompt="1"/>
          </p:nvPr>
        </p:nvSpPr>
        <p:spPr>
          <a:xfrm>
            <a:off x="6713934" y="1049044"/>
            <a:ext cx="2141934" cy="1320800"/>
          </a:xfrm>
          <a:solidFill>
            <a:srgbClr val="3D7BB9"/>
          </a:solidFill>
          <a:ln w="28575">
            <a:solidFill>
              <a:schemeClr val="bg2">
                <a:lumMod val="40000"/>
                <a:lumOff val="60000"/>
              </a:schemeClr>
            </a:solidFill>
          </a:ln>
        </p:spPr>
        <p:txBody>
          <a:bodyPr anchor="ctr"/>
          <a:lstStyle>
            <a:lvl1pPr marL="0" indent="0" algn="ctr">
              <a:buNone/>
              <a:defRPr>
                <a:solidFill>
                  <a:schemeClr val="bg1"/>
                </a:solidFill>
              </a:defRPr>
            </a:lvl1pPr>
          </a:lstStyle>
          <a:p>
            <a:pPr lvl="0"/>
            <a:r>
              <a:rPr kumimoji="1" lang="en-US" altLang="ja-JP" dirty="0"/>
              <a:t>A</a:t>
            </a:r>
            <a:endParaRPr kumimoji="1" lang="ja-JP" altLang="en-US" dirty="0"/>
          </a:p>
        </p:txBody>
      </p:sp>
      <p:sp>
        <p:nvSpPr>
          <p:cNvPr id="13" name="テキスト プレースホルダー 14">
            <a:extLst>
              <a:ext uri="{FF2B5EF4-FFF2-40B4-BE49-F238E27FC236}">
                <a16:creationId xmlns:a16="http://schemas.microsoft.com/office/drawing/2014/main" id="{82E8ABE5-6F49-4623-86DA-943A6FBC3091}"/>
              </a:ext>
            </a:extLst>
          </p:cNvPr>
          <p:cNvSpPr>
            <a:spLocks noGrp="1"/>
          </p:cNvSpPr>
          <p:nvPr>
            <p:ph type="body" sz="quarter" idx="16"/>
          </p:nvPr>
        </p:nvSpPr>
        <p:spPr>
          <a:xfrm>
            <a:off x="288132" y="1049044"/>
            <a:ext cx="2141934" cy="1320800"/>
          </a:xfrm>
          <a:solidFill>
            <a:srgbClr val="3D7BB9"/>
          </a:solidFill>
          <a:ln w="28575">
            <a:solidFill>
              <a:schemeClr val="bg2">
                <a:lumMod val="40000"/>
                <a:lumOff val="60000"/>
              </a:schemeClr>
            </a:solidFill>
          </a:ln>
        </p:spPr>
        <p:txBody>
          <a:bodyPr anchor="ctr"/>
          <a:lstStyle>
            <a:lvl1pPr marL="0" indent="0" algn="ctr">
              <a:buNone/>
              <a:defRPr>
                <a:solidFill>
                  <a:srgbClr val="3D7BB9"/>
                </a:solidFill>
              </a:defRPr>
            </a:lvl1pPr>
          </a:lstStyle>
          <a:p>
            <a:pPr lvl="0"/>
            <a:r>
              <a:rPr kumimoji="1" lang="ja-JP" altLang="en-US"/>
              <a:t>マスター テキストの書式設定</a:t>
            </a:r>
          </a:p>
        </p:txBody>
      </p:sp>
      <p:sp>
        <p:nvSpPr>
          <p:cNvPr id="14" name="テキスト プレースホルダー 14">
            <a:extLst>
              <a:ext uri="{FF2B5EF4-FFF2-40B4-BE49-F238E27FC236}">
                <a16:creationId xmlns:a16="http://schemas.microsoft.com/office/drawing/2014/main" id="{61790489-A18B-454C-BDBC-96A9E5F04E66}"/>
              </a:ext>
            </a:extLst>
          </p:cNvPr>
          <p:cNvSpPr>
            <a:spLocks noGrp="1"/>
          </p:cNvSpPr>
          <p:nvPr>
            <p:ph type="body" sz="quarter" idx="17" hasCustomPrompt="1"/>
          </p:nvPr>
        </p:nvSpPr>
        <p:spPr>
          <a:xfrm>
            <a:off x="288132" y="2369844"/>
            <a:ext cx="2141934" cy="1320800"/>
          </a:xfrm>
          <a:solidFill>
            <a:srgbClr val="91B6DB"/>
          </a:solidFill>
          <a:ln w="28575">
            <a:solidFill>
              <a:schemeClr val="bg2">
                <a:lumMod val="40000"/>
                <a:lumOff val="60000"/>
              </a:schemeClr>
            </a:solidFill>
          </a:ln>
        </p:spPr>
        <p:txBody>
          <a:bodyPr anchor="ctr"/>
          <a:lstStyle>
            <a:lvl1pPr marL="0" indent="0" algn="ctr">
              <a:buNone/>
              <a:defRPr b="1">
                <a:solidFill>
                  <a:schemeClr val="tx1"/>
                </a:solidFill>
              </a:defRPr>
            </a:lvl1pPr>
          </a:lstStyle>
          <a:p>
            <a:pPr lvl="0"/>
            <a:r>
              <a:rPr kumimoji="1" lang="ja-JP" altLang="en-US" dirty="0"/>
              <a:t>項目</a:t>
            </a:r>
            <a:r>
              <a:rPr kumimoji="1" lang="en-US" altLang="ja-JP" dirty="0"/>
              <a:t>1</a:t>
            </a:r>
            <a:endParaRPr kumimoji="1" lang="ja-JP" altLang="en-US" dirty="0"/>
          </a:p>
        </p:txBody>
      </p:sp>
      <p:sp>
        <p:nvSpPr>
          <p:cNvPr id="15" name="テキスト プレースホルダー 14">
            <a:extLst>
              <a:ext uri="{FF2B5EF4-FFF2-40B4-BE49-F238E27FC236}">
                <a16:creationId xmlns:a16="http://schemas.microsoft.com/office/drawing/2014/main" id="{BA92B4F7-8968-4CB6-882B-4840DB66050B}"/>
              </a:ext>
            </a:extLst>
          </p:cNvPr>
          <p:cNvSpPr>
            <a:spLocks noGrp="1"/>
          </p:cNvSpPr>
          <p:nvPr>
            <p:ph type="body" sz="quarter" idx="18" hasCustomPrompt="1"/>
          </p:nvPr>
        </p:nvSpPr>
        <p:spPr>
          <a:xfrm>
            <a:off x="288132" y="3690644"/>
            <a:ext cx="2141934" cy="1320800"/>
          </a:xfrm>
          <a:solidFill>
            <a:srgbClr val="91B6DB"/>
          </a:solidFill>
          <a:ln w="28575">
            <a:solidFill>
              <a:schemeClr val="bg2">
                <a:lumMod val="40000"/>
                <a:lumOff val="60000"/>
              </a:schemeClr>
            </a:solidFill>
          </a:ln>
        </p:spPr>
        <p:txBody>
          <a:bodyPr anchor="ctr"/>
          <a:lstStyle>
            <a:lvl1pPr marL="0" indent="0" algn="ctr">
              <a:buNone/>
              <a:defRPr b="1">
                <a:solidFill>
                  <a:schemeClr val="tx1"/>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項目</a:t>
            </a:r>
            <a:r>
              <a:rPr kumimoji="1" lang="en-US" altLang="ja-JP" dirty="0"/>
              <a:t>2</a:t>
            </a:r>
            <a:endParaRPr kumimoji="1" lang="ja-JP" altLang="en-US" dirty="0"/>
          </a:p>
        </p:txBody>
      </p:sp>
      <p:sp>
        <p:nvSpPr>
          <p:cNvPr id="16" name="テキスト プレースホルダー 14">
            <a:extLst>
              <a:ext uri="{FF2B5EF4-FFF2-40B4-BE49-F238E27FC236}">
                <a16:creationId xmlns:a16="http://schemas.microsoft.com/office/drawing/2014/main" id="{6D01931E-0383-423C-9718-D398B91CD2E0}"/>
              </a:ext>
            </a:extLst>
          </p:cNvPr>
          <p:cNvSpPr>
            <a:spLocks noGrp="1"/>
          </p:cNvSpPr>
          <p:nvPr>
            <p:ph type="body" sz="quarter" idx="19" hasCustomPrompt="1"/>
          </p:nvPr>
        </p:nvSpPr>
        <p:spPr>
          <a:xfrm>
            <a:off x="288132" y="5011444"/>
            <a:ext cx="2141934" cy="1320800"/>
          </a:xfrm>
          <a:solidFill>
            <a:srgbClr val="91B6DB"/>
          </a:solidFill>
          <a:ln w="28575">
            <a:solidFill>
              <a:schemeClr val="bg2">
                <a:lumMod val="40000"/>
                <a:lumOff val="60000"/>
              </a:schemeClr>
            </a:solidFill>
          </a:ln>
        </p:spPr>
        <p:txBody>
          <a:bodyPr anchor="ctr"/>
          <a:lstStyle>
            <a:lvl1pPr marL="0" indent="0" algn="ctr">
              <a:buNone/>
              <a:defRPr b="1">
                <a:solidFill>
                  <a:schemeClr val="tx1"/>
                </a:solidFill>
              </a:defRPr>
            </a:lvl1pPr>
          </a:lstStyle>
          <a:p>
            <a:pPr lvl="0"/>
            <a:r>
              <a:rPr kumimoji="1" lang="ja-JP" altLang="en-US" dirty="0"/>
              <a:t>項目</a:t>
            </a:r>
            <a:r>
              <a:rPr kumimoji="1" lang="en-US" altLang="ja-JP" dirty="0"/>
              <a:t>3</a:t>
            </a:r>
            <a:endParaRPr kumimoji="1" lang="ja-JP" altLang="en-US" dirty="0"/>
          </a:p>
        </p:txBody>
      </p:sp>
      <p:sp>
        <p:nvSpPr>
          <p:cNvPr id="17" name="テキスト プレースホルダー 14">
            <a:extLst>
              <a:ext uri="{FF2B5EF4-FFF2-40B4-BE49-F238E27FC236}">
                <a16:creationId xmlns:a16="http://schemas.microsoft.com/office/drawing/2014/main" id="{967E1739-9651-4F86-AC3E-9C94CB53EFED}"/>
              </a:ext>
            </a:extLst>
          </p:cNvPr>
          <p:cNvSpPr>
            <a:spLocks noGrp="1"/>
          </p:cNvSpPr>
          <p:nvPr>
            <p:ph type="body" sz="quarter" idx="20" hasCustomPrompt="1"/>
          </p:nvPr>
        </p:nvSpPr>
        <p:spPr>
          <a:xfrm>
            <a:off x="2430066" y="23698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lvl="0"/>
            <a:r>
              <a:rPr kumimoji="1" lang="ja-JP" altLang="en-US" dirty="0"/>
              <a:t>要素</a:t>
            </a:r>
          </a:p>
        </p:txBody>
      </p:sp>
      <p:sp>
        <p:nvSpPr>
          <p:cNvPr id="18" name="テキスト プレースホルダー 14">
            <a:extLst>
              <a:ext uri="{FF2B5EF4-FFF2-40B4-BE49-F238E27FC236}">
                <a16:creationId xmlns:a16="http://schemas.microsoft.com/office/drawing/2014/main" id="{C42B7102-F814-404A-8AA4-D18C00DD074B}"/>
              </a:ext>
            </a:extLst>
          </p:cNvPr>
          <p:cNvSpPr>
            <a:spLocks noGrp="1"/>
          </p:cNvSpPr>
          <p:nvPr>
            <p:ph type="body" sz="quarter" idx="21" hasCustomPrompt="1"/>
          </p:nvPr>
        </p:nvSpPr>
        <p:spPr>
          <a:xfrm>
            <a:off x="2430066" y="36906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19" name="テキスト プレースホルダー 14">
            <a:extLst>
              <a:ext uri="{FF2B5EF4-FFF2-40B4-BE49-F238E27FC236}">
                <a16:creationId xmlns:a16="http://schemas.microsoft.com/office/drawing/2014/main" id="{3368CAD4-E928-4F4B-9661-590AD221CA73}"/>
              </a:ext>
            </a:extLst>
          </p:cNvPr>
          <p:cNvSpPr>
            <a:spLocks noGrp="1"/>
          </p:cNvSpPr>
          <p:nvPr>
            <p:ph type="body" sz="quarter" idx="22" hasCustomPrompt="1"/>
          </p:nvPr>
        </p:nvSpPr>
        <p:spPr>
          <a:xfrm>
            <a:off x="2430066" y="50114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0" name="テキスト プレースホルダー 14">
            <a:extLst>
              <a:ext uri="{FF2B5EF4-FFF2-40B4-BE49-F238E27FC236}">
                <a16:creationId xmlns:a16="http://schemas.microsoft.com/office/drawing/2014/main" id="{B5B8589D-EA53-4DAB-99E2-9D9090823178}"/>
              </a:ext>
            </a:extLst>
          </p:cNvPr>
          <p:cNvSpPr>
            <a:spLocks noGrp="1"/>
          </p:cNvSpPr>
          <p:nvPr>
            <p:ph type="body" sz="quarter" idx="23" hasCustomPrompt="1"/>
          </p:nvPr>
        </p:nvSpPr>
        <p:spPr>
          <a:xfrm>
            <a:off x="4572000" y="23698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1" name="テキスト プレースホルダー 14">
            <a:extLst>
              <a:ext uri="{FF2B5EF4-FFF2-40B4-BE49-F238E27FC236}">
                <a16:creationId xmlns:a16="http://schemas.microsoft.com/office/drawing/2014/main" id="{3987225D-B364-439E-82C7-C7969A97A20E}"/>
              </a:ext>
            </a:extLst>
          </p:cNvPr>
          <p:cNvSpPr>
            <a:spLocks noGrp="1"/>
          </p:cNvSpPr>
          <p:nvPr>
            <p:ph type="body" sz="quarter" idx="24" hasCustomPrompt="1"/>
          </p:nvPr>
        </p:nvSpPr>
        <p:spPr>
          <a:xfrm>
            <a:off x="4572000" y="36906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2" name="テキスト プレースホルダー 14">
            <a:extLst>
              <a:ext uri="{FF2B5EF4-FFF2-40B4-BE49-F238E27FC236}">
                <a16:creationId xmlns:a16="http://schemas.microsoft.com/office/drawing/2014/main" id="{EDCB60A9-D806-4591-94E2-17F57DA2E9B7}"/>
              </a:ext>
            </a:extLst>
          </p:cNvPr>
          <p:cNvSpPr>
            <a:spLocks noGrp="1"/>
          </p:cNvSpPr>
          <p:nvPr>
            <p:ph type="body" sz="quarter" idx="25" hasCustomPrompt="1"/>
          </p:nvPr>
        </p:nvSpPr>
        <p:spPr>
          <a:xfrm>
            <a:off x="4572000" y="50114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3" name="テキスト プレースホルダー 14">
            <a:extLst>
              <a:ext uri="{FF2B5EF4-FFF2-40B4-BE49-F238E27FC236}">
                <a16:creationId xmlns:a16="http://schemas.microsoft.com/office/drawing/2014/main" id="{AF3B0A9A-E2DF-4E94-A6F5-2060D545FFC5}"/>
              </a:ext>
            </a:extLst>
          </p:cNvPr>
          <p:cNvSpPr>
            <a:spLocks noGrp="1"/>
          </p:cNvSpPr>
          <p:nvPr>
            <p:ph type="body" sz="quarter" idx="26" hasCustomPrompt="1"/>
          </p:nvPr>
        </p:nvSpPr>
        <p:spPr>
          <a:xfrm>
            <a:off x="6713934" y="23698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4" name="テキスト プレースホルダー 14">
            <a:extLst>
              <a:ext uri="{FF2B5EF4-FFF2-40B4-BE49-F238E27FC236}">
                <a16:creationId xmlns:a16="http://schemas.microsoft.com/office/drawing/2014/main" id="{BA5D4F1E-8689-4706-BCE9-1B9A870AE7C8}"/>
              </a:ext>
            </a:extLst>
          </p:cNvPr>
          <p:cNvSpPr>
            <a:spLocks noGrp="1"/>
          </p:cNvSpPr>
          <p:nvPr>
            <p:ph type="body" sz="quarter" idx="27" hasCustomPrompt="1"/>
          </p:nvPr>
        </p:nvSpPr>
        <p:spPr>
          <a:xfrm>
            <a:off x="6713934" y="3664010"/>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5" name="テキスト プレースホルダー 14">
            <a:extLst>
              <a:ext uri="{FF2B5EF4-FFF2-40B4-BE49-F238E27FC236}">
                <a16:creationId xmlns:a16="http://schemas.microsoft.com/office/drawing/2014/main" id="{690D4AE5-D21D-4E9C-91C3-982383AD8527}"/>
              </a:ext>
            </a:extLst>
          </p:cNvPr>
          <p:cNvSpPr>
            <a:spLocks noGrp="1"/>
          </p:cNvSpPr>
          <p:nvPr>
            <p:ph type="body" sz="quarter" idx="28" hasCustomPrompt="1"/>
          </p:nvPr>
        </p:nvSpPr>
        <p:spPr>
          <a:xfrm>
            <a:off x="6713934" y="50114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Tree>
    <p:extLst>
      <p:ext uri="{BB962C8B-B14F-4D97-AF65-F5344CB8AC3E}">
        <p14:creationId xmlns:p14="http://schemas.microsoft.com/office/powerpoint/2010/main" val="197336850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終わり">
    <p:spTree>
      <p:nvGrpSpPr>
        <p:cNvPr id="1" name=""/>
        <p:cNvGrpSpPr/>
        <p:nvPr/>
      </p:nvGrpSpPr>
      <p:grpSpPr>
        <a:xfrm>
          <a:off x="0" y="0"/>
          <a:ext cx="0" cy="0"/>
          <a:chOff x="0" y="0"/>
          <a:chExt cx="0" cy="0"/>
        </a:xfrm>
      </p:grpSpPr>
      <p:sp>
        <p:nvSpPr>
          <p:cNvPr id="4" name="Line 5"/>
          <p:cNvSpPr>
            <a:spLocks noChangeShapeType="1"/>
          </p:cNvSpPr>
          <p:nvPr/>
        </p:nvSpPr>
        <p:spPr bwMode="auto">
          <a:xfrm>
            <a:off x="304800" y="3784003"/>
            <a:ext cx="8496300" cy="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sz="1350"/>
          </a:p>
        </p:txBody>
      </p:sp>
      <p:sp>
        <p:nvSpPr>
          <p:cNvPr id="6" name="正方形/長方形 5">
            <a:extLst>
              <a:ext uri="{FF2B5EF4-FFF2-40B4-BE49-F238E27FC236}">
                <a16:creationId xmlns:a16="http://schemas.microsoft.com/office/drawing/2014/main" id="{F3CCFACF-2280-4039-9543-40CB1BCA1A89}"/>
              </a:ext>
            </a:extLst>
          </p:cNvPr>
          <p:cNvSpPr/>
          <p:nvPr/>
        </p:nvSpPr>
        <p:spPr bwMode="auto">
          <a:xfrm>
            <a:off x="0" y="2402519"/>
            <a:ext cx="9144000" cy="2052961"/>
          </a:xfrm>
          <a:prstGeom prst="rect">
            <a:avLst/>
          </a:prstGeom>
          <a:solidFill>
            <a:srgbClr val="3D7BB9"/>
          </a:solidFill>
          <a:ln w="9525" cap="flat" cmpd="sng" algn="ctr">
            <a:solidFill>
              <a:schemeClr val="tx1"/>
            </a:solidFill>
            <a:prstDash val="solid"/>
            <a:round/>
            <a:headEnd type="none" w="med" len="med"/>
            <a:tailEnd type="triangle" w="med" len="med"/>
          </a:ln>
          <a:effectLst/>
        </p:spPr>
        <p:txBody>
          <a:bodyPr vert="horz" wrap="square" lIns="67500" tIns="35100" rIns="67500" bIns="35100" numCol="1" rtlCol="0" anchor="t" anchorCtr="0" compatLnSpc="1">
            <a:prstTxWarp prst="textNoShape">
              <a:avLst/>
            </a:prstTxWarp>
            <a:spAutoFit/>
          </a:bodyPr>
          <a:lstStyle/>
          <a:p>
            <a:pPr marL="0" marR="0" indent="0" algn="l" defTabSz="685800" rtl="0" eaLnBrk="1" fontAlgn="base" latinLnBrk="0" hangingPunct="1">
              <a:lnSpc>
                <a:spcPct val="90000"/>
              </a:lnSpc>
              <a:spcBef>
                <a:spcPct val="20000"/>
              </a:spcBef>
              <a:spcAft>
                <a:spcPct val="0"/>
              </a:spcAft>
              <a:buClrTx/>
              <a:buSzTx/>
              <a:buFontTx/>
              <a:buNone/>
              <a:tabLst/>
            </a:pPr>
            <a:endParaRPr kumimoji="1" lang="ja-JP" altLang="en-US" sz="135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Tree>
    <p:extLst>
      <p:ext uri="{BB962C8B-B14F-4D97-AF65-F5344CB8AC3E}">
        <p14:creationId xmlns:p14="http://schemas.microsoft.com/office/powerpoint/2010/main" val="51976287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10" name="Freeform 9"/>
          <p:cNvSpPr/>
          <p:nvPr/>
        </p:nvSpPr>
        <p:spPr>
          <a:xfrm>
            <a:off x="4761" y="-3882"/>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hasCustomPrompt="1"/>
          </p:nvPr>
        </p:nvSpPr>
        <p:spPr>
          <a:xfrm>
            <a:off x="600075" y="4748868"/>
            <a:ext cx="8515350" cy="317434"/>
          </a:xfrm>
        </p:spPr>
        <p:txBody>
          <a:bodyPr lIns="91440" rIns="91440" anchor="t">
            <a:normAutofit/>
          </a:bodyPr>
          <a:lstStyle>
            <a:lvl1pPr marL="0" indent="0" algn="l">
              <a:lnSpc>
                <a:spcPct val="100000"/>
              </a:lnSpc>
              <a:spcBef>
                <a:spcPts val="0"/>
              </a:spcBef>
              <a:buNone/>
              <a:defRPr sz="1600">
                <a:solidFill>
                  <a:schemeClr val="tx1">
                    <a:lumMod val="50000"/>
                    <a:lumOff val="50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開催日</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3" name="テキスト プレースホルダー 12"/>
          <p:cNvSpPr>
            <a:spLocks noGrp="1"/>
          </p:cNvSpPr>
          <p:nvPr>
            <p:ph type="body" sz="quarter" idx="13" hasCustomPrompt="1"/>
          </p:nvPr>
        </p:nvSpPr>
        <p:spPr>
          <a:xfrm>
            <a:off x="600075" y="5136561"/>
            <a:ext cx="8543925" cy="320675"/>
          </a:xfrm>
        </p:spPr>
        <p:txBody>
          <a:bodyPr vert="horz" lIns="91440" tIns="45720" rIns="91440" bIns="45720" rtlCol="0" anchor="t">
            <a:noAutofit/>
          </a:bodyPr>
          <a:lstStyle>
            <a:lvl1pPr>
              <a:defRPr lang="ja-JP" altLang="en-US" sz="1800" dirty="0">
                <a:solidFill>
                  <a:schemeClr val="tx1">
                    <a:lumMod val="65000"/>
                    <a:lumOff val="35000"/>
                  </a:schemeClr>
                </a:solidFill>
              </a:defRPr>
            </a:lvl1pPr>
          </a:lstStyle>
          <a:p>
            <a:pPr marL="0" lvl="0" indent="0">
              <a:spcBef>
                <a:spcPts val="0"/>
              </a:spcBef>
              <a:buNone/>
            </a:pPr>
            <a:r>
              <a:rPr kumimoji="1" lang="ja-JP" altLang="en-US" dirty="0"/>
              <a:t>講座名</a:t>
            </a:r>
          </a:p>
        </p:txBody>
      </p:sp>
      <p:sp>
        <p:nvSpPr>
          <p:cNvPr id="16" name="テキスト プレースホルダー 15"/>
          <p:cNvSpPr>
            <a:spLocks noGrp="1"/>
          </p:cNvSpPr>
          <p:nvPr>
            <p:ph type="body" sz="quarter" idx="14"/>
          </p:nvPr>
        </p:nvSpPr>
        <p:spPr>
          <a:xfrm>
            <a:off x="3841339" y="73506"/>
            <a:ext cx="5281841" cy="1331912"/>
          </a:xfrm>
        </p:spPr>
        <p:txBody>
          <a:bodyPr>
            <a:normAutofit/>
          </a:bodyPr>
          <a:lstStyle>
            <a:lvl1pPr algn="r">
              <a:lnSpc>
                <a:spcPts val="1040"/>
              </a:lnSpc>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マスター テキストの書式設定</a:t>
            </a:r>
          </a:p>
        </p:txBody>
      </p:sp>
    </p:spTree>
    <p:extLst>
      <p:ext uri="{BB962C8B-B14F-4D97-AF65-F5344CB8AC3E}">
        <p14:creationId xmlns:p14="http://schemas.microsoft.com/office/powerpoint/2010/main" val="27015866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800"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0"/>
            <a:ext cx="2324100" cy="318370"/>
          </a:xfrm>
          <a:solidFill>
            <a:srgbClr val="336699"/>
          </a:solidFill>
        </p:spPr>
        <p:txBody>
          <a:bodyPr/>
          <a:lstStyle>
            <a:lvl1pPr marL="0" indent="0">
              <a:buNone/>
              <a:defRPr sz="16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35731" indent="-135731">
              <a:lnSpc>
                <a:spcPct val="100000"/>
              </a:lnSpc>
              <a:buFont typeface="Wingdings" panose="05000000000000000000" pitchFamily="2" charset="2"/>
              <a:buChar char="n"/>
              <a:defRPr sz="2800" b="0"/>
            </a:lvl1pPr>
            <a:lvl2pPr marL="401241" indent="-130969">
              <a:lnSpc>
                <a:spcPct val="100000"/>
              </a:lnSpc>
              <a:buFont typeface="メイリオ" panose="020B0604030504040204" pitchFamily="50" charset="-128"/>
              <a:buChar char="⁃"/>
              <a:defRPr sz="2400" b="0"/>
            </a:lvl2pPr>
            <a:lvl3pPr marL="672704" indent="-136922">
              <a:lnSpc>
                <a:spcPct val="100000"/>
              </a:lnSpc>
              <a:buFont typeface="Times New Roman" panose="02020603050405020304" pitchFamily="18" charset="0"/>
              <a:buChar char="̵"/>
              <a:defRPr sz="2400" b="0"/>
            </a:lvl3pPr>
            <a:lvl4pPr marL="944166" indent="-136922">
              <a:lnSpc>
                <a:spcPct val="100000"/>
              </a:lnSpc>
              <a:buFont typeface="メイリオ" panose="020B0604030504040204" pitchFamily="50" charset="-128"/>
              <a:buChar char="‑"/>
              <a:defRPr sz="2400" b="0"/>
            </a:lvl4pPr>
            <a:lvl5pPr marL="1209675" indent="-130969">
              <a:lnSpc>
                <a:spcPct val="100000"/>
              </a:lnSpc>
              <a:buFont typeface="Times New Roman" panose="02020603050405020304" pitchFamily="18" charset="0"/>
              <a:buChar char="̵"/>
              <a:defRPr sz="24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39461571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2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4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35731" indent="-135731">
              <a:lnSpc>
                <a:spcPct val="100000"/>
              </a:lnSpc>
              <a:buFont typeface="Wingdings" panose="05000000000000000000" pitchFamily="2" charset="2"/>
              <a:buChar char="n"/>
              <a:defRPr sz="2000" b="1"/>
            </a:lvl1pPr>
            <a:lvl2pPr marL="401241" indent="-130969">
              <a:lnSpc>
                <a:spcPct val="100000"/>
              </a:lnSpc>
              <a:buFont typeface="メイリオ" panose="020B0604030504040204" pitchFamily="50" charset="-128"/>
              <a:buChar char="⁃"/>
              <a:defRPr sz="1800" b="0"/>
            </a:lvl2pPr>
            <a:lvl3pPr marL="672704" indent="-136922">
              <a:lnSpc>
                <a:spcPct val="100000"/>
              </a:lnSpc>
              <a:buFont typeface="Times New Roman" panose="02020603050405020304" pitchFamily="18" charset="0"/>
              <a:buChar char="̵"/>
              <a:defRPr sz="1800" b="0"/>
            </a:lvl3pPr>
            <a:lvl4pPr marL="944166" indent="-136922">
              <a:lnSpc>
                <a:spcPct val="100000"/>
              </a:lnSpc>
              <a:buFont typeface="メイリオ" panose="020B0604030504040204" pitchFamily="50" charset="-128"/>
              <a:buChar char="‑"/>
              <a:defRPr sz="1800" b="0"/>
            </a:lvl4pPr>
            <a:lvl5pPr marL="1209675" indent="-130969">
              <a:lnSpc>
                <a:spcPct val="100000"/>
              </a:lnSpc>
              <a:buFont typeface="Times New Roman" panose="02020603050405020304" pitchFamily="18" charset="0"/>
              <a:buChar char="̵"/>
              <a:defRPr sz="18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107802509"/>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タイトルとコンテンツ">
  <p:cSld name="4_タイトルとコンテンツ">
    <p:spTree>
      <p:nvGrpSpPr>
        <p:cNvPr id="1" name="Shape 144"/>
        <p:cNvGrpSpPr/>
        <p:nvPr/>
      </p:nvGrpSpPr>
      <p:grpSpPr>
        <a:xfrm>
          <a:off x="0" y="0"/>
          <a:ext cx="0" cy="0"/>
          <a:chOff x="0" y="0"/>
          <a:chExt cx="0" cy="0"/>
        </a:xfrm>
      </p:grpSpPr>
      <p:sp>
        <p:nvSpPr>
          <p:cNvPr id="145" name="Google Shape;145;g22afd113ad6_0_657"/>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9pPr>
          </a:lstStyle>
          <a:p>
            <a:pPr marL="0" lvl="0" indent="0" algn="r" rtl="0">
              <a:spcBef>
                <a:spcPts val="0"/>
              </a:spcBef>
              <a:spcAft>
                <a:spcPts val="0"/>
              </a:spcAft>
              <a:buNone/>
            </a:pPr>
            <a:fld id="{00000000-1234-1234-1234-123412341234}" type="slidenum">
              <a:rPr lang="ja-JP"/>
              <a:t>‹#›</a:t>
            </a:fld>
            <a:endParaRPr/>
          </a:p>
        </p:txBody>
      </p:sp>
      <p:sp>
        <p:nvSpPr>
          <p:cNvPr id="146" name="Google Shape;146;g22afd113ad6_0_657"/>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2400" b="1"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g22afd113ad6_0_657"/>
          <p:cNvSpPr txBox="1">
            <a:spLocks noGrp="1"/>
          </p:cNvSpPr>
          <p:nvPr>
            <p:ph type="body" idx="1"/>
          </p:nvPr>
        </p:nvSpPr>
        <p:spPr>
          <a:xfrm>
            <a:off x="304800" y="35961"/>
            <a:ext cx="2324100" cy="268800"/>
          </a:xfrm>
          <a:prstGeom prst="rect">
            <a:avLst/>
          </a:prstGeom>
          <a:solidFill>
            <a:srgbClr val="336699"/>
          </a:solid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chemeClr val="lt1"/>
              </a:buClr>
              <a:buSzPts val="1200"/>
              <a:buNone/>
              <a:defRPr sz="120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8" name="Google Shape;148;g22afd113ad6_0_657"/>
          <p:cNvSpPr txBox="1">
            <a:spLocks noGrp="1"/>
          </p:cNvSpPr>
          <p:nvPr>
            <p:ph type="body" idx="2"/>
          </p:nvPr>
        </p:nvSpPr>
        <p:spPr>
          <a:xfrm>
            <a:off x="304800" y="978020"/>
            <a:ext cx="8534400" cy="54102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142976"/>
              </a:buClr>
              <a:buSzPts val="2400"/>
              <a:buFont typeface="Noto Sans Symbols"/>
              <a:buChar char="■"/>
              <a:defRPr sz="2400" b="1"/>
            </a:lvl1pPr>
            <a:lvl2pPr marL="914400" lvl="1" indent="-355600" algn="l">
              <a:lnSpc>
                <a:spcPct val="100000"/>
              </a:lnSpc>
              <a:spcBef>
                <a:spcPts val="400"/>
              </a:spcBef>
              <a:spcAft>
                <a:spcPts val="0"/>
              </a:spcAft>
              <a:buClr>
                <a:srgbClr val="142976"/>
              </a:buClr>
              <a:buSzPts val="2000"/>
              <a:buFont typeface="Meiryo"/>
              <a:buChar char="⁃"/>
              <a:defRPr sz="2000" b="0"/>
            </a:lvl2pPr>
            <a:lvl3pPr marL="1371600" lvl="2" indent="-355600" algn="l">
              <a:lnSpc>
                <a:spcPct val="100000"/>
              </a:lnSpc>
              <a:spcBef>
                <a:spcPts val="400"/>
              </a:spcBef>
              <a:spcAft>
                <a:spcPts val="0"/>
              </a:spcAft>
              <a:buClr>
                <a:srgbClr val="142976"/>
              </a:buClr>
              <a:buSzPts val="2000"/>
              <a:buFont typeface="Times New Roman"/>
              <a:buChar char="̵"/>
              <a:defRPr sz="2000" b="0"/>
            </a:lvl3pPr>
            <a:lvl4pPr marL="1828800" lvl="3" indent="-355600" algn="l">
              <a:lnSpc>
                <a:spcPct val="100000"/>
              </a:lnSpc>
              <a:spcBef>
                <a:spcPts val="400"/>
              </a:spcBef>
              <a:spcAft>
                <a:spcPts val="0"/>
              </a:spcAft>
              <a:buClr>
                <a:srgbClr val="142976"/>
              </a:buClr>
              <a:buSzPts val="2000"/>
              <a:buFont typeface="Meiryo"/>
              <a:buChar char="‑"/>
              <a:defRPr sz="2000" b="0"/>
            </a:lvl4pPr>
            <a:lvl5pPr marL="2286000" lvl="4" indent="-355600" algn="l">
              <a:lnSpc>
                <a:spcPct val="100000"/>
              </a:lnSpc>
              <a:spcBef>
                <a:spcPts val="400"/>
              </a:spcBef>
              <a:spcAft>
                <a:spcPts val="0"/>
              </a:spcAft>
              <a:buClr>
                <a:srgbClr val="142976"/>
              </a:buClr>
              <a:buSzPts val="2000"/>
              <a:buFont typeface="Times New Roman"/>
              <a:buChar char="̵"/>
              <a:defRPr sz="2000" b="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9" name="Google Shape;149;g22afd113ad6_0_657"/>
          <p:cNvSpPr txBox="1">
            <a:spLocks noGrp="1"/>
          </p:cNvSpPr>
          <p:nvPr>
            <p:ph type="body" idx="3"/>
          </p:nvPr>
        </p:nvSpPr>
        <p:spPr>
          <a:xfrm>
            <a:off x="0" y="6626320"/>
            <a:ext cx="8229600" cy="231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rgbClr val="142976"/>
              </a:buClr>
              <a:buSzPts val="1200"/>
              <a:buNone/>
              <a:defRPr sz="1200"/>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06661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884AFEC-E4FB-48E8-A358-790F9A631F70}" type="datetimeFigureOut">
              <a:rPr kumimoji="1" lang="ja-JP" altLang="en-US" smtClean="0"/>
              <a:t>2024/4/18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1488247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884AFEC-E4FB-48E8-A358-790F9A631F70}" type="datetimeFigureOut">
              <a:rPr kumimoji="1" lang="ja-JP" altLang="en-US" smtClean="0"/>
              <a:t>2024/4/18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1244730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884AFEC-E4FB-48E8-A358-790F9A631F70}" type="datetimeFigureOut">
              <a:rPr kumimoji="1" lang="ja-JP" altLang="en-US" smtClean="0"/>
              <a:t>2024/4/18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258651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4AFEC-E4FB-48E8-A358-790F9A631F70}" type="datetimeFigureOut">
              <a:rPr kumimoji="1" lang="ja-JP" altLang="en-US" smtClean="0"/>
              <a:t>2024/4/18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332655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884AFEC-E4FB-48E8-A358-790F9A631F70}" type="datetimeFigureOut">
              <a:rPr kumimoji="1" lang="ja-JP" altLang="en-US" smtClean="0"/>
              <a:t>2024/4/18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38889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884AFEC-E4FB-48E8-A358-790F9A631F70}" type="datetimeFigureOut">
              <a:rPr kumimoji="1" lang="ja-JP" altLang="en-US" smtClean="0"/>
              <a:t>2024/4/18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375581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theme" Target="../theme/theme2.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4AFEC-E4FB-48E8-A358-790F9A631F70}" type="datetimeFigureOut">
              <a:rPr kumimoji="1" lang="ja-JP" altLang="en-US" smtClean="0"/>
              <a:t>2024/4/18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70889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5" r:id="rId12"/>
    <p:sldLayoutId id="2147483666" r:id="rId13"/>
    <p:sldLayoutId id="2147483667" r:id="rId14"/>
    <p:sldLayoutId id="2147483668" r:id="rId15"/>
    <p:sldLayoutId id="2147483669" r:id="rId16"/>
    <p:sldLayoutId id="2147483670" r:id="rId17"/>
    <p:sldLayoutId id="2147483671" r:id="rId18"/>
    <p:sldLayoutId id="2147483684" r:id="rId19"/>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412196"/>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dirty="0"/>
              <a:t>マスタ タイトルの書式設定</a:t>
            </a:r>
            <a:r>
              <a:rPr lang="en-US" altLang="ja-JP" dirty="0"/>
              <a:t>aa</a:t>
            </a:r>
          </a:p>
        </p:txBody>
      </p:sp>
      <p:sp>
        <p:nvSpPr>
          <p:cNvPr id="1027" name="Rectangle 3"/>
          <p:cNvSpPr>
            <a:spLocks noGrp="1" noChangeArrowheads="1"/>
          </p:cNvSpPr>
          <p:nvPr>
            <p:ph type="body" idx="1"/>
          </p:nvPr>
        </p:nvSpPr>
        <p:spPr bwMode="auto">
          <a:xfrm>
            <a:off x="228600" y="1022352"/>
            <a:ext cx="8763000" cy="530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r>
              <a:rPr lang="en-US" altLang="ja-JP" dirty="0" err="1"/>
              <a:t>aaa</a:t>
            </a:r>
            <a:endParaRPr lang="en-US" altLang="ja-JP" dirty="0"/>
          </a:p>
          <a:p>
            <a:pPr lvl="1"/>
            <a:r>
              <a:rPr lang="ja-JP" altLang="en-US" dirty="0"/>
              <a:t>第 </a:t>
            </a:r>
            <a:r>
              <a:rPr lang="en-US" altLang="ja-JP" dirty="0"/>
              <a:t>2 </a:t>
            </a:r>
            <a:r>
              <a:rPr lang="ja-JP" altLang="en-US" dirty="0"/>
              <a:t>レベル</a:t>
            </a:r>
            <a:r>
              <a:rPr lang="en-US" altLang="ja-JP" dirty="0" err="1"/>
              <a:t>aaa</a:t>
            </a:r>
            <a:endParaRPr lang="en-US" altLang="ja-JP" dirty="0"/>
          </a:p>
          <a:p>
            <a:pPr lvl="2"/>
            <a:r>
              <a:rPr lang="ja-JP" altLang="en-US" dirty="0"/>
              <a:t>第 </a:t>
            </a:r>
            <a:r>
              <a:rPr lang="en-US" altLang="ja-JP" dirty="0"/>
              <a:t>3 </a:t>
            </a:r>
            <a:r>
              <a:rPr lang="ja-JP" altLang="en-US" dirty="0"/>
              <a:t>レベル</a:t>
            </a:r>
            <a:r>
              <a:rPr lang="en-US" altLang="ja-JP" dirty="0" err="1"/>
              <a:t>aaa</a:t>
            </a:r>
            <a:endParaRPr lang="en-US" altLang="ja-JP" dirty="0"/>
          </a:p>
          <a:p>
            <a:pPr lvl="3"/>
            <a:r>
              <a:rPr lang="ja-JP" altLang="en-US" dirty="0"/>
              <a:t>第 </a:t>
            </a:r>
            <a:r>
              <a:rPr lang="en-US" altLang="ja-JP" dirty="0"/>
              <a:t>4 </a:t>
            </a:r>
            <a:r>
              <a:rPr lang="ja-JP" altLang="en-US" dirty="0"/>
              <a:t>レベル</a:t>
            </a:r>
            <a:r>
              <a:rPr lang="en-US" altLang="ja-JP" dirty="0" err="1"/>
              <a:t>aaa</a:t>
            </a:r>
            <a:endParaRPr lang="en-US" altLang="ja-JP" dirty="0"/>
          </a:p>
          <a:p>
            <a:pPr lvl="4"/>
            <a:r>
              <a:rPr lang="ja-JP" altLang="en-US" dirty="0"/>
              <a:t>第 </a:t>
            </a:r>
            <a:r>
              <a:rPr lang="en-US" altLang="ja-JP" dirty="0"/>
              <a:t>5 </a:t>
            </a:r>
            <a:r>
              <a:rPr lang="ja-JP" altLang="en-US" dirty="0"/>
              <a:t>レベル</a:t>
            </a:r>
            <a:r>
              <a:rPr lang="en-US" altLang="ja-JP" dirty="0" err="1"/>
              <a:t>aaa</a:t>
            </a:r>
            <a:endParaRPr lang="en-US" altLang="ja-JP" dirty="0"/>
          </a:p>
        </p:txBody>
      </p:sp>
      <p:sp>
        <p:nvSpPr>
          <p:cNvPr id="233476" name="Rectangle 4"/>
          <p:cNvSpPr>
            <a:spLocks noGrp="1" noChangeArrowheads="1"/>
          </p:cNvSpPr>
          <p:nvPr>
            <p:ph type="sldNum" sz="quarter" idx="4"/>
          </p:nvPr>
        </p:nvSpPr>
        <p:spPr bwMode="auto">
          <a:xfrm>
            <a:off x="8534400" y="6553200"/>
            <a:ext cx="606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50">
                <a:ea typeface="ＭＳ 明朝" panose="02020609040205080304" pitchFamily="17" charset="-128"/>
              </a:defRPr>
            </a:lvl1pPr>
          </a:lstStyle>
          <a:p>
            <a:fld id="{9D5CD4A6-B6C0-4D59-AF8F-F5056B56641C}" type="slidenum">
              <a:rPr kumimoji="1" lang="ja-JP" altLang="en-US" smtClean="0"/>
              <a:t>‹#›</a:t>
            </a:fld>
            <a:endParaRPr kumimoji="1" lang="ja-JP" altLang="en-US"/>
          </a:p>
        </p:txBody>
      </p:sp>
      <p:sp>
        <p:nvSpPr>
          <p:cNvPr id="1029" name="Line 5"/>
          <p:cNvSpPr>
            <a:spLocks noChangeShapeType="1"/>
          </p:cNvSpPr>
          <p:nvPr/>
        </p:nvSpPr>
        <p:spPr bwMode="auto">
          <a:xfrm>
            <a:off x="304800" y="836613"/>
            <a:ext cx="8496300" cy="0"/>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sz="1350"/>
          </a:p>
        </p:txBody>
      </p:sp>
    </p:spTree>
    <p:extLst>
      <p:ext uri="{BB962C8B-B14F-4D97-AF65-F5344CB8AC3E}">
        <p14:creationId xmlns:p14="http://schemas.microsoft.com/office/powerpoint/2010/main" val="116496397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15" r:id="rId16"/>
  </p:sldLayoutIdLst>
  <p:transition/>
  <p:hf hdr="0" ftr="0" dt="0"/>
  <p:txStyles>
    <p:titleStyle>
      <a:lvl1pPr algn="l" rtl="0" eaLnBrk="1" fontAlgn="base" hangingPunct="1">
        <a:spcBef>
          <a:spcPct val="0"/>
        </a:spcBef>
        <a:spcAft>
          <a:spcPct val="0"/>
        </a:spcAft>
        <a:defRPr kumimoji="1" sz="2400" u="sng">
          <a:solidFill>
            <a:srgbClr val="142976"/>
          </a:solidFill>
          <a:latin typeface="+mj-lt"/>
          <a:ea typeface="+mj-ea"/>
          <a:cs typeface="+mj-cs"/>
        </a:defRPr>
      </a:lvl1pPr>
      <a:lvl2pPr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2pPr>
      <a:lvl3pPr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3pPr>
      <a:lvl4pPr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4pPr>
      <a:lvl5pPr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5pPr>
      <a:lvl6pPr marL="342900"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6pPr>
      <a:lvl7pPr marL="685800"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7pPr>
      <a:lvl8pPr marL="1028700"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8pPr>
      <a:lvl9pPr marL="1371600"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9pPr>
    </p:titleStyle>
    <p:bodyStyle>
      <a:lvl1pPr marL="135731" indent="-135731" algn="l" rtl="0" eaLnBrk="1" fontAlgn="base" hangingPunct="1">
        <a:spcBef>
          <a:spcPct val="20000"/>
        </a:spcBef>
        <a:spcAft>
          <a:spcPct val="0"/>
        </a:spcAft>
        <a:buFont typeface="Wingdings" panose="05000000000000000000" pitchFamily="2" charset="2"/>
        <a:buChar char="l"/>
        <a:defRPr kumimoji="1" sz="2100">
          <a:solidFill>
            <a:srgbClr val="142976"/>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5.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5.xml"/><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5.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5.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5.xml"/><Relationship Id="rId5" Type="http://schemas.openxmlformats.org/officeDocument/2006/relationships/image" Target="../media/image9.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5.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35.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5.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3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5.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bwMode="auto">
          <a:xfrm>
            <a:off x="-45658" y="-76200"/>
            <a:ext cx="9222846" cy="4258925"/>
          </a:xfrm>
          <a:prstGeom prst="rect">
            <a:avLst/>
          </a:prstGeom>
          <a:solidFill>
            <a:srgbClr val="002060"/>
          </a:solidFill>
          <a:ln w="19050" cap="flat" cmpd="sng" algn="ctr">
            <a:noFill/>
            <a:prstDash val="solid"/>
            <a:round/>
            <a:headEnd type="none" w="med" len="med"/>
            <a:tailEnd type="triangle" w="med" len="med"/>
          </a:ln>
          <a:effectLst/>
        </p:spPr>
        <p:txBody>
          <a:bodyPr rot="0" spcFirstLastPara="0" vertOverflow="overflow" horzOverflow="overflow" vert="horz" wrap="square" lIns="90000" tIns="46800" rIns="90000" bIns="4680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90000"/>
              </a:lnSpc>
              <a:spcBef>
                <a:spcPct val="20000"/>
              </a:spcBef>
              <a:spcAft>
                <a:spcPct val="0"/>
              </a:spcAft>
              <a:buClrTx/>
              <a:buSzTx/>
              <a:buFontTx/>
              <a:buNone/>
              <a:tabLst/>
              <a:defRPr/>
            </a:pPr>
            <a:endParaRPr kumimoji="1" lang="ja-JP" altLang="en-US" sz="1800" b="1"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サブタイトル 5"/>
          <p:cNvSpPr txBox="1">
            <a:spLocks/>
          </p:cNvSpPr>
          <p:nvPr/>
        </p:nvSpPr>
        <p:spPr bwMode="auto">
          <a:xfrm>
            <a:off x="197926" y="4540511"/>
            <a:ext cx="8904502" cy="1815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Wingdings" panose="05000000000000000000" pitchFamily="2" charset="2"/>
              <a:buNone/>
              <a:defRPr kumimoji="1" sz="2372">
                <a:solidFill>
                  <a:schemeClr val="tx1"/>
                </a:solidFill>
                <a:latin typeface="Century" pitchFamily="18" charset="0"/>
                <a:ea typeface="ＭＳ ゴシック" pitchFamily="49" charset="-128"/>
                <a:cs typeface="+mn-cs"/>
              </a:defRPr>
            </a:lvl1pPr>
            <a:lvl2pPr marL="528666" indent="-172561" algn="l" rtl="0" eaLnBrk="0" fontAlgn="base" hangingPunct="0">
              <a:spcBef>
                <a:spcPct val="20000"/>
              </a:spcBef>
              <a:spcAft>
                <a:spcPct val="0"/>
              </a:spcAft>
              <a:buFont typeface="Arial" panose="020B0604020202020204" pitchFamily="34" charset="0"/>
              <a:buChar char="•"/>
              <a:defRPr kumimoji="1" sz="2372">
                <a:solidFill>
                  <a:schemeClr val="tx1"/>
                </a:solidFill>
                <a:latin typeface="+mn-lt"/>
                <a:ea typeface="+mn-ea"/>
                <a:cs typeface="+mn-cs"/>
              </a:defRPr>
            </a:lvl2pPr>
            <a:lvl3pPr marL="886340" indent="-180406" algn="l" rtl="0" eaLnBrk="0" fontAlgn="base" hangingPunct="0">
              <a:spcBef>
                <a:spcPct val="20000"/>
              </a:spcBef>
              <a:spcAft>
                <a:spcPct val="0"/>
              </a:spcAft>
              <a:buFont typeface="Times New Roman" panose="02020603050405020304" pitchFamily="18" charset="0"/>
              <a:buChar char="–"/>
              <a:defRPr kumimoji="1" sz="2372">
                <a:solidFill>
                  <a:schemeClr val="tx1"/>
                </a:solidFill>
                <a:latin typeface="+mn-lt"/>
                <a:ea typeface="+mn-ea"/>
                <a:cs typeface="+mn-cs"/>
              </a:defRPr>
            </a:lvl3pPr>
            <a:lvl4pPr marL="1244013" indent="-180406" algn="l" rtl="0" eaLnBrk="0" fontAlgn="base" hangingPunct="0">
              <a:spcBef>
                <a:spcPct val="20000"/>
              </a:spcBef>
              <a:spcAft>
                <a:spcPct val="0"/>
              </a:spcAft>
              <a:buChar char="–"/>
              <a:defRPr kumimoji="1" sz="2372">
                <a:solidFill>
                  <a:schemeClr val="tx1"/>
                </a:solidFill>
                <a:latin typeface="+mn-lt"/>
                <a:ea typeface="+mn-ea"/>
                <a:cs typeface="+mn-cs"/>
              </a:defRPr>
            </a:lvl4pPr>
            <a:lvl5pPr marL="1593843" indent="-172561" algn="l" rtl="0" eaLnBrk="0" fontAlgn="base" hangingPunct="0">
              <a:spcBef>
                <a:spcPct val="20000"/>
              </a:spcBef>
              <a:spcAft>
                <a:spcPct val="0"/>
              </a:spcAft>
              <a:buChar char="»"/>
              <a:defRPr kumimoji="1" sz="2372">
                <a:solidFill>
                  <a:schemeClr val="tx1"/>
                </a:solidFill>
                <a:latin typeface="+mn-lt"/>
                <a:ea typeface="+mn-ea"/>
                <a:cs typeface="+mn-cs"/>
              </a:defRPr>
            </a:lvl5pPr>
            <a:lvl6pPr marL="2045640" indent="-172561" algn="l" rtl="0" fontAlgn="base">
              <a:spcBef>
                <a:spcPct val="20000"/>
              </a:spcBef>
              <a:spcAft>
                <a:spcPct val="0"/>
              </a:spcAft>
              <a:buChar char="»"/>
              <a:defRPr kumimoji="1" sz="2372">
                <a:solidFill>
                  <a:schemeClr val="tx1"/>
                </a:solidFill>
                <a:latin typeface="+mn-lt"/>
                <a:ea typeface="+mn-ea"/>
                <a:cs typeface="+mn-cs"/>
              </a:defRPr>
            </a:lvl6pPr>
            <a:lvl7pPr marL="2497438" indent="-172561" algn="l" rtl="0" fontAlgn="base">
              <a:spcBef>
                <a:spcPct val="20000"/>
              </a:spcBef>
              <a:spcAft>
                <a:spcPct val="0"/>
              </a:spcAft>
              <a:buChar char="»"/>
              <a:defRPr kumimoji="1" sz="2372">
                <a:solidFill>
                  <a:schemeClr val="tx1"/>
                </a:solidFill>
                <a:latin typeface="+mn-lt"/>
                <a:ea typeface="+mn-ea"/>
                <a:cs typeface="+mn-cs"/>
              </a:defRPr>
            </a:lvl7pPr>
            <a:lvl8pPr marL="2949236" indent="-172561" algn="l" rtl="0" fontAlgn="base">
              <a:spcBef>
                <a:spcPct val="20000"/>
              </a:spcBef>
              <a:spcAft>
                <a:spcPct val="0"/>
              </a:spcAft>
              <a:buChar char="»"/>
              <a:defRPr kumimoji="1" sz="2372">
                <a:solidFill>
                  <a:schemeClr val="tx1"/>
                </a:solidFill>
                <a:latin typeface="+mn-lt"/>
                <a:ea typeface="+mn-ea"/>
                <a:cs typeface="+mn-cs"/>
              </a:defRPr>
            </a:lvl8pPr>
            <a:lvl9pPr marL="3401034" indent="-172561" algn="l" rtl="0" fontAlgn="base">
              <a:spcBef>
                <a:spcPct val="20000"/>
              </a:spcBef>
              <a:spcAft>
                <a:spcPct val="0"/>
              </a:spcAft>
              <a:buChar char="»"/>
              <a:defRPr kumimoji="1" sz="2372">
                <a:solidFill>
                  <a:schemeClr val="tx1"/>
                </a:solidFill>
                <a:latin typeface="+mn-lt"/>
                <a:ea typeface="+mn-ea"/>
                <a:cs typeface="+mn-cs"/>
              </a:defRPr>
            </a:lvl9pPr>
          </a:lstStyle>
          <a:p>
            <a:pPr algn="l" defTabSz="914400">
              <a:defRPr/>
            </a:pPr>
            <a:r>
              <a:rPr lang="en-US" altLang="ja-JP" sz="2000" b="1" kern="0">
                <a:solidFill>
                  <a:srgbClr val="002060"/>
                </a:solidFill>
                <a:latin typeface="メイリオ"/>
                <a:ea typeface="メイリオ"/>
              </a:rPr>
              <a:t>   </a:t>
            </a:r>
            <a:r>
              <a:rPr lang="en-US" altLang="ja-JP" sz="2000" b="1" u="sng" kern="0">
                <a:solidFill>
                  <a:srgbClr val="002060"/>
                </a:solidFill>
                <a:latin typeface="メイリオ"/>
                <a:ea typeface="メイリオ"/>
              </a:rPr>
              <a:t>Y</a:t>
            </a:r>
            <a:r>
              <a:rPr lang="en-US" altLang="zh-CN" sz="2000" b="1" u="sng" kern="0">
                <a:solidFill>
                  <a:srgbClr val="002060"/>
                </a:solidFill>
                <a:latin typeface="メイリオ"/>
                <a:ea typeface="メイリオ"/>
              </a:rPr>
              <a:t>ue Hou</a:t>
            </a:r>
            <a:r>
              <a:rPr lang="en-US" altLang="ja-JP" sz="2000" b="1" kern="0">
                <a:solidFill>
                  <a:srgbClr val="002060"/>
                </a:solidFill>
                <a:latin typeface="メイリオ"/>
                <a:ea typeface="メイリオ"/>
              </a:rPr>
              <a:t>     </a:t>
            </a:r>
            <a:r>
              <a:rPr lang="en-US" altLang="ja-JP" sz="2000" kern="0">
                <a:solidFill>
                  <a:srgbClr val="002060"/>
                </a:solidFill>
                <a:latin typeface="メイリオ"/>
                <a:ea typeface="メイリオ"/>
              </a:rPr>
              <a:t>Azumi </a:t>
            </a:r>
            <a:r>
              <a:rPr lang="en-US" altLang="ja-JP" sz="2000" kern="0" dirty="0">
                <a:solidFill>
                  <a:srgbClr val="002060"/>
                </a:solidFill>
                <a:latin typeface="メイリオ"/>
                <a:ea typeface="メイリオ"/>
              </a:rPr>
              <a:t>Takuya</a:t>
            </a: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endParaRPr lang="en-US" altLang="ja-JP" sz="2000" b="1" u="sng" kern="0" dirty="0">
              <a:solidFill>
                <a:srgbClr val="002060"/>
              </a:solidFill>
              <a:latin typeface="メイリオ" panose="020B0604030504040204" pitchFamily="50" charset="-128"/>
              <a:ea typeface="メイリオ" panose="020B0604030504040204" pitchFamily="50" charset="-128"/>
            </a:endParaRPr>
          </a:p>
          <a:p>
            <a:pPr algn="l" defTabSz="914400">
              <a:defRPr/>
            </a:pPr>
            <a:r>
              <a:rPr lang="en-US" altLang="ja-JP" sz="1600" b="1" kern="0" dirty="0">
                <a:solidFill>
                  <a:srgbClr val="002060"/>
                </a:solidFill>
                <a:latin typeface="メイリオ"/>
                <a:ea typeface="メイリオ"/>
              </a:rPr>
              <a:t>   </a:t>
            </a:r>
            <a:r>
              <a:rPr lang="en-US" altLang="ja-JP" sz="1600" kern="0" dirty="0">
                <a:solidFill>
                  <a:srgbClr val="002060"/>
                </a:solidFill>
                <a:latin typeface="メイリオ"/>
                <a:ea typeface="メイリオ"/>
              </a:rPr>
              <a:t>Saitama Univ.       Saitama Univ</a:t>
            </a:r>
            <a:r>
              <a:rPr lang="en-US" altLang="ja-JP" sz="1600" kern="0">
                <a:solidFill>
                  <a:srgbClr val="002060"/>
                </a:solidFill>
                <a:latin typeface="メイリオ"/>
                <a:ea typeface="メイリオ"/>
              </a:rPr>
              <a:t>.    </a:t>
            </a:r>
          </a:p>
          <a:p>
            <a:pPr algn="l" defTabSz="914400">
              <a:defRPr/>
            </a:pPr>
            <a:r>
              <a:rPr lang="en-US" altLang="ja-JP" sz="1600" kern="0">
                <a:solidFill>
                  <a:srgbClr val="002060"/>
                </a:solidFill>
                <a:latin typeface="メイリオ"/>
                <a:ea typeface="メイリオ"/>
              </a:rPr>
              <a:t>        Japan                  Japan                           </a:t>
            </a:r>
          </a:p>
          <a:p>
            <a:pPr algn="l" defTabSz="914400">
              <a:defRPr/>
            </a:pPr>
            <a:r>
              <a:rPr lang="en-US" altLang="ja-JP" sz="1600" kern="0">
                <a:solidFill>
                  <a:srgbClr val="002060"/>
                </a:solidFill>
                <a:latin typeface="メイリオ"/>
                <a:ea typeface="メイリオ"/>
              </a:rPr>
              <a:t>                                                                 </a:t>
            </a:r>
            <a:endParaRPr lang="en-US" altLang="ja-JP" sz="1600" i="0" strike="noStrike" kern="0" cap="none" spc="0" normalizeH="0" baseline="0" noProof="0" dirty="0">
              <a:ln>
                <a:noFill/>
              </a:ln>
              <a:solidFill>
                <a:srgbClr val="002060"/>
              </a:solidFill>
              <a:uLnTx/>
              <a:uFillTx/>
              <a:latin typeface="メイリオ"/>
              <a:ea typeface="メイリオ"/>
            </a:endParaRPr>
          </a:p>
        </p:txBody>
      </p:sp>
      <p:cxnSp>
        <p:nvCxnSpPr>
          <p:cNvPr id="19" name="Straight Connector 7"/>
          <p:cNvCxnSpPr/>
          <p:nvPr/>
        </p:nvCxnSpPr>
        <p:spPr>
          <a:xfrm flipV="1">
            <a:off x="147654" y="4563725"/>
            <a:ext cx="3632" cy="1491664"/>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CE270422-A77D-41C5-AAB9-B1DCD4CD9F71}"/>
              </a:ext>
            </a:extLst>
          </p:cNvPr>
          <p:cNvGrpSpPr/>
          <p:nvPr/>
        </p:nvGrpSpPr>
        <p:grpSpPr>
          <a:xfrm>
            <a:off x="-45657" y="-80129"/>
            <a:ext cx="9410992" cy="4347329"/>
            <a:chOff x="-1" y="952956"/>
            <a:chExt cx="7356568" cy="2327479"/>
          </a:xfrm>
        </p:grpSpPr>
        <p:sp>
          <p:nvSpPr>
            <p:cNvPr id="10" name="正方形/長方形 9">
              <a:extLst>
                <a:ext uri="{FF2B5EF4-FFF2-40B4-BE49-F238E27FC236}">
                  <a16:creationId xmlns:a16="http://schemas.microsoft.com/office/drawing/2014/main" id="{704AF8A0-92B8-4124-9C8F-D88874E8787A}"/>
                </a:ext>
              </a:extLst>
            </p:cNvPr>
            <p:cNvSpPr/>
            <p:nvPr/>
          </p:nvSpPr>
          <p:spPr bwMode="auto">
            <a:xfrm>
              <a:off x="-1" y="952956"/>
              <a:ext cx="7235826" cy="2327479"/>
            </a:xfrm>
            <a:prstGeom prst="rect">
              <a:avLst/>
            </a:prstGeom>
            <a:solidFill>
              <a:srgbClr val="181E39"/>
            </a:solidFill>
            <a:ln w="9525" cap="flat" cmpd="sng" algn="ctr">
              <a:noFill/>
              <a:prstDash val="solid"/>
              <a:round/>
              <a:headEnd type="none" w="med" len="med"/>
              <a:tailEnd type="none" w="med" len="med"/>
            </a:ln>
            <a:effectLst/>
          </p:spPr>
          <p:txBody>
            <a:bodyPr vert="horz" wrap="square" lIns="396000" tIns="108000" rIns="90000" bIns="46800" numCol="1" rtlCol="0"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2400" b="1" i="0" u="none" strike="noStrike" kern="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endParaRPr>
            </a:p>
          </p:txBody>
        </p:sp>
        <p:sp>
          <p:nvSpPr>
            <p:cNvPr id="12" name="正方形/長方形 11">
              <a:extLst>
                <a:ext uri="{FF2B5EF4-FFF2-40B4-BE49-F238E27FC236}">
                  <a16:creationId xmlns:a16="http://schemas.microsoft.com/office/drawing/2014/main" id="{81CBE590-098E-4F43-874D-D84F6A39032B}"/>
                </a:ext>
              </a:extLst>
            </p:cNvPr>
            <p:cNvSpPr/>
            <p:nvPr/>
          </p:nvSpPr>
          <p:spPr bwMode="auto">
            <a:xfrm>
              <a:off x="6621417" y="954310"/>
              <a:ext cx="735150" cy="2317999"/>
            </a:xfrm>
            <a:prstGeom prst="rect">
              <a:avLst/>
            </a:prstGeom>
            <a:gradFill>
              <a:gsLst>
                <a:gs pos="0">
                  <a:srgbClr val="181E39"/>
                </a:gs>
                <a:gs pos="29000">
                  <a:srgbClr val="1C2242">
                    <a:lumMod val="84000"/>
                    <a:alpha val="83000"/>
                  </a:srgbClr>
                </a:gs>
                <a:gs pos="100000">
                  <a:srgbClr val="1C2242">
                    <a:alpha val="0"/>
                  </a:srgbClr>
                </a:gs>
              </a:gsLst>
              <a:lin ang="0" scaled="0"/>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L="0" marR="0" lvl="0" indent="0" defTabSz="914400" eaLnBrk="1" fontAlgn="auto" latinLnBrk="0" hangingPunct="1">
                <a:lnSpc>
                  <a:spcPct val="90000"/>
                </a:lnSpc>
                <a:spcBef>
                  <a:spcPct val="2000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grpSp>
      <p:sp>
        <p:nvSpPr>
          <p:cNvPr id="6" name="テキスト ボックス 5"/>
          <p:cNvSpPr txBox="1"/>
          <p:nvPr/>
        </p:nvSpPr>
        <p:spPr>
          <a:xfrm>
            <a:off x="147654" y="1840391"/>
            <a:ext cx="8978082" cy="2246769"/>
          </a:xfrm>
          <a:prstGeom prst="rect">
            <a:avLst/>
          </a:prstGeom>
          <a:noFill/>
        </p:spPr>
        <p:txBody>
          <a:bodyPr wrap="square" rtlCol="0">
            <a:spAutoFit/>
          </a:bodyPr>
          <a:lstStyle/>
          <a:p>
            <a:pPr marL="0" marR="0" lvl="0" indent="0" rtl="0">
              <a:lnSpc>
                <a:spcPct val="150000"/>
              </a:lnSpc>
              <a:spcBef>
                <a:spcPts val="0"/>
              </a:spcBef>
              <a:spcAft>
                <a:spcPts val="0"/>
              </a:spcAft>
              <a:buNone/>
            </a:pPr>
            <a:r>
              <a:rPr lang="en-US" altLang="ja-JP" sz="3200" b="1" i="0">
                <a:solidFill>
                  <a:schemeClr val="lt1"/>
                </a:solidFill>
                <a:latin typeface="メイリオ" panose="020B0604030504040204" pitchFamily="50" charset="-128"/>
                <a:ea typeface="メイリオ" panose="020B0604030504040204" pitchFamily="50" charset="-128"/>
                <a:sym typeface="Arial"/>
              </a:rPr>
              <a:t>Energy Consumption Prediction Framework in Model-based Development for Edge Devices</a:t>
            </a:r>
            <a:endParaRPr lang="en-US" altLang="ja-JP" sz="3200" b="1" i="0" dirty="0">
              <a:solidFill>
                <a:schemeClr val="lt1"/>
              </a:solidFill>
              <a:latin typeface="メイリオ" panose="020B0604030504040204" pitchFamily="50" charset="-128"/>
              <a:ea typeface="メイリオ" panose="020B0604030504040204" pitchFamily="50" charset="-128"/>
              <a:sym typeface="Arial"/>
            </a:endParaRPr>
          </a:p>
        </p:txBody>
      </p:sp>
      <p:sp>
        <p:nvSpPr>
          <p:cNvPr id="14" name="テキスト プレースホルダー 4">
            <a:extLst>
              <a:ext uri="{FF2B5EF4-FFF2-40B4-BE49-F238E27FC236}">
                <a16:creationId xmlns:a16="http://schemas.microsoft.com/office/drawing/2014/main" id="{DA06553E-A78F-4FEA-9D2C-A1D13FE5289E}"/>
              </a:ext>
            </a:extLst>
          </p:cNvPr>
          <p:cNvSpPr txBox="1">
            <a:spLocks/>
          </p:cNvSpPr>
          <p:nvPr/>
        </p:nvSpPr>
        <p:spPr bwMode="auto">
          <a:xfrm>
            <a:off x="2246737" y="-67678"/>
            <a:ext cx="6855691" cy="128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180975" indent="-180975" algn="r" rtl="0" eaLnBrk="0" fontAlgn="base" hangingPunct="0">
              <a:lnSpc>
                <a:spcPts val="1040"/>
              </a:lnSpc>
              <a:spcBef>
                <a:spcPct val="20000"/>
              </a:spcBef>
              <a:spcAft>
                <a:spcPts val="0"/>
              </a:spcAft>
              <a:buFont typeface="Wingdings" panose="05000000000000000000" pitchFamily="2" charset="2"/>
              <a:buChar char="l"/>
              <a:defRPr kumimoji="1" sz="1400">
                <a:solidFill>
                  <a:schemeClr val="bg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bg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bg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bg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bg1"/>
                </a:solidFill>
                <a:latin typeface="+mn-lt"/>
                <a:ea typeface="+mn-ea"/>
                <a:cs typeface="+mn-cs"/>
              </a:defRPr>
            </a:lvl5pPr>
            <a:lvl6pPr marL="2070100" indent="-174625" algn="l" rtl="0" fontAlgn="base">
              <a:spcBef>
                <a:spcPct val="20000"/>
              </a:spcBef>
              <a:spcAft>
                <a:spcPct val="0"/>
              </a:spcAft>
              <a:buChar char="»"/>
              <a:defRPr kumimoji="1" sz="2400">
                <a:solidFill>
                  <a:schemeClr val="tx1"/>
                </a:solidFill>
                <a:latin typeface="+mn-lt"/>
                <a:ea typeface="+mn-ea"/>
                <a:cs typeface="+mn-cs"/>
              </a:defRPr>
            </a:lvl6pPr>
            <a:lvl7pPr marL="2527300" indent="-174625" algn="l" rtl="0" fontAlgn="base">
              <a:spcBef>
                <a:spcPct val="20000"/>
              </a:spcBef>
              <a:spcAft>
                <a:spcPct val="0"/>
              </a:spcAft>
              <a:buChar char="»"/>
              <a:defRPr kumimoji="1" sz="2400">
                <a:solidFill>
                  <a:schemeClr val="tx1"/>
                </a:solidFill>
                <a:latin typeface="+mn-lt"/>
                <a:ea typeface="+mn-ea"/>
                <a:cs typeface="+mn-cs"/>
              </a:defRPr>
            </a:lvl7pPr>
            <a:lvl8pPr marL="2984500" indent="-174625" algn="l" rtl="0" fontAlgn="base">
              <a:spcBef>
                <a:spcPct val="20000"/>
              </a:spcBef>
              <a:spcAft>
                <a:spcPct val="0"/>
              </a:spcAft>
              <a:buChar char="»"/>
              <a:defRPr kumimoji="1" sz="2400">
                <a:solidFill>
                  <a:schemeClr val="tx1"/>
                </a:solidFill>
                <a:latin typeface="+mn-lt"/>
                <a:ea typeface="+mn-ea"/>
                <a:cs typeface="+mn-cs"/>
              </a:defRPr>
            </a:lvl8pPr>
            <a:lvl9pPr marL="3441700" indent="-174625" algn="l" rtl="0" fontAlgn="base">
              <a:spcBef>
                <a:spcPct val="20000"/>
              </a:spcBef>
              <a:spcAft>
                <a:spcPct val="0"/>
              </a:spcAft>
              <a:buChar char="»"/>
              <a:defRPr kumimoji="1" sz="24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altLang="ja-JP" sz="2000" kern="0">
                <a:latin typeface="メイリオ" panose="020B0604030504040204" pitchFamily="50" charset="-128"/>
                <a:ea typeface="メイリオ" panose="020B0604030504040204" pitchFamily="50" charset="-128"/>
              </a:rPr>
              <a:t>M</a:t>
            </a:r>
            <a:r>
              <a:rPr lang="en-US" altLang="zh-CN" sz="2000" kern="0">
                <a:latin typeface="メイリオ" panose="020B0604030504040204" pitchFamily="50" charset="-128"/>
                <a:ea typeface="メイリオ" panose="020B0604030504040204" pitchFamily="50" charset="-128"/>
              </a:rPr>
              <a:t>ay</a:t>
            </a:r>
            <a:r>
              <a:rPr lang="en-US" altLang="ja-JP" sz="2000" kern="0">
                <a:latin typeface="メイリオ" panose="020B0604030504040204" pitchFamily="50" charset="-128"/>
                <a:ea typeface="メイリオ" panose="020B0604030504040204" pitchFamily="50" charset="-128"/>
              </a:rPr>
              <a:t>. 13</a:t>
            </a:r>
            <a:r>
              <a:rPr lang="en-US" altLang="ja-JP" sz="2000" kern="0" baseline="30000">
                <a:latin typeface="メイリオ" panose="020B0604030504040204" pitchFamily="50" charset="-128"/>
                <a:ea typeface="メイリオ" panose="020B0604030504040204" pitchFamily="50" charset="-128"/>
              </a:rPr>
              <a:t>th</a:t>
            </a:r>
            <a:r>
              <a:rPr lang="en-US" altLang="ja-JP" sz="2000" kern="0">
                <a:latin typeface="メイリオ" panose="020B0604030504040204" pitchFamily="50" charset="-128"/>
                <a:ea typeface="メイリオ" panose="020B0604030504040204" pitchFamily="50" charset="-128"/>
              </a:rPr>
              <a:t> 2024 </a:t>
            </a:r>
            <a:endParaRPr lang="en-US" altLang="ja-JP" sz="2000" kern="0" dirty="0">
              <a:latin typeface="メイリオ" panose="020B0604030504040204" pitchFamily="50" charset="-128"/>
              <a:ea typeface="メイリオ" panose="020B0604030504040204" pitchFamily="50" charset="-128"/>
            </a:endParaRPr>
          </a:p>
          <a:p>
            <a:pPr marL="0" indent="0">
              <a:lnSpc>
                <a:spcPct val="100000"/>
              </a:lnSpc>
              <a:buNone/>
            </a:pPr>
            <a:r>
              <a:rPr lang="en-US" altLang="ja-JP" sz="2000">
                <a:latin typeface="メイリオ" panose="020B0604030504040204" pitchFamily="50" charset="-128"/>
                <a:ea typeface="メイリオ" panose="020B0604030504040204" pitchFamily="50" charset="-128"/>
              </a:rPr>
              <a:t>RAGE</a:t>
            </a:r>
            <a:endParaRPr lang="en-US" altLang="ja-JP" sz="2000" kern="0" dirty="0">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206BADC3-8326-401A-A1F0-949CB9CE6538}"/>
              </a:ext>
            </a:extLst>
          </p:cNvPr>
          <p:cNvSpPr>
            <a:spLocks noGrp="1"/>
          </p:cNvSpPr>
          <p:nvPr>
            <p:ph type="sldNum" sz="quarter" idx="12"/>
          </p:nvPr>
        </p:nvSpPr>
        <p:spPr/>
        <p:txBody>
          <a:bodyPr/>
          <a:lstStyle/>
          <a:p>
            <a:fld id="{4FAB73BC-B049-4115-A692-8D63A059BFB8}" type="slidenum">
              <a:rPr lang="en-US" smtClean="0">
                <a:latin typeface="メイリオ" panose="020B0604030504040204" pitchFamily="50" charset="-128"/>
                <a:ea typeface="メイリオ" panose="020B0604030504040204" pitchFamily="50" charset="-128"/>
              </a:rPr>
              <a:t>1</a:t>
            </a:fld>
            <a:endParaRPr lang="en-US">
              <a:latin typeface="メイリオ" panose="020B0604030504040204" pitchFamily="50" charset="-128"/>
              <a:ea typeface="メイリオ" panose="020B0604030504040204" pitchFamily="50" charset="-128"/>
            </a:endParaRPr>
          </a:p>
        </p:txBody>
      </p:sp>
      <p:pic>
        <p:nvPicPr>
          <p:cNvPr id="4" name="图片 4" descr="徽标, 公司名称&#10;&#10;描述已自动生成">
            <a:extLst>
              <a:ext uri="{FF2B5EF4-FFF2-40B4-BE49-F238E27FC236}">
                <a16:creationId xmlns:a16="http://schemas.microsoft.com/office/drawing/2014/main" id="{4491C9B0-B7C9-2AD3-43F3-A6D644EBBCEA}"/>
              </a:ext>
            </a:extLst>
          </p:cNvPr>
          <p:cNvPicPr>
            <a:picLocks noChangeAspect="1"/>
          </p:cNvPicPr>
          <p:nvPr/>
        </p:nvPicPr>
        <p:blipFill>
          <a:blip r:embed="rId3"/>
          <a:stretch>
            <a:fillRect/>
          </a:stretch>
        </p:blipFill>
        <p:spPr>
          <a:xfrm>
            <a:off x="7983795" y="5936795"/>
            <a:ext cx="1154234" cy="918849"/>
          </a:xfrm>
          <a:prstGeom prst="rect">
            <a:avLst/>
          </a:prstGeom>
        </p:spPr>
      </p:pic>
    </p:spTree>
    <p:extLst>
      <p:ext uri="{BB962C8B-B14F-4D97-AF65-F5344CB8AC3E}">
        <p14:creationId xmlns:p14="http://schemas.microsoft.com/office/powerpoint/2010/main" val="168633296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cs typeface="Meiryo"/>
                <a:sym typeface="Meiryo"/>
              </a:rPr>
              <a:t>Time and Energy Consumption of Instructions</a:t>
            </a:r>
          </a:p>
          <a:p>
            <a:pPr marL="592931" lvl="1" indent="-135731" defTabSz="914400">
              <a:spcBef>
                <a:spcPts val="0"/>
              </a:spcBef>
            </a:pPr>
            <a:r>
              <a:rPr lang="en-US" altLang="ja-JP" kern="0"/>
              <a:t>Correlation of Time and Energy</a:t>
            </a:r>
          </a:p>
          <a:p>
            <a:pPr marL="1050131" lvl="2" indent="-135731" defTabSz="914400">
              <a:spcBef>
                <a:spcPts val="0"/>
              </a:spcBef>
            </a:pPr>
            <a:r>
              <a:rPr lang="en-US" altLang="ja-JP" kern="0"/>
              <a:t>Premise: Execution time of code is directly linked to energy consumption.</a:t>
            </a:r>
          </a:p>
          <a:p>
            <a:pPr marL="1050131" lvl="2" indent="-135731" defTabSz="914400">
              <a:spcBef>
                <a:spcPts val="0"/>
              </a:spcBef>
            </a:pPr>
            <a:r>
              <a:rPr lang="en-US" altLang="ja-JP" kern="0"/>
              <a:t>Validation: Accurate time predictions validate energy consumption estimates.</a:t>
            </a:r>
          </a:p>
          <a:p>
            <a:pPr marL="1050131" lvl="2" indent="-135731" defTabSz="914400">
              <a:spcBef>
                <a:spcPts val="0"/>
              </a:spcBef>
            </a:pPr>
            <a:endParaRPr lang="en-US" altLang="ja-JP" kern="0"/>
          </a:p>
          <a:p>
            <a:pPr marL="592931" lvl="1" indent="-135731" defTabSz="914400">
              <a:spcBef>
                <a:spcPts val="0"/>
              </a:spcBef>
            </a:pPr>
            <a:r>
              <a:rPr lang="en-US" altLang="ja-JP" kern="0"/>
              <a:t>Importance of Measurement</a:t>
            </a:r>
          </a:p>
          <a:p>
            <a:pPr marL="1050131" lvl="2" indent="-135731" defTabSz="914400">
              <a:spcBef>
                <a:spcPts val="0"/>
              </a:spcBef>
            </a:pPr>
            <a:r>
              <a:rPr lang="en-US" altLang="ja-JP" kern="0"/>
              <a:t>Accuracy: Precise measurement of individual instructions is critical—errors directly affect overall prediction reliability.</a:t>
            </a:r>
          </a:p>
          <a:p>
            <a:pPr marL="1050131" lvl="2" indent="-135731" defTabSz="914400">
              <a:spcBef>
                <a:spcPts val="0"/>
              </a:spcBef>
            </a:pPr>
            <a:r>
              <a:rPr lang="en-US" altLang="ja-JP" kern="0"/>
              <a:t>Technique: A cyclic execution approach is commonly used for better precision in predicting individual instructions' time and energy use.</a:t>
            </a:r>
            <a:br>
              <a:rPr lang="en-US" altLang="ja-JP" kern="0"/>
            </a:br>
            <a:endParaRPr lang="en-US" altLang="ja-JP" kern="0"/>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10</a:t>
            </a:fld>
            <a:endParaRPr sz="1050" b="0" i="0" u="none" strike="noStrike" cap="none">
              <a:solidFill>
                <a:srgbClr val="000000"/>
              </a:solidFill>
              <a:latin typeface="Meiryo"/>
              <a:ea typeface="Meiryo"/>
              <a:cs typeface="Meiryo"/>
              <a:sym typeface="Meiryo"/>
            </a:endParaRPr>
          </a:p>
        </p:txBody>
      </p:sp>
      <p:sp>
        <p:nvSpPr>
          <p:cNvPr id="305" name="Google Shape;305;g22afd113ad6_0_415"/>
          <p:cNvSpPr txBox="1"/>
          <p:nvPr/>
        </p:nvSpPr>
        <p:spPr>
          <a:xfrm>
            <a:off x="304800" y="35960"/>
            <a:ext cx="3156373"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Proposed Prediction Framework]</a:t>
            </a:r>
            <a:endParaRPr lang="en-US" sz="1200" b="1" i="0" u="none" strike="noStrike" cap="none">
              <a:solidFill>
                <a:srgbClr val="FFFFFF"/>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Proposed Method</a:t>
            </a:r>
            <a:endParaRPr>
              <a:latin typeface="Meiryo"/>
              <a:ea typeface="Meiryo"/>
              <a:cs typeface="Meiryo"/>
              <a:sym typeface="Meiryo"/>
            </a:endParaRPr>
          </a:p>
        </p:txBody>
      </p:sp>
    </p:spTree>
    <p:extLst>
      <p:ext uri="{BB962C8B-B14F-4D97-AF65-F5344CB8AC3E}">
        <p14:creationId xmlns:p14="http://schemas.microsoft.com/office/powerpoint/2010/main" val="3215803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cs typeface="Meiryo"/>
                <a:sym typeface="Meiryo"/>
              </a:rPr>
              <a:t>Time and Energy Consumption of Instructions</a:t>
            </a:r>
          </a:p>
          <a:p>
            <a:pPr marL="592931" lvl="1" indent="-135731" defTabSz="914400">
              <a:spcBef>
                <a:spcPts val="0"/>
              </a:spcBef>
            </a:pPr>
            <a:r>
              <a:rPr lang="en-US" altLang="ja-JP" kern="0"/>
              <a:t>Execution Time Measurement</a:t>
            </a:r>
          </a:p>
          <a:p>
            <a:pPr marL="1050131" lvl="2" indent="-135731" defTabSz="914400">
              <a:spcBef>
                <a:spcPts val="0"/>
              </a:spcBef>
            </a:pPr>
            <a:r>
              <a:rPr lang="en-US" altLang="ja-JP" kern="0"/>
              <a:t>Challenge: Selecting an accurate timing method is crucial for exact execution time capture.</a:t>
            </a:r>
          </a:p>
          <a:p>
            <a:pPr marL="1050131" lvl="2" indent="-135731" defTabSz="914400">
              <a:spcBef>
                <a:spcPts val="0"/>
              </a:spcBef>
            </a:pPr>
            <a:endParaRPr lang="en-US" altLang="ja-JP" kern="0"/>
          </a:p>
          <a:p>
            <a:pPr marL="1050131" lvl="2" indent="-135731" defTabSz="914400">
              <a:spcBef>
                <a:spcPts val="0"/>
              </a:spcBef>
            </a:pPr>
            <a:r>
              <a:rPr lang="en-US" altLang="ja-JP" kern="0"/>
              <a:t>Tools: While standard libraries offer timing functions, their precision may be insufficient.</a:t>
            </a:r>
          </a:p>
          <a:p>
            <a:pPr marL="1050131" lvl="2" indent="-135731" defTabSz="914400">
              <a:spcBef>
                <a:spcPts val="0"/>
              </a:spcBef>
            </a:pPr>
            <a:endParaRPr lang="en-US" altLang="ja-JP" kern="0"/>
          </a:p>
          <a:p>
            <a:pPr marL="1050131" lvl="2" indent="-135731" defTabSz="914400">
              <a:spcBef>
                <a:spcPts val="0"/>
              </a:spcBef>
            </a:pPr>
            <a:r>
              <a:rPr lang="en-US" altLang="ja-JP" kern="0"/>
              <a:t>Advanced Method: The experiment utilizes the DWT (Data Watchpoint and Trace Unit) on the SONY Spresense board, enhancing accuracy by directly accessing specific registers.</a:t>
            </a:r>
          </a:p>
          <a:p>
            <a:pPr marL="1050131" lvl="2" indent="-135731" defTabSz="914400">
              <a:spcBef>
                <a:spcPts val="0"/>
              </a:spcBef>
            </a:pPr>
            <a:endParaRPr lang="en-US" altLang="ja-JP" kern="0"/>
          </a:p>
          <a:p>
            <a:pPr marL="1050131" lvl="2" indent="-135731" defTabSz="914400">
              <a:spcBef>
                <a:spcPts val="0"/>
              </a:spcBef>
            </a:pPr>
            <a:r>
              <a:rPr lang="en-US" altLang="ja-JP" kern="0"/>
              <a:t>Consideration: Using DWT presents risks such as clock overruns, which must be managed.</a:t>
            </a:r>
            <a:br>
              <a:rPr lang="en-US" altLang="ja-JP" kern="0"/>
            </a:br>
            <a:endParaRPr lang="en-US" altLang="ja-JP" kern="0"/>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11</a:t>
            </a:fld>
            <a:endParaRPr sz="1050" b="0" i="0" u="none" strike="noStrike" cap="none">
              <a:solidFill>
                <a:srgbClr val="000000"/>
              </a:solidFill>
              <a:latin typeface="Meiryo"/>
              <a:ea typeface="Meiryo"/>
              <a:cs typeface="Meiryo"/>
              <a:sym typeface="Meiryo"/>
            </a:endParaRPr>
          </a:p>
        </p:txBody>
      </p:sp>
      <p:sp>
        <p:nvSpPr>
          <p:cNvPr id="305" name="Google Shape;305;g22afd113ad6_0_415"/>
          <p:cNvSpPr txBox="1"/>
          <p:nvPr/>
        </p:nvSpPr>
        <p:spPr>
          <a:xfrm>
            <a:off x="304800" y="35960"/>
            <a:ext cx="3156373"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Proposed Prediction Framework]</a:t>
            </a:r>
            <a:endParaRPr lang="en-US" sz="1200" b="1" i="0" u="none" strike="noStrike" cap="none">
              <a:solidFill>
                <a:srgbClr val="FFFFFF"/>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Proposed Method</a:t>
            </a:r>
            <a:endParaRPr>
              <a:latin typeface="Meiryo"/>
              <a:ea typeface="Meiryo"/>
              <a:cs typeface="Meiryo"/>
              <a:sym typeface="Meiryo"/>
            </a:endParaRPr>
          </a:p>
        </p:txBody>
      </p:sp>
    </p:spTree>
    <p:extLst>
      <p:ext uri="{BB962C8B-B14F-4D97-AF65-F5344CB8AC3E}">
        <p14:creationId xmlns:p14="http://schemas.microsoft.com/office/powerpoint/2010/main" val="1129960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6576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cs typeface="Meiryo"/>
                <a:sym typeface="Meiryo"/>
              </a:rPr>
              <a:t>Extract the Operation Part from Generated Code</a:t>
            </a:r>
            <a:br>
              <a:rPr lang="en-US" altLang="ja-JP" kern="0"/>
            </a:br>
            <a:endParaRPr lang="en-US" altLang="ja-JP" kern="0"/>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12</a:t>
            </a:fld>
            <a:endParaRPr sz="1050" b="0" i="0" u="none" strike="noStrike" cap="none">
              <a:solidFill>
                <a:srgbClr val="000000"/>
              </a:solidFill>
              <a:latin typeface="Meiryo"/>
              <a:ea typeface="Meiryo"/>
              <a:cs typeface="Meiryo"/>
              <a:sym typeface="Meiryo"/>
            </a:endParaRPr>
          </a:p>
        </p:txBody>
      </p:sp>
      <p:sp>
        <p:nvSpPr>
          <p:cNvPr id="305" name="Google Shape;305;g22afd113ad6_0_415"/>
          <p:cNvSpPr txBox="1"/>
          <p:nvPr/>
        </p:nvSpPr>
        <p:spPr>
          <a:xfrm>
            <a:off x="304800" y="35960"/>
            <a:ext cx="3156373"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Proposed Prediction Framework]</a:t>
            </a:r>
            <a:endParaRPr lang="en-US" sz="1200" b="1" i="0" u="none" strike="noStrike" cap="none">
              <a:solidFill>
                <a:srgbClr val="FFFFFF"/>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Proposed Method</a:t>
            </a:r>
            <a:endParaRPr>
              <a:latin typeface="Meiryo"/>
              <a:ea typeface="Meiryo"/>
              <a:cs typeface="Meiryo"/>
              <a:sym typeface="Meiryo"/>
            </a:endParaRPr>
          </a:p>
        </p:txBody>
      </p:sp>
      <p:pic>
        <p:nvPicPr>
          <p:cNvPr id="6" name="图片 5">
            <a:extLst>
              <a:ext uri="{FF2B5EF4-FFF2-40B4-BE49-F238E27FC236}">
                <a16:creationId xmlns:a16="http://schemas.microsoft.com/office/drawing/2014/main" id="{4062FD09-9DB0-B329-9DAE-F80A1B02502C}"/>
              </a:ext>
            </a:extLst>
          </p:cNvPr>
          <p:cNvPicPr>
            <a:picLocks noChangeAspect="1"/>
          </p:cNvPicPr>
          <p:nvPr/>
        </p:nvPicPr>
        <p:blipFill>
          <a:blip r:embed="rId3"/>
          <a:stretch>
            <a:fillRect/>
          </a:stretch>
        </p:blipFill>
        <p:spPr>
          <a:xfrm>
            <a:off x="554247" y="2158278"/>
            <a:ext cx="2751140" cy="4229947"/>
          </a:xfrm>
          <a:prstGeom prst="rect">
            <a:avLst/>
          </a:prstGeom>
        </p:spPr>
      </p:pic>
      <p:pic>
        <p:nvPicPr>
          <p:cNvPr id="9" name="图片 8">
            <a:extLst>
              <a:ext uri="{FF2B5EF4-FFF2-40B4-BE49-F238E27FC236}">
                <a16:creationId xmlns:a16="http://schemas.microsoft.com/office/drawing/2014/main" id="{AEA27986-38BF-F69B-96F9-7EB47A651A38}"/>
              </a:ext>
            </a:extLst>
          </p:cNvPr>
          <p:cNvPicPr>
            <a:picLocks noChangeAspect="1"/>
          </p:cNvPicPr>
          <p:nvPr/>
        </p:nvPicPr>
        <p:blipFill>
          <a:blip r:embed="rId4"/>
          <a:stretch>
            <a:fillRect/>
          </a:stretch>
        </p:blipFill>
        <p:spPr>
          <a:xfrm>
            <a:off x="6089226" y="2097318"/>
            <a:ext cx="1863358" cy="1918705"/>
          </a:xfrm>
          <a:prstGeom prst="rect">
            <a:avLst/>
          </a:prstGeom>
        </p:spPr>
      </p:pic>
      <p:cxnSp>
        <p:nvCxnSpPr>
          <p:cNvPr id="11" name="直接箭头连接符 10">
            <a:extLst>
              <a:ext uri="{FF2B5EF4-FFF2-40B4-BE49-F238E27FC236}">
                <a16:creationId xmlns:a16="http://schemas.microsoft.com/office/drawing/2014/main" id="{2BDADD99-819C-3D65-942B-26B0665D8BF8}"/>
              </a:ext>
            </a:extLst>
          </p:cNvPr>
          <p:cNvCxnSpPr/>
          <p:nvPr/>
        </p:nvCxnSpPr>
        <p:spPr bwMode="auto">
          <a:xfrm flipV="1">
            <a:off x="2695787" y="3596640"/>
            <a:ext cx="3393439" cy="46736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a:extLst>
              <a:ext uri="{FF2B5EF4-FFF2-40B4-BE49-F238E27FC236}">
                <a16:creationId xmlns:a16="http://schemas.microsoft.com/office/drawing/2014/main" id="{5BC65FF5-5241-978C-CB52-AC4B0BB6A27E}"/>
              </a:ext>
            </a:extLst>
          </p:cNvPr>
          <p:cNvCxnSpPr/>
          <p:nvPr/>
        </p:nvCxnSpPr>
        <p:spPr bwMode="auto">
          <a:xfrm flipV="1">
            <a:off x="2306321" y="2350347"/>
            <a:ext cx="3782905" cy="27862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66044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Target device</a:t>
            </a:r>
          </a:p>
          <a:p>
            <a:pPr marL="592931" lvl="1" indent="-135731" defTabSz="914400">
              <a:spcBef>
                <a:spcPts val="0"/>
              </a:spcBef>
            </a:pPr>
            <a:r>
              <a:rPr lang="en-US" altLang="ja-JP" kern="0">
                <a:latin typeface="Meiryo"/>
                <a:ea typeface="Meiryo"/>
                <a:sym typeface="Meiryo"/>
              </a:rPr>
              <a:t>SONY Spresense (ARM Cortex M4F)</a:t>
            </a:r>
          </a:p>
          <a:p>
            <a:pPr marL="135731" indent="-135731" defTabSz="914400">
              <a:spcBef>
                <a:spcPts val="0"/>
              </a:spcBef>
            </a:pPr>
            <a:endParaRPr lang="en-US" altLang="ja-JP" kern="0">
              <a:latin typeface="Meiryo"/>
              <a:ea typeface="Meiryo"/>
              <a:sym typeface="Meiryo"/>
            </a:endParaRPr>
          </a:p>
          <a:p>
            <a:pPr marL="135731" indent="-135731" defTabSz="914400">
              <a:spcBef>
                <a:spcPts val="0"/>
              </a:spcBef>
            </a:pPr>
            <a:endParaRPr lang="en-US" altLang="ja-JP" kern="0">
              <a:latin typeface="Meiryo"/>
              <a:ea typeface="Meiryo"/>
              <a:sym typeface="Meiryo"/>
            </a:endParaRPr>
          </a:p>
          <a:p>
            <a:pPr marL="135731" indent="-135731" defTabSz="914400">
              <a:spcBef>
                <a:spcPts val="0"/>
              </a:spcBef>
            </a:pPr>
            <a:endParaRPr lang="en-US" altLang="ja-JP" kern="0">
              <a:latin typeface="Meiryo"/>
              <a:ea typeface="Meiryo"/>
              <a:sym typeface="Meiryo"/>
            </a:endParaRPr>
          </a:p>
          <a:p>
            <a:pPr marL="135731" indent="-135731" defTabSz="914400">
              <a:spcBef>
                <a:spcPts val="0"/>
              </a:spcBef>
            </a:pPr>
            <a:endParaRPr lang="en-US" altLang="ja-JP" kern="0">
              <a:latin typeface="Meiryo"/>
              <a:ea typeface="Meiryo"/>
              <a:sym typeface="Meiryo"/>
            </a:endParaRPr>
          </a:p>
          <a:p>
            <a:pPr marL="135731" indent="-135731" defTabSz="914400">
              <a:spcBef>
                <a:spcPts val="0"/>
              </a:spcBef>
            </a:pPr>
            <a:r>
              <a:rPr lang="en-US" altLang="ja-JP" kern="0">
                <a:latin typeface="Meiryo"/>
                <a:ea typeface="Meiryo"/>
                <a:sym typeface="Meiryo"/>
              </a:rPr>
              <a:t>Measurement device</a:t>
            </a:r>
          </a:p>
          <a:p>
            <a:pPr marL="592931" lvl="1" indent="-135731" defTabSz="914400">
              <a:spcBef>
                <a:spcPts val="0"/>
              </a:spcBef>
            </a:pPr>
            <a:r>
              <a:rPr lang="en-US" altLang="ja-JP" kern="0">
                <a:latin typeface="Meiryo"/>
                <a:ea typeface="Meiryo"/>
                <a:sym typeface="Meiryo"/>
              </a:rPr>
              <a:t>AVHzY CT-3 USB tester</a:t>
            </a: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13</a:t>
            </a:fld>
            <a:endParaRPr sz="1050" b="0" i="0" u="none" strike="noStrike" cap="none">
              <a:solidFill>
                <a:srgbClr val="000000"/>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Experimental Environment</a:t>
            </a:r>
            <a:endParaRPr>
              <a:latin typeface="Meiryo"/>
              <a:ea typeface="Meiryo"/>
              <a:cs typeface="Meiryo"/>
              <a:sym typeface="Meiryo"/>
            </a:endParaRPr>
          </a:p>
        </p:txBody>
      </p:sp>
      <p:sp>
        <p:nvSpPr>
          <p:cNvPr id="2" name="Google Shape;305;g22afd113ad6_0_415">
            <a:extLst>
              <a:ext uri="{FF2B5EF4-FFF2-40B4-BE49-F238E27FC236}">
                <a16:creationId xmlns:a16="http://schemas.microsoft.com/office/drawing/2014/main" id="{6F429294-11BC-D357-287B-03E76CA5D96D}"/>
              </a:ext>
            </a:extLst>
          </p:cNvPr>
          <p:cNvSpPr txBox="1"/>
          <p:nvPr/>
        </p:nvSpPr>
        <p:spPr>
          <a:xfrm>
            <a:off x="304800" y="35961"/>
            <a:ext cx="12192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Evaluation</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pic>
        <p:nvPicPr>
          <p:cNvPr id="4" name="Google Shape;367;g2bb7cc28b3e_0_452">
            <a:extLst>
              <a:ext uri="{FF2B5EF4-FFF2-40B4-BE49-F238E27FC236}">
                <a16:creationId xmlns:a16="http://schemas.microsoft.com/office/drawing/2014/main" id="{8EE82583-4F43-55DA-899B-6B1308DF0938}"/>
              </a:ext>
            </a:extLst>
          </p:cNvPr>
          <p:cNvPicPr preferRelativeResize="0"/>
          <p:nvPr/>
        </p:nvPicPr>
        <p:blipFill>
          <a:blip r:embed="rId3">
            <a:alphaModFix/>
          </a:blip>
          <a:stretch>
            <a:fillRect/>
          </a:stretch>
        </p:blipFill>
        <p:spPr>
          <a:xfrm rot="5400000">
            <a:off x="3892764" y="1096399"/>
            <a:ext cx="1358472" cy="2653108"/>
          </a:xfrm>
          <a:prstGeom prst="rect">
            <a:avLst/>
          </a:prstGeom>
          <a:noFill/>
          <a:ln>
            <a:noFill/>
          </a:ln>
        </p:spPr>
      </p:pic>
      <p:pic>
        <p:nvPicPr>
          <p:cNvPr id="7" name="Google Shape;365;g2bb7cc28b3e_0_452">
            <a:extLst>
              <a:ext uri="{FF2B5EF4-FFF2-40B4-BE49-F238E27FC236}">
                <a16:creationId xmlns:a16="http://schemas.microsoft.com/office/drawing/2014/main" id="{D588C513-F11D-0D5B-9F19-409D5B09DCEC}"/>
              </a:ext>
            </a:extLst>
          </p:cNvPr>
          <p:cNvPicPr preferRelativeResize="0"/>
          <p:nvPr/>
        </p:nvPicPr>
        <p:blipFill>
          <a:blip r:embed="rId4">
            <a:alphaModFix/>
          </a:blip>
          <a:stretch>
            <a:fillRect/>
          </a:stretch>
        </p:blipFill>
        <p:spPr>
          <a:xfrm>
            <a:off x="1217550" y="4326525"/>
            <a:ext cx="2971825" cy="1607175"/>
          </a:xfrm>
          <a:prstGeom prst="rect">
            <a:avLst/>
          </a:prstGeom>
          <a:noFill/>
          <a:ln>
            <a:noFill/>
          </a:ln>
        </p:spPr>
      </p:pic>
      <p:pic>
        <p:nvPicPr>
          <p:cNvPr id="10" name="Google Shape;366;g2bb7cc28b3e_0_452">
            <a:extLst>
              <a:ext uri="{FF2B5EF4-FFF2-40B4-BE49-F238E27FC236}">
                <a16:creationId xmlns:a16="http://schemas.microsoft.com/office/drawing/2014/main" id="{3CC0AAE0-029A-0AF7-C528-4A57ECA7DE3B}"/>
              </a:ext>
            </a:extLst>
          </p:cNvPr>
          <p:cNvPicPr preferRelativeResize="0"/>
          <p:nvPr/>
        </p:nvPicPr>
        <p:blipFill>
          <a:blip r:embed="rId5">
            <a:alphaModFix/>
          </a:blip>
          <a:stretch>
            <a:fillRect/>
          </a:stretch>
        </p:blipFill>
        <p:spPr>
          <a:xfrm>
            <a:off x="4750124" y="3826924"/>
            <a:ext cx="3701150" cy="2606375"/>
          </a:xfrm>
          <a:prstGeom prst="rect">
            <a:avLst/>
          </a:prstGeom>
          <a:noFill/>
          <a:ln>
            <a:noFill/>
          </a:ln>
        </p:spPr>
      </p:pic>
    </p:spTree>
    <p:extLst>
      <p:ext uri="{BB962C8B-B14F-4D97-AF65-F5344CB8AC3E}">
        <p14:creationId xmlns:p14="http://schemas.microsoft.com/office/powerpoint/2010/main" val="972447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Basic Evaluation</a:t>
            </a:r>
          </a:p>
          <a:p>
            <a:pPr marL="592931" lvl="1" indent="-135731" defTabSz="914400">
              <a:spcBef>
                <a:spcPts val="0"/>
              </a:spcBef>
            </a:pPr>
            <a:r>
              <a:rPr lang="en-US" altLang="ja-JP" kern="0">
                <a:latin typeface="Meiryo"/>
                <a:ea typeface="Meiryo"/>
                <a:sym typeface="Meiryo"/>
              </a:rPr>
              <a:t>Measure the power consumption and execution time of basic instructions on the target device</a:t>
            </a:r>
          </a:p>
          <a:p>
            <a:pPr marL="592931" lvl="1" indent="-135731" defTabSz="914400">
              <a:spcBef>
                <a:spcPts val="0"/>
              </a:spcBef>
            </a:pPr>
            <a:endParaRPr lang="en-US" altLang="ja-JP" kern="0">
              <a:latin typeface="Meiryo"/>
              <a:ea typeface="Meiryo"/>
              <a:sym typeface="Meiryo"/>
            </a:endParaRPr>
          </a:p>
          <a:p>
            <a:pPr marL="592931" lvl="1" indent="-135731" defTabSz="914400">
              <a:spcBef>
                <a:spcPts val="0"/>
              </a:spcBef>
            </a:pPr>
            <a:r>
              <a:rPr lang="en-US" altLang="ja-JP" kern="0">
                <a:latin typeface="Meiryo"/>
                <a:ea typeface="Meiryo"/>
                <a:sym typeface="Meiryo"/>
              </a:rPr>
              <a:t>Create test scripts to obtain actual execution time and power consumption in a single core environment</a:t>
            </a: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14</a:t>
            </a:fld>
            <a:endParaRPr sz="1050" b="0" i="0" u="none" strike="noStrike" cap="none">
              <a:solidFill>
                <a:srgbClr val="000000"/>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Experimental</a:t>
            </a:r>
            <a:endParaRPr>
              <a:latin typeface="Meiryo"/>
              <a:ea typeface="Meiryo"/>
              <a:cs typeface="Meiryo"/>
              <a:sym typeface="Meiryo"/>
            </a:endParaRPr>
          </a:p>
        </p:txBody>
      </p:sp>
      <p:sp>
        <p:nvSpPr>
          <p:cNvPr id="2" name="Google Shape;305;g22afd113ad6_0_415">
            <a:extLst>
              <a:ext uri="{FF2B5EF4-FFF2-40B4-BE49-F238E27FC236}">
                <a16:creationId xmlns:a16="http://schemas.microsoft.com/office/drawing/2014/main" id="{6F429294-11BC-D357-287B-03E76CA5D96D}"/>
              </a:ext>
            </a:extLst>
          </p:cNvPr>
          <p:cNvSpPr txBox="1"/>
          <p:nvPr/>
        </p:nvSpPr>
        <p:spPr>
          <a:xfrm>
            <a:off x="304800" y="35961"/>
            <a:ext cx="12192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Evaluation</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pic>
        <p:nvPicPr>
          <p:cNvPr id="9" name="图形 8">
            <a:extLst>
              <a:ext uri="{FF2B5EF4-FFF2-40B4-BE49-F238E27FC236}">
                <a16:creationId xmlns:a16="http://schemas.microsoft.com/office/drawing/2014/main" id="{B18E09A9-B302-0ED9-ED30-1A39AFB863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55706" y="2954189"/>
            <a:ext cx="5032587" cy="3522811"/>
          </a:xfrm>
          <a:prstGeom prst="rect">
            <a:avLst/>
          </a:prstGeom>
        </p:spPr>
      </p:pic>
    </p:spTree>
    <p:extLst>
      <p:ext uri="{BB962C8B-B14F-4D97-AF65-F5344CB8AC3E}">
        <p14:creationId xmlns:p14="http://schemas.microsoft.com/office/powerpoint/2010/main" val="1498726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Basic Evaluation</a:t>
            </a:r>
          </a:p>
          <a:p>
            <a:pPr marL="592931" lvl="1" indent="-135731" defTabSz="914400">
              <a:spcBef>
                <a:spcPts val="0"/>
              </a:spcBef>
            </a:pPr>
            <a:r>
              <a:rPr lang="en-US" altLang="ja-JP" kern="0">
                <a:latin typeface="Meiryo"/>
                <a:ea typeface="Meiryo"/>
                <a:sym typeface="Meiryo"/>
              </a:rPr>
              <a:t>Test Scripts</a:t>
            </a:r>
          </a:p>
          <a:p>
            <a:pPr marL="1050131" lvl="2" indent="-135731" defTabSz="914400">
              <a:spcBef>
                <a:spcPts val="0"/>
              </a:spcBef>
            </a:pPr>
            <a:r>
              <a:rPr lang="en-US" altLang="ja-JP" kern="0">
                <a:latin typeface="Meiryo"/>
                <a:ea typeface="Meiryo"/>
                <a:sym typeface="Meiryo"/>
              </a:rPr>
              <a:t>Four arithmetic operations</a:t>
            </a:r>
            <a:r>
              <a:rPr lang="zh-CN" altLang="en-US" kern="0">
                <a:latin typeface="Meiryo"/>
                <a:ea typeface="Meiryo"/>
                <a:sym typeface="Meiryo"/>
              </a:rPr>
              <a:t>（</a:t>
            </a:r>
            <a:r>
              <a:rPr lang="en-US" altLang="zh-CN" kern="0">
                <a:latin typeface="Meiryo"/>
                <a:ea typeface="Meiryo"/>
                <a:sym typeface="Meiryo"/>
              </a:rPr>
              <a:t>add,sub,mul,div</a:t>
            </a:r>
            <a:r>
              <a:rPr lang="zh-CN" altLang="en-US" kern="0">
                <a:latin typeface="Meiryo"/>
                <a:ea typeface="Meiryo"/>
                <a:sym typeface="Meiryo"/>
              </a:rPr>
              <a:t>）</a:t>
            </a:r>
            <a:endParaRPr lang="en-US" altLang="ja-JP" kern="0">
              <a:latin typeface="Meiryo"/>
              <a:ea typeface="Meiryo"/>
              <a:sym typeface="Meiryo"/>
            </a:endParaRPr>
          </a:p>
          <a:p>
            <a:pPr marL="1050131" lvl="2" indent="-135731" defTabSz="914400">
              <a:spcBef>
                <a:spcPts val="0"/>
              </a:spcBef>
            </a:pPr>
            <a:endParaRPr lang="en-US" altLang="ja-JP" kern="0">
              <a:latin typeface="Meiryo"/>
              <a:ea typeface="Meiryo"/>
              <a:sym typeface="Meiryo"/>
            </a:endParaRPr>
          </a:p>
          <a:p>
            <a:pPr marL="592931" lvl="1" indent="-135731" defTabSz="914400">
              <a:spcBef>
                <a:spcPts val="0"/>
              </a:spcBef>
            </a:pPr>
            <a:r>
              <a:rPr lang="en-US" altLang="ja-JP" kern="0">
                <a:latin typeface="Meiryo"/>
                <a:ea typeface="Meiryo"/>
                <a:sym typeface="Meiryo"/>
              </a:rPr>
              <a:t>Predicting power consumption</a:t>
            </a:r>
          </a:p>
          <a:p>
            <a:pPr marL="1050131" lvl="2" indent="-135731" defTabSz="914400">
              <a:spcBef>
                <a:spcPts val="0"/>
              </a:spcBef>
            </a:pPr>
            <a:r>
              <a:rPr lang="en-US" altLang="ja-JP" kern="0">
                <a:latin typeface="Meiryo"/>
                <a:ea typeface="Meiryo"/>
                <a:sym typeface="Meiryo"/>
              </a:rPr>
              <a:t>Focus on the “for</a:t>
            </a:r>
            <a:r>
              <a:rPr lang="zh-CN" altLang="en-US" kern="0">
                <a:latin typeface="Meiryo"/>
                <a:ea typeface="Meiryo"/>
                <a:sym typeface="Meiryo"/>
              </a:rPr>
              <a:t>”</a:t>
            </a:r>
            <a:r>
              <a:rPr lang="en-US" altLang="ja-JP" kern="0">
                <a:latin typeface="Meiryo"/>
                <a:ea typeface="Meiryo"/>
                <a:sym typeface="Meiryo"/>
              </a:rPr>
              <a:t> statement part</a:t>
            </a: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15</a:t>
            </a:fld>
            <a:endParaRPr sz="1050" b="0" i="0" u="none" strike="noStrike" cap="none">
              <a:solidFill>
                <a:srgbClr val="000000"/>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Experimental</a:t>
            </a:r>
            <a:endParaRPr>
              <a:latin typeface="Meiryo"/>
              <a:ea typeface="Meiryo"/>
              <a:cs typeface="Meiryo"/>
              <a:sym typeface="Meiryo"/>
            </a:endParaRPr>
          </a:p>
        </p:txBody>
      </p:sp>
      <p:sp>
        <p:nvSpPr>
          <p:cNvPr id="2" name="Google Shape;305;g22afd113ad6_0_415">
            <a:extLst>
              <a:ext uri="{FF2B5EF4-FFF2-40B4-BE49-F238E27FC236}">
                <a16:creationId xmlns:a16="http://schemas.microsoft.com/office/drawing/2014/main" id="{6F429294-11BC-D357-287B-03E76CA5D96D}"/>
              </a:ext>
            </a:extLst>
          </p:cNvPr>
          <p:cNvSpPr txBox="1"/>
          <p:nvPr/>
        </p:nvSpPr>
        <p:spPr>
          <a:xfrm>
            <a:off x="304800" y="35961"/>
            <a:ext cx="12192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Evaluation</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pic>
        <p:nvPicPr>
          <p:cNvPr id="3" name="Google Shape;385;g2bb7cc28b3e_0_629">
            <a:extLst>
              <a:ext uri="{FF2B5EF4-FFF2-40B4-BE49-F238E27FC236}">
                <a16:creationId xmlns:a16="http://schemas.microsoft.com/office/drawing/2014/main" id="{B0ECD511-9C01-1290-3B6C-D87BC8F6F89D}"/>
              </a:ext>
            </a:extLst>
          </p:cNvPr>
          <p:cNvPicPr preferRelativeResize="0"/>
          <p:nvPr/>
        </p:nvPicPr>
        <p:blipFill>
          <a:blip r:embed="rId3">
            <a:alphaModFix/>
          </a:blip>
          <a:stretch>
            <a:fillRect/>
          </a:stretch>
        </p:blipFill>
        <p:spPr>
          <a:xfrm>
            <a:off x="1269308" y="2969929"/>
            <a:ext cx="2921692" cy="1756667"/>
          </a:xfrm>
          <a:prstGeom prst="rect">
            <a:avLst/>
          </a:prstGeom>
          <a:noFill/>
          <a:ln>
            <a:noFill/>
          </a:ln>
        </p:spPr>
      </p:pic>
      <p:pic>
        <p:nvPicPr>
          <p:cNvPr id="4" name="Google Shape;386;g2bb7cc28b3e_0_629">
            <a:extLst>
              <a:ext uri="{FF2B5EF4-FFF2-40B4-BE49-F238E27FC236}">
                <a16:creationId xmlns:a16="http://schemas.microsoft.com/office/drawing/2014/main" id="{C18F5E58-1FF8-08E3-C910-3B8AE78EAD6F}"/>
              </a:ext>
            </a:extLst>
          </p:cNvPr>
          <p:cNvPicPr preferRelativeResize="0"/>
          <p:nvPr/>
        </p:nvPicPr>
        <p:blipFill>
          <a:blip r:embed="rId4">
            <a:alphaModFix/>
          </a:blip>
          <a:stretch>
            <a:fillRect/>
          </a:stretch>
        </p:blipFill>
        <p:spPr>
          <a:xfrm>
            <a:off x="4953002" y="3081084"/>
            <a:ext cx="3787825" cy="3201549"/>
          </a:xfrm>
          <a:prstGeom prst="rect">
            <a:avLst/>
          </a:prstGeom>
          <a:noFill/>
          <a:ln>
            <a:noFill/>
          </a:ln>
        </p:spPr>
      </p:pic>
      <p:sp>
        <p:nvSpPr>
          <p:cNvPr id="6" name="文本框 5">
            <a:extLst>
              <a:ext uri="{FF2B5EF4-FFF2-40B4-BE49-F238E27FC236}">
                <a16:creationId xmlns:a16="http://schemas.microsoft.com/office/drawing/2014/main" id="{E47E7408-21F0-D34F-EB63-58B991AEBCD6}"/>
              </a:ext>
            </a:extLst>
          </p:cNvPr>
          <p:cNvSpPr txBox="1"/>
          <p:nvPr/>
        </p:nvSpPr>
        <p:spPr>
          <a:xfrm>
            <a:off x="2197796" y="4727921"/>
            <a:ext cx="1064715" cy="276999"/>
          </a:xfrm>
          <a:prstGeom prst="rect">
            <a:avLst/>
          </a:prstGeom>
          <a:noFill/>
        </p:spPr>
        <p:txBody>
          <a:bodyPr wrap="none" rtlCol="0">
            <a:spAutoFit/>
          </a:bodyPr>
          <a:lstStyle/>
          <a:p>
            <a:r>
              <a:rPr lang="en-US" altLang="ja-JP" sz="1200" kern="0">
                <a:latin typeface="Meiryo"/>
                <a:ea typeface="Meiryo"/>
                <a:sym typeface="Meiryo"/>
              </a:rPr>
              <a:t>Test Scripts</a:t>
            </a:r>
          </a:p>
        </p:txBody>
      </p:sp>
      <p:sp>
        <p:nvSpPr>
          <p:cNvPr id="7" name="文本框 6">
            <a:extLst>
              <a:ext uri="{FF2B5EF4-FFF2-40B4-BE49-F238E27FC236}">
                <a16:creationId xmlns:a16="http://schemas.microsoft.com/office/drawing/2014/main" id="{66ABA76A-8583-2D37-17A5-445625BEFBEB}"/>
              </a:ext>
            </a:extLst>
          </p:cNvPr>
          <p:cNvSpPr txBox="1"/>
          <p:nvPr/>
        </p:nvSpPr>
        <p:spPr>
          <a:xfrm>
            <a:off x="5160095" y="6332213"/>
            <a:ext cx="3592650" cy="276999"/>
          </a:xfrm>
          <a:prstGeom prst="rect">
            <a:avLst/>
          </a:prstGeom>
          <a:noFill/>
        </p:spPr>
        <p:txBody>
          <a:bodyPr wrap="none" rtlCol="0">
            <a:spAutoFit/>
          </a:bodyPr>
          <a:lstStyle/>
          <a:p>
            <a:r>
              <a:rPr lang="en-US" altLang="ja-JP" sz="1200" kern="0">
                <a:latin typeface="Meiryo"/>
                <a:ea typeface="Meiryo"/>
                <a:sym typeface="Meiryo"/>
              </a:rPr>
              <a:t>Power Consumption </a:t>
            </a:r>
            <a:r>
              <a:rPr lang="en-US" altLang="zh-CN" sz="1200" kern="0">
                <a:latin typeface="Meiryo"/>
                <a:ea typeface="Meiryo"/>
                <a:sym typeface="Meiryo"/>
              </a:rPr>
              <a:t>Prediction Focus on </a:t>
            </a:r>
            <a:r>
              <a:rPr lang="zh-CN" altLang="en-US" sz="1200" kern="0">
                <a:latin typeface="Meiryo"/>
                <a:ea typeface="Meiryo"/>
                <a:sym typeface="Meiryo"/>
              </a:rPr>
              <a:t>“</a:t>
            </a:r>
            <a:r>
              <a:rPr lang="en-US" altLang="zh-CN" sz="1200" kern="0">
                <a:latin typeface="Meiryo"/>
                <a:ea typeface="Meiryo"/>
                <a:sym typeface="Meiryo"/>
              </a:rPr>
              <a:t>for</a:t>
            </a:r>
            <a:r>
              <a:rPr lang="zh-CN" altLang="en-US" sz="1200" kern="0">
                <a:latin typeface="Meiryo"/>
                <a:ea typeface="Meiryo"/>
                <a:sym typeface="Meiryo"/>
              </a:rPr>
              <a:t>”</a:t>
            </a:r>
            <a:endParaRPr lang="en-US" altLang="ja-JP" sz="1200" kern="0">
              <a:latin typeface="Meiryo"/>
              <a:ea typeface="Meiryo"/>
              <a:sym typeface="Meiryo"/>
            </a:endParaRPr>
          </a:p>
        </p:txBody>
      </p:sp>
      <p:pic>
        <p:nvPicPr>
          <p:cNvPr id="10" name="图片 9">
            <a:extLst>
              <a:ext uri="{FF2B5EF4-FFF2-40B4-BE49-F238E27FC236}">
                <a16:creationId xmlns:a16="http://schemas.microsoft.com/office/drawing/2014/main" id="{56615612-1592-CAEF-BAB6-1F38BB8588CA}"/>
              </a:ext>
            </a:extLst>
          </p:cNvPr>
          <p:cNvPicPr>
            <a:picLocks noChangeAspect="1"/>
          </p:cNvPicPr>
          <p:nvPr/>
        </p:nvPicPr>
        <p:blipFill>
          <a:blip r:embed="rId5"/>
          <a:stretch>
            <a:fillRect/>
          </a:stretch>
        </p:blipFill>
        <p:spPr>
          <a:xfrm>
            <a:off x="1147389" y="5009889"/>
            <a:ext cx="3302692" cy="1272744"/>
          </a:xfrm>
          <a:prstGeom prst="rect">
            <a:avLst/>
          </a:prstGeom>
        </p:spPr>
      </p:pic>
      <p:sp>
        <p:nvSpPr>
          <p:cNvPr id="11" name="文本框 10">
            <a:extLst>
              <a:ext uri="{FF2B5EF4-FFF2-40B4-BE49-F238E27FC236}">
                <a16:creationId xmlns:a16="http://schemas.microsoft.com/office/drawing/2014/main" id="{C05F0E34-BC53-02A5-146C-FECBCCA77934}"/>
              </a:ext>
            </a:extLst>
          </p:cNvPr>
          <p:cNvSpPr txBox="1"/>
          <p:nvPr/>
        </p:nvSpPr>
        <p:spPr>
          <a:xfrm>
            <a:off x="1040547" y="6338500"/>
            <a:ext cx="3904693" cy="276999"/>
          </a:xfrm>
          <a:prstGeom prst="rect">
            <a:avLst/>
          </a:prstGeom>
          <a:noFill/>
        </p:spPr>
        <p:txBody>
          <a:bodyPr wrap="square" rtlCol="0">
            <a:spAutoFit/>
          </a:bodyPr>
          <a:lstStyle/>
          <a:p>
            <a:r>
              <a:rPr lang="en-US" altLang="zh-CN" sz="1200"/>
              <a:t>Time and Energy Consumption of Instructions</a:t>
            </a:r>
            <a:endParaRPr lang="zh-CN" altLang="en-US" sz="1200"/>
          </a:p>
        </p:txBody>
      </p:sp>
    </p:spTree>
    <p:extLst>
      <p:ext uri="{BB962C8B-B14F-4D97-AF65-F5344CB8AC3E}">
        <p14:creationId xmlns:p14="http://schemas.microsoft.com/office/powerpoint/2010/main" val="564187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Evaluation with Models</a:t>
            </a: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16</a:t>
            </a:fld>
            <a:endParaRPr sz="1050" b="0" i="0" u="none" strike="noStrike" cap="none">
              <a:solidFill>
                <a:srgbClr val="000000"/>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Experimental</a:t>
            </a:r>
            <a:endParaRPr>
              <a:latin typeface="Meiryo"/>
              <a:ea typeface="Meiryo"/>
              <a:cs typeface="Meiryo"/>
              <a:sym typeface="Meiryo"/>
            </a:endParaRPr>
          </a:p>
        </p:txBody>
      </p:sp>
      <p:sp>
        <p:nvSpPr>
          <p:cNvPr id="2" name="Google Shape;305;g22afd113ad6_0_415">
            <a:extLst>
              <a:ext uri="{FF2B5EF4-FFF2-40B4-BE49-F238E27FC236}">
                <a16:creationId xmlns:a16="http://schemas.microsoft.com/office/drawing/2014/main" id="{6F429294-11BC-D357-287B-03E76CA5D96D}"/>
              </a:ext>
            </a:extLst>
          </p:cNvPr>
          <p:cNvSpPr txBox="1"/>
          <p:nvPr/>
        </p:nvSpPr>
        <p:spPr>
          <a:xfrm>
            <a:off x="304800" y="35961"/>
            <a:ext cx="12192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Evaluation</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pic>
        <p:nvPicPr>
          <p:cNvPr id="9" name="Google Shape;404;g2bb7cc28b3e_0_641">
            <a:extLst>
              <a:ext uri="{FF2B5EF4-FFF2-40B4-BE49-F238E27FC236}">
                <a16:creationId xmlns:a16="http://schemas.microsoft.com/office/drawing/2014/main" id="{2D54C57D-7E19-198A-66DE-690F3DC16A2C}"/>
              </a:ext>
            </a:extLst>
          </p:cNvPr>
          <p:cNvPicPr preferRelativeResize="0"/>
          <p:nvPr/>
        </p:nvPicPr>
        <p:blipFill>
          <a:blip r:embed="rId3">
            <a:alphaModFix/>
          </a:blip>
          <a:stretch>
            <a:fillRect/>
          </a:stretch>
        </p:blipFill>
        <p:spPr>
          <a:xfrm>
            <a:off x="1524671" y="1655821"/>
            <a:ext cx="6008399" cy="1692225"/>
          </a:xfrm>
          <a:prstGeom prst="rect">
            <a:avLst/>
          </a:prstGeom>
          <a:noFill/>
          <a:ln>
            <a:noFill/>
          </a:ln>
        </p:spPr>
      </p:pic>
      <p:pic>
        <p:nvPicPr>
          <p:cNvPr id="10" name="Google Shape;405;g2bb7cc28b3e_0_641">
            <a:extLst>
              <a:ext uri="{FF2B5EF4-FFF2-40B4-BE49-F238E27FC236}">
                <a16:creationId xmlns:a16="http://schemas.microsoft.com/office/drawing/2014/main" id="{7A0DC313-6D10-A5E1-BE17-B7215CAE16B7}"/>
              </a:ext>
            </a:extLst>
          </p:cNvPr>
          <p:cNvPicPr preferRelativeResize="0"/>
          <p:nvPr/>
        </p:nvPicPr>
        <p:blipFill>
          <a:blip r:embed="rId4">
            <a:alphaModFix/>
          </a:blip>
          <a:stretch>
            <a:fillRect/>
          </a:stretch>
        </p:blipFill>
        <p:spPr>
          <a:xfrm>
            <a:off x="1602357" y="3574375"/>
            <a:ext cx="5853025" cy="2902625"/>
          </a:xfrm>
          <a:prstGeom prst="rect">
            <a:avLst/>
          </a:prstGeom>
          <a:noFill/>
          <a:ln>
            <a:noFill/>
          </a:ln>
        </p:spPr>
      </p:pic>
      <p:sp>
        <p:nvSpPr>
          <p:cNvPr id="11" name="文本框 10">
            <a:extLst>
              <a:ext uri="{FF2B5EF4-FFF2-40B4-BE49-F238E27FC236}">
                <a16:creationId xmlns:a16="http://schemas.microsoft.com/office/drawing/2014/main" id="{4C90A05D-3BFD-65AE-A2D1-55B67077A167}"/>
              </a:ext>
            </a:extLst>
          </p:cNvPr>
          <p:cNvSpPr txBox="1"/>
          <p:nvPr/>
        </p:nvSpPr>
        <p:spPr>
          <a:xfrm>
            <a:off x="3430651" y="3283625"/>
            <a:ext cx="2196435" cy="276999"/>
          </a:xfrm>
          <a:prstGeom prst="rect">
            <a:avLst/>
          </a:prstGeom>
          <a:noFill/>
        </p:spPr>
        <p:txBody>
          <a:bodyPr wrap="none" rtlCol="0">
            <a:spAutoFit/>
          </a:bodyPr>
          <a:lstStyle/>
          <a:p>
            <a:r>
              <a:rPr lang="en-US" altLang="ja-JP" sz="1200" kern="0">
                <a:latin typeface="Meiryo"/>
                <a:ea typeface="Meiryo"/>
                <a:sym typeface="Meiryo"/>
              </a:rPr>
              <a:t>Overall Model Construction</a:t>
            </a:r>
          </a:p>
        </p:txBody>
      </p:sp>
      <p:sp>
        <p:nvSpPr>
          <p:cNvPr id="12" name="文本框 11">
            <a:extLst>
              <a:ext uri="{FF2B5EF4-FFF2-40B4-BE49-F238E27FC236}">
                <a16:creationId xmlns:a16="http://schemas.microsoft.com/office/drawing/2014/main" id="{72456C91-FFC8-675E-0543-3052FA98E432}"/>
              </a:ext>
            </a:extLst>
          </p:cNvPr>
          <p:cNvSpPr txBox="1"/>
          <p:nvPr/>
        </p:nvSpPr>
        <p:spPr>
          <a:xfrm>
            <a:off x="3173299" y="6476054"/>
            <a:ext cx="2925801" cy="276999"/>
          </a:xfrm>
          <a:prstGeom prst="rect">
            <a:avLst/>
          </a:prstGeom>
          <a:noFill/>
        </p:spPr>
        <p:txBody>
          <a:bodyPr wrap="none" rtlCol="0">
            <a:spAutoFit/>
          </a:bodyPr>
          <a:lstStyle/>
          <a:p>
            <a:r>
              <a:rPr lang="en-US" altLang="ja-JP" sz="1200" kern="0">
                <a:latin typeface="Meiryo"/>
                <a:ea typeface="Meiryo"/>
                <a:sym typeface="Meiryo"/>
              </a:rPr>
              <a:t>For Iterator Subsystem Construction</a:t>
            </a:r>
          </a:p>
        </p:txBody>
      </p:sp>
    </p:spTree>
    <p:extLst>
      <p:ext uri="{BB962C8B-B14F-4D97-AF65-F5344CB8AC3E}">
        <p14:creationId xmlns:p14="http://schemas.microsoft.com/office/powerpoint/2010/main" val="920127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Evaluation with Models</a:t>
            </a:r>
          </a:p>
          <a:p>
            <a:pPr marL="592931" lvl="1" indent="-135731" defTabSz="914400">
              <a:spcBef>
                <a:spcPts val="0"/>
              </a:spcBef>
            </a:pPr>
            <a:r>
              <a:rPr lang="en-US" altLang="ja-JP" kern="0">
                <a:latin typeface="Meiryo"/>
                <a:ea typeface="Meiryo"/>
                <a:sym typeface="Meiryo"/>
              </a:rPr>
              <a:t>Code generated by Embedded Coder</a:t>
            </a:r>
          </a:p>
          <a:p>
            <a:pPr marL="457200" lvl="1" indent="0" defTabSz="914400">
              <a:spcBef>
                <a:spcPts val="0"/>
              </a:spcBef>
              <a:buNone/>
            </a:pPr>
            <a:endParaRPr lang="en-US" altLang="ja-JP" kern="0">
              <a:latin typeface="Meiryo"/>
              <a:ea typeface="Meiryo"/>
              <a:sym typeface="Meiryo"/>
            </a:endParaRPr>
          </a:p>
          <a:p>
            <a:pPr marL="592931" lvl="1" indent="-135731" defTabSz="914400">
              <a:spcBef>
                <a:spcPts val="0"/>
              </a:spcBef>
            </a:pPr>
            <a:r>
              <a:rPr lang="en-US" altLang="ja-JP" kern="0">
                <a:latin typeface="Meiryo"/>
                <a:ea typeface="Meiryo"/>
                <a:sym typeface="Meiryo"/>
              </a:rPr>
              <a:t>Execute in user code with function calls</a:t>
            </a:r>
          </a:p>
          <a:p>
            <a:pPr marL="592931" lvl="1" indent="-135731" defTabSz="914400">
              <a:spcBef>
                <a:spcPts val="0"/>
              </a:spcBef>
            </a:pPr>
            <a:endParaRPr lang="en-US" altLang="ja-JP" kern="0">
              <a:latin typeface="Meiryo"/>
              <a:ea typeface="Meiryo"/>
              <a:sym typeface="Meiryo"/>
            </a:endParaRPr>
          </a:p>
          <a:p>
            <a:pPr marL="592931" lvl="1" indent="-135731" defTabSz="914400">
              <a:spcBef>
                <a:spcPts val="0"/>
              </a:spcBef>
            </a:pPr>
            <a:r>
              <a:rPr lang="en-US" altLang="ja-JP" kern="0">
                <a:latin typeface="Meiryo"/>
                <a:ea typeface="Meiryo"/>
                <a:sym typeface="Meiryo"/>
              </a:rPr>
              <a:t>Convert to LLVM-IR instructions</a:t>
            </a:r>
          </a:p>
          <a:p>
            <a:pPr marL="457200" lvl="1" indent="0" defTabSz="914400">
              <a:spcBef>
                <a:spcPts val="0"/>
              </a:spcBef>
              <a:buNone/>
            </a:pPr>
            <a:endParaRPr lang="en-US" altLang="ja-JP" kern="0">
              <a:latin typeface="Meiryo"/>
              <a:ea typeface="Meiryo"/>
              <a:sym typeface="Meiryo"/>
            </a:endParaRPr>
          </a:p>
          <a:p>
            <a:pPr marL="592931" lvl="1" indent="-135731" defTabSz="914400">
              <a:spcBef>
                <a:spcPts val="0"/>
              </a:spcBef>
            </a:pPr>
            <a:r>
              <a:rPr lang="en-US" altLang="ja-JP" kern="0">
                <a:latin typeface="Meiryo"/>
                <a:ea typeface="Meiryo"/>
                <a:sym typeface="Meiryo"/>
              </a:rPr>
              <a:t>Make predictions with a prediction too</a:t>
            </a:r>
            <a:r>
              <a:rPr lang="en-US" altLang="zh-CN" kern="0">
                <a:latin typeface="Meiryo"/>
                <a:ea typeface="Meiryo"/>
                <a:sym typeface="Meiryo"/>
              </a:rPr>
              <a:t>l</a:t>
            </a:r>
            <a:endParaRPr lang="en-US" altLang="ja-JP" kern="0">
              <a:latin typeface="Meiryo"/>
              <a:ea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17</a:t>
            </a:fld>
            <a:endParaRPr sz="1050" b="0" i="0" u="none" strike="noStrike" cap="none">
              <a:solidFill>
                <a:srgbClr val="000000"/>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Experimental Environment</a:t>
            </a:r>
            <a:endParaRPr>
              <a:latin typeface="Meiryo"/>
              <a:ea typeface="Meiryo"/>
              <a:cs typeface="Meiryo"/>
              <a:sym typeface="Meiryo"/>
            </a:endParaRPr>
          </a:p>
        </p:txBody>
      </p:sp>
      <p:sp>
        <p:nvSpPr>
          <p:cNvPr id="2" name="Google Shape;305;g22afd113ad6_0_415">
            <a:extLst>
              <a:ext uri="{FF2B5EF4-FFF2-40B4-BE49-F238E27FC236}">
                <a16:creationId xmlns:a16="http://schemas.microsoft.com/office/drawing/2014/main" id="{6F429294-11BC-D357-287B-03E76CA5D96D}"/>
              </a:ext>
            </a:extLst>
          </p:cNvPr>
          <p:cNvSpPr txBox="1"/>
          <p:nvPr/>
        </p:nvSpPr>
        <p:spPr>
          <a:xfrm>
            <a:off x="304800" y="35961"/>
            <a:ext cx="12192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Evaluation</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pic>
        <p:nvPicPr>
          <p:cNvPr id="13" name="Google Shape;415;g2bb7cc28b3e_0_678">
            <a:extLst>
              <a:ext uri="{FF2B5EF4-FFF2-40B4-BE49-F238E27FC236}">
                <a16:creationId xmlns:a16="http://schemas.microsoft.com/office/drawing/2014/main" id="{101D6D10-C6D2-A2B8-3FE9-0FFB4197AA0E}"/>
              </a:ext>
            </a:extLst>
          </p:cNvPr>
          <p:cNvPicPr preferRelativeResize="0"/>
          <p:nvPr/>
        </p:nvPicPr>
        <p:blipFill>
          <a:blip r:embed="rId3">
            <a:alphaModFix/>
          </a:blip>
          <a:stretch>
            <a:fillRect/>
          </a:stretch>
        </p:blipFill>
        <p:spPr>
          <a:xfrm>
            <a:off x="839892" y="3827905"/>
            <a:ext cx="2887301" cy="2560320"/>
          </a:xfrm>
          <a:prstGeom prst="rect">
            <a:avLst/>
          </a:prstGeom>
          <a:noFill/>
          <a:ln>
            <a:noFill/>
          </a:ln>
        </p:spPr>
      </p:pic>
    </p:spTree>
    <p:extLst>
      <p:ext uri="{BB962C8B-B14F-4D97-AF65-F5344CB8AC3E}">
        <p14:creationId xmlns:p14="http://schemas.microsoft.com/office/powerpoint/2010/main" val="2579206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Evaluation with Models</a:t>
            </a:r>
          </a:p>
          <a:p>
            <a:pPr marL="592931" lvl="1" indent="-135731" defTabSz="914400">
              <a:spcBef>
                <a:spcPts val="0"/>
              </a:spcBef>
            </a:pPr>
            <a:r>
              <a:rPr lang="en-US" altLang="ja-JP" kern="0">
                <a:latin typeface="Meiryo"/>
                <a:ea typeface="Meiryo"/>
                <a:sym typeface="Meiryo"/>
              </a:rPr>
              <a:t>Result</a:t>
            </a:r>
          </a:p>
          <a:p>
            <a:pPr marL="1050131" lvl="2" indent="-135731" defTabSz="914400">
              <a:spcBef>
                <a:spcPts val="0"/>
              </a:spcBef>
            </a:pPr>
            <a:r>
              <a:rPr lang="en-US" altLang="ja-JP" kern="0">
                <a:latin typeface="Meiryo"/>
                <a:ea typeface="Meiryo"/>
                <a:sym typeface="Meiryo"/>
              </a:rPr>
              <a:t>Prediction</a:t>
            </a:r>
          </a:p>
          <a:p>
            <a:pPr marL="1507331" lvl="3" indent="-135731" defTabSz="914400">
              <a:spcBef>
                <a:spcPts val="0"/>
              </a:spcBef>
            </a:pPr>
            <a:r>
              <a:rPr lang="en-US" altLang="ja-JP" kern="0">
                <a:latin typeface="Meiryo"/>
                <a:ea typeface="Meiryo"/>
                <a:sym typeface="Meiryo"/>
              </a:rPr>
              <a:t>2,059,200,000 nJ</a:t>
            </a:r>
          </a:p>
          <a:p>
            <a:pPr marL="1050131" lvl="2" indent="-135731" defTabSz="914400">
              <a:spcBef>
                <a:spcPts val="0"/>
              </a:spcBef>
            </a:pPr>
            <a:r>
              <a:rPr lang="en-US" altLang="ja-JP" kern="0">
                <a:latin typeface="Meiryo"/>
                <a:ea typeface="Meiryo"/>
                <a:sym typeface="Meiryo"/>
              </a:rPr>
              <a:t>Measurement</a:t>
            </a:r>
          </a:p>
          <a:p>
            <a:pPr marL="1507331" lvl="3" indent="-135731" defTabSz="914400">
              <a:spcBef>
                <a:spcPts val="0"/>
              </a:spcBef>
            </a:pPr>
            <a:r>
              <a:rPr lang="en-US" altLang="ja-JP" kern="0">
                <a:latin typeface="Meiryo"/>
                <a:ea typeface="Meiryo"/>
                <a:sym typeface="Meiryo"/>
              </a:rPr>
              <a:t>1,980,000,000 nJ</a:t>
            </a:r>
          </a:p>
          <a:p>
            <a:pPr marL="1050131" lvl="2" indent="-135731" defTabSz="914400">
              <a:spcBef>
                <a:spcPts val="0"/>
              </a:spcBef>
            </a:pPr>
            <a:r>
              <a:rPr lang="en-US" altLang="ja-JP" kern="0">
                <a:latin typeface="Meiryo"/>
                <a:ea typeface="Meiryo"/>
                <a:sym typeface="Meiryo"/>
              </a:rPr>
              <a:t>Error: 4%</a:t>
            </a:r>
          </a:p>
          <a:p>
            <a:pPr marL="1050131" lvl="2" indent="-135731" defTabSz="914400">
              <a:spcBef>
                <a:spcPts val="0"/>
              </a:spcBef>
            </a:pPr>
            <a:endParaRPr lang="en-US" altLang="ja-JP" kern="0">
              <a:latin typeface="Meiryo"/>
              <a:ea typeface="Meiryo"/>
              <a:sym typeface="Meiryo"/>
            </a:endParaRPr>
          </a:p>
          <a:p>
            <a:pPr marL="592931" lvl="1" indent="-135731" defTabSz="914400">
              <a:spcBef>
                <a:spcPts val="0"/>
              </a:spcBef>
            </a:pPr>
            <a:r>
              <a:rPr lang="en-US" altLang="ja-JP" kern="0">
                <a:latin typeface="Meiryo"/>
                <a:ea typeface="Meiryo"/>
                <a:sym typeface="Meiryo"/>
              </a:rPr>
              <a:t>Error Analysis</a:t>
            </a:r>
          </a:p>
          <a:p>
            <a:pPr marL="1050131" lvl="2" indent="-135731" defTabSz="914400">
              <a:spcBef>
                <a:spcPts val="0"/>
              </a:spcBef>
            </a:pPr>
            <a:r>
              <a:rPr lang="en-US" altLang="ja-JP" kern="0">
                <a:latin typeface="Meiryo"/>
                <a:ea typeface="Meiryo"/>
                <a:sym typeface="Meiryo"/>
              </a:rPr>
              <a:t>Precision of the equipment</a:t>
            </a:r>
          </a:p>
          <a:p>
            <a:pPr marL="1507331" lvl="3" indent="-135731" defTabSz="914400">
              <a:spcBef>
                <a:spcPts val="0"/>
              </a:spcBef>
            </a:pPr>
            <a:r>
              <a:rPr lang="en-US" altLang="ja-JP" kern="0">
                <a:latin typeface="Meiryo"/>
                <a:ea typeface="Meiryo"/>
                <a:sym typeface="Meiryo"/>
              </a:rPr>
              <a:t>1,000 times per second</a:t>
            </a: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18</a:t>
            </a:fld>
            <a:endParaRPr sz="1050" b="0" i="0" u="none" strike="noStrike" cap="none">
              <a:solidFill>
                <a:srgbClr val="000000"/>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Experimental Environment</a:t>
            </a:r>
            <a:endParaRPr>
              <a:latin typeface="Meiryo"/>
              <a:ea typeface="Meiryo"/>
              <a:cs typeface="Meiryo"/>
              <a:sym typeface="Meiryo"/>
            </a:endParaRPr>
          </a:p>
        </p:txBody>
      </p:sp>
      <p:sp>
        <p:nvSpPr>
          <p:cNvPr id="2" name="Google Shape;305;g22afd113ad6_0_415">
            <a:extLst>
              <a:ext uri="{FF2B5EF4-FFF2-40B4-BE49-F238E27FC236}">
                <a16:creationId xmlns:a16="http://schemas.microsoft.com/office/drawing/2014/main" id="{6F429294-11BC-D357-287B-03E76CA5D96D}"/>
              </a:ext>
            </a:extLst>
          </p:cNvPr>
          <p:cNvSpPr txBox="1"/>
          <p:nvPr/>
        </p:nvSpPr>
        <p:spPr>
          <a:xfrm>
            <a:off x="304800" y="35961"/>
            <a:ext cx="12192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Evaluation</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pic>
        <p:nvPicPr>
          <p:cNvPr id="4" name="图片 3">
            <a:extLst>
              <a:ext uri="{FF2B5EF4-FFF2-40B4-BE49-F238E27FC236}">
                <a16:creationId xmlns:a16="http://schemas.microsoft.com/office/drawing/2014/main" id="{3333EE23-96D0-900C-2362-921D867A9B44}"/>
              </a:ext>
            </a:extLst>
          </p:cNvPr>
          <p:cNvPicPr>
            <a:picLocks noChangeAspect="1"/>
          </p:cNvPicPr>
          <p:nvPr/>
        </p:nvPicPr>
        <p:blipFill>
          <a:blip r:embed="rId3"/>
          <a:stretch>
            <a:fillRect/>
          </a:stretch>
        </p:blipFill>
        <p:spPr>
          <a:xfrm>
            <a:off x="5036334" y="1187027"/>
            <a:ext cx="3801218" cy="3833706"/>
          </a:xfrm>
          <a:prstGeom prst="rect">
            <a:avLst/>
          </a:prstGeom>
        </p:spPr>
      </p:pic>
    </p:spTree>
    <p:extLst>
      <p:ext uri="{BB962C8B-B14F-4D97-AF65-F5344CB8AC3E}">
        <p14:creationId xmlns:p14="http://schemas.microsoft.com/office/powerpoint/2010/main" val="2928577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2bb7cc28b3e_0_308"/>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Meiryo"/>
                <a:ea typeface="Meiryo"/>
                <a:cs typeface="Meiryo"/>
                <a:sym typeface="Meiryo"/>
              </a:rPr>
              <a:t>解</a:t>
            </a:r>
            <a:r>
              <a:rPr lang="ja-JP"/>
              <a:t>決したい課題</a:t>
            </a:r>
            <a:endParaRPr>
              <a:latin typeface="Meiryo"/>
              <a:ea typeface="Meiryo"/>
              <a:cs typeface="Meiryo"/>
              <a:sym typeface="Meiryo"/>
            </a:endParaRPr>
          </a:p>
        </p:txBody>
      </p:sp>
      <p:sp>
        <p:nvSpPr>
          <p:cNvPr id="347" name="Google Shape;347;g2bb7cc28b3e_0_308"/>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US" altLang="ja-JP"/>
              <a:t>19</a:t>
            </a:fld>
            <a:endParaRPr/>
          </a:p>
        </p:txBody>
      </p:sp>
      <p:sp>
        <p:nvSpPr>
          <p:cNvPr id="348" name="Google Shape;348;g2bb7cc28b3e_0_308"/>
          <p:cNvSpPr txBox="1">
            <a:spLocks noGrp="1"/>
          </p:cNvSpPr>
          <p:nvPr>
            <p:ph type="body" idx="2"/>
          </p:nvPr>
        </p:nvSpPr>
        <p:spPr>
          <a:xfrm>
            <a:off x="304800" y="978020"/>
            <a:ext cx="8534400" cy="54102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Char char="■"/>
            </a:pPr>
            <a:r>
              <a:rPr lang="ja-JP"/>
              <a:t>モデルベース開発で、組込みソフトウェアの消費電力を見積もる研究がない</a:t>
            </a:r>
            <a:endParaRPr/>
          </a:p>
          <a:p>
            <a:pPr marL="457200" lvl="0" indent="-228600" algn="l" rtl="0">
              <a:lnSpc>
                <a:spcPct val="100000"/>
              </a:lnSpc>
              <a:spcBef>
                <a:spcPts val="0"/>
              </a:spcBef>
              <a:spcAft>
                <a:spcPts val="0"/>
              </a:spcAft>
              <a:buSzPts val="2400"/>
              <a:buNone/>
            </a:pPr>
            <a:endParaRPr/>
          </a:p>
          <a:p>
            <a:pPr marL="457200" lvl="0" indent="-381000" algn="l" rtl="0">
              <a:lnSpc>
                <a:spcPct val="100000"/>
              </a:lnSpc>
              <a:spcBef>
                <a:spcPts val="0"/>
              </a:spcBef>
              <a:spcAft>
                <a:spcPts val="0"/>
              </a:spcAft>
              <a:buSzPts val="2400"/>
              <a:buChar char="■"/>
            </a:pPr>
            <a:r>
              <a:rPr lang="ja-JP"/>
              <a:t>SHIM2.0では、</a:t>
            </a:r>
            <a:r>
              <a:rPr lang="ja-JP">
                <a:latin typeface="Meiryo"/>
                <a:ea typeface="Meiryo"/>
                <a:cs typeface="Meiryo"/>
                <a:sym typeface="Meiryo"/>
              </a:rPr>
              <a:t>定式化する機能がない</a:t>
            </a:r>
            <a:endParaRPr/>
          </a:p>
          <a:p>
            <a:pPr marL="457200" lvl="0" indent="0" algn="l" rtl="0">
              <a:lnSpc>
                <a:spcPct val="100000"/>
              </a:lnSpc>
              <a:spcBef>
                <a:spcPts val="480"/>
              </a:spcBef>
              <a:spcAft>
                <a:spcPts val="0"/>
              </a:spcAft>
              <a:buSzPts val="2400"/>
              <a:buNone/>
            </a:pPr>
            <a:endParaRPr/>
          </a:p>
          <a:p>
            <a:pPr marL="457200" lvl="0" indent="-381000" algn="l" rtl="0">
              <a:lnSpc>
                <a:spcPct val="100000"/>
              </a:lnSpc>
              <a:spcBef>
                <a:spcPts val="480"/>
              </a:spcBef>
              <a:spcAft>
                <a:spcPts val="0"/>
              </a:spcAft>
              <a:buSzPts val="2400"/>
              <a:buChar char="■"/>
            </a:pPr>
            <a:r>
              <a:rPr lang="ja-JP">
                <a:latin typeface="Meiryo"/>
                <a:ea typeface="Meiryo"/>
                <a:cs typeface="Meiryo"/>
                <a:sym typeface="Meiryo"/>
              </a:rPr>
              <a:t>「</a:t>
            </a:r>
            <a:r>
              <a:rPr lang="ja-JP"/>
              <a:t>組込みソフトウェア向け消費電力見積もりSHIMスキーマの提案</a:t>
            </a:r>
            <a:r>
              <a:rPr lang="ja-JP">
                <a:latin typeface="Meiryo"/>
                <a:ea typeface="Meiryo"/>
                <a:cs typeface="Meiryo"/>
                <a:sym typeface="Meiryo"/>
              </a:rPr>
              <a:t>」という</a:t>
            </a:r>
            <a:r>
              <a:rPr lang="ja-JP"/>
              <a:t>テーマ</a:t>
            </a:r>
            <a:r>
              <a:rPr lang="ja-JP">
                <a:latin typeface="Meiryo"/>
                <a:ea typeface="Meiryo"/>
                <a:cs typeface="Meiryo"/>
                <a:sym typeface="Meiryo"/>
              </a:rPr>
              <a:t>を提案</a:t>
            </a:r>
            <a:r>
              <a:rPr lang="ja-JP"/>
              <a:t>する</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2afd113ad6_0_408"/>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kumimoji="1" lang="en-US" altLang="ja-JP">
                <a:latin typeface="メイリオ" panose="020B0604030504040204" pitchFamily="50" charset="-128"/>
                <a:ea typeface="メイリオ" panose="020B0604030504040204" pitchFamily="50" charset="-128"/>
              </a:rPr>
              <a:t>Outline</a:t>
            </a:r>
            <a:endParaRPr>
              <a:latin typeface="Meiryo"/>
              <a:ea typeface="Meiryo"/>
              <a:cs typeface="Meiryo"/>
              <a:sym typeface="Meiryo"/>
            </a:endParaRPr>
          </a:p>
        </p:txBody>
      </p:sp>
      <p:sp>
        <p:nvSpPr>
          <p:cNvPr id="296" name="Google Shape;296;g22afd113ad6_0_408"/>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2</a:t>
            </a:fld>
            <a:endParaRPr sz="1050" b="0" i="0" u="none" strike="noStrike" cap="none">
              <a:solidFill>
                <a:srgbClr val="000000"/>
              </a:solidFill>
              <a:latin typeface="Meiryo"/>
              <a:ea typeface="Meiryo"/>
              <a:cs typeface="Meiryo"/>
              <a:sym typeface="Meiryo"/>
            </a:endParaRPr>
          </a:p>
        </p:txBody>
      </p:sp>
      <p:sp>
        <p:nvSpPr>
          <p:cNvPr id="297" name="Google Shape;297;g22afd113ad6_0_408"/>
          <p:cNvSpPr txBox="1">
            <a:spLocks noGrp="1"/>
          </p:cNvSpPr>
          <p:nvPr>
            <p:ph type="body" idx="2"/>
          </p:nvPr>
        </p:nvSpPr>
        <p:spPr>
          <a:xfrm>
            <a:off x="304800" y="978020"/>
            <a:ext cx="8534400" cy="5697000"/>
          </a:xfrm>
          <a:prstGeom prst="rect">
            <a:avLst/>
          </a:prstGeom>
          <a:noFill/>
          <a:ln>
            <a:noFill/>
          </a:ln>
        </p:spPr>
        <p:txBody>
          <a:bodyPr spcFirstLastPara="1" wrap="square" lIns="91425" tIns="45700" rIns="91425" bIns="45700" anchor="t" anchorCtr="0">
            <a:noAutofit/>
          </a:bodyPr>
          <a:lstStyle/>
          <a:p>
            <a:r>
              <a:rPr kumimoji="1" lang="en-US" altLang="ja-JP">
                <a:latin typeface="メイリオ" panose="020B0604030504040204" pitchFamily="50" charset="-128"/>
                <a:ea typeface="メイリオ" panose="020B0604030504040204" pitchFamily="50" charset="-128"/>
              </a:rPr>
              <a:t>Background</a:t>
            </a:r>
            <a:endParaRPr kumimoji="1" lang="ja-JP" altLang="en-US">
              <a:latin typeface="メイリオ" panose="020B0604030504040204" pitchFamily="50" charset="-128"/>
              <a:ea typeface="メイリオ" panose="020B0604030504040204" pitchFamily="50" charset="-128"/>
            </a:endParaRPr>
          </a:p>
          <a:p>
            <a:endParaRPr kumimoji="1" lang="ja-JP" altLang="en-US">
              <a:latin typeface="メイリオ" panose="020B0604030504040204" pitchFamily="50" charset="-128"/>
              <a:ea typeface="メイリオ" panose="020B0604030504040204" pitchFamily="50" charset="-128"/>
            </a:endParaRPr>
          </a:p>
          <a:p>
            <a:r>
              <a:rPr lang="en-US" altLang="ja-JP">
                <a:latin typeface="メイリオ" panose="020B0604030504040204" pitchFamily="50" charset="-128"/>
                <a:ea typeface="メイリオ" panose="020B0604030504040204" pitchFamily="50" charset="-128"/>
              </a:rPr>
              <a:t>Proposed Prediction Framework</a:t>
            </a:r>
            <a:endParaRPr kumimoji="1" lang="ja-JP" altLang="en-US">
              <a:latin typeface="メイリオ" panose="020B0604030504040204" pitchFamily="50" charset="-128"/>
              <a:ea typeface="メイリオ" panose="020B0604030504040204" pitchFamily="50" charset="-128"/>
            </a:endParaRPr>
          </a:p>
          <a:p>
            <a:pPr marL="0" indent="0">
              <a:buNone/>
            </a:pPr>
            <a:endParaRPr kumimoji="1" lang="ja-JP" altLang="en-US">
              <a:latin typeface="メイリオ" panose="020B0604030504040204" pitchFamily="50" charset="-128"/>
              <a:ea typeface="メイリオ" panose="020B0604030504040204" pitchFamily="50" charset="-128"/>
            </a:endParaRPr>
          </a:p>
          <a:p>
            <a:r>
              <a:rPr kumimoji="1" lang="en-US" altLang="zh-CN">
                <a:latin typeface="メイリオ" panose="020B0604030504040204" pitchFamily="50" charset="-128"/>
                <a:ea typeface="メイリオ" panose="020B0604030504040204" pitchFamily="50" charset="-128"/>
              </a:rPr>
              <a:t>Evaluation</a:t>
            </a:r>
            <a:endParaRPr kumimoji="1" lang="ja-JP" altLang="en-US">
              <a:latin typeface="メイリオ" panose="020B0604030504040204" pitchFamily="50" charset="-128"/>
              <a:ea typeface="メイリオ" panose="020B0604030504040204" pitchFamily="50" charset="-128"/>
            </a:endParaRPr>
          </a:p>
          <a:p>
            <a:endParaRPr kumimoji="1" lang="ja-JP" altLang="en-US">
              <a:latin typeface="メイリオ" panose="020B0604030504040204" pitchFamily="50" charset="-128"/>
              <a:ea typeface="メイリオ" panose="020B0604030504040204" pitchFamily="50" charset="-128"/>
            </a:endParaRPr>
          </a:p>
          <a:p>
            <a:r>
              <a:rPr lang="en-US" altLang="zh-CN">
                <a:latin typeface="メイリオ" panose="020B0604030504040204" pitchFamily="50" charset="-128"/>
                <a:ea typeface="メイリオ" panose="020B0604030504040204" pitchFamily="50" charset="-128"/>
              </a:rPr>
              <a:t>Conclusion</a:t>
            </a:r>
            <a:endParaRPr kumimoji="1" lang="ja-JP" altLang="en-US">
              <a:latin typeface="メイリオ" panose="020B0604030504040204" pitchFamily="50" charset="-128"/>
              <a:ea typeface="メイリオ" panose="020B0604030504040204" pitchFamily="50" charset="-128"/>
            </a:endParaRPr>
          </a:p>
          <a:p>
            <a:pPr marL="0" lvl="0" indent="0" algn="l" rtl="0">
              <a:lnSpc>
                <a:spcPct val="100000"/>
              </a:lnSpc>
              <a:spcBef>
                <a:spcPts val="48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2bb7cc28b3e_0_603"/>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Meiryo"/>
                <a:ea typeface="Meiryo"/>
                <a:cs typeface="Meiryo"/>
                <a:sym typeface="Meiryo"/>
              </a:rPr>
              <a:t>アプローチ</a:t>
            </a:r>
            <a:endParaRPr/>
          </a:p>
        </p:txBody>
      </p:sp>
      <p:sp>
        <p:nvSpPr>
          <p:cNvPr id="355" name="Google Shape;355;g2bb7cc28b3e_0_603"/>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latin typeface="Meiryo"/>
                <a:ea typeface="Meiryo"/>
                <a:cs typeface="Meiryo"/>
                <a:sym typeface="Meiryo"/>
              </a:rPr>
              <a:t>問題を解決するための主なステップは以下の通り：</a:t>
            </a:r>
            <a:endParaRPr>
              <a:latin typeface="Meiryo"/>
              <a:ea typeface="Meiryo"/>
              <a:cs typeface="Meiryo"/>
              <a:sym typeface="Meiryo"/>
            </a:endParaRPr>
          </a:p>
          <a:p>
            <a:pPr marL="1016000" lvl="0" indent="-457200" algn="l" rtl="0">
              <a:lnSpc>
                <a:spcPct val="100000"/>
              </a:lnSpc>
              <a:spcBef>
                <a:spcPts val="0"/>
              </a:spcBef>
              <a:spcAft>
                <a:spcPts val="0"/>
              </a:spcAft>
              <a:buSzPts val="2000"/>
              <a:buFont typeface="Arial"/>
              <a:buAutoNum type="arabicPeriod"/>
            </a:pPr>
            <a:r>
              <a:rPr lang="ja-JP" sz="2000" b="0"/>
              <a:t>実機を使用した消費電力の測定</a:t>
            </a:r>
            <a:endParaRPr sz="2000" b="0"/>
          </a:p>
          <a:p>
            <a:pPr marL="1358900" lvl="1" indent="-342900" algn="l" rtl="0">
              <a:lnSpc>
                <a:spcPct val="100000"/>
              </a:lnSpc>
              <a:spcBef>
                <a:spcPts val="0"/>
              </a:spcBef>
              <a:spcAft>
                <a:spcPts val="0"/>
              </a:spcAft>
              <a:buSzPts val="2000"/>
              <a:buChar char="⁃"/>
            </a:pPr>
            <a:r>
              <a:rPr lang="ja-JP" b="0"/>
              <a:t>見積もりの基準となるデータを取得する</a:t>
            </a:r>
            <a:endParaRPr/>
          </a:p>
          <a:p>
            <a:pPr marL="1473200" lvl="1" indent="-330200" algn="l" rtl="0">
              <a:lnSpc>
                <a:spcPct val="100000"/>
              </a:lnSpc>
              <a:spcBef>
                <a:spcPts val="0"/>
              </a:spcBef>
              <a:spcAft>
                <a:spcPts val="0"/>
              </a:spcAft>
              <a:buSzPts val="2000"/>
              <a:buFont typeface="Arial"/>
              <a:buNone/>
            </a:pPr>
            <a:endParaRPr sz="1600" b="0"/>
          </a:p>
          <a:p>
            <a:pPr marL="1016000" lvl="0" indent="-457200" algn="l" rtl="0">
              <a:lnSpc>
                <a:spcPct val="100000"/>
              </a:lnSpc>
              <a:spcBef>
                <a:spcPts val="0"/>
              </a:spcBef>
              <a:spcAft>
                <a:spcPts val="0"/>
              </a:spcAft>
              <a:buSzPts val="2000"/>
              <a:buFont typeface="Arial"/>
              <a:buAutoNum type="arabicPeriod"/>
            </a:pPr>
            <a:r>
              <a:rPr lang="ja-JP" sz="2000" b="0"/>
              <a:t>干渉要素と規則性の調査</a:t>
            </a:r>
            <a:endParaRPr sz="2000" b="0"/>
          </a:p>
          <a:p>
            <a:pPr marL="1358900" lvl="1" indent="-342900" algn="l" rtl="0">
              <a:lnSpc>
                <a:spcPct val="100000"/>
              </a:lnSpc>
              <a:spcBef>
                <a:spcPts val="0"/>
              </a:spcBef>
              <a:spcAft>
                <a:spcPts val="0"/>
              </a:spcAft>
              <a:buSzPts val="2000"/>
              <a:buChar char="⁃"/>
            </a:pPr>
            <a:r>
              <a:rPr lang="ja-JP" b="0"/>
              <a:t>定式化のために、両者の関連性を理解する</a:t>
            </a:r>
            <a:endParaRPr b="0"/>
          </a:p>
          <a:p>
            <a:pPr marL="1473200" lvl="1" indent="-330200" algn="l" rtl="0">
              <a:lnSpc>
                <a:spcPct val="100000"/>
              </a:lnSpc>
              <a:spcBef>
                <a:spcPts val="0"/>
              </a:spcBef>
              <a:spcAft>
                <a:spcPts val="0"/>
              </a:spcAft>
              <a:buSzPts val="2000"/>
              <a:buFont typeface="Arial"/>
              <a:buNone/>
            </a:pPr>
            <a:endParaRPr sz="1600" b="0"/>
          </a:p>
          <a:p>
            <a:pPr marL="1016000" lvl="0" indent="-457200" algn="l" rtl="0">
              <a:lnSpc>
                <a:spcPct val="100000"/>
              </a:lnSpc>
              <a:spcBef>
                <a:spcPts val="0"/>
              </a:spcBef>
              <a:spcAft>
                <a:spcPts val="0"/>
              </a:spcAft>
              <a:buSzPts val="2000"/>
              <a:buFont typeface="Arial"/>
              <a:buAutoNum type="arabicPeriod"/>
            </a:pPr>
            <a:r>
              <a:rPr lang="ja-JP" sz="2000" b="0"/>
              <a:t>消費電力を表すスキーマの作成</a:t>
            </a:r>
            <a:endParaRPr sz="2000" b="0"/>
          </a:p>
          <a:p>
            <a:pPr marL="1358900" lvl="1" indent="-342900" algn="l" rtl="0">
              <a:lnSpc>
                <a:spcPct val="100000"/>
              </a:lnSpc>
              <a:spcBef>
                <a:spcPts val="0"/>
              </a:spcBef>
              <a:spcAft>
                <a:spcPts val="0"/>
              </a:spcAft>
              <a:buSzPts val="2000"/>
              <a:buChar char="⁃"/>
            </a:pPr>
            <a:r>
              <a:rPr lang="ja-JP" b="0"/>
              <a:t>スキーマを作成することで他のハードウェアにも適用する</a:t>
            </a:r>
            <a:endParaRPr b="0"/>
          </a:p>
          <a:p>
            <a:pPr marL="1473200" lvl="1" indent="-330200" algn="l" rtl="0">
              <a:lnSpc>
                <a:spcPct val="100000"/>
              </a:lnSpc>
              <a:spcBef>
                <a:spcPts val="0"/>
              </a:spcBef>
              <a:spcAft>
                <a:spcPts val="0"/>
              </a:spcAft>
              <a:buSzPts val="2000"/>
              <a:buFont typeface="Arial"/>
              <a:buNone/>
            </a:pPr>
            <a:endParaRPr sz="1600" b="0"/>
          </a:p>
          <a:p>
            <a:pPr marL="1016000" lvl="0" indent="-457200" algn="l" rtl="0">
              <a:lnSpc>
                <a:spcPct val="100000"/>
              </a:lnSpc>
              <a:spcBef>
                <a:spcPts val="400"/>
              </a:spcBef>
              <a:spcAft>
                <a:spcPts val="0"/>
              </a:spcAft>
              <a:buSzPts val="2000"/>
              <a:buFont typeface="Arial"/>
              <a:buAutoNum type="arabicPeriod"/>
            </a:pPr>
            <a:r>
              <a:rPr lang="ja-JP" sz="2000" b="0"/>
              <a:t>スキーマを使用した各計算処理に対する消費電力の見積もり</a:t>
            </a:r>
            <a:endParaRPr sz="2000" b="0"/>
          </a:p>
          <a:p>
            <a:pPr marL="1358900" lvl="1" indent="-342900" algn="l" rtl="0">
              <a:lnSpc>
                <a:spcPct val="100000"/>
              </a:lnSpc>
              <a:spcBef>
                <a:spcPts val="400"/>
              </a:spcBef>
              <a:spcAft>
                <a:spcPts val="0"/>
              </a:spcAft>
              <a:buSzPts val="2000"/>
              <a:buChar char="⁃"/>
            </a:pPr>
            <a:r>
              <a:rPr lang="ja-JP" b="0"/>
              <a:t>実態にあった消費電力の見積もりを行う</a:t>
            </a:r>
            <a:br>
              <a:rPr lang="ja-JP" sz="1600" b="0"/>
            </a:br>
            <a:endParaRPr sz="1200" b="0"/>
          </a:p>
          <a:p>
            <a:pPr marL="1016000" lvl="0" indent="-457200" algn="l" rtl="0">
              <a:lnSpc>
                <a:spcPct val="100000"/>
              </a:lnSpc>
              <a:spcBef>
                <a:spcPts val="400"/>
              </a:spcBef>
              <a:spcAft>
                <a:spcPts val="0"/>
              </a:spcAft>
              <a:buSzPts val="2000"/>
              <a:buFont typeface="Arial"/>
              <a:buAutoNum type="arabicPeriod"/>
            </a:pPr>
            <a:r>
              <a:rPr lang="ja-JP" sz="2000" b="0"/>
              <a:t>ソフトウェアの消費電力の見積もり</a:t>
            </a:r>
            <a:endParaRPr sz="2000" b="0"/>
          </a:p>
          <a:p>
            <a:pPr marL="1358900" lvl="1" indent="-342900" algn="l" rtl="0">
              <a:lnSpc>
                <a:spcPct val="100000"/>
              </a:lnSpc>
              <a:spcBef>
                <a:spcPts val="400"/>
              </a:spcBef>
              <a:spcAft>
                <a:spcPts val="0"/>
              </a:spcAft>
              <a:buSzPts val="2000"/>
              <a:buChar char="⁃"/>
            </a:pPr>
            <a:r>
              <a:rPr lang="ja-JP">
                <a:latin typeface="Meiryo"/>
                <a:ea typeface="Meiryo"/>
                <a:cs typeface="Meiryo"/>
                <a:sym typeface="Meiryo"/>
              </a:rPr>
              <a:t>ハードウェア要件に違反していないかを確認する</a:t>
            </a:r>
            <a:endParaRPr>
              <a:latin typeface="Meiryo"/>
              <a:ea typeface="Meiryo"/>
              <a:cs typeface="Meiryo"/>
              <a:sym typeface="Meiryo"/>
            </a:endParaRPr>
          </a:p>
        </p:txBody>
      </p:sp>
      <p:sp>
        <p:nvSpPr>
          <p:cNvPr id="356" name="Google Shape;356;g2bb7cc28b3e_0_603"/>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g2bb7cc28b3e_0_452"/>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実験結果</a:t>
            </a:r>
            <a:endParaRPr/>
          </a:p>
        </p:txBody>
      </p:sp>
      <p:sp>
        <p:nvSpPr>
          <p:cNvPr id="363" name="Google Shape;363;g2bb7cc28b3e_0_452"/>
          <p:cNvSpPr txBox="1">
            <a:spLocks noGrp="1"/>
          </p:cNvSpPr>
          <p:nvPr>
            <p:ph type="body" idx="2"/>
          </p:nvPr>
        </p:nvSpPr>
        <p:spPr>
          <a:xfrm>
            <a:off x="304800" y="924300"/>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a:t>
            </a:r>
            <a:endParaRPr/>
          </a:p>
          <a:p>
            <a:pPr marL="914400" lvl="1" indent="-355600" algn="l" rtl="0">
              <a:lnSpc>
                <a:spcPct val="100000"/>
              </a:lnSpc>
              <a:spcBef>
                <a:spcPts val="0"/>
              </a:spcBef>
              <a:spcAft>
                <a:spcPts val="0"/>
              </a:spcAft>
              <a:buSzPts val="2000"/>
              <a:buChar char="⁃"/>
            </a:pPr>
            <a:r>
              <a:rPr lang="ja-JP"/>
              <a:t>実験環境</a:t>
            </a:r>
            <a:endParaRPr/>
          </a:p>
          <a:p>
            <a:pPr marL="1371600" lvl="2" indent="-355600" algn="l" rtl="0">
              <a:lnSpc>
                <a:spcPct val="100000"/>
              </a:lnSpc>
              <a:spcBef>
                <a:spcPts val="0"/>
              </a:spcBef>
              <a:spcAft>
                <a:spcPts val="0"/>
              </a:spcAft>
              <a:buSzPts val="2000"/>
              <a:buChar char="̵"/>
            </a:pPr>
            <a:r>
              <a:rPr lang="ja-JP"/>
              <a:t>ターゲットデバイス：SONY Spresense (ARM Cortex M4F)</a:t>
            </a:r>
            <a:endParaRPr/>
          </a:p>
          <a:p>
            <a:pPr marL="13716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a:p>
            <a:pPr marL="1371600" lvl="2" indent="-355600" algn="l" rtl="0">
              <a:lnSpc>
                <a:spcPct val="100000"/>
              </a:lnSpc>
              <a:spcBef>
                <a:spcPts val="0"/>
              </a:spcBef>
              <a:spcAft>
                <a:spcPts val="0"/>
              </a:spcAft>
              <a:buSzPts val="2000"/>
              <a:buChar char="̵"/>
            </a:pPr>
            <a:r>
              <a:rPr lang="ja-JP"/>
              <a:t>測定デバイス：AVHzY CT-3 USB テスター</a:t>
            </a:r>
            <a:endParaRPr/>
          </a:p>
          <a:p>
            <a:pPr marL="13716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364" name="Google Shape;364;g2bb7cc28b3e_0_452"/>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US" altLang="ja-JP"/>
              <a:t>21</a:t>
            </a:fld>
            <a:endParaRPr/>
          </a:p>
        </p:txBody>
      </p:sp>
      <p:pic>
        <p:nvPicPr>
          <p:cNvPr id="365" name="Google Shape;365;g2bb7cc28b3e_0_452"/>
          <p:cNvPicPr preferRelativeResize="0"/>
          <p:nvPr/>
        </p:nvPicPr>
        <p:blipFill>
          <a:blip r:embed="rId3">
            <a:alphaModFix/>
          </a:blip>
          <a:stretch>
            <a:fillRect/>
          </a:stretch>
        </p:blipFill>
        <p:spPr>
          <a:xfrm>
            <a:off x="1217550" y="4326525"/>
            <a:ext cx="2971825" cy="1607175"/>
          </a:xfrm>
          <a:prstGeom prst="rect">
            <a:avLst/>
          </a:prstGeom>
          <a:noFill/>
          <a:ln>
            <a:noFill/>
          </a:ln>
        </p:spPr>
      </p:pic>
      <p:pic>
        <p:nvPicPr>
          <p:cNvPr id="366" name="Google Shape;366;g2bb7cc28b3e_0_452"/>
          <p:cNvPicPr preferRelativeResize="0"/>
          <p:nvPr/>
        </p:nvPicPr>
        <p:blipFill>
          <a:blip r:embed="rId4">
            <a:alphaModFix/>
          </a:blip>
          <a:stretch>
            <a:fillRect/>
          </a:stretch>
        </p:blipFill>
        <p:spPr>
          <a:xfrm>
            <a:off x="4750124" y="3826924"/>
            <a:ext cx="3701150" cy="2606375"/>
          </a:xfrm>
          <a:prstGeom prst="rect">
            <a:avLst/>
          </a:prstGeom>
          <a:noFill/>
          <a:ln>
            <a:noFill/>
          </a:ln>
        </p:spPr>
      </p:pic>
      <p:pic>
        <p:nvPicPr>
          <p:cNvPr id="367" name="Google Shape;367;g2bb7cc28b3e_0_452"/>
          <p:cNvPicPr preferRelativeResize="0"/>
          <p:nvPr/>
        </p:nvPicPr>
        <p:blipFill>
          <a:blip r:embed="rId5">
            <a:alphaModFix/>
          </a:blip>
          <a:stretch>
            <a:fillRect/>
          </a:stretch>
        </p:blipFill>
        <p:spPr>
          <a:xfrm rot="5400000">
            <a:off x="4016337" y="1508937"/>
            <a:ext cx="1111325" cy="2325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g2bb7cc28b3e_0_614"/>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実験結果</a:t>
            </a:r>
            <a:endParaRPr/>
          </a:p>
        </p:txBody>
      </p:sp>
      <p:sp>
        <p:nvSpPr>
          <p:cNvPr id="374" name="Google Shape;374;g2bb7cc28b3e_0_614"/>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a:t>
            </a:r>
            <a:endParaRPr/>
          </a:p>
          <a:p>
            <a:pPr marL="914400" lvl="1" indent="-355600" algn="l" rtl="0">
              <a:spcBef>
                <a:spcPts val="0"/>
              </a:spcBef>
              <a:spcAft>
                <a:spcPts val="0"/>
              </a:spcAft>
              <a:buSzPts val="2000"/>
              <a:buFont typeface="Times New Roman"/>
              <a:buChar char="⁃"/>
            </a:pPr>
            <a:r>
              <a:rPr lang="ja-JP"/>
              <a:t>基礎評価</a:t>
            </a:r>
            <a:endParaRPr/>
          </a:p>
          <a:p>
            <a:pPr marL="1371600" lvl="2" indent="-355600" algn="l" rtl="0">
              <a:spcBef>
                <a:spcPts val="0"/>
              </a:spcBef>
              <a:spcAft>
                <a:spcPts val="0"/>
              </a:spcAft>
              <a:buSzPts val="2000"/>
              <a:buFont typeface="Meiryo"/>
              <a:buChar char="̵"/>
            </a:pPr>
            <a:r>
              <a:rPr lang="ja-JP"/>
              <a:t>ターゲットデバイスの基本命令の消費電力量と実行時間を測定する</a:t>
            </a:r>
            <a:endParaRPr/>
          </a:p>
          <a:p>
            <a:pPr marL="1371600" lvl="2" indent="-355600" algn="l" rtl="0">
              <a:spcBef>
                <a:spcPts val="0"/>
              </a:spcBef>
              <a:spcAft>
                <a:spcPts val="0"/>
              </a:spcAft>
              <a:buSzPts val="2000"/>
              <a:buFont typeface="Meiryo"/>
              <a:buChar char="̵"/>
            </a:pPr>
            <a:r>
              <a:rPr lang="ja-JP"/>
              <a:t>シングルコア環境における実際の実行時間と消費電力を取得するためのテストスクリプトを作成する</a:t>
            </a:r>
            <a:endParaRPr/>
          </a:p>
          <a:p>
            <a:pPr marL="1371600" lvl="2" indent="-355600" algn="l" rtl="0">
              <a:spcBef>
                <a:spcPts val="0"/>
              </a:spcBef>
              <a:spcAft>
                <a:spcPts val="0"/>
              </a:spcAft>
              <a:buSzPts val="2000"/>
              <a:buFont typeface="Meiryo"/>
              <a:buChar char="̵"/>
            </a:pPr>
            <a:r>
              <a:rPr lang="ja-JP"/>
              <a:t>計測された単一命令データに基づき、LLVM-IR命令レベルでの予測を行い、計測値と比較することで予測精度分析を行う</a:t>
            </a:r>
            <a:endParaRPr/>
          </a:p>
          <a:p>
            <a:pPr marL="1371600" lvl="0" indent="0" algn="l" rtl="0">
              <a:spcBef>
                <a:spcPts val="0"/>
              </a:spcBef>
              <a:spcAft>
                <a:spcPts val="0"/>
              </a:spcAft>
              <a:buNone/>
            </a:pPr>
            <a:endParaRPr/>
          </a:p>
          <a:p>
            <a:pPr marL="9144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375" name="Google Shape;375;g2bb7cc28b3e_0_614"/>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22</a:t>
            </a:fld>
            <a:endParaRPr/>
          </a:p>
        </p:txBody>
      </p:sp>
      <p:pic>
        <p:nvPicPr>
          <p:cNvPr id="376" name="Google Shape;376;g2bb7cc28b3e_0_614"/>
          <p:cNvPicPr preferRelativeResize="0"/>
          <p:nvPr/>
        </p:nvPicPr>
        <p:blipFill>
          <a:blip r:embed="rId3">
            <a:alphaModFix/>
          </a:blip>
          <a:stretch>
            <a:fillRect/>
          </a:stretch>
        </p:blipFill>
        <p:spPr>
          <a:xfrm>
            <a:off x="2506050" y="3450425"/>
            <a:ext cx="4625150" cy="3303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g2bb7cc28b3e_0_629"/>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実験結果</a:t>
            </a:r>
            <a:endParaRPr/>
          </a:p>
        </p:txBody>
      </p:sp>
      <p:sp>
        <p:nvSpPr>
          <p:cNvPr id="383" name="Google Shape;383;g2bb7cc28b3e_0_629"/>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a:t>
            </a:r>
            <a:endParaRPr/>
          </a:p>
          <a:p>
            <a:pPr marL="914400" lvl="1" indent="-355600" algn="l" rtl="0">
              <a:spcBef>
                <a:spcPts val="0"/>
              </a:spcBef>
              <a:spcAft>
                <a:spcPts val="0"/>
              </a:spcAft>
              <a:buSzPts val="2000"/>
              <a:buFont typeface="Times New Roman"/>
              <a:buChar char="⁃"/>
            </a:pPr>
            <a:r>
              <a:rPr lang="ja-JP"/>
              <a:t>基本評価</a:t>
            </a:r>
            <a:endParaRPr/>
          </a:p>
          <a:p>
            <a:pPr marL="1371600" lvl="2" indent="-355600" algn="l" rtl="0">
              <a:spcBef>
                <a:spcPts val="0"/>
              </a:spcBef>
              <a:spcAft>
                <a:spcPts val="0"/>
              </a:spcAft>
              <a:buSzPts val="2000"/>
              <a:buChar char="̵"/>
            </a:pPr>
            <a:r>
              <a:rPr lang="ja-JP"/>
              <a:t>テストスクリプト</a:t>
            </a:r>
            <a:endParaRPr/>
          </a:p>
          <a:p>
            <a:pPr marL="1828800" lvl="3" indent="-355600" algn="l" rtl="0">
              <a:spcBef>
                <a:spcPts val="0"/>
              </a:spcBef>
              <a:spcAft>
                <a:spcPts val="0"/>
              </a:spcAft>
              <a:buSzPts val="2000"/>
              <a:buChar char="‑"/>
            </a:pPr>
            <a:r>
              <a:rPr lang="ja-JP"/>
              <a:t>四則演算</a:t>
            </a:r>
            <a:endParaRPr/>
          </a:p>
          <a:p>
            <a:pPr marL="0" lvl="0" indent="0" algn="l" rtl="0">
              <a:spcBef>
                <a:spcPts val="0"/>
              </a:spcBef>
              <a:spcAft>
                <a:spcPts val="0"/>
              </a:spcAft>
              <a:buNone/>
            </a:pPr>
            <a:endParaRPr/>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2" indent="-355600" algn="l" rtl="0">
              <a:spcBef>
                <a:spcPts val="0"/>
              </a:spcBef>
              <a:spcAft>
                <a:spcPts val="0"/>
              </a:spcAft>
              <a:buSzPts val="2000"/>
              <a:buFont typeface="Meiryo"/>
              <a:buChar char="̵"/>
            </a:pPr>
            <a:r>
              <a:rPr lang="ja-JP"/>
              <a:t>消費電力の予測</a:t>
            </a:r>
            <a:endParaRPr/>
          </a:p>
          <a:p>
            <a:pPr marL="1828800" lvl="3" indent="-355600" algn="l" rtl="0">
              <a:spcBef>
                <a:spcPts val="0"/>
              </a:spcBef>
              <a:spcAft>
                <a:spcPts val="0"/>
              </a:spcAft>
              <a:buSzPts val="2000"/>
              <a:buChar char="‑"/>
            </a:pPr>
            <a:r>
              <a:rPr lang="ja-JP"/>
              <a:t>for文の部分に注目する</a:t>
            </a:r>
            <a:endParaRPr/>
          </a:p>
          <a:p>
            <a:pPr marL="1828800" lvl="0" indent="0" algn="l" rtl="0">
              <a:spcBef>
                <a:spcPts val="0"/>
              </a:spcBef>
              <a:spcAft>
                <a:spcPts val="0"/>
              </a:spcAft>
              <a:buNone/>
            </a:pPr>
            <a:endParaRPr/>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a:p>
          <a:p>
            <a:pPr marL="9144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384" name="Google Shape;384;g2bb7cc28b3e_0_629"/>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23</a:t>
            </a:fld>
            <a:endParaRPr/>
          </a:p>
        </p:txBody>
      </p:sp>
      <p:pic>
        <p:nvPicPr>
          <p:cNvPr id="385" name="Google Shape;385;g2bb7cc28b3e_0_629"/>
          <p:cNvPicPr preferRelativeResize="0"/>
          <p:nvPr/>
        </p:nvPicPr>
        <p:blipFill>
          <a:blip r:embed="rId3">
            <a:alphaModFix/>
          </a:blip>
          <a:stretch>
            <a:fillRect/>
          </a:stretch>
        </p:blipFill>
        <p:spPr>
          <a:xfrm>
            <a:off x="4739325" y="1047888"/>
            <a:ext cx="4062850" cy="2315000"/>
          </a:xfrm>
          <a:prstGeom prst="rect">
            <a:avLst/>
          </a:prstGeom>
          <a:noFill/>
          <a:ln>
            <a:noFill/>
          </a:ln>
        </p:spPr>
      </p:pic>
      <p:pic>
        <p:nvPicPr>
          <p:cNvPr id="386" name="Google Shape;386;g2bb7cc28b3e_0_629"/>
          <p:cNvPicPr preferRelativeResize="0"/>
          <p:nvPr/>
        </p:nvPicPr>
        <p:blipFill>
          <a:blip r:embed="rId4">
            <a:alphaModFix/>
          </a:blip>
          <a:stretch>
            <a:fillRect/>
          </a:stretch>
        </p:blipFill>
        <p:spPr>
          <a:xfrm>
            <a:off x="5014337" y="3572575"/>
            <a:ext cx="3787825" cy="32015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g2bb7cc28b3e_0_660"/>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実験結果</a:t>
            </a:r>
            <a:endParaRPr/>
          </a:p>
        </p:txBody>
      </p:sp>
      <p:sp>
        <p:nvSpPr>
          <p:cNvPr id="393" name="Google Shape;393;g2bb7cc28b3e_0_660"/>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a:t>
            </a:r>
            <a:endParaRPr/>
          </a:p>
          <a:p>
            <a:pPr marL="914400" lvl="1" indent="-355600" algn="l" rtl="0">
              <a:spcBef>
                <a:spcPts val="0"/>
              </a:spcBef>
              <a:spcAft>
                <a:spcPts val="0"/>
              </a:spcAft>
              <a:buSzPts val="2000"/>
              <a:buFont typeface="Times New Roman"/>
              <a:buChar char="⁃"/>
            </a:pPr>
            <a:r>
              <a:rPr lang="ja-JP" altLang="en-US"/>
              <a:t>入力データ</a:t>
            </a:r>
            <a:r>
              <a:rPr lang="ja-JP"/>
              <a:t>の</a:t>
            </a:r>
            <a:r>
              <a:rPr lang="ja-JP" altLang="en-US"/>
              <a:t>構造</a:t>
            </a:r>
            <a:r>
              <a:rPr lang="ja-JP"/>
              <a:t>（3層構造）</a:t>
            </a:r>
            <a:endParaRPr/>
          </a:p>
          <a:p>
            <a:pPr marL="1371600" lvl="2" indent="-355600" algn="l" rtl="0">
              <a:spcBef>
                <a:spcPts val="0"/>
              </a:spcBef>
              <a:spcAft>
                <a:spcPts val="0"/>
              </a:spcAft>
              <a:buSzPts val="2000"/>
              <a:buChar char="̵"/>
            </a:pPr>
            <a:r>
              <a:rPr lang="ja-JP"/>
              <a:t>CommonInstructionSet</a:t>
            </a:r>
            <a:endParaRPr/>
          </a:p>
          <a:p>
            <a:pPr marL="1828800" lvl="3" indent="-355600" algn="l" rtl="0">
              <a:spcBef>
                <a:spcPts val="0"/>
              </a:spcBef>
              <a:spcAft>
                <a:spcPts val="0"/>
              </a:spcAft>
              <a:buSzPts val="2000"/>
              <a:buChar char="‑"/>
            </a:pPr>
            <a:r>
              <a:rPr lang="ja-JP"/>
              <a:t>記述スキーマ全体のルート要素として機能し、1つまたは複数の命令のエネルギー消費情報を含む</a:t>
            </a:r>
            <a:endParaRPr/>
          </a:p>
          <a:p>
            <a:pPr marL="1371600" lvl="2" indent="-355600" algn="l" rtl="0">
              <a:spcBef>
                <a:spcPts val="0"/>
              </a:spcBef>
              <a:spcAft>
                <a:spcPts val="0"/>
              </a:spcAft>
              <a:buSzPts val="2000"/>
              <a:buChar char="̵"/>
            </a:pPr>
            <a:r>
              <a:rPr lang="ja-JP"/>
              <a:t>Instruction</a:t>
            </a:r>
            <a:endParaRPr/>
          </a:p>
          <a:p>
            <a:pPr marL="1828800" lvl="3" indent="-355600" algn="l" rtl="0">
              <a:spcBef>
                <a:spcPts val="0"/>
              </a:spcBef>
              <a:spcAft>
                <a:spcPts val="0"/>
              </a:spcAft>
              <a:buSzPts val="2000"/>
              <a:buChar char="‑"/>
            </a:pPr>
            <a:r>
              <a:rPr lang="ja-JP"/>
              <a:t>name属性を通して特定の命令名を識別し、各命令のエネルギー消費情報を表現する</a:t>
            </a:r>
            <a:endParaRPr/>
          </a:p>
          <a:p>
            <a:pPr marL="1371600" lvl="2" indent="-355600" algn="l" rtl="0">
              <a:spcBef>
                <a:spcPts val="0"/>
              </a:spcBef>
              <a:spcAft>
                <a:spcPts val="0"/>
              </a:spcAft>
              <a:buSzPts val="2000"/>
              <a:buChar char="̵"/>
            </a:pPr>
            <a:r>
              <a:rPr lang="ja-JP"/>
              <a:t>PowerConsumption</a:t>
            </a:r>
            <a:endParaRPr/>
          </a:p>
          <a:p>
            <a:pPr marL="1828800" lvl="3" indent="-355600" algn="l" rtl="0">
              <a:spcBef>
                <a:spcPts val="0"/>
              </a:spcBef>
              <a:spcAft>
                <a:spcPts val="0"/>
              </a:spcAft>
              <a:buSzPts val="2000"/>
              <a:buFont typeface="Meiryo"/>
              <a:buChar char="‑"/>
            </a:pPr>
            <a:r>
              <a:rPr lang="ja-JP"/>
              <a:t>最も具体的な情報レイヤで、各命令に関連するエネルギー消費のコストを直接記述する。</a:t>
            </a:r>
            <a:endParaRPr/>
          </a:p>
          <a:p>
            <a:pPr marL="1828800" lvl="3" indent="-355600" algn="l" rtl="0">
              <a:spcBef>
                <a:spcPts val="0"/>
              </a:spcBef>
              <a:spcAft>
                <a:spcPts val="0"/>
              </a:spcAft>
              <a:buClr>
                <a:srgbClr val="FF0000"/>
              </a:buClr>
              <a:buSzPts val="2000"/>
              <a:buFont typeface="Meiryo"/>
              <a:buChar char="‑"/>
            </a:pPr>
            <a:r>
              <a:rPr lang="ja-JP">
                <a:solidFill>
                  <a:srgbClr val="FF0000"/>
                </a:solidFill>
              </a:rPr>
              <a:t>Impactは、マルチコアシステムで行われる将来のエネルギー予測のための展望として考えられている</a:t>
            </a:r>
            <a:endParaRPr/>
          </a:p>
          <a:p>
            <a:pPr marL="1371600" lvl="2" indent="-355600" algn="l" rtl="0">
              <a:spcBef>
                <a:spcPts val="0"/>
              </a:spcBef>
              <a:spcAft>
                <a:spcPts val="0"/>
              </a:spcAft>
              <a:buSzPts val="2000"/>
              <a:buChar char="̵"/>
            </a:pPr>
            <a:r>
              <a:rPr lang="ja-JP"/>
              <a:t>例：</a:t>
            </a:r>
            <a:endParaRPr/>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a:p>
          <a:p>
            <a:pPr marL="9144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394" name="Google Shape;394;g2bb7cc28b3e_0_660"/>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24</a:t>
            </a:fld>
            <a:endParaRPr/>
          </a:p>
        </p:txBody>
      </p:sp>
      <p:sp>
        <p:nvSpPr>
          <p:cNvPr id="395" name="Google Shape;395;g2bb7cc28b3e_0_660"/>
          <p:cNvSpPr txBox="1"/>
          <p:nvPr/>
        </p:nvSpPr>
        <p:spPr>
          <a:xfrm>
            <a:off x="2211649" y="4981550"/>
            <a:ext cx="5608299"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1300">
                <a:solidFill>
                  <a:srgbClr val="142976"/>
                </a:solidFill>
                <a:latin typeface="Meiryo"/>
                <a:ea typeface="Meiryo"/>
                <a:cs typeface="Meiryo"/>
                <a:sym typeface="Meiryo"/>
              </a:rPr>
              <a:t>&lt;CommonInstructionSet&gt;</a:t>
            </a:r>
            <a:endParaRPr sz="1300">
              <a:solidFill>
                <a:srgbClr val="142976"/>
              </a:solidFill>
              <a:latin typeface="Meiryo"/>
              <a:ea typeface="Meiryo"/>
              <a:cs typeface="Meiryo"/>
              <a:sym typeface="Meiryo"/>
            </a:endParaRPr>
          </a:p>
          <a:p>
            <a:pPr marL="0" lvl="0" indent="0" algn="l" rtl="0">
              <a:spcBef>
                <a:spcPts val="0"/>
              </a:spcBef>
              <a:spcAft>
                <a:spcPts val="0"/>
              </a:spcAft>
              <a:buNone/>
            </a:pPr>
            <a:r>
              <a:rPr lang="ja-JP" sz="1300">
                <a:solidFill>
                  <a:srgbClr val="142976"/>
                </a:solidFill>
                <a:latin typeface="Meiryo"/>
                <a:ea typeface="Meiryo"/>
                <a:cs typeface="Meiryo"/>
                <a:sym typeface="Meiryo"/>
              </a:rPr>
              <a:t>	&lt;Instruction name="load"&gt;</a:t>
            </a:r>
            <a:endParaRPr sz="1300">
              <a:solidFill>
                <a:srgbClr val="142976"/>
              </a:solidFill>
              <a:latin typeface="Meiryo"/>
              <a:ea typeface="Meiryo"/>
              <a:cs typeface="Meiryo"/>
              <a:sym typeface="Meiryo"/>
            </a:endParaRPr>
          </a:p>
          <a:p>
            <a:pPr marL="0" lvl="0" indent="0" algn="l" rtl="0">
              <a:spcBef>
                <a:spcPts val="0"/>
              </a:spcBef>
              <a:spcAft>
                <a:spcPts val="0"/>
              </a:spcAft>
              <a:buNone/>
            </a:pPr>
            <a:r>
              <a:rPr lang="ja-JP" sz="1300">
                <a:solidFill>
                  <a:srgbClr val="142976"/>
                </a:solidFill>
                <a:latin typeface="Meiryo"/>
                <a:ea typeface="Meiryo"/>
                <a:cs typeface="Meiryo"/>
                <a:sym typeface="Meiryo"/>
              </a:rPr>
              <a:t>		&lt;PowerConsumption&gt;</a:t>
            </a:r>
            <a:endParaRPr sz="1300">
              <a:solidFill>
                <a:srgbClr val="142976"/>
              </a:solidFill>
              <a:latin typeface="Meiryo"/>
              <a:ea typeface="Meiryo"/>
              <a:cs typeface="Meiryo"/>
              <a:sym typeface="Meiryo"/>
            </a:endParaRPr>
          </a:p>
          <a:p>
            <a:pPr marL="0" lvl="0" indent="0" algn="l" rtl="0">
              <a:spcBef>
                <a:spcPts val="0"/>
              </a:spcBef>
              <a:spcAft>
                <a:spcPts val="0"/>
              </a:spcAft>
              <a:buNone/>
            </a:pPr>
            <a:r>
              <a:rPr lang="ja-JP" sz="1300">
                <a:solidFill>
                  <a:srgbClr val="142976"/>
                </a:solidFill>
                <a:latin typeface="Meiryo"/>
                <a:ea typeface="Meiryo"/>
                <a:cs typeface="Meiryo"/>
                <a:sym typeface="Meiryo"/>
              </a:rPr>
              <a:t>			&lt;Cost&gt;1.656&lt;/Cost&gt;</a:t>
            </a:r>
            <a:endParaRPr sz="1300">
              <a:solidFill>
                <a:srgbClr val="142976"/>
              </a:solidFill>
              <a:latin typeface="Meiryo"/>
              <a:ea typeface="Meiryo"/>
              <a:cs typeface="Meiryo"/>
              <a:sym typeface="Meiryo"/>
            </a:endParaRPr>
          </a:p>
          <a:p>
            <a:pPr marL="0" lvl="0" indent="0" algn="l" rtl="0">
              <a:spcBef>
                <a:spcPts val="0"/>
              </a:spcBef>
              <a:spcAft>
                <a:spcPts val="0"/>
              </a:spcAft>
              <a:buNone/>
            </a:pPr>
            <a:r>
              <a:rPr lang="ja-JP" sz="1300">
                <a:solidFill>
                  <a:srgbClr val="142976"/>
                </a:solidFill>
                <a:latin typeface="Meiryo"/>
                <a:ea typeface="Meiryo"/>
                <a:cs typeface="Meiryo"/>
                <a:sym typeface="Meiryo"/>
              </a:rPr>
              <a:t>			&lt;Impact&gt;0.000&lt;/Impact&gt;</a:t>
            </a:r>
            <a:endParaRPr sz="1300">
              <a:solidFill>
                <a:srgbClr val="142976"/>
              </a:solidFill>
              <a:latin typeface="Meiryo"/>
              <a:ea typeface="Meiryo"/>
              <a:cs typeface="Meiryo"/>
              <a:sym typeface="Meiryo"/>
            </a:endParaRPr>
          </a:p>
          <a:p>
            <a:pPr marL="0" lvl="0" indent="0" algn="l" rtl="0">
              <a:spcBef>
                <a:spcPts val="0"/>
              </a:spcBef>
              <a:spcAft>
                <a:spcPts val="0"/>
              </a:spcAft>
              <a:buNone/>
            </a:pPr>
            <a:r>
              <a:rPr lang="ja-JP" sz="1300">
                <a:solidFill>
                  <a:srgbClr val="142976"/>
                </a:solidFill>
                <a:latin typeface="Meiryo"/>
                <a:ea typeface="Meiryo"/>
                <a:cs typeface="Meiryo"/>
                <a:sym typeface="Meiryo"/>
              </a:rPr>
              <a:t>		&lt;/PowerConsumption&gt;</a:t>
            </a:r>
            <a:endParaRPr sz="1300">
              <a:solidFill>
                <a:srgbClr val="142976"/>
              </a:solidFill>
              <a:latin typeface="Meiryo"/>
              <a:ea typeface="Meiryo"/>
              <a:cs typeface="Meiryo"/>
              <a:sym typeface="Meiryo"/>
            </a:endParaRPr>
          </a:p>
          <a:p>
            <a:pPr marL="0" lvl="0" indent="0" algn="l" rtl="0">
              <a:spcBef>
                <a:spcPts val="0"/>
              </a:spcBef>
              <a:spcAft>
                <a:spcPts val="0"/>
              </a:spcAft>
              <a:buNone/>
            </a:pPr>
            <a:r>
              <a:rPr lang="ja-JP" sz="1300">
                <a:solidFill>
                  <a:srgbClr val="142976"/>
                </a:solidFill>
                <a:latin typeface="Meiryo"/>
                <a:ea typeface="Meiryo"/>
                <a:cs typeface="Meiryo"/>
                <a:sym typeface="Meiryo"/>
              </a:rPr>
              <a:t>	&lt;/Instruction&gt;</a:t>
            </a:r>
            <a:endParaRPr sz="1300">
              <a:solidFill>
                <a:srgbClr val="142976"/>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JP" sz="1300">
                <a:solidFill>
                  <a:srgbClr val="142976"/>
                </a:solidFill>
                <a:latin typeface="Meiryo"/>
                <a:ea typeface="Meiryo"/>
                <a:cs typeface="Meiryo"/>
                <a:sym typeface="Meiryo"/>
              </a:rPr>
              <a:t>&lt;CommonInstructionSet&gt;</a:t>
            </a:r>
            <a:endParaRPr sz="1300">
              <a:solidFill>
                <a:srgbClr val="142976"/>
              </a:solidFill>
              <a:latin typeface="Meiryo"/>
              <a:ea typeface="Meiryo"/>
              <a:cs typeface="Meiryo"/>
              <a:sym typeface="Meiry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g2bb7cc28b3e_0_641"/>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実験結果</a:t>
            </a:r>
            <a:endParaRPr/>
          </a:p>
        </p:txBody>
      </p:sp>
      <p:sp>
        <p:nvSpPr>
          <p:cNvPr id="402" name="Google Shape;402;g2bb7cc28b3e_0_641"/>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a:t>
            </a:r>
            <a:endParaRPr/>
          </a:p>
          <a:p>
            <a:pPr marL="914400" lvl="1" indent="-355600" algn="l" rtl="0">
              <a:spcBef>
                <a:spcPts val="0"/>
              </a:spcBef>
              <a:spcAft>
                <a:spcPts val="0"/>
              </a:spcAft>
              <a:buSzPts val="2000"/>
              <a:buFont typeface="Times New Roman"/>
              <a:buChar char="⁃"/>
            </a:pPr>
            <a:r>
              <a:rPr lang="ja-JP"/>
              <a:t>モデルを用いる評価</a:t>
            </a:r>
            <a:endParaRPr/>
          </a:p>
          <a:p>
            <a:pPr marL="1371600" lvl="0" indent="0" algn="l" rtl="0">
              <a:spcBef>
                <a:spcPts val="0"/>
              </a:spcBef>
              <a:spcAft>
                <a:spcPts val="0"/>
              </a:spcAft>
              <a:buNone/>
            </a:pPr>
            <a:endParaRPr/>
          </a:p>
          <a:p>
            <a:pPr marL="1828800" lvl="0" indent="0" algn="l" rtl="0">
              <a:spcBef>
                <a:spcPts val="0"/>
              </a:spcBef>
              <a:spcAft>
                <a:spcPts val="0"/>
              </a:spcAft>
              <a:buNone/>
            </a:pPr>
            <a:endParaRPr/>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a:p>
          <a:p>
            <a:pPr marL="9144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403" name="Google Shape;403;g2bb7cc28b3e_0_641"/>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25</a:t>
            </a:fld>
            <a:endParaRPr/>
          </a:p>
        </p:txBody>
      </p:sp>
      <p:pic>
        <p:nvPicPr>
          <p:cNvPr id="404" name="Google Shape;404;g2bb7cc28b3e_0_641"/>
          <p:cNvPicPr preferRelativeResize="0"/>
          <p:nvPr/>
        </p:nvPicPr>
        <p:blipFill>
          <a:blip r:embed="rId3">
            <a:alphaModFix/>
          </a:blip>
          <a:stretch>
            <a:fillRect/>
          </a:stretch>
        </p:blipFill>
        <p:spPr>
          <a:xfrm>
            <a:off x="1524671" y="1655821"/>
            <a:ext cx="6008399" cy="1692225"/>
          </a:xfrm>
          <a:prstGeom prst="rect">
            <a:avLst/>
          </a:prstGeom>
          <a:noFill/>
          <a:ln>
            <a:noFill/>
          </a:ln>
        </p:spPr>
      </p:pic>
      <p:pic>
        <p:nvPicPr>
          <p:cNvPr id="405" name="Google Shape;405;g2bb7cc28b3e_0_641"/>
          <p:cNvPicPr preferRelativeResize="0"/>
          <p:nvPr/>
        </p:nvPicPr>
        <p:blipFill>
          <a:blip r:embed="rId4">
            <a:alphaModFix/>
          </a:blip>
          <a:stretch>
            <a:fillRect/>
          </a:stretch>
        </p:blipFill>
        <p:spPr>
          <a:xfrm>
            <a:off x="1602371" y="3785646"/>
            <a:ext cx="5853025" cy="2902625"/>
          </a:xfrm>
          <a:prstGeom prst="rect">
            <a:avLst/>
          </a:prstGeom>
          <a:noFill/>
          <a:ln>
            <a:noFill/>
          </a:ln>
        </p:spPr>
      </p:pic>
      <p:cxnSp>
        <p:nvCxnSpPr>
          <p:cNvPr id="406" name="Google Shape;406;g2bb7cc28b3e_0_641"/>
          <p:cNvCxnSpPr>
            <a:stCxn id="404" idx="2"/>
            <a:endCxn id="405" idx="0"/>
          </p:cNvCxnSpPr>
          <p:nvPr/>
        </p:nvCxnSpPr>
        <p:spPr>
          <a:xfrm>
            <a:off x="4528871" y="3348046"/>
            <a:ext cx="0" cy="4377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2bb7cc28b3e_0_678"/>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t>実験結果</a:t>
            </a:r>
            <a:endParaRPr/>
          </a:p>
        </p:txBody>
      </p:sp>
      <p:sp>
        <p:nvSpPr>
          <p:cNvPr id="413" name="Google Shape;413;g2bb7cc28b3e_0_678"/>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t>実験</a:t>
            </a:r>
            <a:endParaRPr/>
          </a:p>
          <a:p>
            <a:pPr marL="914400" lvl="1" indent="-355600" algn="l" rtl="0">
              <a:spcBef>
                <a:spcPts val="0"/>
              </a:spcBef>
              <a:spcAft>
                <a:spcPts val="0"/>
              </a:spcAft>
              <a:buSzPts val="2000"/>
              <a:buFont typeface="Times New Roman"/>
              <a:buChar char="⁃"/>
            </a:pPr>
            <a:r>
              <a:rPr lang="ja-JP"/>
              <a:t>モデルを用いる評価</a:t>
            </a:r>
            <a:endParaRPr/>
          </a:p>
          <a:p>
            <a:pPr marL="1371600" lvl="2" indent="-355600" algn="l" rtl="0">
              <a:spcBef>
                <a:spcPts val="0"/>
              </a:spcBef>
              <a:spcAft>
                <a:spcPts val="0"/>
              </a:spcAft>
              <a:buSzPts val="2000"/>
              <a:buChar char="̵"/>
            </a:pPr>
            <a:r>
              <a:rPr lang="ja-JP"/>
              <a:t>Embedded Coderで生成されたコード</a:t>
            </a:r>
            <a:endParaRPr/>
          </a:p>
          <a:p>
            <a:pPr marL="1371600" lvl="2" indent="-355600" algn="l" rtl="0">
              <a:spcBef>
                <a:spcPts val="0"/>
              </a:spcBef>
              <a:spcAft>
                <a:spcPts val="0"/>
              </a:spcAft>
              <a:buSzPts val="2000"/>
              <a:buChar char="̵"/>
            </a:pPr>
            <a:r>
              <a:rPr lang="ja-JP"/>
              <a:t>関数呼出しでユーザーのコードで実行する</a:t>
            </a:r>
            <a:endParaRPr/>
          </a:p>
          <a:p>
            <a:pPr marL="1371600" lvl="2" indent="-355600" algn="l" rtl="0">
              <a:spcBef>
                <a:spcPts val="0"/>
              </a:spcBef>
              <a:spcAft>
                <a:spcPts val="0"/>
              </a:spcAft>
              <a:buSzPts val="2000"/>
              <a:buChar char="̵"/>
            </a:pPr>
            <a:r>
              <a:rPr lang="ja-JP"/>
              <a:t>LLVM-IR命令に転換する</a:t>
            </a:r>
            <a:endParaRPr/>
          </a:p>
          <a:p>
            <a:pPr marL="1371600" lvl="2" indent="-355600" algn="l" rtl="0">
              <a:spcBef>
                <a:spcPts val="0"/>
              </a:spcBef>
              <a:spcAft>
                <a:spcPts val="0"/>
              </a:spcAft>
              <a:buSzPts val="2000"/>
              <a:buChar char="̵"/>
            </a:pPr>
            <a:r>
              <a:rPr lang="ja-JP"/>
              <a:t>予測ツールで予測を行う</a:t>
            </a:r>
            <a:endParaRPr/>
          </a:p>
          <a:p>
            <a:pPr marL="1371600" lvl="2" indent="-355600" algn="l" rtl="0">
              <a:spcBef>
                <a:spcPts val="0"/>
              </a:spcBef>
              <a:spcAft>
                <a:spcPts val="0"/>
              </a:spcAft>
              <a:buSzPts val="2000"/>
              <a:buChar char="̵"/>
            </a:pPr>
            <a:r>
              <a:rPr lang="ja-JP"/>
              <a:t>結果エラー：４％</a:t>
            </a:r>
            <a:endParaRPr/>
          </a:p>
          <a:p>
            <a:pPr marL="1371600" lvl="0" indent="0" algn="l" rtl="0">
              <a:spcBef>
                <a:spcPts val="0"/>
              </a:spcBef>
              <a:spcAft>
                <a:spcPts val="0"/>
              </a:spcAft>
              <a:buNone/>
            </a:pPr>
            <a:endParaRPr/>
          </a:p>
          <a:p>
            <a:pPr marL="1828800" lvl="0" indent="0" algn="l" rtl="0">
              <a:spcBef>
                <a:spcPts val="0"/>
              </a:spcBef>
              <a:spcAft>
                <a:spcPts val="0"/>
              </a:spcAft>
              <a:buNone/>
            </a:pPr>
            <a:endParaRPr/>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sz="2000" b="0"/>
          </a:p>
          <a:p>
            <a:pPr marL="1371600" lvl="0" indent="0" algn="l" rtl="0">
              <a:spcBef>
                <a:spcPts val="0"/>
              </a:spcBef>
              <a:spcAft>
                <a:spcPts val="0"/>
              </a:spcAft>
              <a:buNone/>
            </a:pPr>
            <a:endParaRPr/>
          </a:p>
          <a:p>
            <a:pPr marL="9144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414" name="Google Shape;414;g2bb7cc28b3e_0_678"/>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26</a:t>
            </a:fld>
            <a:endParaRPr/>
          </a:p>
        </p:txBody>
      </p:sp>
      <p:pic>
        <p:nvPicPr>
          <p:cNvPr id="415" name="Google Shape;415;g2bb7cc28b3e_0_678"/>
          <p:cNvPicPr preferRelativeResize="0"/>
          <p:nvPr/>
        </p:nvPicPr>
        <p:blipFill>
          <a:blip r:embed="rId3">
            <a:alphaModFix/>
          </a:blip>
          <a:stretch>
            <a:fillRect/>
          </a:stretch>
        </p:blipFill>
        <p:spPr>
          <a:xfrm>
            <a:off x="937049" y="3367074"/>
            <a:ext cx="3503674" cy="3102975"/>
          </a:xfrm>
          <a:prstGeom prst="rect">
            <a:avLst/>
          </a:prstGeom>
          <a:noFill/>
          <a:ln>
            <a:noFill/>
          </a:ln>
        </p:spPr>
      </p:pic>
      <p:pic>
        <p:nvPicPr>
          <p:cNvPr id="416" name="Google Shape;416;g2bb7cc28b3e_0_678"/>
          <p:cNvPicPr preferRelativeResize="0"/>
          <p:nvPr/>
        </p:nvPicPr>
        <p:blipFill>
          <a:blip r:embed="rId4">
            <a:alphaModFix/>
          </a:blip>
          <a:stretch>
            <a:fillRect/>
          </a:stretch>
        </p:blipFill>
        <p:spPr>
          <a:xfrm>
            <a:off x="4927425" y="2518817"/>
            <a:ext cx="3919050" cy="395123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g2bb7cc28b3e_0_459"/>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spcBef>
                <a:spcPts val="480"/>
              </a:spcBef>
              <a:spcAft>
                <a:spcPts val="0"/>
              </a:spcAft>
              <a:buNone/>
            </a:pPr>
            <a:r>
              <a:rPr lang="ja-JP"/>
              <a:t>まとめ</a:t>
            </a:r>
            <a:endParaRPr/>
          </a:p>
        </p:txBody>
      </p:sp>
      <p:sp>
        <p:nvSpPr>
          <p:cNvPr id="431" name="Google Shape;431;g2bb7cc28b3e_0_459"/>
          <p:cNvSpPr txBox="1">
            <a:spLocks noGrp="1"/>
          </p:cNvSpPr>
          <p:nvPr>
            <p:ph type="body" idx="2"/>
          </p:nvPr>
        </p:nvSpPr>
        <p:spPr>
          <a:xfrm>
            <a:off x="304800" y="913897"/>
            <a:ext cx="8534400" cy="4659000"/>
          </a:xfrm>
          <a:prstGeom prst="rect">
            <a:avLst/>
          </a:prstGeom>
          <a:noFill/>
          <a:ln>
            <a:noFill/>
          </a:ln>
        </p:spPr>
        <p:txBody>
          <a:bodyPr spcFirstLastPara="1" wrap="square" lIns="91425" tIns="45700" rIns="91425" bIns="45700" anchor="t" anchorCtr="0">
            <a:noAutofit/>
          </a:bodyPr>
          <a:lstStyle/>
          <a:p>
            <a:pPr marL="135731" lvl="0" indent="-158750" algn="l" rtl="0">
              <a:spcBef>
                <a:spcPts val="420"/>
              </a:spcBef>
              <a:spcAft>
                <a:spcPts val="0"/>
              </a:spcAft>
              <a:buSzPts val="2500"/>
              <a:buChar char="■"/>
            </a:pPr>
            <a:r>
              <a:rPr lang="ja-JP"/>
              <a:t>研究背景</a:t>
            </a:r>
            <a:endParaRPr sz="2200"/>
          </a:p>
          <a:p>
            <a:pPr marL="401241" lvl="1" indent="-156368" algn="l" rtl="0">
              <a:spcBef>
                <a:spcPts val="360"/>
              </a:spcBef>
              <a:spcAft>
                <a:spcPts val="0"/>
              </a:spcAft>
              <a:buSzPts val="2200"/>
              <a:buChar char="⁃"/>
            </a:pPr>
            <a:r>
              <a:rPr lang="ja-JP" sz="2200"/>
              <a:t> 組込みシステムは通常最大電力が与えられるため、</a:t>
            </a:r>
            <a:r>
              <a:rPr lang="ja-JP" sz="2200">
                <a:solidFill>
                  <a:srgbClr val="FF0000"/>
                </a:solidFill>
              </a:rPr>
              <a:t>消費電力の見積もり</a:t>
            </a:r>
            <a:r>
              <a:rPr lang="ja-JP" sz="2200"/>
              <a:t>が必要</a:t>
            </a:r>
            <a:endParaRPr lang="zh-CN" altLang="en-US" sz="2200"/>
          </a:p>
          <a:p>
            <a:pPr marL="135731" lvl="0" indent="-158750" algn="l" rtl="0">
              <a:spcBef>
                <a:spcPts val="420"/>
              </a:spcBef>
              <a:spcAft>
                <a:spcPts val="0"/>
              </a:spcAft>
              <a:buSzPts val="2500"/>
              <a:buChar char="■"/>
            </a:pPr>
            <a:r>
              <a:rPr lang="zh-CN" altLang="en-US"/>
              <a:t>提案手法</a:t>
            </a:r>
            <a:endParaRPr lang="en-US" altLang="zh-CN"/>
          </a:p>
          <a:p>
            <a:pPr marL="592931" lvl="1" indent="-158750">
              <a:spcBef>
                <a:spcPts val="420"/>
              </a:spcBef>
              <a:buSzPts val="2500"/>
            </a:pPr>
            <a:r>
              <a:rPr lang="ja-JP" altLang="en-US"/>
              <a:t>モデルベース開発で</a:t>
            </a:r>
            <a:r>
              <a:rPr lang="en-US" altLang="ja-JP"/>
              <a:t>LLVM-IR</a:t>
            </a:r>
            <a:r>
              <a:rPr lang="ja-JP" altLang="en-US"/>
              <a:t>命令レベルの電力消費量を導入して、組込ソフトウェアの消費電力を予測する</a:t>
            </a:r>
            <a:endParaRPr lang="en-US" altLang="zh-CN"/>
          </a:p>
          <a:p>
            <a:pPr marL="135731" lvl="0" indent="-158750" algn="l" rtl="0">
              <a:spcBef>
                <a:spcPts val="420"/>
              </a:spcBef>
              <a:spcAft>
                <a:spcPts val="0"/>
              </a:spcAft>
              <a:buSzPts val="2500"/>
              <a:buChar char="■"/>
            </a:pPr>
            <a:r>
              <a:rPr lang="ja-JP" altLang="zh-CN" sz="2400">
                <a:solidFill>
                  <a:srgbClr val="142976"/>
                </a:solidFill>
                <a:latin typeface="Meiryo"/>
                <a:ea typeface="Meiryo"/>
                <a:cs typeface="Meiryo"/>
                <a:sym typeface="Meiryo"/>
              </a:rPr>
              <a:t>結論</a:t>
            </a:r>
            <a:endParaRPr lang="en-US" altLang="ja-JP"/>
          </a:p>
          <a:p>
            <a:pPr marL="592931" lvl="1" indent="-158750">
              <a:spcBef>
                <a:spcPts val="420"/>
              </a:spcBef>
              <a:buSzPts val="2500"/>
            </a:pPr>
            <a:r>
              <a:rPr lang="en-US" altLang="ja-JP">
                <a:solidFill>
                  <a:srgbClr val="FF0000"/>
                </a:solidFill>
              </a:rPr>
              <a:t>LLVM-IR</a:t>
            </a:r>
            <a:r>
              <a:rPr lang="ja-JP" altLang="en-US">
                <a:solidFill>
                  <a:srgbClr val="FF0000"/>
                </a:solidFill>
              </a:rPr>
              <a:t>命令レベルの消費電力見積もり手法は利用可能</a:t>
            </a:r>
            <a:endParaRPr lang="en-US" altLang="ja-JP">
              <a:solidFill>
                <a:srgbClr val="FF0000"/>
              </a:solidFill>
            </a:endParaRPr>
          </a:p>
          <a:p>
            <a:pPr marL="135731" lvl="0" indent="-139700" algn="l" rtl="0">
              <a:spcBef>
                <a:spcPts val="360"/>
              </a:spcBef>
              <a:spcAft>
                <a:spcPts val="0"/>
              </a:spcAft>
              <a:buSzPts val="2200"/>
              <a:buChar char="■"/>
            </a:pPr>
            <a:r>
              <a:rPr lang="ja-JP"/>
              <a:t>将来的な問題</a:t>
            </a:r>
            <a:endParaRPr sz="2200"/>
          </a:p>
          <a:p>
            <a:pPr marL="401241" lvl="1" indent="-156368" algn="l" rtl="0">
              <a:spcBef>
                <a:spcPts val="360"/>
              </a:spcBef>
              <a:spcAft>
                <a:spcPts val="0"/>
              </a:spcAft>
              <a:buSzPts val="2200"/>
              <a:buChar char="⁃"/>
            </a:pPr>
            <a:r>
              <a:rPr lang="ja-JP" sz="2200"/>
              <a:t> マルチコアへの対応</a:t>
            </a:r>
            <a:endParaRPr sz="2200"/>
          </a:p>
          <a:p>
            <a:pPr marL="401241" lvl="1" indent="-156368" algn="l" rtl="0">
              <a:spcBef>
                <a:spcPts val="360"/>
              </a:spcBef>
              <a:spcAft>
                <a:spcPts val="0"/>
              </a:spcAft>
              <a:buSzPts val="2200"/>
              <a:buChar char="⁃"/>
            </a:pPr>
            <a:r>
              <a:rPr lang="ja-JP" sz="2200"/>
              <a:t> 外部デバイスの電力消費量の導入手法</a:t>
            </a:r>
            <a:endParaRPr sz="2200"/>
          </a:p>
          <a:p>
            <a:pPr marL="135731" lvl="0" indent="-158750" algn="l" rtl="0">
              <a:spcBef>
                <a:spcPts val="420"/>
              </a:spcBef>
              <a:spcAft>
                <a:spcPts val="0"/>
              </a:spcAft>
              <a:buSzPts val="2500"/>
              <a:buChar char="■"/>
            </a:pPr>
            <a:r>
              <a:rPr lang="ja-JP"/>
              <a:t>本研究の方針</a:t>
            </a:r>
            <a:endParaRPr/>
          </a:p>
          <a:p>
            <a:pPr marL="401241" lvl="1" indent="-156368" algn="l" rtl="0">
              <a:spcBef>
                <a:spcPts val="360"/>
              </a:spcBef>
              <a:spcAft>
                <a:spcPts val="0"/>
              </a:spcAft>
              <a:buSzPts val="2200"/>
              <a:buChar char="⁃"/>
            </a:pPr>
            <a:r>
              <a:rPr lang="ja-JP" sz="2200"/>
              <a:t> 組込みソフトウェアに向ける静的な消費電力</a:t>
            </a:r>
            <a:r>
              <a:rPr lang="ja-JP" sz="2200">
                <a:solidFill>
                  <a:srgbClr val="FF0000"/>
                </a:solidFill>
              </a:rPr>
              <a:t>見積もりに適用するスキーマと見積もり手法を提案する</a:t>
            </a:r>
            <a:endParaRPr sz="2400"/>
          </a:p>
          <a:p>
            <a:pPr marL="0" lvl="0" indent="0" algn="l" rtl="0">
              <a:lnSpc>
                <a:spcPct val="100000"/>
              </a:lnSpc>
              <a:spcBef>
                <a:spcPts val="480"/>
              </a:spcBef>
              <a:spcAft>
                <a:spcPts val="0"/>
              </a:spcAft>
              <a:buSzPts val="2400"/>
              <a:buNone/>
            </a:pPr>
            <a:endParaRPr sz="2700"/>
          </a:p>
          <a:p>
            <a:pPr marL="135731" lvl="0" indent="-21431" algn="l" rtl="0">
              <a:lnSpc>
                <a:spcPct val="100000"/>
              </a:lnSpc>
              <a:spcBef>
                <a:spcPts val="360"/>
              </a:spcBef>
              <a:spcAft>
                <a:spcPts val="0"/>
              </a:spcAft>
              <a:buClr>
                <a:srgbClr val="142976"/>
              </a:buClr>
              <a:buSzPts val="1800"/>
              <a:buFont typeface="Noto Sans Symbols"/>
              <a:buNone/>
            </a:pPr>
            <a:endParaRPr sz="2100">
              <a:solidFill>
                <a:srgbClr val="FF0000"/>
              </a:solidFill>
              <a:latin typeface="Meiryo"/>
              <a:ea typeface="Meiryo"/>
              <a:cs typeface="Meiryo"/>
              <a:sym typeface="Meiryo"/>
            </a:endParaRPr>
          </a:p>
        </p:txBody>
      </p:sp>
      <p:sp>
        <p:nvSpPr>
          <p:cNvPr id="432" name="Google Shape;432;g2bb7cc28b3e_0_459"/>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n-US" altLang="ja-JP"/>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2">
          <a:extLst>
            <a:ext uri="{FF2B5EF4-FFF2-40B4-BE49-F238E27FC236}">
              <a16:creationId xmlns:a16="http://schemas.microsoft.com/office/drawing/2014/main" id="{74632A63-17EE-82D1-9AD7-30356467DC95}"/>
            </a:ext>
          </a:extLst>
        </p:cNvPr>
        <p:cNvGrpSpPr/>
        <p:nvPr/>
      </p:nvGrpSpPr>
      <p:grpSpPr>
        <a:xfrm>
          <a:off x="0" y="0"/>
          <a:ext cx="0" cy="0"/>
          <a:chOff x="0" y="0"/>
          <a:chExt cx="0" cy="0"/>
        </a:xfrm>
      </p:grpSpPr>
      <p:sp>
        <p:nvSpPr>
          <p:cNvPr id="373" name="Google Shape;373;g2bb7cc28b3e_0_614">
            <a:extLst>
              <a:ext uri="{FF2B5EF4-FFF2-40B4-BE49-F238E27FC236}">
                <a16:creationId xmlns:a16="http://schemas.microsoft.com/office/drawing/2014/main" id="{A52F604C-48D3-02C8-19D9-1B8BBA57B6AC}"/>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tLang="en-US"/>
              <a:t>補足資料</a:t>
            </a:r>
            <a:endParaRPr/>
          </a:p>
        </p:txBody>
      </p:sp>
      <p:sp>
        <p:nvSpPr>
          <p:cNvPr id="374" name="Google Shape;374;g2bb7cc28b3e_0_614">
            <a:extLst>
              <a:ext uri="{FF2B5EF4-FFF2-40B4-BE49-F238E27FC236}">
                <a16:creationId xmlns:a16="http://schemas.microsoft.com/office/drawing/2014/main" id="{6950364A-E82A-0B16-8F5B-BF9ADF98EBCA}"/>
              </a:ext>
            </a:extLst>
          </p:cNvPr>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ltLang="en-US"/>
              <a:t>他の</a:t>
            </a:r>
            <a:r>
              <a:rPr lang="ja-JP"/>
              <a:t>実験</a:t>
            </a:r>
            <a:endParaRPr/>
          </a:p>
          <a:p>
            <a:pPr marL="914400" lvl="1" indent="-355600" algn="l" rtl="0">
              <a:spcBef>
                <a:spcPts val="0"/>
              </a:spcBef>
              <a:spcAft>
                <a:spcPts val="0"/>
              </a:spcAft>
              <a:buSzPts val="2000"/>
              <a:buFont typeface="Times New Roman"/>
              <a:buChar char="⁃"/>
            </a:pPr>
            <a:r>
              <a:rPr lang="ja-JP" altLang="en-US"/>
              <a:t>実験環境</a:t>
            </a:r>
          </a:p>
          <a:p>
            <a:pPr lvl="2">
              <a:spcBef>
                <a:spcPts val="0"/>
              </a:spcBef>
              <a:buFont typeface="Times New Roman"/>
              <a:buChar char="⁃"/>
            </a:pPr>
            <a:r>
              <a:rPr lang="ja-JP" altLang="en-US"/>
              <a:t>ターゲットデバイス：</a:t>
            </a:r>
            <a:r>
              <a:rPr lang="en-US" altLang="ja-JP"/>
              <a:t>ESP32 (Xtensa LX6)</a:t>
            </a:r>
          </a:p>
          <a:p>
            <a:pPr lvl="2">
              <a:spcBef>
                <a:spcPts val="0"/>
              </a:spcBef>
              <a:buFont typeface="Times New Roman"/>
              <a:buChar char="⁃"/>
            </a:pPr>
            <a:endParaRPr lang="en-US" altLang="ja-JP"/>
          </a:p>
          <a:p>
            <a:pPr lvl="2">
              <a:spcBef>
                <a:spcPts val="0"/>
              </a:spcBef>
              <a:buFont typeface="Times New Roman"/>
              <a:buChar char="⁃"/>
            </a:pPr>
            <a:endParaRPr lang="en-US" altLang="ja-JP"/>
          </a:p>
          <a:p>
            <a:pPr lvl="2">
              <a:spcBef>
                <a:spcPts val="0"/>
              </a:spcBef>
              <a:buFont typeface="Times New Roman"/>
              <a:buChar char="⁃"/>
            </a:pPr>
            <a:endParaRPr lang="en-US" altLang="ja-JP"/>
          </a:p>
          <a:p>
            <a:pPr lvl="2">
              <a:spcBef>
                <a:spcPts val="0"/>
              </a:spcBef>
              <a:buFont typeface="Times New Roman"/>
              <a:buChar char="⁃"/>
            </a:pPr>
            <a:endParaRPr lang="en-US" altLang="ja-JP"/>
          </a:p>
          <a:p>
            <a:pPr marL="1016000" lvl="2" indent="0">
              <a:spcBef>
                <a:spcPts val="0"/>
              </a:spcBef>
              <a:buNone/>
            </a:pPr>
            <a:endParaRPr lang="en-US" altLang="ja-JP"/>
          </a:p>
          <a:p>
            <a:pPr marL="558800" lvl="1" indent="0" algn="l" rtl="0">
              <a:spcBef>
                <a:spcPts val="0"/>
              </a:spcBef>
              <a:spcAft>
                <a:spcPts val="0"/>
              </a:spcAft>
              <a:buSzPts val="2000"/>
              <a:buNone/>
            </a:pPr>
            <a:endParaRPr/>
          </a:p>
          <a:p>
            <a:pPr marL="914400" lvl="1" indent="-355600" algn="l" rtl="0">
              <a:spcBef>
                <a:spcPts val="0"/>
              </a:spcBef>
              <a:spcAft>
                <a:spcPts val="0"/>
              </a:spcAft>
              <a:buSzPts val="2000"/>
              <a:buFont typeface="Times New Roman"/>
              <a:buChar char="⁃"/>
            </a:pPr>
            <a:r>
              <a:rPr lang="ja-JP" altLang="en-US"/>
              <a:t>一部のデータ</a:t>
            </a:r>
          </a:p>
          <a:p>
            <a:pPr marL="914400" lvl="0" indent="0" algn="l" rtl="0">
              <a:lnSpc>
                <a:spcPct val="100000"/>
              </a:lnSpc>
              <a:spcBef>
                <a:spcPts val="0"/>
              </a:spcBef>
              <a:spcAft>
                <a:spcPts val="0"/>
              </a:spcAft>
              <a:buNone/>
            </a:pPr>
            <a:endParaRPr/>
          </a:p>
          <a:p>
            <a:pPr marL="1371600" lvl="0" indent="0" algn="l" rtl="0">
              <a:lnSpc>
                <a:spcPct val="100000"/>
              </a:lnSpc>
              <a:spcBef>
                <a:spcPts val="0"/>
              </a:spcBef>
              <a:spcAft>
                <a:spcPts val="0"/>
              </a:spcAft>
              <a:buNone/>
            </a:pPr>
            <a:endParaRPr/>
          </a:p>
        </p:txBody>
      </p:sp>
      <p:sp>
        <p:nvSpPr>
          <p:cNvPr id="375" name="Google Shape;375;g2bb7cc28b3e_0_614">
            <a:extLst>
              <a:ext uri="{FF2B5EF4-FFF2-40B4-BE49-F238E27FC236}">
                <a16:creationId xmlns:a16="http://schemas.microsoft.com/office/drawing/2014/main" id="{8175CC8B-F4D2-90C8-C225-7D2E9B3D97C7}"/>
              </a:ext>
            </a:extLst>
          </p:cNvPr>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28</a:t>
            </a:fld>
            <a:endParaRPr/>
          </a:p>
        </p:txBody>
      </p:sp>
      <p:pic>
        <p:nvPicPr>
          <p:cNvPr id="2" name="图片 1">
            <a:extLst>
              <a:ext uri="{FF2B5EF4-FFF2-40B4-BE49-F238E27FC236}">
                <a16:creationId xmlns:a16="http://schemas.microsoft.com/office/drawing/2014/main" id="{D6AD0529-6B91-680E-A479-54B3EF5D68ED}"/>
              </a:ext>
            </a:extLst>
          </p:cNvPr>
          <p:cNvPicPr>
            <a:picLocks noChangeAspect="1"/>
          </p:cNvPicPr>
          <p:nvPr/>
        </p:nvPicPr>
        <p:blipFill>
          <a:blip r:embed="rId3"/>
          <a:stretch>
            <a:fillRect/>
          </a:stretch>
        </p:blipFill>
        <p:spPr>
          <a:xfrm rot="5400000">
            <a:off x="3871814" y="1336537"/>
            <a:ext cx="1400372" cy="2567348"/>
          </a:xfrm>
          <a:prstGeom prst="rect">
            <a:avLst/>
          </a:prstGeom>
        </p:spPr>
      </p:pic>
      <p:graphicFrame>
        <p:nvGraphicFramePr>
          <p:cNvPr id="4" name="表格 3">
            <a:extLst>
              <a:ext uri="{FF2B5EF4-FFF2-40B4-BE49-F238E27FC236}">
                <a16:creationId xmlns:a16="http://schemas.microsoft.com/office/drawing/2014/main" id="{ADDDB449-A161-8CBC-69CC-7F4299254175}"/>
              </a:ext>
            </a:extLst>
          </p:cNvPr>
          <p:cNvGraphicFramePr>
            <a:graphicFrameLocks noGrp="1"/>
          </p:cNvGraphicFramePr>
          <p:nvPr>
            <p:extLst>
              <p:ext uri="{D42A27DB-BD31-4B8C-83A1-F6EECF244321}">
                <p14:modId xmlns:p14="http://schemas.microsoft.com/office/powerpoint/2010/main" val="2968682081"/>
              </p:ext>
            </p:extLst>
          </p:nvPr>
        </p:nvGraphicFramePr>
        <p:xfrm>
          <a:off x="1389824" y="4250807"/>
          <a:ext cx="4775200" cy="1316990"/>
        </p:xfrm>
        <a:graphic>
          <a:graphicData uri="http://schemas.openxmlformats.org/drawingml/2006/table">
            <a:tbl>
              <a:tblPr>
                <a:tableStyleId>{5C22544A-7EE6-4342-B048-85BDC9FD1C3A}</a:tableStyleId>
              </a:tblPr>
              <a:tblGrid>
                <a:gridCol w="1193800">
                  <a:extLst>
                    <a:ext uri="{9D8B030D-6E8A-4147-A177-3AD203B41FA5}">
                      <a16:colId xmlns:a16="http://schemas.microsoft.com/office/drawing/2014/main" val="2783928252"/>
                    </a:ext>
                  </a:extLst>
                </a:gridCol>
                <a:gridCol w="1193800">
                  <a:extLst>
                    <a:ext uri="{9D8B030D-6E8A-4147-A177-3AD203B41FA5}">
                      <a16:colId xmlns:a16="http://schemas.microsoft.com/office/drawing/2014/main" val="265681236"/>
                    </a:ext>
                  </a:extLst>
                </a:gridCol>
                <a:gridCol w="1193800">
                  <a:extLst>
                    <a:ext uri="{9D8B030D-6E8A-4147-A177-3AD203B41FA5}">
                      <a16:colId xmlns:a16="http://schemas.microsoft.com/office/drawing/2014/main" val="439395871"/>
                    </a:ext>
                  </a:extLst>
                </a:gridCol>
                <a:gridCol w="1193800">
                  <a:extLst>
                    <a:ext uri="{9D8B030D-6E8A-4147-A177-3AD203B41FA5}">
                      <a16:colId xmlns:a16="http://schemas.microsoft.com/office/drawing/2014/main" val="2836896548"/>
                    </a:ext>
                  </a:extLst>
                </a:gridCol>
              </a:tblGrid>
              <a:tr h="190500">
                <a:tc>
                  <a:txBody>
                    <a:bodyPr/>
                    <a:lstStyle/>
                    <a:p>
                      <a:pPr algn="l" fontAlgn="ctr"/>
                      <a:r>
                        <a:rPr lang="en-US" sz="1100" u="none" strike="noStrike">
                          <a:effectLst/>
                        </a:rPr>
                        <a:t>add</a:t>
                      </a:r>
                      <a:endParaRPr lang="en-US" sz="1100" b="0" i="0" u="none" strike="noStrike">
                        <a:solidFill>
                          <a:srgbClr val="0061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ja-JP" altLang="en-US" sz="1100" u="none" strike="noStrike">
                          <a:effectLst/>
                        </a:rPr>
                        <a:t>利用中のコア数</a:t>
                      </a:r>
                      <a:endParaRPr lang="ja-JP"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ja-JP" altLang="en-US" sz="1100" u="none" strike="noStrike">
                          <a:effectLst/>
                        </a:rPr>
                        <a:t>各コアの実行回数</a:t>
                      </a:r>
                      <a:endParaRPr lang="ja-JP"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100" u="none" strike="noStrike">
                          <a:effectLst/>
                        </a:rPr>
                        <a:t>総実行回数</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4276144346"/>
                  </a:ext>
                </a:extLst>
              </a:tr>
              <a:tr h="190500">
                <a:tc>
                  <a:txBody>
                    <a:bodyPr/>
                    <a:lstStyle/>
                    <a:p>
                      <a:pPr algn="r" fontAlgn="ctr"/>
                      <a:r>
                        <a:rPr lang="en-US" altLang="zh-CN" sz="1100" u="none" strike="noStrike">
                          <a:effectLst/>
                        </a:rPr>
                        <a:t>80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190863124"/>
                  </a:ext>
                </a:extLst>
              </a:tr>
              <a:tr h="190500">
                <a:tc>
                  <a:txBody>
                    <a:bodyPr/>
                    <a:lstStyle/>
                    <a:p>
                      <a:pPr algn="r" fontAlgn="ctr"/>
                      <a:r>
                        <a:rPr lang="en-US" altLang="zh-CN" sz="1100" u="none" strike="noStrike">
                          <a:effectLst/>
                        </a:rPr>
                        <a:t>160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055926295"/>
                  </a:ext>
                </a:extLst>
              </a:tr>
              <a:tr h="190500">
                <a:tc>
                  <a:txBody>
                    <a:bodyPr/>
                    <a:lstStyle/>
                    <a:p>
                      <a:pPr algn="r" fontAlgn="ctr"/>
                      <a:r>
                        <a:rPr lang="en-US" altLang="zh-CN" sz="1100" u="none" strike="noStrike">
                          <a:effectLst/>
                        </a:rPr>
                        <a:t>240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914877923"/>
                  </a:ext>
                </a:extLst>
              </a:tr>
              <a:tr h="190500">
                <a:tc>
                  <a:txBody>
                    <a:bodyPr/>
                    <a:lstStyle/>
                    <a:p>
                      <a:pPr algn="r" fontAlgn="ctr"/>
                      <a:r>
                        <a:rPr lang="en-US" altLang="zh-CN" sz="1100" u="none" strike="noStrike">
                          <a:effectLst/>
                        </a:rPr>
                        <a:t>80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100000000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584075938"/>
                  </a:ext>
                </a:extLst>
              </a:tr>
              <a:tr h="190500">
                <a:tc>
                  <a:txBody>
                    <a:bodyPr/>
                    <a:lstStyle/>
                    <a:p>
                      <a:pPr algn="r" fontAlgn="ctr"/>
                      <a:r>
                        <a:rPr lang="en-US" altLang="zh-CN" sz="1100" u="none" strike="noStrike">
                          <a:effectLst/>
                        </a:rPr>
                        <a:t>160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100000000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734303271"/>
                  </a:ext>
                </a:extLst>
              </a:tr>
              <a:tr h="0">
                <a:tc>
                  <a:txBody>
                    <a:bodyPr/>
                    <a:lstStyle/>
                    <a:p>
                      <a:pPr algn="r" fontAlgn="ctr"/>
                      <a:r>
                        <a:rPr lang="en-US" altLang="zh-CN" sz="1100" u="none" strike="noStrike">
                          <a:effectLst/>
                        </a:rPr>
                        <a:t>240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100000000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868422113"/>
                  </a:ext>
                </a:extLst>
              </a:tr>
            </a:tbl>
          </a:graphicData>
        </a:graphic>
      </p:graphicFrame>
      <p:graphicFrame>
        <p:nvGraphicFramePr>
          <p:cNvPr id="5" name="表格 4">
            <a:extLst>
              <a:ext uri="{FF2B5EF4-FFF2-40B4-BE49-F238E27FC236}">
                <a16:creationId xmlns:a16="http://schemas.microsoft.com/office/drawing/2014/main" id="{674F2CC7-9CDA-35AF-2DB0-10C8FF6DD74F}"/>
              </a:ext>
            </a:extLst>
          </p:cNvPr>
          <p:cNvGraphicFramePr>
            <a:graphicFrameLocks noGrp="1"/>
          </p:cNvGraphicFramePr>
          <p:nvPr>
            <p:extLst>
              <p:ext uri="{D42A27DB-BD31-4B8C-83A1-F6EECF244321}">
                <p14:modId xmlns:p14="http://schemas.microsoft.com/office/powerpoint/2010/main" val="1758479871"/>
              </p:ext>
            </p:extLst>
          </p:nvPr>
        </p:nvGraphicFramePr>
        <p:xfrm>
          <a:off x="6164051" y="4242552"/>
          <a:ext cx="1193800" cy="1333500"/>
        </p:xfrm>
        <a:graphic>
          <a:graphicData uri="http://schemas.openxmlformats.org/drawingml/2006/table">
            <a:tbl>
              <a:tblPr>
                <a:tableStyleId>{5C22544A-7EE6-4342-B048-85BDC9FD1C3A}</a:tableStyleId>
              </a:tblPr>
              <a:tblGrid>
                <a:gridCol w="1193800">
                  <a:extLst>
                    <a:ext uri="{9D8B030D-6E8A-4147-A177-3AD203B41FA5}">
                      <a16:colId xmlns:a16="http://schemas.microsoft.com/office/drawing/2014/main" val="4044753064"/>
                    </a:ext>
                  </a:extLst>
                </a:gridCol>
              </a:tblGrid>
              <a:tr h="190500">
                <a:tc>
                  <a:txBody>
                    <a:bodyPr/>
                    <a:lstStyle/>
                    <a:p>
                      <a:pPr algn="ctr" fontAlgn="ctr"/>
                      <a:r>
                        <a:rPr lang="ja-JP" altLang="en-US" sz="1100" u="none" strike="noStrike">
                          <a:effectLst/>
                        </a:rPr>
                        <a:t>コストパワー</a:t>
                      </a:r>
                      <a:r>
                        <a:rPr lang="en-US" altLang="ja-JP" sz="1100" u="none" strike="noStrike">
                          <a:effectLst/>
                        </a:rPr>
                        <a:t>(J)</a:t>
                      </a:r>
                      <a:endParaRPr lang="en-US" altLang="ja-JP"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472786491"/>
                  </a:ext>
                </a:extLst>
              </a:tr>
              <a:tr h="190500">
                <a:tc>
                  <a:txBody>
                    <a:bodyPr/>
                    <a:lstStyle/>
                    <a:p>
                      <a:pPr algn="ctr" fontAlgn="ctr"/>
                      <a:r>
                        <a:rPr lang="en-US" altLang="zh-CN" sz="1100" u="none" strike="noStrike">
                          <a:effectLst/>
                        </a:rPr>
                        <a:t>8.928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751902730"/>
                  </a:ext>
                </a:extLst>
              </a:tr>
              <a:tr h="190500">
                <a:tc>
                  <a:txBody>
                    <a:bodyPr/>
                    <a:lstStyle/>
                    <a:p>
                      <a:pPr algn="ctr" fontAlgn="ctr"/>
                      <a:r>
                        <a:rPr lang="en-US" altLang="zh-CN" sz="1100" u="none" strike="noStrike">
                          <a:effectLst/>
                        </a:rPr>
                        <a:t>6.084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433549887"/>
                  </a:ext>
                </a:extLst>
              </a:tr>
              <a:tr h="190500">
                <a:tc>
                  <a:txBody>
                    <a:bodyPr/>
                    <a:lstStyle/>
                    <a:p>
                      <a:pPr algn="ctr" fontAlgn="ctr"/>
                      <a:r>
                        <a:rPr lang="en-US" altLang="zh-CN" sz="1100" u="none" strike="noStrike">
                          <a:effectLst/>
                        </a:rPr>
                        <a:t>5.4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624010692"/>
                  </a:ext>
                </a:extLst>
              </a:tr>
              <a:tr h="190500">
                <a:tc>
                  <a:txBody>
                    <a:bodyPr/>
                    <a:lstStyle/>
                    <a:p>
                      <a:pPr algn="ctr" fontAlgn="ctr"/>
                      <a:r>
                        <a:rPr lang="en-US" altLang="zh-CN" sz="1100" u="none" strike="noStrike">
                          <a:effectLst/>
                        </a:rPr>
                        <a:t>5.4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580278722"/>
                  </a:ext>
                </a:extLst>
              </a:tr>
              <a:tr h="190500">
                <a:tc>
                  <a:txBody>
                    <a:bodyPr/>
                    <a:lstStyle/>
                    <a:p>
                      <a:pPr algn="ctr" fontAlgn="ctr"/>
                      <a:r>
                        <a:rPr lang="en-US" altLang="zh-CN" sz="1100" u="none" strike="noStrike">
                          <a:effectLst/>
                        </a:rPr>
                        <a:t>3.924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043529702"/>
                  </a:ext>
                </a:extLst>
              </a:tr>
              <a:tr h="190500">
                <a:tc>
                  <a:txBody>
                    <a:bodyPr/>
                    <a:lstStyle/>
                    <a:p>
                      <a:pPr algn="ctr" fontAlgn="ctr"/>
                      <a:r>
                        <a:rPr lang="en-US" altLang="zh-CN" sz="1100" u="none" strike="noStrike">
                          <a:effectLst/>
                        </a:rPr>
                        <a:t>3.816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504672831"/>
                  </a:ext>
                </a:extLst>
              </a:tr>
            </a:tbl>
          </a:graphicData>
        </a:graphic>
      </p:graphicFrame>
    </p:spTree>
    <p:extLst>
      <p:ext uri="{BB962C8B-B14F-4D97-AF65-F5344CB8AC3E}">
        <p14:creationId xmlns:p14="http://schemas.microsoft.com/office/powerpoint/2010/main" val="4004473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2">
          <a:extLst>
            <a:ext uri="{FF2B5EF4-FFF2-40B4-BE49-F238E27FC236}">
              <a16:creationId xmlns:a16="http://schemas.microsoft.com/office/drawing/2014/main" id="{20778531-5C16-99D4-CCB2-F17127905862}"/>
            </a:ext>
          </a:extLst>
        </p:cNvPr>
        <p:cNvGrpSpPr/>
        <p:nvPr/>
      </p:nvGrpSpPr>
      <p:grpSpPr>
        <a:xfrm>
          <a:off x="0" y="0"/>
          <a:ext cx="0" cy="0"/>
          <a:chOff x="0" y="0"/>
          <a:chExt cx="0" cy="0"/>
        </a:xfrm>
      </p:grpSpPr>
      <p:sp>
        <p:nvSpPr>
          <p:cNvPr id="373" name="Google Shape;373;g2bb7cc28b3e_0_614">
            <a:extLst>
              <a:ext uri="{FF2B5EF4-FFF2-40B4-BE49-F238E27FC236}">
                <a16:creationId xmlns:a16="http://schemas.microsoft.com/office/drawing/2014/main" id="{C6C43FAA-9C1A-A0DC-B4BC-CF9B0C8FD363}"/>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tLang="en-US"/>
              <a:t>補足資料</a:t>
            </a:r>
            <a:endParaRPr/>
          </a:p>
        </p:txBody>
      </p:sp>
      <p:sp>
        <p:nvSpPr>
          <p:cNvPr id="374" name="Google Shape;374;g2bb7cc28b3e_0_614">
            <a:extLst>
              <a:ext uri="{FF2B5EF4-FFF2-40B4-BE49-F238E27FC236}">
                <a16:creationId xmlns:a16="http://schemas.microsoft.com/office/drawing/2014/main" id="{D73AABA1-8797-11C0-0A9F-7A75BE7B6977}"/>
              </a:ext>
            </a:extLst>
          </p:cNvPr>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ltLang="en-US"/>
              <a:t>他の</a:t>
            </a:r>
            <a:r>
              <a:rPr lang="ja-JP"/>
              <a:t>実験</a:t>
            </a:r>
            <a:endParaRPr/>
          </a:p>
          <a:p>
            <a:pPr marL="914400" lvl="1" indent="-355600" algn="l" rtl="0">
              <a:spcBef>
                <a:spcPts val="0"/>
              </a:spcBef>
              <a:spcAft>
                <a:spcPts val="0"/>
              </a:spcAft>
              <a:buSzPts val="2000"/>
              <a:buFont typeface="Times New Roman"/>
              <a:buChar char="⁃"/>
            </a:pPr>
            <a:r>
              <a:rPr lang="ja-JP" altLang="en-US"/>
              <a:t>コストエネルギーの分割</a:t>
            </a:r>
            <a:endParaRPr lang="en-US" altLang="ja-JP"/>
          </a:p>
          <a:p>
            <a:pPr lvl="2">
              <a:spcBef>
                <a:spcPts val="0"/>
              </a:spcBef>
              <a:buFont typeface="Times New Roman"/>
              <a:buChar char="⁃"/>
            </a:pPr>
            <a:r>
              <a:rPr lang="ja-JP" altLang="en-US"/>
              <a:t>ソフトウェア消費量（アプリケーション）</a:t>
            </a:r>
            <a:endParaRPr lang="en-US" altLang="ja-JP"/>
          </a:p>
          <a:p>
            <a:pPr lvl="2">
              <a:spcBef>
                <a:spcPts val="0"/>
              </a:spcBef>
              <a:buFont typeface="Times New Roman"/>
              <a:buChar char="⁃"/>
            </a:pPr>
            <a:r>
              <a:rPr lang="ja-JP" altLang="en-US"/>
              <a:t>基礎消費量（</a:t>
            </a:r>
            <a:r>
              <a:rPr lang="en-US" altLang="ja-JP"/>
              <a:t>OS</a:t>
            </a:r>
            <a:r>
              <a:rPr lang="ja-JP" altLang="en-US"/>
              <a:t>、コンポーネントの静的消費）</a:t>
            </a:r>
            <a:endParaRPr lang="en-US" altLang="ja-JP"/>
          </a:p>
          <a:p>
            <a:pPr marL="558800" lvl="1" indent="0" algn="l" rtl="0">
              <a:spcBef>
                <a:spcPts val="0"/>
              </a:spcBef>
              <a:spcAft>
                <a:spcPts val="0"/>
              </a:spcAft>
              <a:buSzPts val="2000"/>
              <a:buNone/>
            </a:pPr>
            <a:endParaRPr/>
          </a:p>
          <a:p>
            <a:pPr marL="914400" lvl="1" indent="-355600" algn="l" rtl="0">
              <a:spcBef>
                <a:spcPts val="0"/>
              </a:spcBef>
              <a:spcAft>
                <a:spcPts val="0"/>
              </a:spcAft>
              <a:buSzPts val="2000"/>
              <a:buFont typeface="Times New Roman"/>
              <a:buChar char="⁃"/>
            </a:pPr>
            <a:r>
              <a:rPr lang="ja-JP" altLang="en-US"/>
              <a:t>基礎消費電力と</a:t>
            </a:r>
            <a:r>
              <a:rPr lang="en-US" altLang="ja-JP"/>
              <a:t>CPU</a:t>
            </a:r>
            <a:r>
              <a:rPr lang="ja-JP" altLang="en-US"/>
              <a:t>周波数の関係（２コアが</a:t>
            </a:r>
            <a:r>
              <a:rPr lang="en-US" altLang="ja-JP"/>
              <a:t>Idle</a:t>
            </a:r>
            <a:r>
              <a:rPr lang="ja-JP" altLang="en-US"/>
              <a:t>状態）</a:t>
            </a:r>
            <a:endParaRPr/>
          </a:p>
          <a:p>
            <a:pPr marL="1371600" lvl="0" indent="0" algn="l" rtl="0">
              <a:lnSpc>
                <a:spcPct val="100000"/>
              </a:lnSpc>
              <a:spcBef>
                <a:spcPts val="0"/>
              </a:spcBef>
              <a:spcAft>
                <a:spcPts val="0"/>
              </a:spcAft>
              <a:buNone/>
            </a:pPr>
            <a:endParaRPr/>
          </a:p>
        </p:txBody>
      </p:sp>
      <p:sp>
        <p:nvSpPr>
          <p:cNvPr id="375" name="Google Shape;375;g2bb7cc28b3e_0_614">
            <a:extLst>
              <a:ext uri="{FF2B5EF4-FFF2-40B4-BE49-F238E27FC236}">
                <a16:creationId xmlns:a16="http://schemas.microsoft.com/office/drawing/2014/main" id="{0627A970-AAD6-82D1-E544-E0B7D3298407}"/>
              </a:ext>
            </a:extLst>
          </p:cNvPr>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29</a:t>
            </a:fld>
            <a:endParaRPr/>
          </a:p>
        </p:txBody>
      </p:sp>
      <p:pic>
        <p:nvPicPr>
          <p:cNvPr id="3" name="图片 2">
            <a:extLst>
              <a:ext uri="{FF2B5EF4-FFF2-40B4-BE49-F238E27FC236}">
                <a16:creationId xmlns:a16="http://schemas.microsoft.com/office/drawing/2014/main" id="{3B8A53D9-A89F-ACB4-436E-9087349720A5}"/>
              </a:ext>
            </a:extLst>
          </p:cNvPr>
          <p:cNvPicPr>
            <a:picLocks noChangeAspect="1"/>
          </p:cNvPicPr>
          <p:nvPr/>
        </p:nvPicPr>
        <p:blipFill>
          <a:blip r:embed="rId3"/>
          <a:stretch>
            <a:fillRect/>
          </a:stretch>
        </p:blipFill>
        <p:spPr>
          <a:xfrm>
            <a:off x="1826462" y="2889291"/>
            <a:ext cx="4729076" cy="3546807"/>
          </a:xfrm>
          <a:prstGeom prst="rect">
            <a:avLst/>
          </a:prstGeom>
        </p:spPr>
      </p:pic>
    </p:spTree>
    <p:extLst>
      <p:ext uri="{BB962C8B-B14F-4D97-AF65-F5344CB8AC3E}">
        <p14:creationId xmlns:p14="http://schemas.microsoft.com/office/powerpoint/2010/main" val="3463918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22afd113ad6_0_415"/>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ja-JP"/>
              <a:t>Edge Device </a:t>
            </a:r>
            <a:endParaRPr>
              <a:latin typeface="Meiryo"/>
              <a:ea typeface="Meiryo"/>
              <a:cs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3</a:t>
            </a:fld>
            <a:endParaRPr sz="1050" b="0" i="0" u="none" strike="noStrike" cap="none">
              <a:solidFill>
                <a:srgbClr val="000000"/>
              </a:solidFill>
              <a:latin typeface="Meiryo"/>
              <a:ea typeface="Meiryo"/>
              <a:cs typeface="Meiryo"/>
              <a:sym typeface="Meiryo"/>
            </a:endParaRPr>
          </a:p>
        </p:txBody>
      </p:sp>
      <p:sp>
        <p:nvSpPr>
          <p:cNvPr id="305" name="Google Shape;305;g22afd113ad6_0_415"/>
          <p:cNvSpPr txBox="1"/>
          <p:nvPr/>
        </p:nvSpPr>
        <p:spPr>
          <a:xfrm>
            <a:off x="304800" y="35961"/>
            <a:ext cx="2087174"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a:solidFill>
                  <a:srgbClr val="FFFFFF"/>
                </a:solidFill>
                <a:latin typeface="Meiryo"/>
                <a:ea typeface="Meiryo"/>
                <a:cs typeface="Meiryo"/>
                <a:sym typeface="Meiryo"/>
              </a:rPr>
              <a:t>B</a:t>
            </a:r>
            <a:r>
              <a:rPr lang="en-US" altLang="ja-JP" sz="1200" b="1" i="0" u="none" strike="noStrike" cap="none">
                <a:solidFill>
                  <a:srgbClr val="FFFFFF"/>
                </a:solidFill>
                <a:latin typeface="Meiryo"/>
                <a:ea typeface="Meiryo"/>
                <a:cs typeface="Meiryo"/>
                <a:sym typeface="Meiryo"/>
              </a:rPr>
              <a:t>ackground</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sp>
        <p:nvSpPr>
          <p:cNvPr id="306" name="Google Shape;306;g22afd113ad6_0_415"/>
          <p:cNvSpPr txBox="1">
            <a:spLocks noGrp="1"/>
          </p:cNvSpPr>
          <p:nvPr>
            <p:ph type="body" idx="2"/>
          </p:nvPr>
        </p:nvSpPr>
        <p:spPr>
          <a:xfrm>
            <a:off x="304800" y="978025"/>
            <a:ext cx="8662800" cy="5410200"/>
          </a:xfrm>
          <a:prstGeom prst="rect">
            <a:avLst/>
          </a:prstGeom>
          <a:noFill/>
          <a:ln>
            <a:noFill/>
          </a:ln>
        </p:spPr>
        <p:txBody>
          <a:bodyPr spcFirstLastPara="1" wrap="square" lIns="91425" tIns="45700" rIns="91425" bIns="45700" anchor="t" anchorCtr="0">
            <a:noAutofit/>
          </a:bodyPr>
          <a:lstStyle/>
          <a:p>
            <a:pPr marL="135731" lvl="0" indent="-135731" algn="l" rtl="0">
              <a:lnSpc>
                <a:spcPct val="100000"/>
              </a:lnSpc>
              <a:spcBef>
                <a:spcPts val="0"/>
              </a:spcBef>
              <a:spcAft>
                <a:spcPts val="0"/>
              </a:spcAft>
              <a:buClr>
                <a:srgbClr val="142976"/>
              </a:buClr>
              <a:buSzPts val="2400"/>
              <a:buFont typeface="Noto Sans Symbols"/>
              <a:buChar char="■"/>
            </a:pPr>
            <a:r>
              <a:rPr lang="ja-JP">
                <a:latin typeface="Meiryo"/>
                <a:ea typeface="Meiryo"/>
                <a:cs typeface="Meiryo"/>
                <a:sym typeface="Meiryo"/>
              </a:rPr>
              <a:t> </a:t>
            </a:r>
            <a:r>
              <a:rPr lang="en-US" altLang="ja-JP"/>
              <a:t>Development of Edge Device </a:t>
            </a:r>
            <a:endParaRPr/>
          </a:p>
          <a:p>
            <a:pPr marL="401241" marR="0" lvl="1" indent="-130968" algn="l" rtl="0">
              <a:lnSpc>
                <a:spcPct val="100000"/>
              </a:lnSpc>
              <a:spcBef>
                <a:spcPts val="400"/>
              </a:spcBef>
              <a:spcAft>
                <a:spcPts val="0"/>
              </a:spcAft>
              <a:buSzPts val="2000"/>
              <a:buChar char="⁃"/>
            </a:pPr>
            <a:r>
              <a:rPr lang="en-US" altLang="ja-JP"/>
              <a:t> The count of devices is increasing</a:t>
            </a:r>
          </a:p>
          <a:p>
            <a:pPr marL="401241" marR="0" lvl="1" indent="-130968" algn="l" rtl="0">
              <a:lnSpc>
                <a:spcPct val="100000"/>
              </a:lnSpc>
              <a:spcBef>
                <a:spcPts val="400"/>
              </a:spcBef>
              <a:spcAft>
                <a:spcPts val="0"/>
              </a:spcAft>
              <a:buSzPts val="2000"/>
              <a:buChar char="⁃"/>
            </a:pPr>
            <a:r>
              <a:rPr lang="en-US" altLang="ja-JP"/>
              <a:t> Systems is becoming complex</a:t>
            </a:r>
          </a:p>
          <a:p>
            <a:pPr marL="270273" marR="0" lvl="1" indent="0" algn="l" rtl="0">
              <a:lnSpc>
                <a:spcPct val="100000"/>
              </a:lnSpc>
              <a:spcBef>
                <a:spcPts val="400"/>
              </a:spcBef>
              <a:spcAft>
                <a:spcPts val="0"/>
              </a:spcAft>
              <a:buSzPts val="2000"/>
              <a:buNone/>
            </a:pPr>
            <a:endParaRPr lang="ja-JP" altLang="en-US"/>
          </a:p>
          <a:p>
            <a:pPr marL="135731" lvl="0" indent="-135731" algn="l" rtl="0">
              <a:lnSpc>
                <a:spcPct val="100000"/>
              </a:lnSpc>
              <a:spcBef>
                <a:spcPts val="480"/>
              </a:spcBef>
              <a:spcAft>
                <a:spcPts val="0"/>
              </a:spcAft>
              <a:buClr>
                <a:srgbClr val="142976"/>
              </a:buClr>
              <a:buSzPts val="2400"/>
              <a:buFont typeface="Noto Sans Symbols"/>
              <a:buChar char="■"/>
            </a:pPr>
            <a:r>
              <a:rPr lang="ja-JP" altLang="en-US">
                <a:latin typeface="Meiryo"/>
                <a:ea typeface="Meiryo"/>
                <a:cs typeface="Meiryo"/>
                <a:sym typeface="Meiryo"/>
              </a:rPr>
              <a:t> </a:t>
            </a:r>
            <a:r>
              <a:rPr lang="en-US" altLang="ja-JP"/>
              <a:t>Development of S</a:t>
            </a:r>
            <a:r>
              <a:rPr lang="en-US" altLang="zh-CN"/>
              <a:t>ystems on </a:t>
            </a:r>
            <a:r>
              <a:rPr lang="en-US" altLang="ja-JP"/>
              <a:t>Edge Devices</a:t>
            </a:r>
            <a:endParaRPr lang="ja-JP" altLang="en-US"/>
          </a:p>
          <a:p>
            <a:pPr marL="401241" marR="0" lvl="1" indent="-130968" algn="l" rtl="0">
              <a:lnSpc>
                <a:spcPct val="100000"/>
              </a:lnSpc>
              <a:spcBef>
                <a:spcPts val="400"/>
              </a:spcBef>
              <a:spcAft>
                <a:spcPts val="0"/>
              </a:spcAft>
              <a:buSzPts val="2000"/>
              <a:buChar char="⁃"/>
            </a:pPr>
            <a:r>
              <a:rPr lang="en-US" altLang="ja-JP"/>
              <a:t> The cost is becoming significant.</a:t>
            </a:r>
          </a:p>
          <a:p>
            <a:pPr marL="401241" marR="0" lvl="1" indent="-130968" algn="l" rtl="0">
              <a:lnSpc>
                <a:spcPct val="100000"/>
              </a:lnSpc>
              <a:spcBef>
                <a:spcPts val="400"/>
              </a:spcBef>
              <a:spcAft>
                <a:spcPts val="0"/>
              </a:spcAft>
              <a:buSzPts val="2000"/>
              <a:buChar char="⁃"/>
            </a:pPr>
            <a:r>
              <a:rPr lang="ja-JP" altLang="en-US"/>
              <a:t> </a:t>
            </a:r>
            <a:r>
              <a:rPr lang="en-US" altLang="ja-JP"/>
              <a:t>T</a:t>
            </a:r>
            <a:r>
              <a:rPr lang="en-US" altLang="zh-CN"/>
              <a:t>he reusability of the code developed with traditional method is limited.</a:t>
            </a:r>
            <a:endParaRPr lang="ja-JP" altLang="en-US"/>
          </a:p>
          <a:p>
            <a:pPr marL="672703" lvl="0" indent="0" algn="l" rtl="0">
              <a:lnSpc>
                <a:spcPct val="100000"/>
              </a:lnSpc>
              <a:spcBef>
                <a:spcPts val="480"/>
              </a:spcBef>
              <a:spcAft>
                <a:spcPts val="0"/>
              </a:spcAft>
              <a:buSzPts val="2400"/>
              <a:buNone/>
            </a:pPr>
            <a:endParaRPr/>
          </a:p>
        </p:txBody>
      </p:sp>
    </p:spTree>
    <p:extLst>
      <p:ext uri="{BB962C8B-B14F-4D97-AF65-F5344CB8AC3E}">
        <p14:creationId xmlns:p14="http://schemas.microsoft.com/office/powerpoint/2010/main" val="2282046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2">
          <a:extLst>
            <a:ext uri="{FF2B5EF4-FFF2-40B4-BE49-F238E27FC236}">
              <a16:creationId xmlns:a16="http://schemas.microsoft.com/office/drawing/2014/main" id="{1FB5A54D-684B-AB42-7776-73CB68A4B02A}"/>
            </a:ext>
          </a:extLst>
        </p:cNvPr>
        <p:cNvGrpSpPr/>
        <p:nvPr/>
      </p:nvGrpSpPr>
      <p:grpSpPr>
        <a:xfrm>
          <a:off x="0" y="0"/>
          <a:ext cx="0" cy="0"/>
          <a:chOff x="0" y="0"/>
          <a:chExt cx="0" cy="0"/>
        </a:xfrm>
      </p:grpSpPr>
      <p:sp>
        <p:nvSpPr>
          <p:cNvPr id="373" name="Google Shape;373;g2bb7cc28b3e_0_614">
            <a:extLst>
              <a:ext uri="{FF2B5EF4-FFF2-40B4-BE49-F238E27FC236}">
                <a16:creationId xmlns:a16="http://schemas.microsoft.com/office/drawing/2014/main" id="{E09CB56C-7903-DA0C-6DAC-7FD076AD5C55}"/>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tLang="en-US"/>
              <a:t>補足資料</a:t>
            </a:r>
            <a:endParaRPr/>
          </a:p>
        </p:txBody>
      </p:sp>
      <p:sp>
        <p:nvSpPr>
          <p:cNvPr id="374" name="Google Shape;374;g2bb7cc28b3e_0_614">
            <a:extLst>
              <a:ext uri="{FF2B5EF4-FFF2-40B4-BE49-F238E27FC236}">
                <a16:creationId xmlns:a16="http://schemas.microsoft.com/office/drawing/2014/main" id="{BD62048B-988A-F124-D1D3-8568AD55B38B}"/>
              </a:ext>
            </a:extLst>
          </p:cNvPr>
          <p:cNvSpPr txBox="1">
            <a:spLocks noGrp="1"/>
          </p:cNvSpPr>
          <p:nvPr>
            <p:ph type="body" idx="2"/>
          </p:nvPr>
        </p:nvSpPr>
        <p:spPr>
          <a:xfrm>
            <a:off x="304799" y="913897"/>
            <a:ext cx="8635200" cy="5405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Meiryo"/>
              <a:buChar char="■"/>
            </a:pPr>
            <a:r>
              <a:rPr lang="ja-JP" altLang="en-US"/>
              <a:t>他の</a:t>
            </a:r>
            <a:r>
              <a:rPr lang="ja-JP"/>
              <a:t>実験</a:t>
            </a:r>
            <a:endParaRPr/>
          </a:p>
          <a:p>
            <a:pPr marL="914400" lvl="1" indent="-355600" algn="l" rtl="0">
              <a:spcBef>
                <a:spcPts val="0"/>
              </a:spcBef>
              <a:spcAft>
                <a:spcPts val="0"/>
              </a:spcAft>
              <a:buSzPts val="2000"/>
              <a:buFont typeface="Times New Roman"/>
              <a:buChar char="⁃"/>
            </a:pPr>
            <a:r>
              <a:rPr lang="ja-JP" altLang="en-US"/>
              <a:t>分割した後のデータ</a:t>
            </a:r>
            <a:endParaRPr lang="en-US" altLang="ja-JP"/>
          </a:p>
          <a:p>
            <a:pPr marL="914400" lvl="1" indent="-355600" algn="l" rtl="0">
              <a:spcBef>
                <a:spcPts val="0"/>
              </a:spcBef>
              <a:spcAft>
                <a:spcPts val="0"/>
              </a:spcAft>
              <a:buSzPts val="2000"/>
              <a:buFont typeface="Times New Roman"/>
              <a:buChar char="⁃"/>
            </a:pPr>
            <a:endParaRPr lang="en-US" altLang="ja-JP"/>
          </a:p>
          <a:p>
            <a:pPr marL="914400" lvl="1" indent="-355600" algn="l" rtl="0">
              <a:spcBef>
                <a:spcPts val="0"/>
              </a:spcBef>
              <a:spcAft>
                <a:spcPts val="0"/>
              </a:spcAft>
              <a:buSzPts val="2000"/>
              <a:buFont typeface="Times New Roman"/>
              <a:buChar char="⁃"/>
            </a:pPr>
            <a:endParaRPr lang="en-US" altLang="ja-JP"/>
          </a:p>
          <a:p>
            <a:pPr marL="914400" lvl="1" indent="-355600" algn="l" rtl="0">
              <a:spcBef>
                <a:spcPts val="0"/>
              </a:spcBef>
              <a:spcAft>
                <a:spcPts val="0"/>
              </a:spcAft>
              <a:buSzPts val="2000"/>
              <a:buFont typeface="Times New Roman"/>
              <a:buChar char="⁃"/>
            </a:pPr>
            <a:endParaRPr lang="en-US" altLang="ja-JP"/>
          </a:p>
          <a:p>
            <a:pPr marL="914400" lvl="1" indent="-355600" algn="l" rtl="0">
              <a:spcBef>
                <a:spcPts val="0"/>
              </a:spcBef>
              <a:spcAft>
                <a:spcPts val="0"/>
              </a:spcAft>
              <a:buSzPts val="2000"/>
              <a:buFont typeface="Times New Roman"/>
              <a:buChar char="⁃"/>
            </a:pPr>
            <a:endParaRPr lang="en-US" altLang="ja-JP"/>
          </a:p>
          <a:p>
            <a:pPr marL="558800" lvl="1" indent="0" algn="l" rtl="0">
              <a:spcBef>
                <a:spcPts val="0"/>
              </a:spcBef>
              <a:spcAft>
                <a:spcPts val="0"/>
              </a:spcAft>
              <a:buSzPts val="2000"/>
              <a:buNone/>
            </a:pPr>
            <a:endParaRPr/>
          </a:p>
          <a:p>
            <a:pPr marL="914400" lvl="1" indent="-355600" algn="l" rtl="0">
              <a:spcBef>
                <a:spcPts val="0"/>
              </a:spcBef>
              <a:spcAft>
                <a:spcPts val="0"/>
              </a:spcAft>
              <a:buSzPts val="2000"/>
              <a:buFont typeface="Times New Roman"/>
              <a:buChar char="⁃"/>
            </a:pPr>
            <a:r>
              <a:rPr lang="ja-JP" altLang="en-US"/>
              <a:t>各処理のコスト</a:t>
            </a:r>
            <a:endParaRPr/>
          </a:p>
          <a:p>
            <a:pPr marL="1371600" lvl="0" indent="0" algn="l" rtl="0">
              <a:lnSpc>
                <a:spcPct val="100000"/>
              </a:lnSpc>
              <a:spcBef>
                <a:spcPts val="0"/>
              </a:spcBef>
              <a:spcAft>
                <a:spcPts val="0"/>
              </a:spcAft>
              <a:buNone/>
            </a:pPr>
            <a:endParaRPr/>
          </a:p>
        </p:txBody>
      </p:sp>
      <p:sp>
        <p:nvSpPr>
          <p:cNvPr id="375" name="Google Shape;375;g2bb7cc28b3e_0_614">
            <a:extLst>
              <a:ext uri="{FF2B5EF4-FFF2-40B4-BE49-F238E27FC236}">
                <a16:creationId xmlns:a16="http://schemas.microsoft.com/office/drawing/2014/main" id="{B6BB6687-1AA8-5FBA-EC68-FFA71C139E65}"/>
              </a:ext>
            </a:extLst>
          </p:cNvPr>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ja-JP"/>
              <a:t>30</a:t>
            </a:fld>
            <a:endParaRPr/>
          </a:p>
        </p:txBody>
      </p:sp>
      <p:graphicFrame>
        <p:nvGraphicFramePr>
          <p:cNvPr id="6" name="表格 5">
            <a:extLst>
              <a:ext uri="{FF2B5EF4-FFF2-40B4-BE49-F238E27FC236}">
                <a16:creationId xmlns:a16="http://schemas.microsoft.com/office/drawing/2014/main" id="{79A4E42E-8AD9-0081-5DB1-73A2C9FA3CC2}"/>
              </a:ext>
            </a:extLst>
          </p:cNvPr>
          <p:cNvGraphicFramePr>
            <a:graphicFrameLocks noGrp="1"/>
          </p:cNvGraphicFramePr>
          <p:nvPr>
            <p:extLst>
              <p:ext uri="{D42A27DB-BD31-4B8C-83A1-F6EECF244321}">
                <p14:modId xmlns:p14="http://schemas.microsoft.com/office/powerpoint/2010/main" val="4205312928"/>
              </p:ext>
            </p:extLst>
          </p:nvPr>
        </p:nvGraphicFramePr>
        <p:xfrm>
          <a:off x="829340" y="1665768"/>
          <a:ext cx="4775200" cy="1333500"/>
        </p:xfrm>
        <a:graphic>
          <a:graphicData uri="http://schemas.openxmlformats.org/drawingml/2006/table">
            <a:tbl>
              <a:tblPr>
                <a:tableStyleId>{5C22544A-7EE6-4342-B048-85BDC9FD1C3A}</a:tableStyleId>
              </a:tblPr>
              <a:tblGrid>
                <a:gridCol w="1193800">
                  <a:extLst>
                    <a:ext uri="{9D8B030D-6E8A-4147-A177-3AD203B41FA5}">
                      <a16:colId xmlns:a16="http://schemas.microsoft.com/office/drawing/2014/main" val="615814284"/>
                    </a:ext>
                  </a:extLst>
                </a:gridCol>
                <a:gridCol w="1193800">
                  <a:extLst>
                    <a:ext uri="{9D8B030D-6E8A-4147-A177-3AD203B41FA5}">
                      <a16:colId xmlns:a16="http://schemas.microsoft.com/office/drawing/2014/main" val="516319063"/>
                    </a:ext>
                  </a:extLst>
                </a:gridCol>
                <a:gridCol w="1193800">
                  <a:extLst>
                    <a:ext uri="{9D8B030D-6E8A-4147-A177-3AD203B41FA5}">
                      <a16:colId xmlns:a16="http://schemas.microsoft.com/office/drawing/2014/main" val="2612163970"/>
                    </a:ext>
                  </a:extLst>
                </a:gridCol>
                <a:gridCol w="1193800">
                  <a:extLst>
                    <a:ext uri="{9D8B030D-6E8A-4147-A177-3AD203B41FA5}">
                      <a16:colId xmlns:a16="http://schemas.microsoft.com/office/drawing/2014/main" val="1562337196"/>
                    </a:ext>
                  </a:extLst>
                </a:gridCol>
              </a:tblGrid>
              <a:tr h="190500">
                <a:tc>
                  <a:txBody>
                    <a:bodyPr/>
                    <a:lstStyle/>
                    <a:p>
                      <a:pPr algn="l" fontAlgn="ctr"/>
                      <a:r>
                        <a:rPr lang="en-US" sz="1100" u="none" strike="noStrike">
                          <a:effectLst/>
                        </a:rPr>
                        <a:t>add</a:t>
                      </a:r>
                      <a:endParaRPr lang="en-US" sz="1100" b="0" i="0" u="none" strike="noStrike">
                        <a:solidFill>
                          <a:srgbClr val="0061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ja-JP" altLang="en-US" sz="1100" u="none" strike="noStrike">
                          <a:effectLst/>
                        </a:rPr>
                        <a:t>利用中のコア数</a:t>
                      </a:r>
                      <a:endParaRPr lang="ja-JP"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ja-JP" altLang="en-US" sz="1100" u="none" strike="noStrike">
                          <a:effectLst/>
                        </a:rPr>
                        <a:t>各コアの実行回数</a:t>
                      </a:r>
                      <a:endParaRPr lang="ja-JP"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100" u="none" strike="noStrike">
                          <a:effectLst/>
                        </a:rPr>
                        <a:t>総実行回数</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200666432"/>
                  </a:ext>
                </a:extLst>
              </a:tr>
              <a:tr h="190500">
                <a:tc>
                  <a:txBody>
                    <a:bodyPr/>
                    <a:lstStyle/>
                    <a:p>
                      <a:pPr algn="r" fontAlgn="ctr"/>
                      <a:r>
                        <a:rPr lang="en-US" altLang="zh-CN" sz="1100" u="none" strike="noStrike">
                          <a:effectLst/>
                        </a:rPr>
                        <a:t>80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328341440"/>
                  </a:ext>
                </a:extLst>
              </a:tr>
              <a:tr h="190500">
                <a:tc>
                  <a:txBody>
                    <a:bodyPr/>
                    <a:lstStyle/>
                    <a:p>
                      <a:pPr algn="r" fontAlgn="ctr"/>
                      <a:r>
                        <a:rPr lang="en-US" altLang="zh-CN" sz="1100" u="none" strike="noStrike">
                          <a:effectLst/>
                        </a:rPr>
                        <a:t>160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4099404989"/>
                  </a:ext>
                </a:extLst>
              </a:tr>
              <a:tr h="190500">
                <a:tc>
                  <a:txBody>
                    <a:bodyPr/>
                    <a:lstStyle/>
                    <a:p>
                      <a:pPr algn="r" fontAlgn="ctr"/>
                      <a:r>
                        <a:rPr lang="en-US" altLang="zh-CN" sz="1100" u="none" strike="noStrike">
                          <a:effectLst/>
                        </a:rPr>
                        <a:t>240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53305306"/>
                  </a:ext>
                </a:extLst>
              </a:tr>
              <a:tr h="190500">
                <a:tc>
                  <a:txBody>
                    <a:bodyPr/>
                    <a:lstStyle/>
                    <a:p>
                      <a:pPr algn="r" fontAlgn="ctr"/>
                      <a:r>
                        <a:rPr lang="en-US" altLang="zh-CN" sz="1100" u="none" strike="noStrike">
                          <a:effectLst/>
                        </a:rPr>
                        <a:t>80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100000000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379130767"/>
                  </a:ext>
                </a:extLst>
              </a:tr>
              <a:tr h="190500">
                <a:tc>
                  <a:txBody>
                    <a:bodyPr/>
                    <a:lstStyle/>
                    <a:p>
                      <a:pPr algn="r" fontAlgn="ctr"/>
                      <a:r>
                        <a:rPr lang="en-US" altLang="zh-CN" sz="1100" u="none" strike="noStrike">
                          <a:effectLst/>
                        </a:rPr>
                        <a:t>160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100000000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050945481"/>
                  </a:ext>
                </a:extLst>
              </a:tr>
              <a:tr h="190500">
                <a:tc>
                  <a:txBody>
                    <a:bodyPr/>
                    <a:lstStyle/>
                    <a:p>
                      <a:pPr algn="r" fontAlgn="ctr"/>
                      <a:r>
                        <a:rPr lang="en-US" altLang="zh-CN" sz="1100" u="none" strike="noStrike">
                          <a:effectLst/>
                        </a:rPr>
                        <a:t>240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100000000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100" u="none" strike="noStrike">
                          <a:effectLst/>
                        </a:rPr>
                        <a:t>200000000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416027018"/>
                  </a:ext>
                </a:extLst>
              </a:tr>
            </a:tbl>
          </a:graphicData>
        </a:graphic>
      </p:graphicFrame>
      <p:graphicFrame>
        <p:nvGraphicFramePr>
          <p:cNvPr id="7" name="表格 6">
            <a:extLst>
              <a:ext uri="{FF2B5EF4-FFF2-40B4-BE49-F238E27FC236}">
                <a16:creationId xmlns:a16="http://schemas.microsoft.com/office/drawing/2014/main" id="{B83B74D0-C217-AA0A-6BB6-37F4AAD8B879}"/>
              </a:ext>
            </a:extLst>
          </p:cNvPr>
          <p:cNvGraphicFramePr>
            <a:graphicFrameLocks noGrp="1"/>
          </p:cNvGraphicFramePr>
          <p:nvPr>
            <p:extLst>
              <p:ext uri="{D42A27DB-BD31-4B8C-83A1-F6EECF244321}">
                <p14:modId xmlns:p14="http://schemas.microsoft.com/office/powerpoint/2010/main" val="754612880"/>
              </p:ext>
            </p:extLst>
          </p:nvPr>
        </p:nvGraphicFramePr>
        <p:xfrm>
          <a:off x="5604540" y="1665768"/>
          <a:ext cx="2547088" cy="1333500"/>
        </p:xfrm>
        <a:graphic>
          <a:graphicData uri="http://schemas.openxmlformats.org/drawingml/2006/table">
            <a:tbl>
              <a:tblPr>
                <a:tableStyleId>{5C22544A-7EE6-4342-B048-85BDC9FD1C3A}</a:tableStyleId>
              </a:tblPr>
              <a:tblGrid>
                <a:gridCol w="1273544">
                  <a:extLst>
                    <a:ext uri="{9D8B030D-6E8A-4147-A177-3AD203B41FA5}">
                      <a16:colId xmlns:a16="http://schemas.microsoft.com/office/drawing/2014/main" val="1575034198"/>
                    </a:ext>
                  </a:extLst>
                </a:gridCol>
                <a:gridCol w="1273544">
                  <a:extLst>
                    <a:ext uri="{9D8B030D-6E8A-4147-A177-3AD203B41FA5}">
                      <a16:colId xmlns:a16="http://schemas.microsoft.com/office/drawing/2014/main" val="191937304"/>
                    </a:ext>
                  </a:extLst>
                </a:gridCol>
              </a:tblGrid>
              <a:tr h="190500">
                <a:tc>
                  <a:txBody>
                    <a:bodyPr/>
                    <a:lstStyle/>
                    <a:p>
                      <a:pPr algn="l" fontAlgn="ctr"/>
                      <a:r>
                        <a:rPr lang="ja-JP" altLang="en-US" sz="1100"/>
                        <a:t>基礎消費量</a:t>
                      </a:r>
                      <a:endParaRPr lang="ja-JP" altLang="en-US" sz="1100" b="0" i="0" u="none" strike="noStrike">
                        <a:solidFill>
                          <a:srgbClr val="000000"/>
                        </a:solidFill>
                        <a:effectLst/>
                        <a:latin typeface="Yu Gothic" panose="020B0400000000000000" pitchFamily="34" charset="-128"/>
                        <a:ea typeface="Yu Gothic" panose="020B0400000000000000" pitchFamily="34" charset="-128"/>
                      </a:endParaRPr>
                    </a:p>
                  </a:txBody>
                  <a:tcPr marL="6350" marR="6350" marT="6350" marB="0" anchor="ctr"/>
                </a:tc>
                <a:tc>
                  <a:txBody>
                    <a:bodyPr/>
                    <a:lstStyle/>
                    <a:p>
                      <a:pPr algn="l" fontAlgn="ctr"/>
                      <a:r>
                        <a:rPr lang="ja-JP" altLang="en-US" sz="1100"/>
                        <a:t>ソフトウェア消費量</a:t>
                      </a:r>
                      <a:endParaRPr lang="ja-JP" altLang="en-US" sz="1100" b="0" i="0" u="none" strike="noStrike">
                        <a:solidFill>
                          <a:srgbClr val="000000"/>
                        </a:solidFill>
                        <a:effectLst/>
                        <a:latin typeface="Yu Gothic" panose="020B0400000000000000" pitchFamily="34" charset="-128"/>
                        <a:ea typeface="Yu Gothic" panose="020B0400000000000000" pitchFamily="34" charset="-128"/>
                      </a:endParaRPr>
                    </a:p>
                  </a:txBody>
                  <a:tcPr marL="6350" marR="6350" marT="6350" marB="0" anchor="ctr"/>
                </a:tc>
                <a:extLst>
                  <a:ext uri="{0D108BD9-81ED-4DB2-BD59-A6C34878D82A}">
                    <a16:rowId xmlns:a16="http://schemas.microsoft.com/office/drawing/2014/main" val="1140751087"/>
                  </a:ext>
                </a:extLst>
              </a:tr>
              <a:tr h="190500">
                <a:tc>
                  <a:txBody>
                    <a:bodyPr/>
                    <a:lstStyle/>
                    <a:p>
                      <a:pPr algn="r" fontAlgn="ctr"/>
                      <a:r>
                        <a:rPr lang="en-US" altLang="zh-CN" sz="1100" u="none" strike="noStrike">
                          <a:effectLst/>
                        </a:rPr>
                        <a:t>7.037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100" u="none" strike="noStrike">
                          <a:effectLst/>
                        </a:rPr>
                        <a:t>1.890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598169672"/>
                  </a:ext>
                </a:extLst>
              </a:tr>
              <a:tr h="190500">
                <a:tc>
                  <a:txBody>
                    <a:bodyPr/>
                    <a:lstStyle/>
                    <a:p>
                      <a:pPr algn="r" fontAlgn="ctr"/>
                      <a:r>
                        <a:rPr lang="en-US" altLang="zh-CN" sz="1100" u="none" strike="noStrike">
                          <a:effectLst/>
                        </a:rPr>
                        <a:t>4.262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100" u="none" strike="noStrike">
                          <a:effectLst/>
                        </a:rPr>
                        <a:t>1.822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221938633"/>
                  </a:ext>
                </a:extLst>
              </a:tr>
              <a:tr h="190500">
                <a:tc>
                  <a:txBody>
                    <a:bodyPr/>
                    <a:lstStyle/>
                    <a:p>
                      <a:pPr algn="r" fontAlgn="ctr"/>
                      <a:r>
                        <a:rPr lang="en-US" altLang="zh-CN" sz="1100" u="none" strike="noStrike">
                          <a:effectLst/>
                        </a:rPr>
                        <a:t>3.448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100" u="none" strike="noStrike">
                          <a:effectLst/>
                        </a:rPr>
                        <a:t>1.951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677952966"/>
                  </a:ext>
                </a:extLst>
              </a:tr>
              <a:tr h="190500">
                <a:tc>
                  <a:txBody>
                    <a:bodyPr/>
                    <a:lstStyle/>
                    <a:p>
                      <a:pPr algn="r" fontAlgn="ctr"/>
                      <a:r>
                        <a:rPr lang="en-US" altLang="zh-CN" sz="1100" u="none" strike="noStrike">
                          <a:effectLst/>
                        </a:rPr>
                        <a:t>3.561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100" u="none" strike="noStrike">
                          <a:effectLst/>
                        </a:rPr>
                        <a:t>1.839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234421285"/>
                  </a:ext>
                </a:extLst>
              </a:tr>
              <a:tr h="190500">
                <a:tc>
                  <a:txBody>
                    <a:bodyPr/>
                    <a:lstStyle/>
                    <a:p>
                      <a:pPr algn="r" fontAlgn="ctr"/>
                      <a:r>
                        <a:rPr lang="en-US" altLang="zh-CN" sz="1100" u="none" strike="noStrike">
                          <a:effectLst/>
                        </a:rPr>
                        <a:t>2.131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100" u="none" strike="noStrike">
                          <a:effectLst/>
                        </a:rPr>
                        <a:t>1.792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740670314"/>
                  </a:ext>
                </a:extLst>
              </a:tr>
              <a:tr h="190500">
                <a:tc>
                  <a:txBody>
                    <a:bodyPr/>
                    <a:lstStyle/>
                    <a:p>
                      <a:pPr algn="r" fontAlgn="ctr"/>
                      <a:r>
                        <a:rPr lang="en-US" altLang="zh-CN" sz="1100" u="none" strike="noStrike">
                          <a:effectLst/>
                        </a:rPr>
                        <a:t>1.907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100" u="none" strike="noStrike">
                          <a:effectLst/>
                        </a:rPr>
                        <a:t>1.909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422099625"/>
                  </a:ext>
                </a:extLst>
              </a:tr>
            </a:tbl>
          </a:graphicData>
        </a:graphic>
      </p:graphicFrame>
      <p:pic>
        <p:nvPicPr>
          <p:cNvPr id="8" name="图片 7">
            <a:extLst>
              <a:ext uri="{FF2B5EF4-FFF2-40B4-BE49-F238E27FC236}">
                <a16:creationId xmlns:a16="http://schemas.microsoft.com/office/drawing/2014/main" id="{85E4D85D-86F0-9295-6C51-73618F89119C}"/>
              </a:ext>
            </a:extLst>
          </p:cNvPr>
          <p:cNvPicPr>
            <a:picLocks noChangeAspect="1"/>
          </p:cNvPicPr>
          <p:nvPr/>
        </p:nvPicPr>
        <p:blipFill>
          <a:blip r:embed="rId3"/>
          <a:stretch>
            <a:fillRect/>
          </a:stretch>
        </p:blipFill>
        <p:spPr>
          <a:xfrm>
            <a:off x="522707" y="3501153"/>
            <a:ext cx="3668293" cy="2751220"/>
          </a:xfrm>
          <a:prstGeom prst="rect">
            <a:avLst/>
          </a:prstGeom>
        </p:spPr>
      </p:pic>
      <p:pic>
        <p:nvPicPr>
          <p:cNvPr id="9" name="图片 8">
            <a:extLst>
              <a:ext uri="{FF2B5EF4-FFF2-40B4-BE49-F238E27FC236}">
                <a16:creationId xmlns:a16="http://schemas.microsoft.com/office/drawing/2014/main" id="{F4AE0E60-4324-63B0-6E61-1BE1B8F532A2}"/>
              </a:ext>
            </a:extLst>
          </p:cNvPr>
          <p:cNvPicPr>
            <a:picLocks noChangeAspect="1"/>
          </p:cNvPicPr>
          <p:nvPr/>
        </p:nvPicPr>
        <p:blipFill>
          <a:blip r:embed="rId4"/>
          <a:stretch>
            <a:fillRect/>
          </a:stretch>
        </p:blipFill>
        <p:spPr>
          <a:xfrm>
            <a:off x="4622399" y="3501153"/>
            <a:ext cx="3668294" cy="2751220"/>
          </a:xfrm>
          <a:prstGeom prst="rect">
            <a:avLst/>
          </a:prstGeom>
        </p:spPr>
      </p:pic>
      <p:sp>
        <p:nvSpPr>
          <p:cNvPr id="10" name="文本框 9">
            <a:extLst>
              <a:ext uri="{FF2B5EF4-FFF2-40B4-BE49-F238E27FC236}">
                <a16:creationId xmlns:a16="http://schemas.microsoft.com/office/drawing/2014/main" id="{4EB3C07F-ED5E-91D6-E420-BA5556A78CEC}"/>
              </a:ext>
            </a:extLst>
          </p:cNvPr>
          <p:cNvSpPr txBox="1"/>
          <p:nvPr/>
        </p:nvSpPr>
        <p:spPr>
          <a:xfrm>
            <a:off x="1725911" y="6315166"/>
            <a:ext cx="1261884" cy="307777"/>
          </a:xfrm>
          <a:prstGeom prst="rect">
            <a:avLst/>
          </a:prstGeom>
          <a:noFill/>
        </p:spPr>
        <p:txBody>
          <a:bodyPr wrap="none" rtlCol="0">
            <a:spAutoFit/>
          </a:bodyPr>
          <a:lstStyle/>
          <a:p>
            <a:r>
              <a:rPr kumimoji="1" lang="ja-JP" altLang="en-US" sz="1400">
                <a:solidFill>
                  <a:srgbClr val="142976"/>
                </a:solidFill>
              </a:rPr>
              <a:t>シングルコア</a:t>
            </a:r>
            <a:endParaRPr kumimoji="1" lang="zh-CN" altLang="en-US" sz="1400">
              <a:solidFill>
                <a:srgbClr val="142976"/>
              </a:solidFill>
            </a:endParaRPr>
          </a:p>
        </p:txBody>
      </p:sp>
      <p:sp>
        <p:nvSpPr>
          <p:cNvPr id="11" name="文本框 10">
            <a:extLst>
              <a:ext uri="{FF2B5EF4-FFF2-40B4-BE49-F238E27FC236}">
                <a16:creationId xmlns:a16="http://schemas.microsoft.com/office/drawing/2014/main" id="{37640A71-24E8-FA2F-5CC1-9F30C777A450}"/>
              </a:ext>
            </a:extLst>
          </p:cNvPr>
          <p:cNvSpPr txBox="1"/>
          <p:nvPr/>
        </p:nvSpPr>
        <p:spPr>
          <a:xfrm>
            <a:off x="5825604" y="6323111"/>
            <a:ext cx="1261884" cy="307777"/>
          </a:xfrm>
          <a:prstGeom prst="rect">
            <a:avLst/>
          </a:prstGeom>
          <a:noFill/>
        </p:spPr>
        <p:txBody>
          <a:bodyPr wrap="none" rtlCol="0">
            <a:spAutoFit/>
          </a:bodyPr>
          <a:lstStyle/>
          <a:p>
            <a:r>
              <a:rPr kumimoji="1" lang="ja-JP" altLang="en-US" sz="1400">
                <a:solidFill>
                  <a:srgbClr val="142976"/>
                </a:solidFill>
              </a:rPr>
              <a:t>デュアルコア</a:t>
            </a:r>
            <a:endParaRPr kumimoji="1" lang="zh-CN" altLang="en-US" sz="1400">
              <a:solidFill>
                <a:srgbClr val="142976"/>
              </a:solidFill>
            </a:endParaRPr>
          </a:p>
        </p:txBody>
      </p:sp>
    </p:spTree>
    <p:extLst>
      <p:ext uri="{BB962C8B-B14F-4D97-AF65-F5344CB8AC3E}">
        <p14:creationId xmlns:p14="http://schemas.microsoft.com/office/powerpoint/2010/main" val="1484314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22afd113ad6_0_415"/>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MATLAB/Simulink</a:t>
            </a:r>
            <a:endParaRPr>
              <a:latin typeface="Meiryo"/>
              <a:ea typeface="Meiryo"/>
              <a:cs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4</a:t>
            </a:fld>
            <a:endParaRPr sz="1050" b="0" i="0" u="none" strike="noStrike" cap="none">
              <a:solidFill>
                <a:srgbClr val="000000"/>
              </a:solidFill>
              <a:latin typeface="Meiryo"/>
              <a:ea typeface="Meiryo"/>
              <a:cs typeface="Meiryo"/>
              <a:sym typeface="Meiryo"/>
            </a:endParaRPr>
          </a:p>
        </p:txBody>
      </p:sp>
      <p:sp>
        <p:nvSpPr>
          <p:cNvPr id="305" name="Google Shape;305;g22afd113ad6_0_415"/>
          <p:cNvSpPr txBox="1"/>
          <p:nvPr/>
        </p:nvSpPr>
        <p:spPr>
          <a:xfrm>
            <a:off x="304800" y="35961"/>
            <a:ext cx="2087174"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research background</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sp>
        <p:nvSpPr>
          <p:cNvPr id="306" name="Google Shape;306;g22afd113ad6_0_415"/>
          <p:cNvSpPr txBox="1">
            <a:spLocks noGrp="1"/>
          </p:cNvSpPr>
          <p:nvPr>
            <p:ph type="body" idx="2"/>
          </p:nvPr>
        </p:nvSpPr>
        <p:spPr>
          <a:xfrm>
            <a:off x="304800" y="978025"/>
            <a:ext cx="8662800" cy="5410200"/>
          </a:xfrm>
          <a:prstGeom prst="rect">
            <a:avLst/>
          </a:prstGeom>
          <a:noFill/>
          <a:ln>
            <a:noFill/>
          </a:ln>
        </p:spPr>
        <p:txBody>
          <a:bodyPr spcFirstLastPara="1" wrap="square" lIns="91425" tIns="45700" rIns="91425" bIns="45700" anchor="t" anchorCtr="0">
            <a:noAutofit/>
          </a:bodyPr>
          <a:lstStyle/>
          <a:p>
            <a:pPr marL="135731" lvl="0" indent="-135731" algn="l" rtl="0">
              <a:lnSpc>
                <a:spcPct val="100000"/>
              </a:lnSpc>
              <a:spcBef>
                <a:spcPts val="0"/>
              </a:spcBef>
              <a:spcAft>
                <a:spcPts val="0"/>
              </a:spcAft>
              <a:buClr>
                <a:srgbClr val="142976"/>
              </a:buClr>
              <a:buSzPts val="2400"/>
              <a:buFont typeface="Noto Sans Symbols"/>
              <a:buChar char="■"/>
            </a:pPr>
            <a:r>
              <a:rPr lang="en-US" altLang="ja-JP">
                <a:latin typeface="Meiryo"/>
                <a:ea typeface="Meiryo"/>
                <a:cs typeface="Meiryo"/>
                <a:sym typeface="Meiryo"/>
              </a:rPr>
              <a:t> What is MATLAB/Simulink</a:t>
            </a:r>
            <a:endParaRPr lang="en-US" altLang="ja-JP"/>
          </a:p>
          <a:p>
            <a:pPr marL="401241" marR="0" lvl="1" indent="-130968" algn="l" rtl="0">
              <a:lnSpc>
                <a:spcPct val="100000"/>
              </a:lnSpc>
              <a:spcBef>
                <a:spcPts val="400"/>
              </a:spcBef>
              <a:spcAft>
                <a:spcPts val="0"/>
              </a:spcAft>
              <a:buSzPts val="2000"/>
              <a:buChar char="⁃"/>
            </a:pPr>
            <a:r>
              <a:rPr lang="en-US" altLang="ja-JP"/>
              <a:t>MATLAB</a:t>
            </a:r>
          </a:p>
          <a:p>
            <a:pPr marL="858441" lvl="2" indent="-130968">
              <a:buChar char="⁃"/>
            </a:pPr>
            <a:r>
              <a:rPr lang="en-US" altLang="ja-JP"/>
              <a:t>A programming and numeric computing platform developed by MathWorks.</a:t>
            </a:r>
          </a:p>
          <a:p>
            <a:pPr marL="401241" marR="0" lvl="1" indent="-130968" algn="l" rtl="0">
              <a:lnSpc>
                <a:spcPct val="100000"/>
              </a:lnSpc>
              <a:spcBef>
                <a:spcPts val="400"/>
              </a:spcBef>
              <a:spcAft>
                <a:spcPts val="0"/>
              </a:spcAft>
              <a:buSzPts val="2000"/>
              <a:buChar char="⁃"/>
            </a:pPr>
            <a:r>
              <a:rPr lang="en-US" altLang="ja-JP"/>
              <a:t>Simulink</a:t>
            </a:r>
          </a:p>
          <a:p>
            <a:pPr marL="858441" lvl="2" indent="-130968">
              <a:buChar char="⁃"/>
            </a:pPr>
            <a:r>
              <a:rPr lang="en-US" altLang="ja-JP"/>
              <a:t>A block diagram environment for Model-based Development integrated with MATLAB. </a:t>
            </a:r>
            <a:br>
              <a:rPr lang="en-US" altLang="ja-JP"/>
            </a:br>
            <a:endParaRPr lang="en-US" altLang="ja-JP">
              <a:latin typeface="Meiryo"/>
              <a:ea typeface="Meiryo"/>
              <a:sym typeface="Meiryo"/>
            </a:endParaRPr>
          </a:p>
          <a:p>
            <a:pPr marL="135731" lvl="0" indent="-135731" algn="l" rtl="0">
              <a:lnSpc>
                <a:spcPct val="100000"/>
              </a:lnSpc>
              <a:spcBef>
                <a:spcPts val="0"/>
              </a:spcBef>
              <a:spcAft>
                <a:spcPts val="0"/>
              </a:spcAft>
              <a:buClr>
                <a:srgbClr val="142976"/>
              </a:buClr>
              <a:buSzPts val="2400"/>
              <a:buFont typeface="Noto Sans Symbols"/>
              <a:buChar char="■"/>
            </a:pPr>
            <a:r>
              <a:rPr lang="en-US" altLang="ja-JP">
                <a:latin typeface="Meiryo"/>
                <a:ea typeface="Meiryo"/>
                <a:cs typeface="Meiryo"/>
                <a:sym typeface="Meiryo"/>
              </a:rPr>
              <a:t> Why Use MATLAB/Simulink</a:t>
            </a:r>
            <a:endParaRPr lang="en-US" altLang="ja-JP"/>
          </a:p>
          <a:p>
            <a:pPr marL="401241" marR="0" lvl="1" indent="-130968" algn="l" rtl="0">
              <a:lnSpc>
                <a:spcPct val="100000"/>
              </a:lnSpc>
              <a:spcBef>
                <a:spcPts val="400"/>
              </a:spcBef>
              <a:spcAft>
                <a:spcPts val="0"/>
              </a:spcAft>
              <a:buSzPts val="2000"/>
              <a:buChar char="⁃"/>
            </a:pPr>
            <a:r>
              <a:rPr lang="en-US" altLang="ja-JP"/>
              <a:t>Efficiency</a:t>
            </a:r>
          </a:p>
          <a:p>
            <a:pPr marL="858441" lvl="2" indent="-130968">
              <a:buChar char="⁃"/>
            </a:pPr>
            <a:r>
              <a:rPr lang="en-US" altLang="ja-JP"/>
              <a:t>Simplifies complex numerical calculations and visualization.</a:t>
            </a:r>
          </a:p>
          <a:p>
            <a:pPr marL="401241" marR="0" lvl="1" indent="-130968" algn="l" rtl="0">
              <a:lnSpc>
                <a:spcPct val="100000"/>
              </a:lnSpc>
              <a:spcBef>
                <a:spcPts val="400"/>
              </a:spcBef>
              <a:spcAft>
                <a:spcPts val="0"/>
              </a:spcAft>
              <a:buSzPts val="2000"/>
              <a:buChar char="⁃"/>
            </a:pPr>
            <a:r>
              <a:rPr lang="en-US" altLang="ja-JP"/>
              <a:t>Integration</a:t>
            </a:r>
          </a:p>
          <a:p>
            <a:pPr marL="858441" lvl="2" indent="-130968">
              <a:buChar char="⁃"/>
            </a:pPr>
            <a:r>
              <a:rPr lang="en-US" altLang="ja-JP"/>
              <a:t>Provides an easy-to-use environment.</a:t>
            </a:r>
          </a:p>
          <a:p>
            <a:pPr marL="401241" marR="0" lvl="1" indent="-130968" algn="l" rtl="0">
              <a:lnSpc>
                <a:spcPct val="100000"/>
              </a:lnSpc>
              <a:spcBef>
                <a:spcPts val="400"/>
              </a:spcBef>
              <a:spcAft>
                <a:spcPts val="0"/>
              </a:spcAft>
              <a:buSzPts val="2000"/>
              <a:buChar char="⁃"/>
            </a:pPr>
            <a:r>
              <a:rPr lang="en-US" altLang="ja-JP"/>
              <a:t>Versatility</a:t>
            </a:r>
          </a:p>
          <a:p>
            <a:pPr marL="858441" lvl="2" indent="-130968">
              <a:buChar char="⁃"/>
            </a:pPr>
            <a:r>
              <a:rPr lang="en-US" altLang="ja-JP"/>
              <a:t>Used in various industries, such as engineering and finance.</a:t>
            </a:r>
          </a:p>
        </p:txBody>
      </p:sp>
      <p:pic>
        <p:nvPicPr>
          <p:cNvPr id="4" name="图片 3">
            <a:extLst>
              <a:ext uri="{FF2B5EF4-FFF2-40B4-BE49-F238E27FC236}">
                <a16:creationId xmlns:a16="http://schemas.microsoft.com/office/drawing/2014/main" id="{34450957-BA75-664A-35B2-91DA63C42B6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474938" y="838200"/>
            <a:ext cx="2362614" cy="873140"/>
          </a:xfrm>
          <a:prstGeom prst="rect">
            <a:avLst/>
          </a:prstGeom>
        </p:spPr>
      </p:pic>
    </p:spTree>
    <p:extLst>
      <p:ext uri="{BB962C8B-B14F-4D97-AF65-F5344CB8AC3E}">
        <p14:creationId xmlns:p14="http://schemas.microsoft.com/office/powerpoint/2010/main" val="401223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22afd113ad6_0_415"/>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Model-based Development (MBD) </a:t>
            </a:r>
            <a:endParaRPr>
              <a:latin typeface="Meiryo"/>
              <a:ea typeface="Meiryo"/>
              <a:cs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5</a:t>
            </a:fld>
            <a:endParaRPr sz="1050" b="0" i="0" u="none" strike="noStrike" cap="none">
              <a:solidFill>
                <a:srgbClr val="000000"/>
              </a:solidFill>
              <a:latin typeface="Meiryo"/>
              <a:ea typeface="Meiryo"/>
              <a:cs typeface="Meiryo"/>
              <a:sym typeface="Meiryo"/>
            </a:endParaRPr>
          </a:p>
        </p:txBody>
      </p:sp>
      <p:sp>
        <p:nvSpPr>
          <p:cNvPr id="305" name="Google Shape;305;g22afd113ad6_0_415"/>
          <p:cNvSpPr txBox="1"/>
          <p:nvPr/>
        </p:nvSpPr>
        <p:spPr>
          <a:xfrm>
            <a:off x="304800" y="35961"/>
            <a:ext cx="2087174"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research background</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mc:AlternateContent xmlns:mc="http://schemas.openxmlformats.org/markup-compatibility/2006" xmlns:a14="http://schemas.microsoft.com/office/drawing/2010/main">
        <mc:Choice Requires="a14">
          <p:sp>
            <p:nvSpPr>
              <p:cNvPr id="306" name="Google Shape;306;g22afd113ad6_0_415"/>
              <p:cNvSpPr txBox="1">
                <a:spLocks noGrp="1"/>
              </p:cNvSpPr>
              <p:nvPr>
                <p:ph type="body" idx="2"/>
              </p:nvPr>
            </p:nvSpPr>
            <p:spPr>
              <a:xfrm>
                <a:off x="304800" y="978025"/>
                <a:ext cx="8662800" cy="5410200"/>
              </a:xfrm>
              <a:prstGeom prst="rect">
                <a:avLst/>
              </a:prstGeom>
              <a:noFill/>
              <a:ln>
                <a:noFill/>
              </a:ln>
            </p:spPr>
            <p:txBody>
              <a:bodyPr spcFirstLastPara="1" wrap="square" lIns="91425" tIns="45700" rIns="91425" bIns="45700" anchor="t" anchorCtr="0">
                <a:noAutofit/>
              </a:bodyPr>
              <a:lstStyle/>
              <a:p>
                <a:pPr marL="135731" lvl="0" indent="-135731" algn="l" rtl="0">
                  <a:lnSpc>
                    <a:spcPct val="100000"/>
                  </a:lnSpc>
                  <a:spcBef>
                    <a:spcPts val="0"/>
                  </a:spcBef>
                  <a:spcAft>
                    <a:spcPts val="0"/>
                  </a:spcAft>
                  <a:buClr>
                    <a:srgbClr val="142976"/>
                  </a:buClr>
                  <a:buSzPts val="2400"/>
                  <a:buFont typeface="Noto Sans Symbols"/>
                  <a:buChar char="■"/>
                </a:pPr>
                <a:r>
                  <a:rPr lang="en-US" altLang="ja-JP">
                    <a:latin typeface="Meiryo"/>
                    <a:ea typeface="Meiryo"/>
                    <a:cs typeface="Meiryo"/>
                    <a:sym typeface="Meiryo"/>
                  </a:rPr>
                  <a:t> What is MBD</a:t>
                </a:r>
                <a:endParaRPr lang="en-US" altLang="ja-JP"/>
              </a:p>
              <a:p>
                <a:pPr marL="401241" marR="0" lvl="1" indent="-130968" algn="l" rtl="0">
                  <a:lnSpc>
                    <a:spcPct val="100000"/>
                  </a:lnSpc>
                  <a:spcBef>
                    <a:spcPts val="400"/>
                  </a:spcBef>
                  <a:spcAft>
                    <a:spcPts val="0"/>
                  </a:spcAft>
                  <a:buSzPts val="2000"/>
                  <a:buChar char="⁃"/>
                </a:pPr>
                <a:r>
                  <a:rPr lang="en-US" altLang="ja-JP"/>
                  <a:t>uses graphical models to guide design and implementation</a:t>
                </a:r>
              </a:p>
              <a:p>
                <a:pPr marL="270273" marR="0" lvl="1" indent="0" algn="l" rtl="0">
                  <a:lnSpc>
                    <a:spcPct val="100000"/>
                  </a:lnSpc>
                  <a:spcBef>
                    <a:spcPts val="400"/>
                  </a:spcBef>
                  <a:spcAft>
                    <a:spcPts val="0"/>
                  </a:spcAft>
                  <a:buSzPts val="2000"/>
                  <a:buNone/>
                </a:pPr>
                <a:endParaRPr lang="en-US" altLang="ja-JP" b="0" i="1">
                  <a:latin typeface="Cambria Math" panose="02040503050406030204" pitchFamily="18" charset="0"/>
                </a:endParaRPr>
              </a:p>
              <a:p>
                <a:pPr marL="270273" marR="0" lvl="1" indent="0" algn="l" rtl="0">
                  <a:lnSpc>
                    <a:spcPct val="100000"/>
                  </a:lnSpc>
                  <a:spcBef>
                    <a:spcPts val="400"/>
                  </a:spcBef>
                  <a:spcAft>
                    <a:spcPts val="0"/>
                  </a:spcAft>
                  <a:buSzPts val="2000"/>
                  <a:buNone/>
                </a:pPr>
                <a:endParaRPr lang="en-US" altLang="ja-JP" b="0" i="1">
                  <a:latin typeface="Cambria Math" panose="02040503050406030204" pitchFamily="18" charset="0"/>
                </a:endParaRPr>
              </a:p>
              <a:p>
                <a:pPr marL="270273" marR="0" lvl="1" indent="0" algn="l" rtl="0">
                  <a:lnSpc>
                    <a:spcPct val="100000"/>
                  </a:lnSpc>
                  <a:spcBef>
                    <a:spcPts val="400"/>
                  </a:spcBef>
                  <a:spcAft>
                    <a:spcPts val="0"/>
                  </a:spcAft>
                  <a:buSzPts val="2000"/>
                  <a:buNone/>
                </a:pPr>
                <a:r>
                  <a:rPr lang="en-US" altLang="ja-JP" i="1">
                    <a:latin typeface="Cambria Math" panose="02040503050406030204" pitchFamily="18" charset="0"/>
                  </a:rPr>
                  <a:t>           </a:t>
                </a:r>
                <a14:m>
                  <m:oMath xmlns:m="http://schemas.openxmlformats.org/officeDocument/2006/math">
                    <m:r>
                      <a:rPr lang="en-US" altLang="ja-JP" b="0" i="1" smtClean="0">
                        <a:latin typeface="Cambria Math" panose="02040503050406030204" pitchFamily="18" charset="0"/>
                      </a:rPr>
                      <m:t>𝑜𝑢𝑡𝑝𝑢𝑡</m:t>
                    </m:r>
                    <m:r>
                      <a:rPr lang="en-US" altLang="ja-JP" b="0" i="1" smtClean="0">
                        <a:latin typeface="Cambria Math" panose="02040503050406030204" pitchFamily="18" charset="0"/>
                      </a:rPr>
                      <m:t>=</m:t>
                    </m:r>
                    <m:r>
                      <a:rPr lang="en-US" altLang="ja-JP" b="0" i="1" smtClean="0">
                        <a:latin typeface="Cambria Math" panose="02040503050406030204" pitchFamily="18" charset="0"/>
                      </a:rPr>
                      <m:t>𝑖𝑛𝑝𝑢𝑡</m:t>
                    </m:r>
                    <m:r>
                      <a:rPr lang="en-US" altLang="ja-JP" b="0" i="1" smtClean="0">
                        <a:latin typeface="Cambria Math" panose="02040503050406030204" pitchFamily="18" charset="0"/>
                      </a:rPr>
                      <m:t>1+</m:t>
                    </m:r>
                    <m:r>
                      <a:rPr lang="en-US" altLang="ja-JP" b="0" i="1" smtClean="0">
                        <a:latin typeface="Cambria Math" panose="02040503050406030204" pitchFamily="18" charset="0"/>
                      </a:rPr>
                      <m:t>𝑖𝑛𝑝𝑢𝑡</m:t>
                    </m:r>
                    <m:r>
                      <a:rPr lang="en-US" altLang="ja-JP" b="0" i="1" smtClean="0">
                        <a:latin typeface="Cambria Math" panose="02040503050406030204" pitchFamily="18" charset="0"/>
                      </a:rPr>
                      <m:t>2</m:t>
                    </m:r>
                  </m:oMath>
                </a14:m>
                <a:endParaRPr lang="en-US" altLang="ja-JP"/>
              </a:p>
              <a:p>
                <a:pPr marL="401241" marR="0" lvl="1" indent="-130968" algn="l" rtl="0">
                  <a:lnSpc>
                    <a:spcPct val="100000"/>
                  </a:lnSpc>
                  <a:spcBef>
                    <a:spcPts val="400"/>
                  </a:spcBef>
                  <a:spcAft>
                    <a:spcPts val="0"/>
                  </a:spcAft>
                  <a:buSzPts val="2000"/>
                  <a:buChar char="⁃"/>
                </a:pPr>
                <a:endParaRPr lang="en-US" altLang="ja-JP"/>
              </a:p>
              <a:p>
                <a:pPr marL="401241" marR="0" lvl="1" indent="-130968" algn="l" rtl="0">
                  <a:lnSpc>
                    <a:spcPct val="100000"/>
                  </a:lnSpc>
                  <a:spcBef>
                    <a:spcPts val="400"/>
                  </a:spcBef>
                  <a:spcAft>
                    <a:spcPts val="0"/>
                  </a:spcAft>
                  <a:buSzPts val="2000"/>
                  <a:buChar char="⁃"/>
                </a:pPr>
                <a:endParaRPr lang="en-US" altLang="ja-JP"/>
              </a:p>
              <a:p>
                <a:pPr marL="401241" marR="0" lvl="1" indent="-130968" algn="l" rtl="0">
                  <a:lnSpc>
                    <a:spcPct val="100000"/>
                  </a:lnSpc>
                  <a:spcBef>
                    <a:spcPts val="400"/>
                  </a:spcBef>
                  <a:spcAft>
                    <a:spcPts val="0"/>
                  </a:spcAft>
                  <a:buSzPts val="2000"/>
                  <a:buChar char="⁃"/>
                </a:pPr>
                <a:r>
                  <a:rPr lang="en-US" altLang="ja-JP"/>
                  <a:t>allows engineers to verify system behavior and performance by simulation</a:t>
                </a:r>
              </a:p>
              <a:p>
                <a:pPr marL="401241" marR="0" lvl="1" indent="-130968" algn="l" rtl="0">
                  <a:lnSpc>
                    <a:spcPct val="100000"/>
                  </a:lnSpc>
                  <a:spcBef>
                    <a:spcPts val="400"/>
                  </a:spcBef>
                  <a:spcAft>
                    <a:spcPts val="0"/>
                  </a:spcAft>
                  <a:buSzPts val="2000"/>
                  <a:buChar char="⁃"/>
                </a:pPr>
                <a:r>
                  <a:rPr lang="en-US" altLang="ja-JP"/>
                  <a:t>MBD with MATLAB/Simulink and Embedded Coder supports automatic code generation</a:t>
                </a:r>
              </a:p>
              <a:p>
                <a:pPr marL="270273" marR="0" lvl="1" indent="0" algn="l" rtl="0">
                  <a:lnSpc>
                    <a:spcPct val="100000"/>
                  </a:lnSpc>
                  <a:spcBef>
                    <a:spcPts val="400"/>
                  </a:spcBef>
                  <a:spcAft>
                    <a:spcPts val="0"/>
                  </a:spcAft>
                  <a:buSzPts val="2000"/>
                  <a:buNone/>
                </a:pPr>
                <a:endParaRPr lang="en-US" altLang="ja-JP"/>
              </a:p>
              <a:p>
                <a:pPr marL="401241" marR="0" lvl="1" indent="-130968" algn="l" rtl="0">
                  <a:lnSpc>
                    <a:spcPct val="100000"/>
                  </a:lnSpc>
                  <a:spcBef>
                    <a:spcPts val="400"/>
                  </a:spcBef>
                  <a:spcAft>
                    <a:spcPts val="0"/>
                  </a:spcAft>
                  <a:buSzPts val="2000"/>
                  <a:buChar char="⁃"/>
                </a:pPr>
                <a:endParaRPr lang="en-US" altLang="ja-JP">
                  <a:latin typeface="Meiryo"/>
                  <a:ea typeface="Meiryo"/>
                  <a:cs typeface="Meiryo"/>
                  <a:sym typeface="Meiryo"/>
                </a:endParaRPr>
              </a:p>
            </p:txBody>
          </p:sp>
        </mc:Choice>
        <mc:Fallback xmlns="">
          <p:sp>
            <p:nvSpPr>
              <p:cNvPr id="306" name="Google Shape;306;g22afd113ad6_0_415"/>
              <p:cNvSpPr txBox="1">
                <a:spLocks noGrp="1" noRot="1" noChangeAspect="1" noMove="1" noResize="1" noEditPoints="1" noAdjustHandles="1" noChangeArrowheads="1" noChangeShapeType="1" noTextEdit="1"/>
              </p:cNvSpPr>
              <p:nvPr>
                <p:ph type="body" idx="2"/>
              </p:nvPr>
            </p:nvSpPr>
            <p:spPr>
              <a:xfrm>
                <a:off x="304800" y="978025"/>
                <a:ext cx="8662800" cy="5410200"/>
              </a:xfrm>
              <a:prstGeom prst="rect">
                <a:avLst/>
              </a:prstGeom>
              <a:blipFill>
                <a:blip r:embed="rId3"/>
                <a:stretch>
                  <a:fillRect l="-985" t="-1126"/>
                </a:stretch>
              </a:blipFill>
              <a:ln>
                <a:noFill/>
              </a:ln>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B181E178-8DDB-DDBD-1BD9-068388CC9D7D}"/>
              </a:ext>
            </a:extLst>
          </p:cNvPr>
          <p:cNvPicPr>
            <a:picLocks noChangeAspect="1"/>
          </p:cNvPicPr>
          <p:nvPr/>
        </p:nvPicPr>
        <p:blipFill>
          <a:blip r:embed="rId4"/>
          <a:stretch>
            <a:fillRect/>
          </a:stretch>
        </p:blipFill>
        <p:spPr>
          <a:xfrm>
            <a:off x="4979206" y="2019378"/>
            <a:ext cx="2965472" cy="1346673"/>
          </a:xfrm>
          <a:prstGeom prst="rect">
            <a:avLst/>
          </a:prstGeom>
        </p:spPr>
      </p:pic>
      <p:cxnSp>
        <p:nvCxnSpPr>
          <p:cNvPr id="5" name="直接箭头连接符 4">
            <a:extLst>
              <a:ext uri="{FF2B5EF4-FFF2-40B4-BE49-F238E27FC236}">
                <a16:creationId xmlns:a16="http://schemas.microsoft.com/office/drawing/2014/main" id="{353F1C83-3249-F2E4-23A1-776167DCDA89}"/>
              </a:ext>
            </a:extLst>
          </p:cNvPr>
          <p:cNvCxnSpPr/>
          <p:nvPr/>
        </p:nvCxnSpPr>
        <p:spPr bwMode="auto">
          <a:xfrm>
            <a:off x="4344652" y="2662106"/>
            <a:ext cx="583096" cy="0"/>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图片 6">
            <a:extLst>
              <a:ext uri="{FF2B5EF4-FFF2-40B4-BE49-F238E27FC236}">
                <a16:creationId xmlns:a16="http://schemas.microsoft.com/office/drawing/2014/main" id="{69BD8B7E-38A8-BEDB-4A15-9251C337E850}"/>
              </a:ext>
            </a:extLst>
          </p:cNvPr>
          <p:cNvPicPr>
            <a:picLocks noChangeAspect="1"/>
          </p:cNvPicPr>
          <p:nvPr/>
        </p:nvPicPr>
        <p:blipFill>
          <a:blip r:embed="rId5"/>
          <a:stretch>
            <a:fillRect/>
          </a:stretch>
        </p:blipFill>
        <p:spPr>
          <a:xfrm>
            <a:off x="3089264" y="4974269"/>
            <a:ext cx="2965472" cy="1578931"/>
          </a:xfrm>
          <a:prstGeom prst="rect">
            <a:avLst/>
          </a:prstGeom>
        </p:spPr>
      </p:pic>
    </p:spTree>
    <p:extLst>
      <p:ext uri="{BB962C8B-B14F-4D97-AF65-F5344CB8AC3E}">
        <p14:creationId xmlns:p14="http://schemas.microsoft.com/office/powerpoint/2010/main" val="44805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22afd113ad6_0_415"/>
          <p:cNvSpPr txBox="1">
            <a:spLocks noGrp="1"/>
          </p:cNvSpPr>
          <p:nvPr>
            <p:ph type="title"/>
          </p:nvPr>
        </p:nvSpPr>
        <p:spPr>
          <a:xfrm>
            <a:off x="304800" y="381000"/>
            <a:ext cx="857504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sz="1800">
                <a:latin typeface="Meiryo"/>
                <a:ea typeface="Meiryo"/>
                <a:cs typeface="Meiryo"/>
                <a:sym typeface="Meiryo"/>
              </a:rPr>
              <a:t>Low Level Virtual Machine Intermediate Representation </a:t>
            </a:r>
            <a:r>
              <a:rPr lang="zh-CN" altLang="en-US" sz="1800">
                <a:latin typeface="Meiryo"/>
                <a:ea typeface="Meiryo"/>
                <a:cs typeface="Meiryo"/>
                <a:sym typeface="Meiryo"/>
              </a:rPr>
              <a:t>（</a:t>
            </a:r>
            <a:r>
              <a:rPr lang="en-US" altLang="zh-CN" sz="1800">
                <a:latin typeface="Meiryo"/>
                <a:ea typeface="Meiryo"/>
                <a:cs typeface="Meiryo"/>
                <a:sym typeface="Meiryo"/>
              </a:rPr>
              <a:t>LLVM-IR</a:t>
            </a:r>
            <a:r>
              <a:rPr lang="zh-CN" altLang="en-US" sz="1800">
                <a:latin typeface="Meiryo"/>
                <a:ea typeface="Meiryo"/>
                <a:cs typeface="Meiryo"/>
                <a:sym typeface="Meiryo"/>
              </a:rPr>
              <a:t>）</a:t>
            </a:r>
            <a:endParaRPr sz="1800">
              <a:latin typeface="Meiryo"/>
              <a:ea typeface="Meiryo"/>
              <a:cs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6</a:t>
            </a:fld>
            <a:endParaRPr sz="1050" b="0" i="0" u="none" strike="noStrike" cap="none">
              <a:solidFill>
                <a:srgbClr val="000000"/>
              </a:solidFill>
              <a:latin typeface="Meiryo"/>
              <a:ea typeface="Meiryo"/>
              <a:cs typeface="Meiryo"/>
              <a:sym typeface="Meiryo"/>
            </a:endParaRPr>
          </a:p>
        </p:txBody>
      </p:sp>
      <p:sp>
        <p:nvSpPr>
          <p:cNvPr id="305" name="Google Shape;305;g22afd113ad6_0_415"/>
          <p:cNvSpPr txBox="1"/>
          <p:nvPr/>
        </p:nvSpPr>
        <p:spPr>
          <a:xfrm>
            <a:off x="304800" y="35961"/>
            <a:ext cx="2087174"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research background</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sp>
        <p:nvSpPr>
          <p:cNvPr id="4" name="Google Shape;306;g22afd113ad6_0_415">
            <a:extLst>
              <a:ext uri="{FF2B5EF4-FFF2-40B4-BE49-F238E27FC236}">
                <a16:creationId xmlns:a16="http://schemas.microsoft.com/office/drawing/2014/main" id="{DA03A8C6-B789-1B52-AF4A-CDDEE5A5FE87}"/>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cs typeface="Meiryo"/>
                <a:sym typeface="Meiryo"/>
              </a:rPr>
              <a:t> What is LLVM-IR</a:t>
            </a:r>
            <a:endParaRPr lang="en-US" altLang="ja-JP" kern="0"/>
          </a:p>
          <a:p>
            <a:pPr marL="401241" lvl="1" indent="-130968" defTabSz="914400"/>
            <a:r>
              <a:rPr lang="en-US" altLang="ja-JP" kern="0"/>
              <a:t>A low-level programming language used as the primary IR within the LLVM compiler framework.</a:t>
            </a:r>
          </a:p>
          <a:p>
            <a:pPr marL="401241" lvl="1" indent="-130968" defTabSz="914400"/>
            <a:r>
              <a:rPr lang="en-US" altLang="ja-JP" kern="0"/>
              <a:t>Serves as a bridge between high-level languages and the machine code, enabling code analysis and transformation.</a:t>
            </a:r>
            <a:br>
              <a:rPr lang="en-US" altLang="ja-JP" kern="0"/>
            </a:br>
            <a:endParaRPr lang="en-US" altLang="ja-JP" kern="0">
              <a:latin typeface="Meiryo"/>
              <a:ea typeface="Meiryo"/>
              <a:sym typeface="Meiryo"/>
            </a:endParaRPr>
          </a:p>
          <a:p>
            <a:pPr marL="135731" indent="-135731" defTabSz="914400">
              <a:spcBef>
                <a:spcPts val="0"/>
              </a:spcBef>
            </a:pPr>
            <a:r>
              <a:rPr lang="en-US" altLang="ja-JP" kern="0">
                <a:latin typeface="Meiryo"/>
                <a:ea typeface="Meiryo"/>
                <a:cs typeface="Meiryo"/>
                <a:sym typeface="Meiryo"/>
              </a:rPr>
              <a:t> Why Use LLVM-IR</a:t>
            </a:r>
            <a:endParaRPr lang="en-US" altLang="ja-JP" kern="0"/>
          </a:p>
          <a:p>
            <a:pPr marL="401241" lvl="1" indent="-130968" defTabSz="914400"/>
            <a:r>
              <a:rPr lang="en-US" altLang="ja-JP" kern="0"/>
              <a:t>Portability</a:t>
            </a:r>
          </a:p>
          <a:p>
            <a:pPr marL="858441" lvl="2" indent="-130968" defTabSz="914400"/>
            <a:r>
              <a:rPr lang="en-US" altLang="ja-JP" kern="0"/>
              <a:t>Eas</a:t>
            </a:r>
            <a:r>
              <a:rPr lang="en-US" altLang="zh-CN" kern="0"/>
              <a:t>y</a:t>
            </a:r>
            <a:r>
              <a:rPr lang="en-US" altLang="ja-JP" kern="0"/>
              <a:t> to support multiple target platforms.</a:t>
            </a:r>
          </a:p>
          <a:p>
            <a:pPr marL="401241" lvl="1" indent="-130968" defTabSz="914400"/>
            <a:r>
              <a:rPr lang="en-US" altLang="ja-JP" kern="0"/>
              <a:t>Optimization</a:t>
            </a:r>
          </a:p>
          <a:p>
            <a:pPr marL="858441" lvl="2" indent="-130968" defTabSz="914400"/>
            <a:r>
              <a:rPr lang="en-US" altLang="ja-JP" kern="0"/>
              <a:t>Facilitates various optimizations both at the compile time and at run time. </a:t>
            </a:r>
          </a:p>
          <a:p>
            <a:pPr marL="401241" lvl="1" indent="-130968" defTabSz="914400"/>
            <a:r>
              <a:rPr lang="en-US" altLang="ja-JP" kern="0"/>
              <a:t>Flexibility</a:t>
            </a:r>
          </a:p>
          <a:p>
            <a:pPr marL="858441" lvl="2" indent="-130968" defTabSz="914400"/>
            <a:r>
              <a:rPr lang="en-US" altLang="ja-JP" kern="0"/>
              <a:t>Allows developers to create compilers for new programming languages more easily, or extend the capabilities of existing languages.</a:t>
            </a:r>
          </a:p>
        </p:txBody>
      </p:sp>
    </p:spTree>
    <p:extLst>
      <p:ext uri="{BB962C8B-B14F-4D97-AF65-F5344CB8AC3E}">
        <p14:creationId xmlns:p14="http://schemas.microsoft.com/office/powerpoint/2010/main" val="458613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cs typeface="Meiryo"/>
                <a:sym typeface="Meiryo"/>
              </a:rPr>
              <a:t> MBD Sequence</a:t>
            </a:r>
          </a:p>
          <a:p>
            <a:pPr marL="592931" lvl="1" indent="-135731" defTabSz="914400">
              <a:spcBef>
                <a:spcPts val="0"/>
              </a:spcBef>
            </a:pPr>
            <a:r>
              <a:rPr lang="en-US" altLang="ja-JP" kern="0">
                <a:latin typeface="Meiryo"/>
                <a:ea typeface="Meiryo"/>
                <a:cs typeface="Meiryo"/>
                <a:sym typeface="Meiryo"/>
              </a:rPr>
              <a:t>Modeling</a:t>
            </a:r>
          </a:p>
          <a:p>
            <a:pPr marL="592931" lvl="1" indent="-135731" defTabSz="914400">
              <a:spcBef>
                <a:spcPts val="0"/>
              </a:spcBef>
            </a:pPr>
            <a:r>
              <a:rPr lang="en-US" altLang="ja-JP" kern="0">
                <a:latin typeface="Meiryo"/>
                <a:ea typeface="Meiryo"/>
                <a:cs typeface="Meiryo"/>
                <a:sym typeface="Meiryo"/>
              </a:rPr>
              <a:t>Simulation</a:t>
            </a:r>
          </a:p>
          <a:p>
            <a:pPr marL="592931" lvl="1" indent="-135731" defTabSz="914400">
              <a:spcBef>
                <a:spcPts val="0"/>
              </a:spcBef>
            </a:pPr>
            <a:r>
              <a:rPr lang="en-US" altLang="ja-JP" kern="0">
                <a:latin typeface="Meiryo"/>
                <a:ea typeface="Meiryo"/>
                <a:cs typeface="Meiryo"/>
                <a:sym typeface="Meiryo"/>
              </a:rPr>
              <a:t>Code Generation</a:t>
            </a:r>
          </a:p>
          <a:p>
            <a:pPr marL="592931" lvl="1" indent="-135731" defTabSz="914400">
              <a:spcBef>
                <a:spcPts val="0"/>
              </a:spcBef>
            </a:pPr>
            <a:r>
              <a:rPr lang="en-US" altLang="ja-JP" kern="0">
                <a:latin typeface="Meiryo"/>
                <a:ea typeface="Meiryo"/>
                <a:cs typeface="Meiryo"/>
                <a:sym typeface="Meiryo"/>
              </a:rPr>
              <a:t>Compile</a:t>
            </a:r>
          </a:p>
          <a:p>
            <a:pPr marL="592931" lvl="1" indent="-135731" defTabSz="914400">
              <a:spcBef>
                <a:spcPts val="0"/>
              </a:spcBef>
            </a:pPr>
            <a:r>
              <a:rPr lang="en-US" altLang="ja-JP" kern="0">
                <a:latin typeface="Meiryo"/>
                <a:ea typeface="Meiryo"/>
                <a:cs typeface="Meiryo"/>
                <a:sym typeface="Meiryo"/>
              </a:rPr>
              <a:t>Write in</a:t>
            </a:r>
          </a:p>
          <a:p>
            <a:pPr marL="592931" lvl="1" indent="-135731" defTabSz="914400">
              <a:spcBef>
                <a:spcPts val="0"/>
              </a:spcBef>
            </a:pPr>
            <a:endParaRPr lang="en-US" altLang="ja-JP" kern="0"/>
          </a:p>
          <a:p>
            <a:pPr marL="270273" lvl="1" indent="0" defTabSz="914400">
              <a:buNone/>
            </a:pPr>
            <a:br>
              <a:rPr lang="en-US" altLang="ja-JP" kern="0"/>
            </a:br>
            <a:endParaRPr lang="en-US" altLang="ja-JP" kern="0"/>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7</a:t>
            </a:fld>
            <a:endParaRPr sz="1050" b="0" i="0" u="none" strike="noStrike" cap="none">
              <a:solidFill>
                <a:srgbClr val="000000"/>
              </a:solidFill>
              <a:latin typeface="Meiryo"/>
              <a:ea typeface="Meiryo"/>
              <a:cs typeface="Meiryo"/>
              <a:sym typeface="Meiryo"/>
            </a:endParaRPr>
          </a:p>
        </p:txBody>
      </p:sp>
      <p:sp>
        <p:nvSpPr>
          <p:cNvPr id="305" name="Google Shape;305;g22afd113ad6_0_415"/>
          <p:cNvSpPr txBox="1"/>
          <p:nvPr/>
        </p:nvSpPr>
        <p:spPr>
          <a:xfrm>
            <a:off x="304800" y="35960"/>
            <a:ext cx="3156373"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Proposed Prediction Framework]</a:t>
            </a:r>
            <a:endParaRPr lang="en-US" sz="1200" b="1" i="0" u="none" strike="noStrike" cap="none">
              <a:solidFill>
                <a:srgbClr val="FFFFFF"/>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System Model</a:t>
            </a:r>
            <a:endParaRPr>
              <a:latin typeface="Meiryo"/>
              <a:ea typeface="Meiryo"/>
              <a:cs typeface="Meiryo"/>
              <a:sym typeface="Meiryo"/>
            </a:endParaRPr>
          </a:p>
        </p:txBody>
      </p:sp>
      <p:pic>
        <p:nvPicPr>
          <p:cNvPr id="7" name="图片 6">
            <a:extLst>
              <a:ext uri="{FF2B5EF4-FFF2-40B4-BE49-F238E27FC236}">
                <a16:creationId xmlns:a16="http://schemas.microsoft.com/office/drawing/2014/main" id="{A474F084-B511-AF61-992A-A410D91BE66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49906" y="2447407"/>
            <a:ext cx="7572587" cy="4080643"/>
          </a:xfrm>
          <a:prstGeom prst="rect">
            <a:avLst/>
          </a:prstGeom>
        </p:spPr>
      </p:pic>
      <p:cxnSp>
        <p:nvCxnSpPr>
          <p:cNvPr id="21" name="连接符: 肘形 20">
            <a:extLst>
              <a:ext uri="{FF2B5EF4-FFF2-40B4-BE49-F238E27FC236}">
                <a16:creationId xmlns:a16="http://schemas.microsoft.com/office/drawing/2014/main" id="{952F4EAA-D1D0-A7FE-9B35-40A0E6ABEBBA}"/>
              </a:ext>
            </a:extLst>
          </p:cNvPr>
          <p:cNvCxnSpPr/>
          <p:nvPr/>
        </p:nvCxnSpPr>
        <p:spPr bwMode="auto">
          <a:xfrm>
            <a:off x="778933" y="2896572"/>
            <a:ext cx="7643560" cy="463001"/>
          </a:xfrm>
          <a:prstGeom prst="bentConnector3">
            <a:avLst>
              <a:gd name="adj1" fmla="val 73483"/>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连接符: 肘形 33">
            <a:extLst>
              <a:ext uri="{FF2B5EF4-FFF2-40B4-BE49-F238E27FC236}">
                <a16:creationId xmlns:a16="http://schemas.microsoft.com/office/drawing/2014/main" id="{B2503F4D-569E-9E9D-4DEE-1F489EC77F63}"/>
              </a:ext>
            </a:extLst>
          </p:cNvPr>
          <p:cNvCxnSpPr/>
          <p:nvPr/>
        </p:nvCxnSpPr>
        <p:spPr bwMode="auto">
          <a:xfrm>
            <a:off x="849906" y="2896572"/>
            <a:ext cx="7572587" cy="1451908"/>
          </a:xfrm>
          <a:prstGeom prst="bentConnector3">
            <a:avLst>
              <a:gd name="adj1" fmla="val -716"/>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连接符 49">
            <a:extLst>
              <a:ext uri="{FF2B5EF4-FFF2-40B4-BE49-F238E27FC236}">
                <a16:creationId xmlns:a16="http://schemas.microsoft.com/office/drawing/2014/main" id="{3648E77F-3E18-92E4-F524-48F629AF3E28}"/>
              </a:ext>
            </a:extLst>
          </p:cNvPr>
          <p:cNvCxnSpPr/>
          <p:nvPr/>
        </p:nvCxnSpPr>
        <p:spPr bwMode="auto">
          <a:xfrm>
            <a:off x="8422493" y="3359573"/>
            <a:ext cx="0" cy="988907"/>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76282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7" name="图片 6">
            <a:extLst>
              <a:ext uri="{FF2B5EF4-FFF2-40B4-BE49-F238E27FC236}">
                <a16:creationId xmlns:a16="http://schemas.microsoft.com/office/drawing/2014/main" id="{A474F084-B511-AF61-992A-A410D91BE66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49906" y="2447407"/>
            <a:ext cx="7572587" cy="4080643"/>
          </a:xfrm>
          <a:prstGeom prst="rect">
            <a:avLst/>
          </a:prstGeom>
        </p:spPr>
      </p:pic>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cs typeface="Meiryo"/>
                <a:sym typeface="Meiryo"/>
              </a:rPr>
              <a:t> Energy Consumption Description Schema</a:t>
            </a:r>
          </a:p>
          <a:p>
            <a:pPr marL="592931" lvl="1" indent="-135731" defTabSz="914400">
              <a:spcBef>
                <a:spcPts val="0"/>
              </a:spcBef>
            </a:pPr>
            <a:r>
              <a:rPr lang="en-US" altLang="ja-JP" kern="0">
                <a:latin typeface="Meiryo"/>
                <a:ea typeface="Meiryo"/>
                <a:cs typeface="Meiryo"/>
                <a:sym typeface="Meiryo"/>
              </a:rPr>
              <a:t>Objective</a:t>
            </a:r>
          </a:p>
          <a:p>
            <a:pPr marL="1050131" lvl="2" indent="-135731" defTabSz="914400">
              <a:spcBef>
                <a:spcPts val="0"/>
              </a:spcBef>
            </a:pPr>
            <a:r>
              <a:rPr lang="en-US" altLang="ja-JP" kern="0">
                <a:latin typeface="Meiryo"/>
                <a:ea typeface="Meiryo"/>
                <a:cs typeface="Meiryo"/>
                <a:sym typeface="Meiryo"/>
              </a:rPr>
              <a:t>Provide a universal framework to describe energy consumption for any given instruction.</a:t>
            </a:r>
          </a:p>
          <a:p>
            <a:pPr marL="270273" lvl="1" indent="0" defTabSz="914400">
              <a:buNone/>
            </a:pPr>
            <a:br>
              <a:rPr lang="en-US" altLang="ja-JP" kern="0"/>
            </a:br>
            <a:endParaRPr lang="en-US" altLang="ja-JP" kern="0"/>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8</a:t>
            </a:fld>
            <a:endParaRPr sz="1050" b="0" i="0" u="none" strike="noStrike" cap="none">
              <a:solidFill>
                <a:srgbClr val="000000"/>
              </a:solidFill>
              <a:latin typeface="Meiryo"/>
              <a:ea typeface="Meiryo"/>
              <a:cs typeface="Meiryo"/>
              <a:sym typeface="Meiryo"/>
            </a:endParaRPr>
          </a:p>
        </p:txBody>
      </p:sp>
      <p:sp>
        <p:nvSpPr>
          <p:cNvPr id="305" name="Google Shape;305;g22afd113ad6_0_415"/>
          <p:cNvSpPr txBox="1"/>
          <p:nvPr/>
        </p:nvSpPr>
        <p:spPr>
          <a:xfrm>
            <a:off x="304800" y="35960"/>
            <a:ext cx="3156373"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Proposed Prediction Framework]</a:t>
            </a:r>
            <a:endParaRPr lang="en-US" sz="1200" b="1" i="0" u="none" strike="noStrike" cap="none">
              <a:solidFill>
                <a:srgbClr val="FFFFFF"/>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Proposed Method</a:t>
            </a:r>
            <a:endParaRPr>
              <a:latin typeface="Meiryo"/>
              <a:ea typeface="Meiryo"/>
              <a:cs typeface="Meiryo"/>
              <a:sym typeface="Meiryo"/>
            </a:endParaRPr>
          </a:p>
        </p:txBody>
      </p:sp>
      <p:sp>
        <p:nvSpPr>
          <p:cNvPr id="2" name="矩形 1">
            <a:extLst>
              <a:ext uri="{FF2B5EF4-FFF2-40B4-BE49-F238E27FC236}">
                <a16:creationId xmlns:a16="http://schemas.microsoft.com/office/drawing/2014/main" id="{412B35D0-3B78-008E-50E5-FF3C77E166EE}"/>
              </a:ext>
            </a:extLst>
          </p:cNvPr>
          <p:cNvSpPr/>
          <p:nvPr/>
        </p:nvSpPr>
        <p:spPr bwMode="auto">
          <a:xfrm>
            <a:off x="1532466" y="5274734"/>
            <a:ext cx="1028701" cy="1155700"/>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Tree>
    <p:extLst>
      <p:ext uri="{BB962C8B-B14F-4D97-AF65-F5344CB8AC3E}">
        <p14:creationId xmlns:p14="http://schemas.microsoft.com/office/powerpoint/2010/main" val="65601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cs typeface="Meiryo"/>
                <a:sym typeface="Meiryo"/>
              </a:rPr>
              <a:t> Energy Consumption Description Schema</a:t>
            </a:r>
          </a:p>
          <a:p>
            <a:pPr marL="592931" lvl="1" indent="-135731" defTabSz="914400">
              <a:spcBef>
                <a:spcPts val="0"/>
              </a:spcBef>
            </a:pPr>
            <a:r>
              <a:rPr lang="en-US" altLang="ja-JP" kern="0"/>
              <a:t>Three-Tier Structure</a:t>
            </a:r>
          </a:p>
          <a:p>
            <a:pPr marL="1050131" lvl="2" indent="-135731" defTabSz="914400">
              <a:spcBef>
                <a:spcPts val="0"/>
              </a:spcBef>
            </a:pPr>
            <a:r>
              <a:rPr lang="en-US" altLang="ja-JP" kern="0"/>
              <a:t>Top Layer </a:t>
            </a:r>
          </a:p>
          <a:p>
            <a:pPr marL="1507331" lvl="3" indent="-135731" defTabSz="914400">
              <a:spcBef>
                <a:spcPts val="0"/>
              </a:spcBef>
            </a:pPr>
            <a:r>
              <a:rPr lang="en-US" altLang="ja-JP" kern="0"/>
              <a:t>CommonInstructionSet</a:t>
            </a:r>
          </a:p>
          <a:p>
            <a:pPr marL="1050131" lvl="2" indent="-135731" defTabSz="914400">
              <a:spcBef>
                <a:spcPts val="0"/>
              </a:spcBef>
            </a:pPr>
            <a:r>
              <a:rPr lang="en-US" altLang="ja-JP" kern="0"/>
              <a:t>Middle Layer </a:t>
            </a:r>
          </a:p>
          <a:p>
            <a:pPr marL="1507331" lvl="3" indent="-135731" defTabSz="914400">
              <a:spcBef>
                <a:spcPts val="0"/>
              </a:spcBef>
            </a:pPr>
            <a:r>
              <a:rPr lang="en-US" altLang="ja-JP" kern="0"/>
              <a:t>Instruction</a:t>
            </a:r>
          </a:p>
          <a:p>
            <a:pPr marL="1050131" lvl="2" indent="-135731" defTabSz="914400">
              <a:spcBef>
                <a:spcPts val="0"/>
              </a:spcBef>
            </a:pPr>
            <a:r>
              <a:rPr lang="en-US" altLang="ja-JP" kern="0"/>
              <a:t>Bottom Layer </a:t>
            </a:r>
          </a:p>
          <a:p>
            <a:pPr marL="1507331" lvl="3" indent="-135731" defTabSz="914400">
              <a:spcBef>
                <a:spcPts val="0"/>
              </a:spcBef>
            </a:pPr>
            <a:r>
              <a:rPr lang="en-US" altLang="ja-JP" kern="0"/>
              <a:t>PowerConsumption</a:t>
            </a:r>
            <a:br>
              <a:rPr lang="en-US" altLang="ja-JP" kern="0"/>
            </a:br>
            <a:endParaRPr lang="en-US" altLang="ja-JP" kern="0"/>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9</a:t>
            </a:fld>
            <a:endParaRPr sz="1050" b="0" i="0" u="none" strike="noStrike" cap="none">
              <a:solidFill>
                <a:srgbClr val="000000"/>
              </a:solidFill>
              <a:latin typeface="Meiryo"/>
              <a:ea typeface="Meiryo"/>
              <a:cs typeface="Meiryo"/>
              <a:sym typeface="Meiryo"/>
            </a:endParaRPr>
          </a:p>
        </p:txBody>
      </p:sp>
      <p:sp>
        <p:nvSpPr>
          <p:cNvPr id="305" name="Google Shape;305;g22afd113ad6_0_415"/>
          <p:cNvSpPr txBox="1"/>
          <p:nvPr/>
        </p:nvSpPr>
        <p:spPr>
          <a:xfrm>
            <a:off x="304800" y="35960"/>
            <a:ext cx="3156373"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Proposed Prediction Framework]</a:t>
            </a:r>
            <a:endParaRPr lang="en-US" sz="1200" b="1" i="0" u="none" strike="noStrike" cap="none">
              <a:solidFill>
                <a:srgbClr val="FFFFFF"/>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Proposed Method</a:t>
            </a:r>
            <a:endParaRPr>
              <a:latin typeface="Meiryo"/>
              <a:ea typeface="Meiryo"/>
              <a:cs typeface="Meiryo"/>
              <a:sym typeface="Meiryo"/>
            </a:endParaRPr>
          </a:p>
        </p:txBody>
      </p:sp>
      <p:pic>
        <p:nvPicPr>
          <p:cNvPr id="4" name="图片 3">
            <a:extLst>
              <a:ext uri="{FF2B5EF4-FFF2-40B4-BE49-F238E27FC236}">
                <a16:creationId xmlns:a16="http://schemas.microsoft.com/office/drawing/2014/main" id="{80A95E41-E242-C14C-6A61-7011547F2951}"/>
              </a:ext>
            </a:extLst>
          </p:cNvPr>
          <p:cNvPicPr>
            <a:picLocks noChangeAspect="1"/>
          </p:cNvPicPr>
          <p:nvPr/>
        </p:nvPicPr>
        <p:blipFill>
          <a:blip r:embed="rId3"/>
          <a:stretch>
            <a:fillRect/>
          </a:stretch>
        </p:blipFill>
        <p:spPr>
          <a:xfrm>
            <a:off x="1827792" y="4209774"/>
            <a:ext cx="5488415" cy="1993473"/>
          </a:xfrm>
          <a:prstGeom prst="rect">
            <a:avLst/>
          </a:prstGeom>
        </p:spPr>
      </p:pic>
    </p:spTree>
    <p:extLst>
      <p:ext uri="{BB962C8B-B14F-4D97-AF65-F5344CB8AC3E}">
        <p14:creationId xmlns:p14="http://schemas.microsoft.com/office/powerpoint/2010/main" val="287440503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1800" b="0" i="0" u="none" strike="noStrike" cap="none" normalizeH="0" baseline="0" smtClean="0">
            <a:ln>
              <a:noFill/>
            </a:ln>
            <a:solidFill>
              <a:schemeClr val="tx1"/>
            </a:solidFill>
            <a:effectLst/>
            <a:latin typeface="Times New Roman" pitchFamily="18" charset="0"/>
            <a:ea typeface="メイリオ" pitchFamily="50" charset="-128"/>
            <a:cs typeface="メイリオ"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1800" b="0" i="0" u="none" strike="noStrike" cap="none" normalizeH="0" baseline="0" smtClean="0">
            <a:ln>
              <a:noFill/>
            </a:ln>
            <a:solidFill>
              <a:schemeClr val="tx1"/>
            </a:solidFill>
            <a:effectLst/>
            <a:latin typeface="Times New Roman" pitchFamily="18" charset="0"/>
            <a:ea typeface="メイリオ" pitchFamily="50" charset="-128"/>
            <a:cs typeface="メイリオ" pitchFamily="50"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 id="{77BCE7FD-25F5-4A03-908E-D82D0EA6D8F2}" vid="{8554D31C-7222-4E35-8FE7-7DB0C361625F}"/>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25018</TotalTime>
  <Words>5676</Words>
  <Application>Microsoft Office PowerPoint</Application>
  <PresentationFormat>全屏显示(4:3)</PresentationFormat>
  <Paragraphs>732</Paragraphs>
  <Slides>30</Slides>
  <Notes>30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30</vt:i4>
      </vt:variant>
    </vt:vector>
  </HeadingPairs>
  <TitlesOfParts>
    <vt:vector size="47" baseType="lpstr">
      <vt:lpstr>メイリオ</vt:lpstr>
      <vt:lpstr>メイリオ</vt:lpstr>
      <vt:lpstr>NimbusRomNo9L-Regu</vt:lpstr>
      <vt:lpstr>Noto Sans Symbols</vt:lpstr>
      <vt:lpstr>Söhne</vt:lpstr>
      <vt:lpstr>Yu Gothic</vt:lpstr>
      <vt:lpstr>Yu Gothic</vt:lpstr>
      <vt:lpstr>等线</vt:lpstr>
      <vt:lpstr>Arial</vt:lpstr>
      <vt:lpstr>Calibri</vt:lpstr>
      <vt:lpstr>Calibri Light</vt:lpstr>
      <vt:lpstr>Cambria Math</vt:lpstr>
      <vt:lpstr>Century</vt:lpstr>
      <vt:lpstr>Times New Roman</vt:lpstr>
      <vt:lpstr>Wingdings</vt:lpstr>
      <vt:lpstr>Office テーマ</vt:lpstr>
      <vt:lpstr>theme</vt:lpstr>
      <vt:lpstr>PowerPoint 演示文稿</vt:lpstr>
      <vt:lpstr>Outline</vt:lpstr>
      <vt:lpstr>Edge Device </vt:lpstr>
      <vt:lpstr>MATLAB/Simulink</vt:lpstr>
      <vt:lpstr>Model-based Development (MBD) </vt:lpstr>
      <vt:lpstr>Low Level Virtual Machine Intermediate Representation （LLVM-IR）</vt:lpstr>
      <vt:lpstr>System Model</vt:lpstr>
      <vt:lpstr>Proposed Method</vt:lpstr>
      <vt:lpstr>Proposed Method</vt:lpstr>
      <vt:lpstr>Proposed Method</vt:lpstr>
      <vt:lpstr>Proposed Method</vt:lpstr>
      <vt:lpstr>Proposed Method</vt:lpstr>
      <vt:lpstr>Experimental Environment</vt:lpstr>
      <vt:lpstr>Experimental</vt:lpstr>
      <vt:lpstr>Experimental</vt:lpstr>
      <vt:lpstr>Experimental</vt:lpstr>
      <vt:lpstr>Experimental Environment</vt:lpstr>
      <vt:lpstr>Experimental Environment</vt:lpstr>
      <vt:lpstr>解決したい課題</vt:lpstr>
      <vt:lpstr>アプローチ</vt:lpstr>
      <vt:lpstr>実験結果</vt:lpstr>
      <vt:lpstr>実験結果</vt:lpstr>
      <vt:lpstr>実験結果</vt:lpstr>
      <vt:lpstr>実験結果</vt:lpstr>
      <vt:lpstr>実験結果</vt:lpstr>
      <vt:lpstr>実験結果</vt:lpstr>
      <vt:lpstr>まとめ</vt:lpstr>
      <vt:lpstr>補足資料</vt:lpstr>
      <vt:lpstr>補足資料</vt:lpstr>
      <vt:lpstr>補足資料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t.onozawa.507@ms.saitama-u.ac.jp</dc:creator>
  <cp:lastModifiedBy>YUE HOU</cp:lastModifiedBy>
  <cp:revision>20</cp:revision>
  <dcterms:created xsi:type="dcterms:W3CDTF">2022-11-21T06:25:44Z</dcterms:created>
  <dcterms:modified xsi:type="dcterms:W3CDTF">2024-04-24T06:39:17Z</dcterms:modified>
</cp:coreProperties>
</file>