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2F4B7B"/>
    <a:srgbClr val="92643D"/>
    <a:srgbClr val="446D25"/>
    <a:srgbClr val="99D35E"/>
    <a:srgbClr val="6699CC"/>
    <a:srgbClr val="CCCCCC"/>
    <a:srgbClr val="929292"/>
    <a:srgbClr val="E6E8EF"/>
    <a:srgbClr val="DF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D648-954C-C47B-9A27-AAA3D764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4A3E5-1614-D359-B472-02F1E7B2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4115-A275-288C-407F-8F9BD92A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686A-8DEC-94E4-1776-89F6373E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055A-9554-E869-7A86-5B7C5C4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2B59-DE63-3F67-AD5C-4CAA278E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50BE-C006-CFEE-6846-B2F9DB7C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49E88-9FD7-10FB-10FD-01D86531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3CC15-287C-3A3A-2986-1C5960BF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508-EBE9-D87C-EEFE-1B2CB6E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A56E3-0448-D019-987E-5EEC5E51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2DA0-8831-2F6D-B03D-AF30D997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7C932-30FD-08CE-1D4F-12423B9F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A8A6-DCAA-521E-5EDE-1F0D3F8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DAF80-11A5-713A-1B45-CFC01E32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8017-F90E-AE73-40FC-5433E906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15030-02E1-9EB9-E580-C386A3BC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0948B-4AC1-5C9E-6389-CABC53E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12253-F609-2F85-52D4-5081E47C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BED36-249C-BDF8-D1CD-D4CDF94F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3852-AFC5-90A8-2228-FA9C8658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59E72-5EB4-30F1-9787-D8CD9441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BDC34-D460-5E6B-E5E7-0DADE22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84B7F-8FE1-E583-1521-C5B3591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2F730-2EEF-76B1-87AD-BDDCE6E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0061-ACDE-D966-6BEC-D6F50A92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295D-6277-0602-52B8-A2FF3A9C5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FB3FF-54F3-1094-CE98-8937C976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8CB97-F9E8-4E51-A97B-F77B7114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DB58-E3F4-CB99-7846-07B4E437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DBCC-BE01-57B3-7162-78826162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2BD24-6BA2-3742-E632-885F3DE2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B3E2F-EE3F-C344-AA0D-74F8992F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16836-6B25-E4C8-5124-CE486D92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A7FCD-22D3-84D3-E755-7EA4C72C8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503D3-9688-AC8C-ED46-C6E2B947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3C131-C0C7-9DDA-3721-FBD7C3E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C3B79-F44C-F962-55E7-C0A1242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BA936-451E-0332-A2A4-8539D04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1C85-555C-6A76-85AE-B6CA9A4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F8B2-1010-C637-95BB-ED47F06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FFD50-657F-C5BB-0585-8E531197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90B21-6B79-9D88-BB21-18E23CA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0809C-19D5-82DB-C76E-1ABA3B62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37768-FB9E-E7D5-04D1-486A674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80B0-ADAC-C908-A881-0AEC422F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2487-B1AF-8A16-0F86-BA620FE9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89EE2-0438-3DDE-9468-CCE53EB2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F1E8E-E11F-7B89-37A7-B76BC89A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7E7F8-C19C-4D63-224D-D8A976D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C6E5F-6825-F289-BFCA-44264E8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1EF8E-24D3-9A0A-9BCB-E1BC010D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0FB7-A8D6-0FA2-7368-09642ECB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E372B-81FD-CAEB-1A9B-843F47F3B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B8406-0558-9E68-D083-187F29713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ED11-8AD5-29F1-78FE-52B9AB2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0899-013A-248B-C91C-34C42711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97EFB-1FA4-6238-D08F-50DDEC59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B5C12-B550-5F77-0261-5C23FACE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2E99-340B-337F-EC26-EF51C48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623B5-6A29-48D9-D95E-E33B5F3E7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2C95-CE49-4AEB-AA1B-CF24826B3C4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280A7-8BB3-92D4-051C-1ECAC5A5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ED72D-55D7-04DC-618D-0D5FA076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3E8709-45B9-4231-15AB-31E9F602ADFE}"/>
              </a:ext>
            </a:extLst>
          </p:cNvPr>
          <p:cNvGrpSpPr/>
          <p:nvPr/>
        </p:nvGrpSpPr>
        <p:grpSpPr>
          <a:xfrm>
            <a:off x="1756611" y="589547"/>
            <a:ext cx="2117558" cy="2021306"/>
            <a:chOff x="745958" y="421105"/>
            <a:chExt cx="2875547" cy="2803358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92CF3DE-DAE5-3024-F766-B611FCB5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585" y="599575"/>
              <a:ext cx="1251284" cy="125128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22DD6D0-EA1B-D1CF-F042-DF3F04B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610" y="2036349"/>
              <a:ext cx="851234" cy="85123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F4A9B6B-272B-768F-6AD0-31195911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46159" y="785062"/>
              <a:ext cx="880309" cy="880309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7B148374-5A91-A265-10D0-DF6B92F7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07318" y="2055898"/>
              <a:ext cx="757990" cy="757990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82741F-EE54-AAFB-12DB-2B3E15955812}"/>
                </a:ext>
              </a:extLst>
            </p:cNvPr>
            <p:cNvSpPr/>
            <p:nvPr/>
          </p:nvSpPr>
          <p:spPr>
            <a:xfrm>
              <a:off x="745958" y="421105"/>
              <a:ext cx="2875547" cy="280335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ABD26CD-1A02-E6AB-4DFB-C470115B6A8C}"/>
              </a:ext>
            </a:extLst>
          </p:cNvPr>
          <p:cNvGrpSpPr/>
          <p:nvPr/>
        </p:nvGrpSpPr>
        <p:grpSpPr>
          <a:xfrm>
            <a:off x="7742528" y="589547"/>
            <a:ext cx="2117558" cy="2021306"/>
            <a:chOff x="7742528" y="589547"/>
            <a:chExt cx="2117558" cy="202130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46EE53F-E284-24C2-F49D-EE0C2D098B22}"/>
                </a:ext>
              </a:extLst>
            </p:cNvPr>
            <p:cNvGrpSpPr/>
            <p:nvPr/>
          </p:nvGrpSpPr>
          <p:grpSpPr>
            <a:xfrm>
              <a:off x="8512499" y="662609"/>
              <a:ext cx="1245111" cy="1420231"/>
              <a:chOff x="6356351" y="589547"/>
              <a:chExt cx="1961482" cy="2173535"/>
            </a:xfrm>
          </p:grpSpPr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A32BC63A-0926-B1AF-1A9C-0B3DF9531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56351" y="589547"/>
                <a:ext cx="1048943" cy="1048943"/>
              </a:xfrm>
              <a:prstGeom prst="rect">
                <a:avLst/>
              </a:prstGeom>
            </p:spPr>
          </p:pic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1890228A-9740-F6AF-5A55-F4D416602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68889" y="1866549"/>
                <a:ext cx="1048944" cy="896533"/>
              </a:xfrm>
              <a:prstGeom prst="rect">
                <a:avLst/>
              </a:prstGeom>
            </p:spPr>
          </p:pic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941A531D-3C80-E6A8-5708-6EF1229D918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H="1">
                <a:off x="7268889" y="1114019"/>
                <a:ext cx="136405" cy="1200797"/>
              </a:xfrm>
              <a:prstGeom prst="curvedConnector5">
                <a:avLst>
                  <a:gd name="adj1" fmla="val -167589"/>
                  <a:gd name="adj2" fmla="val 53173"/>
                  <a:gd name="adj3" fmla="val 267589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图形 29">
              <a:extLst>
                <a:ext uri="{FF2B5EF4-FFF2-40B4-BE49-F238E27FC236}">
                  <a16:creationId xmlns:a16="http://schemas.microsoft.com/office/drawing/2014/main" id="{A070F465-44E9-0E82-975C-63DC9641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19470" y="1490859"/>
              <a:ext cx="1023741" cy="1023741"/>
            </a:xfrm>
            <a:prstGeom prst="rect">
              <a:avLst/>
            </a:prstGeom>
          </p:spPr>
        </p:pic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BE74B68-B097-388B-1C17-7C1988C03333}"/>
                </a:ext>
              </a:extLst>
            </p:cNvPr>
            <p:cNvSpPr/>
            <p:nvPr/>
          </p:nvSpPr>
          <p:spPr>
            <a:xfrm>
              <a:off x="7742528" y="589547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BFB415-2560-664C-DDB1-7D3D1AD30001}"/>
              </a:ext>
            </a:extLst>
          </p:cNvPr>
          <p:cNvCxnSpPr>
            <a:cxnSpLocks/>
          </p:cNvCxnSpPr>
          <p:nvPr/>
        </p:nvCxnSpPr>
        <p:spPr>
          <a:xfrm>
            <a:off x="3949249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3942611-F895-7075-E385-B9FF1E2797D5}"/>
              </a:ext>
            </a:extLst>
          </p:cNvPr>
          <p:cNvGrpSpPr/>
          <p:nvPr/>
        </p:nvGrpSpPr>
        <p:grpSpPr>
          <a:xfrm>
            <a:off x="7819470" y="4121126"/>
            <a:ext cx="2117558" cy="2147328"/>
            <a:chOff x="7819470" y="4121126"/>
            <a:chExt cx="2117558" cy="2147328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83420F03-1663-0B34-FD75-1F1A3B1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91761" y="5455980"/>
              <a:ext cx="739411" cy="739411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BE6A9461-DED4-56E7-75F5-6597F0C3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02549" y="5426306"/>
              <a:ext cx="798758" cy="798758"/>
            </a:xfrm>
            <a:prstGeom prst="rect">
              <a:avLst/>
            </a:prstGeom>
          </p:spPr>
        </p:pic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4D8774C5-EF66-67E2-D6A0-A9BA5E0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36880" y="4121126"/>
              <a:ext cx="1482737" cy="1136675"/>
            </a:xfrm>
            <a:prstGeom prst="rect">
              <a:avLst/>
            </a:prstGeom>
          </p:spPr>
        </p:pic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BDEC337-C541-6CBC-A55A-5A0A989E84B0}"/>
                </a:ext>
              </a:extLst>
            </p:cNvPr>
            <p:cNvSpPr/>
            <p:nvPr/>
          </p:nvSpPr>
          <p:spPr>
            <a:xfrm>
              <a:off x="7819470" y="424714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8A97241-2962-976C-8036-2717A9EBB2A3}"/>
                </a:ext>
              </a:extLst>
            </p:cNvPr>
            <p:cNvCxnSpPr/>
            <p:nvPr/>
          </p:nvCxnSpPr>
          <p:spPr>
            <a:xfrm flipH="1">
              <a:off x="8401928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9CAD849-F83E-CD02-0382-5F73859E99BA}"/>
                </a:ext>
              </a:extLst>
            </p:cNvPr>
            <p:cNvCxnSpPr>
              <a:cxnSpLocks/>
            </p:cNvCxnSpPr>
            <p:nvPr/>
          </p:nvCxnSpPr>
          <p:spPr>
            <a:xfrm>
              <a:off x="8935364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图形 89">
            <a:extLst>
              <a:ext uri="{FF2B5EF4-FFF2-40B4-BE49-F238E27FC236}">
                <a16:creationId xmlns:a16="http://schemas.microsoft.com/office/drawing/2014/main" id="{A92CFD7A-CE0A-48CC-2400-D0CDB23F9E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6480" y="2870716"/>
            <a:ext cx="1243735" cy="1243735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240FCD6-72A1-51D3-0027-14A1B6F6721C}"/>
              </a:ext>
            </a:extLst>
          </p:cNvPr>
          <p:cNvGrpSpPr/>
          <p:nvPr/>
        </p:nvGrpSpPr>
        <p:grpSpPr>
          <a:xfrm>
            <a:off x="1795005" y="4310158"/>
            <a:ext cx="2117558" cy="2021306"/>
            <a:chOff x="1795005" y="4310158"/>
            <a:chExt cx="2117558" cy="2021306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2E8E3D8-F27F-E872-351C-DB6FBFE1E31F}"/>
                </a:ext>
              </a:extLst>
            </p:cNvPr>
            <p:cNvSpPr/>
            <p:nvPr/>
          </p:nvSpPr>
          <p:spPr>
            <a:xfrm>
              <a:off x="1795005" y="431015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FC2FD2B8-BDF7-2672-D018-428D76F94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12550" y="5533758"/>
              <a:ext cx="937304" cy="797706"/>
            </a:xfrm>
            <a:prstGeom prst="rect">
              <a:avLst/>
            </a:prstGeom>
          </p:spPr>
        </p:pic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1A81DB2B-B717-3049-C6EE-B97C72DA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305831" y="4310158"/>
              <a:ext cx="1095906" cy="1095906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220598C8-6786-486F-9ADF-96AA7617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026206" y="5501910"/>
              <a:ext cx="733707" cy="733707"/>
            </a:xfrm>
            <a:prstGeom prst="rect">
              <a:avLst/>
            </a:prstGeom>
          </p:spPr>
        </p:pic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C4FB72C-0BA7-B106-797D-7CE8686C527C}"/>
              </a:ext>
            </a:extLst>
          </p:cNvPr>
          <p:cNvCxnSpPr>
            <a:cxnSpLocks/>
          </p:cNvCxnSpPr>
          <p:nvPr/>
        </p:nvCxnSpPr>
        <p:spPr>
          <a:xfrm flipH="1" flipV="1">
            <a:off x="3732686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3A28785-104A-27CD-8681-1036F36A0B46}"/>
              </a:ext>
            </a:extLst>
          </p:cNvPr>
          <p:cNvCxnSpPr>
            <a:cxnSpLocks/>
          </p:cNvCxnSpPr>
          <p:nvPr/>
        </p:nvCxnSpPr>
        <p:spPr>
          <a:xfrm>
            <a:off x="6404939" y="352296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EFC7534-CA87-A9F9-F231-10F86109AA32}"/>
              </a:ext>
            </a:extLst>
          </p:cNvPr>
          <p:cNvCxnSpPr>
            <a:cxnSpLocks/>
          </p:cNvCxnSpPr>
          <p:nvPr/>
        </p:nvCxnSpPr>
        <p:spPr>
          <a:xfrm flipH="1" flipV="1">
            <a:off x="6188376" y="388663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99F2C0F-85BF-A38B-DB46-EEA6997EEEA4}"/>
              </a:ext>
            </a:extLst>
          </p:cNvPr>
          <p:cNvCxnSpPr>
            <a:cxnSpLocks/>
          </p:cNvCxnSpPr>
          <p:nvPr/>
        </p:nvCxnSpPr>
        <p:spPr>
          <a:xfrm flipH="1">
            <a:off x="3753208" y="3619809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4C9BE1B-ED3C-D996-0084-B40603C15FCC}"/>
              </a:ext>
            </a:extLst>
          </p:cNvPr>
          <p:cNvCxnSpPr>
            <a:cxnSpLocks/>
          </p:cNvCxnSpPr>
          <p:nvPr/>
        </p:nvCxnSpPr>
        <p:spPr>
          <a:xfrm flipV="1">
            <a:off x="4006308" y="3983476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0F8776C-50B7-50F4-F169-CA9F887678EB}"/>
              </a:ext>
            </a:extLst>
          </p:cNvPr>
          <p:cNvCxnSpPr>
            <a:cxnSpLocks/>
          </p:cNvCxnSpPr>
          <p:nvPr/>
        </p:nvCxnSpPr>
        <p:spPr>
          <a:xfrm flipH="1">
            <a:off x="6156593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A770E0A-ADE7-1EAE-7A1F-5AD6BDB13ED9}"/>
              </a:ext>
            </a:extLst>
          </p:cNvPr>
          <p:cNvCxnSpPr>
            <a:cxnSpLocks/>
          </p:cNvCxnSpPr>
          <p:nvPr/>
        </p:nvCxnSpPr>
        <p:spPr>
          <a:xfrm flipV="1">
            <a:off x="6409693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图形 149">
            <a:extLst>
              <a:ext uri="{FF2B5EF4-FFF2-40B4-BE49-F238E27FC236}">
                <a16:creationId xmlns:a16="http://schemas.microsoft.com/office/drawing/2014/main" id="{5AC5BB83-1CC8-B832-EDCC-4E43F2C3BC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51145" y="205175"/>
            <a:ext cx="1479070" cy="1479070"/>
          </a:xfrm>
          <a:prstGeom prst="rect">
            <a:avLst/>
          </a:prstGeom>
        </p:spPr>
      </p:pic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387A236-DF91-4BE7-1659-0ACDFC2CCAB2}"/>
              </a:ext>
            </a:extLst>
          </p:cNvPr>
          <p:cNvCxnSpPr>
            <a:cxnSpLocks/>
          </p:cNvCxnSpPr>
          <p:nvPr/>
        </p:nvCxnSpPr>
        <p:spPr>
          <a:xfrm>
            <a:off x="5577331" y="1620443"/>
            <a:ext cx="25932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A34817F-9163-50BE-20BB-B03B9A1CB29C}"/>
              </a:ext>
            </a:extLst>
          </p:cNvPr>
          <p:cNvCxnSpPr>
            <a:cxnSpLocks/>
          </p:cNvCxnSpPr>
          <p:nvPr/>
        </p:nvCxnSpPr>
        <p:spPr>
          <a:xfrm flipH="1" flipV="1">
            <a:off x="5879928" y="1600200"/>
            <a:ext cx="17930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1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1EC910-E8F8-1005-028A-5BA4E6F1C033}"/>
              </a:ext>
            </a:extLst>
          </p:cNvPr>
          <p:cNvGrpSpPr/>
          <p:nvPr/>
        </p:nvGrpSpPr>
        <p:grpSpPr>
          <a:xfrm>
            <a:off x="1358832" y="2204971"/>
            <a:ext cx="9996630" cy="3936251"/>
            <a:chOff x="1358832" y="2204971"/>
            <a:chExt cx="9996630" cy="3936251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361490" y="4549644"/>
              <a:ext cx="1332475" cy="151930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506625" y="4461397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Schema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643652" y="5682562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565317" y="549604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505258" y="530435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391575" y="4771467"/>
              <a:ext cx="1268517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Operations’s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 Consumption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Relative Contents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818643" y="582452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15008DE3-B233-F48C-1260-F0CB341BE739}"/>
                </a:ext>
              </a:extLst>
            </p:cNvPr>
            <p:cNvSpPr/>
            <p:nvPr/>
          </p:nvSpPr>
          <p:spPr>
            <a:xfrm>
              <a:off x="4534616" y="3284793"/>
              <a:ext cx="1344265" cy="50166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Block Extract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(Function Call)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16E8F9BC-E210-B2DB-212C-8B66165444B0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5878881" y="3535627"/>
              <a:ext cx="471451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直接箭头连接符 1031">
              <a:extLst>
                <a:ext uri="{FF2B5EF4-FFF2-40B4-BE49-F238E27FC236}">
                  <a16:creationId xmlns:a16="http://schemas.microsoft.com/office/drawing/2014/main" id="{00D9253A-D8C0-9795-3DE4-344BD8A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50" y="3535627"/>
              <a:ext cx="5449" cy="89187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3F7E4B70-681C-BC22-03BB-C6964AE92DB0}"/>
                </a:ext>
              </a:extLst>
            </p:cNvPr>
            <p:cNvGrpSpPr/>
            <p:nvPr/>
          </p:nvGrpSpPr>
          <p:grpSpPr>
            <a:xfrm>
              <a:off x="7078316" y="4461397"/>
              <a:ext cx="1349029" cy="1635471"/>
              <a:chOff x="6719639" y="4122020"/>
              <a:chExt cx="1654814" cy="1985794"/>
            </a:xfrm>
          </p:grpSpPr>
          <p:grpSp>
            <p:nvGrpSpPr>
              <p:cNvPr id="1061" name="组合 1060">
                <a:extLst>
                  <a:ext uri="{FF2B5EF4-FFF2-40B4-BE49-F238E27FC236}">
                    <a16:creationId xmlns:a16="http://schemas.microsoft.com/office/drawing/2014/main" id="{A4654821-F7C4-457B-5A19-D6A0D0223C15}"/>
                  </a:ext>
                </a:extLst>
              </p:cNvPr>
              <p:cNvGrpSpPr/>
              <p:nvPr/>
            </p:nvGrpSpPr>
            <p:grpSpPr>
              <a:xfrm>
                <a:off x="6719639" y="4122020"/>
                <a:ext cx="1634507" cy="1951893"/>
                <a:chOff x="1134191" y="1977242"/>
                <a:chExt cx="1634507" cy="1951893"/>
              </a:xfrm>
            </p:grpSpPr>
            <p:sp>
              <p:nvSpPr>
                <p:cNvPr id="1062" name="矩形: 剪去单角 1061">
                  <a:extLst>
                    <a:ext uri="{FF2B5EF4-FFF2-40B4-BE49-F238E27FC236}">
                      <a16:creationId xmlns:a16="http://schemas.microsoft.com/office/drawing/2014/main" id="{4924E798-8228-A359-9EA9-D66A54D9FFE8}"/>
                    </a:ext>
                  </a:extLst>
                </p:cNvPr>
                <p:cNvSpPr/>
                <p:nvPr/>
              </p:nvSpPr>
              <p:spPr>
                <a:xfrm>
                  <a:off x="1134191" y="2084392"/>
                  <a:ext cx="1634507" cy="1844743"/>
                </a:xfrm>
                <a:prstGeom prst="snip1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0857EA42-89E0-B993-B40B-A44B568C4F46}"/>
                    </a:ext>
                  </a:extLst>
                </p:cNvPr>
                <p:cNvSpPr/>
                <p:nvPr/>
              </p:nvSpPr>
              <p:spPr>
                <a:xfrm>
                  <a:off x="1303510" y="1977242"/>
                  <a:ext cx="1071556" cy="3146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eiryo" panose="020B0604030504040204" pitchFamily="34" charset="-128"/>
                      <a:cs typeface="Arial" panose="020B0604020202020204" pitchFamily="34" charset="0"/>
                    </a:rPr>
                    <a:t>LLVM-IR</a:t>
                  </a:r>
                  <a:endParaRPr lang="zh-CN" altLang="en-US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9" name="矩形: 剪去单角 1078">
                <a:extLst>
                  <a:ext uri="{FF2B5EF4-FFF2-40B4-BE49-F238E27FC236}">
                    <a16:creationId xmlns:a16="http://schemas.microsoft.com/office/drawing/2014/main" id="{EF0C06D6-65E5-1989-C1D3-E9E63133131D}"/>
                  </a:ext>
                </a:extLst>
              </p:cNvPr>
              <p:cNvSpPr/>
              <p:nvPr/>
            </p:nvSpPr>
            <p:spPr>
              <a:xfrm>
                <a:off x="6788471" y="4523776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Main_code.ll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0" name="文本框 1079">
                <a:extLst>
                  <a:ext uri="{FF2B5EF4-FFF2-40B4-BE49-F238E27FC236}">
                    <a16:creationId xmlns:a16="http://schemas.microsoft.com/office/drawing/2014/main" id="{ECBD664B-5B8E-B83F-0EF3-8DB43A687B15}"/>
                  </a:ext>
                </a:extLst>
              </p:cNvPr>
              <p:cNvSpPr txBox="1"/>
              <p:nvPr/>
            </p:nvSpPr>
            <p:spPr>
              <a:xfrm>
                <a:off x="6757968" y="4818538"/>
                <a:ext cx="1616485" cy="128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add i32 %15, %16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store volatile i32 %17, i32* %7, align 4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       </a:t>
                </a:r>
              </a:p>
            </p:txBody>
          </p:sp>
        </p:grpSp>
        <p:sp>
          <p:nvSpPr>
            <p:cNvPr id="1081" name="文本框 1080">
              <a:extLst>
                <a:ext uri="{FF2B5EF4-FFF2-40B4-BE49-F238E27FC236}">
                  <a16:creationId xmlns:a16="http://schemas.microsoft.com/office/drawing/2014/main" id="{BAEBF379-A28D-1E57-B3CC-DBB84A752168}"/>
                </a:ext>
              </a:extLst>
            </p:cNvPr>
            <p:cNvSpPr txBox="1"/>
            <p:nvPr/>
          </p:nvSpPr>
          <p:spPr>
            <a:xfrm>
              <a:off x="7468847" y="500136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2" name="文本框 1081">
              <a:extLst>
                <a:ext uri="{FF2B5EF4-FFF2-40B4-BE49-F238E27FC236}">
                  <a16:creationId xmlns:a16="http://schemas.microsoft.com/office/drawing/2014/main" id="{EB67518B-6845-E63C-D261-6BEE18A6C825}"/>
                </a:ext>
              </a:extLst>
            </p:cNvPr>
            <p:cNvSpPr txBox="1"/>
            <p:nvPr/>
          </p:nvSpPr>
          <p:spPr>
            <a:xfrm>
              <a:off x="7477695" y="584981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0" name="文本框 1089">
              <a:extLst>
                <a:ext uri="{FF2B5EF4-FFF2-40B4-BE49-F238E27FC236}">
                  <a16:creationId xmlns:a16="http://schemas.microsoft.com/office/drawing/2014/main" id="{42C1D023-F4DF-444A-B328-6BD51130B613}"/>
                </a:ext>
              </a:extLst>
            </p:cNvPr>
            <p:cNvSpPr txBox="1"/>
            <p:nvPr/>
          </p:nvSpPr>
          <p:spPr>
            <a:xfrm>
              <a:off x="8463789" y="4740977"/>
              <a:ext cx="1418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Tool:</a:t>
              </a:r>
            </a:p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Clang Compiler</a:t>
              </a:r>
              <a:endParaRPr lang="zh-CN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4225758" y="4488644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4225758" y="4803647"/>
              <a:ext cx="1332475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4236192" y="4506732"/>
              <a:ext cx="1306596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4258551" y="4870288"/>
              <a:ext cx="1266888" cy="2506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Loop Extraction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4257004" y="5171566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 Analysis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4257004" y="5477531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4253264" y="5781867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06" name="直接箭头连接符 1105">
              <a:extLst>
                <a:ext uri="{FF2B5EF4-FFF2-40B4-BE49-F238E27FC236}">
                  <a16:creationId xmlns:a16="http://schemas.microsoft.com/office/drawing/2014/main" id="{A0688AF5-7919-50EC-3CC3-73CA91EB2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321" y="4071862"/>
              <a:ext cx="1336030" cy="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0" name="矩形: 圆角 1129">
              <a:extLst>
                <a:ext uri="{FF2B5EF4-FFF2-40B4-BE49-F238E27FC236}">
                  <a16:creationId xmlns:a16="http://schemas.microsoft.com/office/drawing/2014/main" id="{09D510DE-0F9D-EDBE-C7A6-F0D850887E21}"/>
                </a:ext>
              </a:extLst>
            </p:cNvPr>
            <p:cNvSpPr/>
            <p:nvPr/>
          </p:nvSpPr>
          <p:spPr>
            <a:xfrm>
              <a:off x="8617399" y="2558991"/>
              <a:ext cx="1168488" cy="2378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Processing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2A159370-B2F8-AB2A-8425-2AB08BD3BC9D}"/>
                </a:ext>
              </a:extLst>
            </p:cNvPr>
            <p:cNvSpPr/>
            <p:nvPr/>
          </p:nvSpPr>
          <p:spPr>
            <a:xfrm>
              <a:off x="8617399" y="2869114"/>
              <a:ext cx="1168488" cy="2417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2" name="矩形: 剪去单角 1131">
              <a:extLst>
                <a:ext uri="{FF2B5EF4-FFF2-40B4-BE49-F238E27FC236}">
                  <a16:creationId xmlns:a16="http://schemas.microsoft.com/office/drawing/2014/main" id="{C15EC341-0A6A-8333-335B-C3CACA54B593}"/>
                </a:ext>
              </a:extLst>
            </p:cNvPr>
            <p:cNvSpPr/>
            <p:nvPr/>
          </p:nvSpPr>
          <p:spPr>
            <a:xfrm>
              <a:off x="8617399" y="2241208"/>
              <a:ext cx="1168488" cy="233687"/>
            </a:xfrm>
            <a:prstGeom prst="snip1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File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44" name="组合 1143">
              <a:extLst>
                <a:ext uri="{FF2B5EF4-FFF2-40B4-BE49-F238E27FC236}">
                  <a16:creationId xmlns:a16="http://schemas.microsoft.com/office/drawing/2014/main" id="{691E0EDF-1BFA-6C28-0115-6A8510248389}"/>
                </a:ext>
              </a:extLst>
            </p:cNvPr>
            <p:cNvGrpSpPr/>
            <p:nvPr/>
          </p:nvGrpSpPr>
          <p:grpSpPr>
            <a:xfrm>
              <a:off x="10096543" y="2204971"/>
              <a:ext cx="1197226" cy="712578"/>
              <a:chOff x="10143588" y="155602"/>
              <a:chExt cx="1468602" cy="865215"/>
            </a:xfrm>
          </p:grpSpPr>
          <p:cxnSp>
            <p:nvCxnSpPr>
              <p:cNvPr id="1133" name="直接箭头连接符 1132">
                <a:extLst>
                  <a:ext uri="{FF2B5EF4-FFF2-40B4-BE49-F238E27FC236}">
                    <a16:creationId xmlns:a16="http://schemas.microsoft.com/office/drawing/2014/main" id="{4802685A-836E-1EA2-429D-FE6187F2C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995996"/>
                <a:ext cx="1468602" cy="14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4" name="直接箭头连接符 1133">
                <a:extLst>
                  <a:ext uri="{FF2B5EF4-FFF2-40B4-BE49-F238E27FC236}">
                    <a16:creationId xmlns:a16="http://schemas.microsoft.com/office/drawing/2014/main" id="{7086F7AB-8E80-72CD-FED4-4A26D06B8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516175"/>
                <a:ext cx="146860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AFC2D73B-C27B-FB96-599E-DAB69F322F05}"/>
                  </a:ext>
                </a:extLst>
              </p:cNvPr>
              <p:cNvSpPr txBox="1"/>
              <p:nvPr/>
            </p:nvSpPr>
            <p:spPr>
              <a:xfrm>
                <a:off x="10153398" y="155602"/>
                <a:ext cx="1381510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Input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36" name="文本框 1135">
                <a:extLst>
                  <a:ext uri="{FF2B5EF4-FFF2-40B4-BE49-F238E27FC236}">
                    <a16:creationId xmlns:a16="http://schemas.microsoft.com/office/drawing/2014/main" id="{DDBEE4ED-CAC9-01BC-C932-1DEA5ED74F45}"/>
                  </a:ext>
                </a:extLst>
              </p:cNvPr>
              <p:cNvSpPr txBox="1"/>
              <p:nvPr/>
            </p:nvSpPr>
            <p:spPr>
              <a:xfrm>
                <a:off x="10195144" y="647113"/>
                <a:ext cx="1417046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Output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id="{4125705A-32BD-16E7-6796-55AE42D0289C}"/>
                </a:ext>
              </a:extLst>
            </p:cNvPr>
            <p:cNvSpPr/>
            <p:nvPr/>
          </p:nvSpPr>
          <p:spPr>
            <a:xfrm>
              <a:off x="1358832" y="3792473"/>
              <a:ext cx="2194489" cy="515954"/>
            </a:xfrm>
            <a:prstGeom prst="snip1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16D014F-FD0E-7B7F-6279-F4A6F61216C4}"/>
                </a:ext>
              </a:extLst>
            </p:cNvPr>
            <p:cNvGrpSpPr/>
            <p:nvPr/>
          </p:nvGrpSpPr>
          <p:grpSpPr>
            <a:xfrm>
              <a:off x="9946094" y="4427506"/>
              <a:ext cx="1409368" cy="1713716"/>
              <a:chOff x="10191722" y="4450578"/>
              <a:chExt cx="1409368" cy="1713716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0191722" y="4538825"/>
                <a:ext cx="1332475" cy="1519302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0336857" y="4450578"/>
                <a:ext cx="866445" cy="2591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 Code</a:t>
                </a:r>
                <a:endPara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0247835" y="4764907"/>
                <a:ext cx="1220246" cy="218112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Main_code.c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文本框 1041">
                <a:extLst>
                  <a:ext uri="{FF2B5EF4-FFF2-40B4-BE49-F238E27FC236}">
                    <a16:creationId xmlns:a16="http://schemas.microsoft.com/office/drawing/2014/main" id="{D4419EED-498A-0B97-483E-1959C7B830D5}"/>
                  </a:ext>
                </a:extLst>
              </p:cNvPr>
              <p:cNvSpPr txBox="1"/>
              <p:nvPr/>
            </p:nvSpPr>
            <p:spPr>
              <a:xfrm>
                <a:off x="10283306" y="4963965"/>
                <a:ext cx="1317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#include “</a:t>
                </a:r>
                <a:r>
                  <a:rPr lang="en-US" altLang="zh-CN" sz="9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Target.c</a:t>
                </a:r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”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#include “</a:t>
                </a:r>
                <a:r>
                  <a:rPr lang="en-US" altLang="zh-CN" sz="9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Target.h</a:t>
                </a:r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”</a:t>
                </a:r>
              </a:p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Int</a:t>
                </a:r>
                <a:r>
                  <a:rPr lang="ja-JP" altLang="en-US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main{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function();</a:t>
                </a:r>
              </a:p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       </a:t>
                </a: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0623157" y="562930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……</a:t>
                </a:r>
                <a:endParaRPr lang="zh-CN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CA5D1DB-EFC6-B352-B344-4B6DE9196AFC}"/>
                  </a:ext>
                </a:extLst>
              </p:cNvPr>
              <p:cNvSpPr txBox="1"/>
              <p:nvPr/>
            </p:nvSpPr>
            <p:spPr>
              <a:xfrm>
                <a:off x="10631278" y="583014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……</a:t>
                </a:r>
                <a:endParaRPr lang="zh-CN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4027081-B469-D4D4-8C12-DC7AF0D67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345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58CB8E2-1623-810F-B4F0-1DEF4BFDC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079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BEC22BB-EB56-137B-798E-356A59854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08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297E4218-EF3B-A1F2-DFD8-9D093AAA77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67164" y="4284545"/>
              <a:ext cx="444374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C153C210-4A38-C4FA-3C93-0262D95784F5}"/>
                </a:ext>
              </a:extLst>
            </p:cNvPr>
            <p:cNvSpPr txBox="1"/>
            <p:nvPr/>
          </p:nvSpPr>
          <p:spPr>
            <a:xfrm>
              <a:off x="1527782" y="3773879"/>
              <a:ext cx="187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Prediction of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Energy Consumption 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" name="矩形: 剪去单角 25">
              <a:extLst>
                <a:ext uri="{FF2B5EF4-FFF2-40B4-BE49-F238E27FC236}">
                  <a16:creationId xmlns:a16="http://schemas.microsoft.com/office/drawing/2014/main" id="{B6E4EF38-E1F1-C149-1AC9-7307950C0607}"/>
                </a:ext>
              </a:extLst>
            </p:cNvPr>
            <p:cNvSpPr/>
            <p:nvPr/>
          </p:nvSpPr>
          <p:spPr>
            <a:xfrm>
              <a:off x="4534616" y="2255056"/>
              <a:ext cx="1332475" cy="51169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Generated</a:t>
              </a:r>
              <a:b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</a:b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5BFE5E7-4E49-7C3A-01A4-69814A0EE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376" y="2763596"/>
              <a:ext cx="0" cy="511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2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518579" y="3182798"/>
            <a:ext cx="11200788" cy="3034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0F93E3F7-AE6C-655F-2BA1-B3639D42825C}"/>
              </a:ext>
            </a:extLst>
          </p:cNvPr>
          <p:cNvSpPr/>
          <p:nvPr/>
        </p:nvSpPr>
        <p:spPr>
          <a:xfrm>
            <a:off x="1361490" y="4549644"/>
            <a:ext cx="1332475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CE69C9-2A3A-4960-7F66-8154DC6A37EC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40AD5C6F-2D92-BD2B-81C8-D2F5B407DF4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add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CBB55104-7DA1-48BC-9ADD-E86ECB87FEEF}"/>
              </a:ext>
            </a:extLst>
          </p:cNvPr>
          <p:cNvSpPr/>
          <p:nvPr/>
        </p:nvSpPr>
        <p:spPr>
          <a:xfrm>
            <a:off x="1565317" y="549604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store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A380F1AE-F3FA-24FA-F5CD-43D27B678D67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load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4ECDEF8D-2C91-3CD9-232B-664DACBC816C}"/>
              </a:ext>
            </a:extLst>
          </p:cNvPr>
          <p:cNvSpPr/>
          <p:nvPr/>
        </p:nvSpPr>
        <p:spPr>
          <a:xfrm>
            <a:off x="1391575" y="4771467"/>
            <a:ext cx="1268517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Operations’s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Relative Contents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8CF08A-70D0-4BFA-DF22-8A1D90BE0880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10102627" y="1357313"/>
            <a:ext cx="1676016" cy="12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</p:cNvCxnSpPr>
          <p:nvPr/>
        </p:nvCxnSpPr>
        <p:spPr>
          <a:xfrm>
            <a:off x="5243376" y="2763596"/>
            <a:ext cx="0" cy="511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4534616" y="3284793"/>
            <a:ext cx="1344265" cy="501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Block Extract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(Function Call)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878881" y="3535627"/>
            <a:ext cx="471451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587950" y="3535627"/>
            <a:ext cx="5449" cy="8918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7078316" y="4461397"/>
            <a:ext cx="1349029" cy="1635471"/>
            <a:chOff x="6719639" y="4122020"/>
            <a:chExt cx="1654814" cy="1985794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03510" y="1977242"/>
                <a:ext cx="1071556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LLVM-IR</a:t>
                </a:r>
                <a:endPara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Main_code.ll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8" y="4818538"/>
              <a:ext cx="1616485" cy="128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 i32 %15, %16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 volatile i32 %17, i32* %7, align 4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7468847" y="50013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7477695" y="58498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8463789" y="474097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Clang Compiler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3CA1272-BBD4-0EA9-1530-D0688E978C31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099444" y="4990624"/>
              <a:ext cx="1266888" cy="2506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Loop Extraction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097897" y="5291902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 Analysis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</p:cNvCxnSpPr>
          <p:nvPr/>
        </p:nvCxnSpPr>
        <p:spPr>
          <a:xfrm flipH="1" flipV="1">
            <a:off x="3553321" y="4071862"/>
            <a:ext cx="1336030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8824659" y="793141"/>
            <a:ext cx="1168488" cy="2378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Processing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8824659" y="1103264"/>
            <a:ext cx="1168488" cy="24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8824659" y="475358"/>
            <a:ext cx="1168488" cy="233687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File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10303803" y="439121"/>
            <a:ext cx="1197226" cy="712578"/>
            <a:chOff x="10143588" y="155602"/>
            <a:chExt cx="1468602" cy="865215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73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Input Data</a:t>
              </a:r>
              <a:endParaRPr lang="zh-CN" altLang="en-US" sz="14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73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Output Data</a:t>
              </a:r>
              <a:endParaRPr lang="zh-CN" altLang="en-US" sz="14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230442-E04F-5A77-79CE-9B5EAA58D5F2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38315-8F4D-70E9-A793-65C7A6A2A670}"/>
              </a:ext>
            </a:extLst>
          </p:cNvPr>
          <p:cNvSpPr txBox="1"/>
          <p:nvPr/>
        </p:nvSpPr>
        <p:spPr>
          <a:xfrm>
            <a:off x="589252" y="3307292"/>
            <a:ext cx="2179536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Proposed Framework</a:t>
            </a:r>
            <a:endParaRPr lang="zh-CN" altLang="en-US" sz="16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125705A-32BD-16E7-6796-55AE42D0289C}"/>
              </a:ext>
            </a:extLst>
          </p:cNvPr>
          <p:cNvSpPr/>
          <p:nvPr/>
        </p:nvSpPr>
        <p:spPr>
          <a:xfrm>
            <a:off x="1358832" y="3792473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EEBB4BC-D224-376E-9952-F16EC5FAE92A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80ADFF-A06E-D435-3BC4-4A7AD42CDC5D}"/>
              </a:ext>
            </a:extLst>
          </p:cNvPr>
          <p:cNvSpPr txBox="1"/>
          <p:nvPr/>
        </p:nvSpPr>
        <p:spPr>
          <a:xfrm>
            <a:off x="5930183" y="1567379"/>
            <a:ext cx="1393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GCC Compiler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9F4D3B-6F74-0DCC-7B70-9FD1593C7AFD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Compile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C592110-A8E0-4D81-B297-8EAFED87DE99}"/>
              </a:ext>
            </a:extLst>
          </p:cNvPr>
          <p:cNvGrpSpPr/>
          <p:nvPr/>
        </p:nvGrpSpPr>
        <p:grpSpPr>
          <a:xfrm>
            <a:off x="7378071" y="1156048"/>
            <a:ext cx="1332475" cy="1634688"/>
            <a:chOff x="8068389" y="1177142"/>
            <a:chExt cx="1634507" cy="1984845"/>
          </a:xfrm>
        </p:grpSpPr>
        <p:sp>
          <p:nvSpPr>
            <p:cNvPr id="83" name="矩形: 剪去单角 82">
              <a:extLst>
                <a:ext uri="{FF2B5EF4-FFF2-40B4-BE49-F238E27FC236}">
                  <a16:creationId xmlns:a16="http://schemas.microsoft.com/office/drawing/2014/main" id="{BFAC8234-AF9B-F397-8DE1-1CD03F5E4753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8C2885-EABF-B74F-FF57-AA44D981D22E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Code(.o)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B0BAF6B-69E3-412D-6A16-2D39D092A014}"/>
                </a:ext>
              </a:extLst>
            </p:cNvPr>
            <p:cNvSpPr txBox="1"/>
            <p:nvPr/>
          </p:nvSpPr>
          <p:spPr>
            <a:xfrm>
              <a:off x="8489226" y="2713543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BB2371EB-A513-2DFC-2AFE-B345B9C73CD3}"/>
              </a:ext>
            </a:extLst>
          </p:cNvPr>
          <p:cNvSpPr txBox="1"/>
          <p:nvPr/>
        </p:nvSpPr>
        <p:spPr>
          <a:xfrm>
            <a:off x="7488825" y="1543333"/>
            <a:ext cx="1110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0110101101001010101001010001111101010010110100111010101</a:t>
            </a:r>
            <a:endParaRPr lang="zh-CN" altLang="en-US" sz="12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4FBBD44-221A-B62C-5E85-D02886A641B3}"/>
              </a:ext>
            </a:extLst>
          </p:cNvPr>
          <p:cNvCxnSpPr>
            <a:cxnSpLocks/>
          </p:cNvCxnSpPr>
          <p:nvPr/>
        </p:nvCxnSpPr>
        <p:spPr>
          <a:xfrm>
            <a:off x="8731558" y="2069994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2B372-D7D9-5F20-679D-8F2BFDE8EABB}"/>
              </a:ext>
            </a:extLst>
          </p:cNvPr>
          <p:cNvSpPr txBox="1"/>
          <p:nvPr/>
        </p:nvSpPr>
        <p:spPr>
          <a:xfrm>
            <a:off x="8725941" y="2043577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Write to Device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95E96CD-5173-C4D0-78EF-0AAC7DDCF9D0}"/>
              </a:ext>
            </a:extLst>
          </p:cNvPr>
          <p:cNvSpPr txBox="1"/>
          <p:nvPr/>
        </p:nvSpPr>
        <p:spPr>
          <a:xfrm>
            <a:off x="9094579" y="158720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Minicom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16D014F-FD0E-7B7F-6279-F4A6F61216C4}"/>
              </a:ext>
            </a:extLst>
          </p:cNvPr>
          <p:cNvGrpSpPr/>
          <p:nvPr/>
        </p:nvGrpSpPr>
        <p:grpSpPr>
          <a:xfrm>
            <a:off x="9946094" y="4427506"/>
            <a:ext cx="1409368" cy="1713716"/>
            <a:chOff x="10191722" y="4450578"/>
            <a:chExt cx="1409368" cy="1713716"/>
          </a:xfrm>
        </p:grpSpPr>
        <p:sp>
          <p:nvSpPr>
            <p:cNvPr id="1034" name="矩形: 剪去单角 1033">
              <a:extLst>
                <a:ext uri="{FF2B5EF4-FFF2-40B4-BE49-F238E27FC236}">
                  <a16:creationId xmlns:a16="http://schemas.microsoft.com/office/drawing/2014/main" id="{B606856E-467C-014E-F077-9F99355BCF47}"/>
                </a:ext>
              </a:extLst>
            </p:cNvPr>
            <p:cNvSpPr/>
            <p:nvPr/>
          </p:nvSpPr>
          <p:spPr>
            <a:xfrm>
              <a:off x="10191722" y="4538825"/>
              <a:ext cx="1332475" cy="151930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5" name="矩形 1034">
              <a:extLst>
                <a:ext uri="{FF2B5EF4-FFF2-40B4-BE49-F238E27FC236}">
                  <a16:creationId xmlns:a16="http://schemas.microsoft.com/office/drawing/2014/main" id="{8510BB4D-DC7A-4359-2118-6806C759696A}"/>
                </a:ext>
              </a:extLst>
            </p:cNvPr>
            <p:cNvSpPr/>
            <p:nvPr/>
          </p:nvSpPr>
          <p:spPr>
            <a:xfrm>
              <a:off x="10336857" y="4450578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9" name="矩形: 剪去单角 1038">
              <a:extLst>
                <a:ext uri="{FF2B5EF4-FFF2-40B4-BE49-F238E27FC236}">
                  <a16:creationId xmlns:a16="http://schemas.microsoft.com/office/drawing/2014/main" id="{5AC5DE7D-0B8D-FA18-7D2B-2A01F62B136E}"/>
                </a:ext>
              </a:extLst>
            </p:cNvPr>
            <p:cNvSpPr/>
            <p:nvPr/>
          </p:nvSpPr>
          <p:spPr>
            <a:xfrm>
              <a:off x="10247835" y="4764907"/>
              <a:ext cx="1220246" cy="21811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Main_code.c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10283306" y="4963965"/>
              <a:ext cx="13177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Int</a:t>
              </a:r>
              <a:r>
                <a:rPr lang="ja-JP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ja-JP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main{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function();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       </a:t>
              </a:r>
            </a:p>
          </p:txBody>
        </p: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923D10AA-3969-48DA-6BB3-BFB34C7D457C}"/>
                </a:ext>
              </a:extLst>
            </p:cNvPr>
            <p:cNvSpPr txBox="1"/>
            <p:nvPr/>
          </p:nvSpPr>
          <p:spPr>
            <a:xfrm>
              <a:off x="10623157" y="562930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CA5D1DB-EFC6-B352-B344-4B6DE9196AFC}"/>
                </a:ext>
              </a:extLst>
            </p:cNvPr>
            <p:cNvSpPr txBox="1"/>
            <p:nvPr/>
          </p:nvSpPr>
          <p:spPr>
            <a:xfrm>
              <a:off x="10631278" y="583014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4027081-B469-D4D4-8C12-DC7AF0D6732F}"/>
              </a:ext>
            </a:extLst>
          </p:cNvPr>
          <p:cNvCxnSpPr>
            <a:cxnSpLocks/>
          </p:cNvCxnSpPr>
          <p:nvPr/>
        </p:nvCxnSpPr>
        <p:spPr>
          <a:xfrm flipH="1">
            <a:off x="8427345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58CB8E2-1623-810F-B4F0-1DEF4BFDCA12}"/>
              </a:ext>
            </a:extLst>
          </p:cNvPr>
          <p:cNvCxnSpPr>
            <a:cxnSpLocks/>
          </p:cNvCxnSpPr>
          <p:nvPr/>
        </p:nvCxnSpPr>
        <p:spPr>
          <a:xfrm flipH="1">
            <a:off x="5573079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BEC22BB-EB56-137B-798E-356A598548DE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297E4218-EF3B-A1F2-DFD8-9D093AAA7791}"/>
              </a:ext>
            </a:extLst>
          </p:cNvPr>
          <p:cNvCxnSpPr>
            <a:cxnSpLocks/>
          </p:cNvCxnSpPr>
          <p:nvPr/>
        </p:nvCxnSpPr>
        <p:spPr>
          <a:xfrm rot="16200000">
            <a:off x="4667164" y="4284545"/>
            <a:ext cx="444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C153C210-4A38-C4FA-3C93-0262D95784F5}"/>
              </a:ext>
            </a:extLst>
          </p:cNvPr>
          <p:cNvSpPr txBox="1"/>
          <p:nvPr/>
        </p:nvSpPr>
        <p:spPr>
          <a:xfrm>
            <a:off x="1527782" y="3773879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477983" y="3125321"/>
            <a:ext cx="11276862" cy="3517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1018307" y="917804"/>
            <a:ext cx="3101980" cy="401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757213" y="4484084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018307" y="1326575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399557" y="1040021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588067" y="10428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3776577" y="1040021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117704" y="1442458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5841711" y="917804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 flipV="1">
            <a:off x="4120287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130201" y="1326032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166567" y="188636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493238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424707" y="1886363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Write to Device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9176043" y="1208033"/>
            <a:ext cx="2055919" cy="15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1018307" y="917804"/>
            <a:ext cx="3101980" cy="1951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3" y="502848"/>
            <a:ext cx="942975" cy="942975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662508" y="2869697"/>
            <a:ext cx="0" cy="45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5841711" y="3325862"/>
            <a:ext cx="1641594" cy="609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 Extract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(Function Call)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BEABABB-D830-414B-3A31-FF37C5DA0891}"/>
              </a:ext>
            </a:extLst>
          </p:cNvPr>
          <p:cNvSpPr txBox="1"/>
          <p:nvPr/>
        </p:nvSpPr>
        <p:spPr>
          <a:xfrm>
            <a:off x="532438" y="3184255"/>
            <a:ext cx="229178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Proposed Framework</a:t>
            </a:r>
            <a:endParaRPr lang="zh-CN" altLang="en-US"/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</p:cNvCxnSpPr>
          <p:nvPr/>
        </p:nvCxnSpPr>
        <p:spPr>
          <a:xfrm>
            <a:off x="7493238" y="3630425"/>
            <a:ext cx="287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370127" y="3630425"/>
            <a:ext cx="0" cy="8536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54D189B4-25E8-D06C-19A2-67E0A17DB2DB}"/>
              </a:ext>
            </a:extLst>
          </p:cNvPr>
          <p:cNvGrpSpPr/>
          <p:nvPr/>
        </p:nvGrpSpPr>
        <p:grpSpPr>
          <a:xfrm>
            <a:off x="9598068" y="4518009"/>
            <a:ext cx="1654814" cy="2122972"/>
            <a:chOff x="9572734" y="4134655"/>
            <a:chExt cx="1654814" cy="2122972"/>
          </a:xfrm>
        </p:grpSpPr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06E6E802-B663-23F6-DFBE-97F233AEE708}"/>
                </a:ext>
              </a:extLst>
            </p:cNvPr>
            <p:cNvGrpSpPr/>
            <p:nvPr/>
          </p:nvGrpSpPr>
          <p:grpSpPr>
            <a:xfrm>
              <a:off x="9572734" y="4134655"/>
              <a:ext cx="1634507" cy="1951893"/>
              <a:chOff x="1134191" y="1977242"/>
              <a:chExt cx="1634507" cy="1951893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 Code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203023" y="2358902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Main_code.c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697209" y="3485674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……</a:t>
                </a:r>
                <a:endParaRPr lang="zh-CN" altLang="en-US"/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9611062" y="4811077"/>
              <a:ext cx="161648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Target.c</a:t>
              </a:r>
              <a:r>
                <a:rPr lang="en-US" altLang="zh-CN" sz="1100"/>
                <a:t>”</a:t>
              </a:r>
            </a:p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Target.h</a:t>
              </a:r>
              <a:r>
                <a:rPr lang="en-US" altLang="zh-CN" sz="1100"/>
                <a:t>”</a:t>
              </a:r>
            </a:p>
            <a:p>
              <a:endParaRPr lang="en-US" altLang="zh-CN" sz="1100"/>
            </a:p>
            <a:p>
              <a:r>
                <a:rPr lang="en-US" altLang="zh-CN" sz="1100"/>
                <a:t>Int</a:t>
              </a:r>
              <a:r>
                <a:rPr lang="ja-JP" altLang="en-US" sz="1100"/>
                <a:t> </a:t>
              </a:r>
              <a:r>
                <a:rPr lang="en-US" altLang="ja-JP" sz="1100"/>
                <a:t>main{</a:t>
              </a:r>
            </a:p>
            <a:p>
              <a:r>
                <a:rPr lang="en-US" altLang="zh-CN" sz="1100"/>
                <a:t>     function();</a:t>
              </a:r>
            </a:p>
            <a:p>
              <a:endParaRPr lang="en-US" altLang="zh-CN" sz="1100"/>
            </a:p>
            <a:p>
              <a:r>
                <a:rPr lang="en-US" altLang="zh-CN" sz="1100"/>
                <a:t>}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C7EBCC93-EFBB-CE29-F08B-FB2D54E22B76}"/>
              </a:ext>
            </a:extLst>
          </p:cNvPr>
          <p:cNvSpPr txBox="1"/>
          <p:nvPr/>
        </p:nvSpPr>
        <p:spPr>
          <a:xfrm>
            <a:off x="10115890" y="51342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C78CCD3F-45B6-55C5-5CAF-D18F0E9CD973}"/>
              </a:ext>
            </a:extLst>
          </p:cNvPr>
          <p:cNvCxnSpPr>
            <a:cxnSpLocks/>
            <a:stCxn id="1034" idx="2"/>
          </p:cNvCxnSpPr>
          <p:nvPr/>
        </p:nvCxnSpPr>
        <p:spPr>
          <a:xfrm flipH="1">
            <a:off x="7831835" y="5547531"/>
            <a:ext cx="1766233" cy="139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6197328" y="4505374"/>
            <a:ext cx="1654814" cy="1973791"/>
            <a:chOff x="6719639" y="4122020"/>
            <a:chExt cx="1654814" cy="1973791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LLVM-IR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Main_code.ll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7" y="4818538"/>
              <a:ext cx="161648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100"/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add i32 %15, %16</a:t>
              </a:r>
            </a:p>
            <a:p>
              <a:r>
                <a:rPr lang="en-US" altLang="zh-CN" sz="1100"/>
                <a:t>store volatile i32 %17, i32* %7, align 4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6761028" y="51282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6783875" y="61517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8C51272B-A98F-06A7-4E66-A59BCF8CF649}"/>
              </a:ext>
            </a:extLst>
          </p:cNvPr>
          <p:cNvCxnSpPr>
            <a:cxnSpLocks/>
          </p:cNvCxnSpPr>
          <p:nvPr/>
        </p:nvCxnSpPr>
        <p:spPr>
          <a:xfrm flipH="1">
            <a:off x="4981195" y="5541717"/>
            <a:ext cx="11969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接箭头连接符 1086">
            <a:extLst>
              <a:ext uri="{FF2B5EF4-FFF2-40B4-BE49-F238E27FC236}">
                <a16:creationId xmlns:a16="http://schemas.microsoft.com/office/drawing/2014/main" id="{4DD05CEA-8A78-6542-4EDE-06C688AA6F05}"/>
              </a:ext>
            </a:extLst>
          </p:cNvPr>
          <p:cNvCxnSpPr>
            <a:cxnSpLocks/>
          </p:cNvCxnSpPr>
          <p:nvPr/>
        </p:nvCxnSpPr>
        <p:spPr>
          <a:xfrm flipV="1">
            <a:off x="2369477" y="5561457"/>
            <a:ext cx="995637" cy="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7949551" y="4987842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r>
              <a:rPr lang="en-US" altLang="zh-CN" sz="1600"/>
              <a:t>Clang Compiler</a:t>
            </a:r>
            <a:endParaRPr lang="zh-CN" altLang="en-US" sz="1600"/>
          </a:p>
        </p:txBody>
      </p:sp>
      <p:grpSp>
        <p:nvGrpSpPr>
          <p:cNvPr id="1102" name="组合 1101">
            <a:extLst>
              <a:ext uri="{FF2B5EF4-FFF2-40B4-BE49-F238E27FC236}">
                <a16:creationId xmlns:a16="http://schemas.microsoft.com/office/drawing/2014/main" id="{0235B7ED-35C2-586F-47B9-7F2048A18A43}"/>
              </a:ext>
            </a:extLst>
          </p:cNvPr>
          <p:cNvGrpSpPr/>
          <p:nvPr/>
        </p:nvGrpSpPr>
        <p:grpSpPr>
          <a:xfrm>
            <a:off x="3360702" y="4483266"/>
            <a:ext cx="1634507" cy="1952711"/>
            <a:chOff x="3216261" y="4133837"/>
            <a:chExt cx="1634507" cy="1952711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216261" y="4133837"/>
              <a:ext cx="1634507" cy="1952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61" y="4516315"/>
              <a:ext cx="1634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229060" y="4155799"/>
              <a:ext cx="160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321573" y="4604488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Loop Extraction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329718" y="496304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Code Analysis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333251" y="5334547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Data Edit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339946" y="570407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Power Estimate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  <a:stCxn id="1084" idx="0"/>
          </p:cNvCxnSpPr>
          <p:nvPr/>
        </p:nvCxnSpPr>
        <p:spPr>
          <a:xfrm flipV="1">
            <a:off x="4177956" y="3975869"/>
            <a:ext cx="0" cy="50739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矩形: 剪去单角 1109">
            <a:extLst>
              <a:ext uri="{FF2B5EF4-FFF2-40B4-BE49-F238E27FC236}">
                <a16:creationId xmlns:a16="http://schemas.microsoft.com/office/drawing/2014/main" id="{F9A4A382-CC9D-8945-D984-B28374E28DE1}"/>
              </a:ext>
            </a:extLst>
          </p:cNvPr>
          <p:cNvSpPr/>
          <p:nvPr/>
        </p:nvSpPr>
        <p:spPr>
          <a:xfrm>
            <a:off x="3162782" y="3329216"/>
            <a:ext cx="2024199" cy="62647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Prediction of Energy Consumption </a:t>
            </a:r>
            <a:endParaRPr lang="zh-CN" altLang="en-US" sz="1600"/>
          </a:p>
        </p:txBody>
      </p: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7949551" y="547079"/>
            <a:ext cx="1433350" cy="2888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7949551" y="923631"/>
            <a:ext cx="1433350" cy="29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Tool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7949551" y="161226"/>
            <a:ext cx="1433350" cy="283743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File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9763973" y="117227"/>
            <a:ext cx="1468602" cy="841829"/>
            <a:chOff x="10143588" y="155602"/>
            <a:chExt cx="1468602" cy="841829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Input Data</a:t>
              </a:r>
              <a:endParaRPr lang="zh-CN" altLang="en-US" sz="1600" dirty="0"/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Output Data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9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A2E37A8-2DE7-AA58-70D7-63B9C6040E24}"/>
              </a:ext>
            </a:extLst>
          </p:cNvPr>
          <p:cNvSpPr/>
          <p:nvPr/>
        </p:nvSpPr>
        <p:spPr>
          <a:xfrm>
            <a:off x="1275575" y="1125558"/>
            <a:ext cx="3105150" cy="408771"/>
          </a:xfrm>
          <a:custGeom>
            <a:avLst/>
            <a:gdLst>
              <a:gd name="connsiteX0" fmla="*/ 0 w 3276600"/>
              <a:gd name="connsiteY0" fmla="*/ 0 h 556408"/>
              <a:gd name="connsiteX1" fmla="*/ 3276600 w 3276600"/>
              <a:gd name="connsiteY1" fmla="*/ 0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355600 w 3200400"/>
              <a:gd name="connsiteY0" fmla="*/ 15875 h 413533"/>
              <a:gd name="connsiteX1" fmla="*/ 2943225 w 3200400"/>
              <a:gd name="connsiteY1" fmla="*/ 0 h 413533"/>
              <a:gd name="connsiteX2" fmla="*/ 3200400 w 3200400"/>
              <a:gd name="connsiteY2" fmla="*/ 408771 h 413533"/>
              <a:gd name="connsiteX3" fmla="*/ 0 w 3200400"/>
              <a:gd name="connsiteY3" fmla="*/ 413533 h 413533"/>
              <a:gd name="connsiteX4" fmla="*/ 355600 w 3200400"/>
              <a:gd name="connsiteY4" fmla="*/ 15875 h 413533"/>
              <a:gd name="connsiteX0" fmla="*/ 282575 w 3127375"/>
              <a:gd name="connsiteY0" fmla="*/ 15875 h 410358"/>
              <a:gd name="connsiteX1" fmla="*/ 2870200 w 3127375"/>
              <a:gd name="connsiteY1" fmla="*/ 0 h 410358"/>
              <a:gd name="connsiteX2" fmla="*/ 3127375 w 3127375"/>
              <a:gd name="connsiteY2" fmla="*/ 408771 h 410358"/>
              <a:gd name="connsiteX3" fmla="*/ 0 w 3127375"/>
              <a:gd name="connsiteY3" fmla="*/ 410358 h 410358"/>
              <a:gd name="connsiteX4" fmla="*/ 282575 w 3127375"/>
              <a:gd name="connsiteY4" fmla="*/ 15875 h 410358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260350 w 3105150"/>
              <a:gd name="connsiteY4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150" h="408771">
                <a:moveTo>
                  <a:pt x="260350" y="15875"/>
                </a:moveTo>
                <a:lnTo>
                  <a:pt x="2847975" y="0"/>
                </a:lnTo>
                <a:cubicBezTo>
                  <a:pt x="3021013" y="90219"/>
                  <a:pt x="3065463" y="156627"/>
                  <a:pt x="3105150" y="408771"/>
                </a:cubicBezTo>
                <a:lnTo>
                  <a:pt x="0" y="407183"/>
                </a:lnTo>
                <a:cubicBezTo>
                  <a:pt x="42592" y="341828"/>
                  <a:pt x="-35467" y="305047"/>
                  <a:pt x="64275" y="103167"/>
                </a:cubicBezTo>
                <a:lnTo>
                  <a:pt x="260350" y="158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1272203" y="4159406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89DB475-1C33-5C5B-F3E3-8E00002664B0}"/>
              </a:ext>
            </a:extLst>
          </p:cNvPr>
          <p:cNvSpPr/>
          <p:nvPr/>
        </p:nvSpPr>
        <p:spPr>
          <a:xfrm>
            <a:off x="1272203" y="1131892"/>
            <a:ext cx="3101980" cy="1941936"/>
          </a:xfrm>
          <a:prstGeom prst="roundRect">
            <a:avLst/>
          </a:prstGeom>
          <a:noFill/>
          <a:ln w="28575" cap="flat"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79" y="710602"/>
            <a:ext cx="942975" cy="94297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272203" y="1534329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653453" y="1247775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841963" y="1250629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4030473" y="12477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371600" y="1650212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6095607" y="1125558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374183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384097" y="1533786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420463" y="20941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37ADDC0-44C0-8A3E-BA76-9720C2590315}"/>
              </a:ext>
            </a:extLst>
          </p:cNvPr>
          <p:cNvGrpSpPr/>
          <p:nvPr/>
        </p:nvGrpSpPr>
        <p:grpSpPr>
          <a:xfrm>
            <a:off x="9468558" y="1125558"/>
            <a:ext cx="1634507" cy="2049086"/>
            <a:chOff x="8068391" y="1177142"/>
            <a:chExt cx="1634507" cy="2049086"/>
          </a:xfrm>
        </p:grpSpPr>
        <p:sp>
          <p:nvSpPr>
            <p:cNvPr id="99" name="矩形: 剪去单角 98">
              <a:extLst>
                <a:ext uri="{FF2B5EF4-FFF2-40B4-BE49-F238E27FC236}">
                  <a16:creationId xmlns:a16="http://schemas.microsoft.com/office/drawing/2014/main" id="{44DF6500-F812-01D9-7F34-E612EBDD7436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ACCE13B-23D9-513D-8267-F2172B24C6AF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3D9303-59D6-5C9A-18D6-286C4A298D18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102" name="矩形: 剪去单角 101">
              <a:extLst>
                <a:ext uri="{FF2B5EF4-FFF2-40B4-BE49-F238E27FC236}">
                  <a16:creationId xmlns:a16="http://schemas.microsoft.com/office/drawing/2014/main" id="{52C8EE42-788F-70EE-1A9B-4C45A25440A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矩形: 剪去单角 102">
              <a:extLst>
                <a:ext uri="{FF2B5EF4-FFF2-40B4-BE49-F238E27FC236}">
                  <a16:creationId xmlns:a16="http://schemas.microsoft.com/office/drawing/2014/main" id="{E2593D15-092E-79C5-70DD-7136FBF65E84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矩形: 剪去单角 103">
              <a:extLst>
                <a:ext uri="{FF2B5EF4-FFF2-40B4-BE49-F238E27FC236}">
                  <a16:creationId xmlns:a16="http://schemas.microsoft.com/office/drawing/2014/main" id="{FDE0F90B-50D7-456C-EC00-5788DB9ACE5F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矩形: 剪去单角 104">
              <a:extLst>
                <a:ext uri="{FF2B5EF4-FFF2-40B4-BE49-F238E27FC236}">
                  <a16:creationId xmlns:a16="http://schemas.microsoft.com/office/drawing/2014/main" id="{10F6178C-C21D-B161-F9E4-06CBF05C0F56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747134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678603" y="2094117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0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344CCD-45FF-4EAB-2E4B-9845DDC42963}"/>
              </a:ext>
            </a:extLst>
          </p:cNvPr>
          <p:cNvGrpSpPr/>
          <p:nvPr/>
        </p:nvGrpSpPr>
        <p:grpSpPr>
          <a:xfrm>
            <a:off x="2024329" y="785010"/>
            <a:ext cx="6241081" cy="3345518"/>
            <a:chOff x="2024329" y="785010"/>
            <a:chExt cx="6241081" cy="3345518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18CE6F30-3AFE-A338-8B37-53D706CA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660" y="785010"/>
              <a:ext cx="1905000" cy="1905000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EDE254F-72BE-057D-FE4B-FDCCB2DB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4329" y="3035683"/>
              <a:ext cx="1094845" cy="1094845"/>
            </a:xfrm>
            <a:prstGeom prst="rect">
              <a:avLst/>
            </a:prstGeom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EE86478E-B26E-077B-297A-D46575A3B0D5}"/>
                </a:ext>
              </a:extLst>
            </p:cNvPr>
            <p:cNvSpPr/>
            <p:nvPr/>
          </p:nvSpPr>
          <p:spPr>
            <a:xfrm rot="3686132">
              <a:off x="3619501" y="1745565"/>
              <a:ext cx="222250" cy="1657350"/>
            </a:xfrm>
            <a:prstGeom prst="downArrow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459952B9-916A-36A3-FD88-2D4FCA82BEC0}"/>
                </a:ext>
              </a:extLst>
            </p:cNvPr>
            <p:cNvSpPr/>
            <p:nvPr/>
          </p:nvSpPr>
          <p:spPr>
            <a:xfrm>
              <a:off x="5258342" y="2371658"/>
              <a:ext cx="182140" cy="636704"/>
            </a:xfrm>
            <a:prstGeom prst="downArrow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555B7DFE-7B08-9734-25DC-154BED018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7112" y="3068068"/>
              <a:ext cx="1062460" cy="1062460"/>
            </a:xfrm>
            <a:prstGeom prst="rect">
              <a:avLst/>
            </a:prstGeom>
          </p:spPr>
        </p:pic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BE85F0F8-A5CD-EF4F-52F5-F8FF7AC4838F}"/>
                </a:ext>
              </a:extLst>
            </p:cNvPr>
            <p:cNvSpPr/>
            <p:nvPr/>
          </p:nvSpPr>
          <p:spPr>
            <a:xfrm rot="17682531">
              <a:off x="6693247" y="1684555"/>
              <a:ext cx="222250" cy="1657350"/>
            </a:xfrm>
            <a:prstGeom prst="downArrow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FE559406-3425-FFAA-F9A2-25E257BF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95456" y="2960574"/>
              <a:ext cx="1169954" cy="1169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79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 Based Design (MBD) approach">
            <a:extLst>
              <a:ext uri="{FF2B5EF4-FFF2-40B4-BE49-F238E27FC236}">
                <a16:creationId xmlns:a16="http://schemas.microsoft.com/office/drawing/2014/main" id="{C8AB6848-ACB0-0BB0-12EF-F3BD8A78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4" y="300039"/>
            <a:ext cx="4281748" cy="23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1CAF99-A5BA-D0F7-1727-CEA9F515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63" y="3086100"/>
            <a:ext cx="3759200" cy="3054350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671389CB-0B3B-4293-C19B-F6BFFF49DE14}"/>
              </a:ext>
            </a:extLst>
          </p:cNvPr>
          <p:cNvGrpSpPr/>
          <p:nvPr/>
        </p:nvGrpSpPr>
        <p:grpSpPr>
          <a:xfrm>
            <a:off x="527050" y="1284945"/>
            <a:ext cx="4539900" cy="3890299"/>
            <a:chOff x="527050" y="1284945"/>
            <a:chExt cx="4539900" cy="389029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1DB784-9FAD-F267-74E8-B7E6E172FF12}"/>
                </a:ext>
              </a:extLst>
            </p:cNvPr>
            <p:cNvGrpSpPr/>
            <p:nvPr/>
          </p:nvGrpSpPr>
          <p:grpSpPr>
            <a:xfrm>
              <a:off x="527050" y="1289049"/>
              <a:ext cx="1784350" cy="971551"/>
              <a:chOff x="527050" y="1289049"/>
              <a:chExt cx="1784350" cy="971551"/>
            </a:xfrm>
          </p:grpSpPr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7C0893DD-C86B-65EB-04FF-06554C40F0A8}"/>
                  </a:ext>
                </a:extLst>
              </p:cNvPr>
              <p:cNvSpPr/>
              <p:nvPr/>
            </p:nvSpPr>
            <p:spPr>
              <a:xfrm flipH="1">
                <a:off x="527050" y="1289049"/>
                <a:ext cx="1784350" cy="971551"/>
              </a:xfrm>
              <a:prstGeom prst="parallelogram">
                <a:avLst/>
              </a:prstGeom>
              <a:solidFill>
                <a:srgbClr val="0E20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24AD0D0-C24C-BC7B-D50F-8B4295A989CF}"/>
                  </a:ext>
                </a:extLst>
              </p:cNvPr>
              <p:cNvSpPr txBox="1"/>
              <p:nvPr/>
            </p:nvSpPr>
            <p:spPr>
              <a:xfrm>
                <a:off x="606425" y="1451658"/>
                <a:ext cx="162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bg1"/>
                    </a:solidFill>
                  </a:rPr>
                  <a:t>Required</a:t>
                </a:r>
                <a:br>
                  <a:rPr lang="en-US" altLang="zh-CN" sz="1800" b="1">
                    <a:solidFill>
                      <a:schemeClr val="bg1"/>
                    </a:solidFill>
                  </a:rPr>
                </a:br>
                <a:r>
                  <a:rPr lang="en-US" altLang="zh-CN" sz="1800" b="1">
                    <a:solidFill>
                      <a:schemeClr val="bg1"/>
                    </a:solidFill>
                  </a:rPr>
                  <a:t>Specifications</a:t>
                </a:r>
                <a:endParaRPr lang="zh-CN" altLang="en-US" sz="1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23079291-32C3-BB33-F691-73E2E6E029DD}"/>
                </a:ext>
              </a:extLst>
            </p:cNvPr>
            <p:cNvSpPr/>
            <p:nvPr/>
          </p:nvSpPr>
          <p:spPr>
            <a:xfrm flipH="1">
              <a:off x="768088" y="2260598"/>
              <a:ext cx="1784350" cy="971551"/>
            </a:xfrm>
            <a:prstGeom prst="parallelogram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7EC96F-A54F-BC94-4C8C-BAB8B05E4F11}"/>
                </a:ext>
              </a:extLst>
            </p:cNvPr>
            <p:cNvSpPr txBox="1"/>
            <p:nvPr/>
          </p:nvSpPr>
          <p:spPr>
            <a:xfrm>
              <a:off x="847463" y="2561708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bg1"/>
                  </a:solidFill>
                </a:rPr>
                <a:t>B</a:t>
              </a:r>
              <a:r>
                <a:rPr lang="en-US" altLang="zh-CN" b="1">
                  <a:solidFill>
                    <a:schemeClr val="bg1"/>
                  </a:solidFill>
                </a:rPr>
                <a:t>asic Design</a:t>
              </a:r>
              <a:endParaRPr lang="zh-CN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0D102761-C8F7-292C-DF59-F32DB8611637}"/>
                </a:ext>
              </a:extLst>
            </p:cNvPr>
            <p:cNvSpPr/>
            <p:nvPr/>
          </p:nvSpPr>
          <p:spPr>
            <a:xfrm flipH="1">
              <a:off x="1009126" y="3232148"/>
              <a:ext cx="1784350" cy="971551"/>
            </a:xfrm>
            <a:prstGeom prst="parallelogram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4DEEC2-080B-22AD-D80C-482BA7F72617}"/>
                </a:ext>
              </a:extLst>
            </p:cNvPr>
            <p:cNvSpPr txBox="1"/>
            <p:nvPr/>
          </p:nvSpPr>
          <p:spPr>
            <a:xfrm>
              <a:off x="1088501" y="3394757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bg1"/>
                  </a:solidFill>
                </a:rPr>
                <a:t>Detailed</a:t>
              </a:r>
              <a:br>
                <a:rPr lang="en-US" altLang="zh-CN" sz="1800" b="1">
                  <a:solidFill>
                    <a:schemeClr val="bg1"/>
                  </a:solidFill>
                </a:rPr>
              </a:br>
              <a:r>
                <a:rPr lang="en-US" altLang="zh-CN" sz="1800" b="1">
                  <a:solidFill>
                    <a:schemeClr val="bg1"/>
                  </a:solidFill>
                </a:rPr>
                <a:t>Design</a:t>
              </a:r>
              <a:endParaRPr lang="zh-CN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30" name="流程图: 合并 29">
              <a:extLst>
                <a:ext uri="{FF2B5EF4-FFF2-40B4-BE49-F238E27FC236}">
                  <a16:creationId xmlns:a16="http://schemas.microsoft.com/office/drawing/2014/main" id="{1507C95D-354F-C46C-A751-754B65B5B9DD}"/>
                </a:ext>
              </a:extLst>
            </p:cNvPr>
            <p:cNvSpPr/>
            <p:nvPr/>
          </p:nvSpPr>
          <p:spPr>
            <a:xfrm>
              <a:off x="1339850" y="2252403"/>
              <a:ext cx="393700" cy="158750"/>
            </a:xfrm>
            <a:prstGeom prst="flowChartMerge">
              <a:avLst/>
            </a:prstGeom>
            <a:solidFill>
              <a:srgbClr val="0E20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1" name="流程图: 合并 30">
              <a:extLst>
                <a:ext uri="{FF2B5EF4-FFF2-40B4-BE49-F238E27FC236}">
                  <a16:creationId xmlns:a16="http://schemas.microsoft.com/office/drawing/2014/main" id="{ABB96E97-0827-61B5-E1AC-118CECCD1BCD}"/>
                </a:ext>
              </a:extLst>
            </p:cNvPr>
            <p:cNvSpPr/>
            <p:nvPr/>
          </p:nvSpPr>
          <p:spPr>
            <a:xfrm>
              <a:off x="1581150" y="3223952"/>
              <a:ext cx="393700" cy="158750"/>
            </a:xfrm>
            <a:prstGeom prst="flowChartMerge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2" name="梯形 31">
              <a:extLst>
                <a:ext uri="{FF2B5EF4-FFF2-40B4-BE49-F238E27FC236}">
                  <a16:creationId xmlns:a16="http://schemas.microsoft.com/office/drawing/2014/main" id="{B859B235-8AEF-287B-4173-635BC1BFB045}"/>
                </a:ext>
              </a:extLst>
            </p:cNvPr>
            <p:cNvSpPr/>
            <p:nvPr/>
          </p:nvSpPr>
          <p:spPr>
            <a:xfrm flipV="1">
              <a:off x="1255980" y="4203694"/>
              <a:ext cx="3087420" cy="971550"/>
            </a:xfrm>
            <a:prstGeom prst="trapezoid">
              <a:avLst/>
            </a:prstGeom>
            <a:solidFill>
              <a:srgbClr val="E6E8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3502810-852C-718C-83FF-C25387419729}"/>
                </a:ext>
              </a:extLst>
            </p:cNvPr>
            <p:cNvSpPr txBox="1"/>
            <p:nvPr/>
          </p:nvSpPr>
          <p:spPr>
            <a:xfrm>
              <a:off x="1646294" y="4504803"/>
              <a:ext cx="251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>
                  <a:solidFill>
                    <a:srgbClr val="0E205E"/>
                  </a:solidFill>
                </a:rPr>
                <a:t>Code Generation</a:t>
              </a:r>
              <a:endParaRPr lang="zh-CN" altLang="en-US" sz="1800" b="1">
                <a:solidFill>
                  <a:srgbClr val="0E205E"/>
                </a:solidFill>
              </a:endParaRPr>
            </a:p>
          </p:txBody>
        </p:sp>
        <p:sp>
          <p:nvSpPr>
            <p:cNvPr id="34" name="流程图: 合并 33">
              <a:extLst>
                <a:ext uri="{FF2B5EF4-FFF2-40B4-BE49-F238E27FC236}">
                  <a16:creationId xmlns:a16="http://schemas.microsoft.com/office/drawing/2014/main" id="{15830E9A-41AE-8AF7-ABCD-2110CF7EDE40}"/>
                </a:ext>
              </a:extLst>
            </p:cNvPr>
            <p:cNvSpPr/>
            <p:nvPr/>
          </p:nvSpPr>
          <p:spPr>
            <a:xfrm>
              <a:off x="1901301" y="4195498"/>
              <a:ext cx="393700" cy="158750"/>
            </a:xfrm>
            <a:prstGeom prst="flowChartMerge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58195B0-BA01-20F4-F9BA-002964BB7C22}"/>
                </a:ext>
              </a:extLst>
            </p:cNvPr>
            <p:cNvGrpSpPr/>
            <p:nvPr/>
          </p:nvGrpSpPr>
          <p:grpSpPr>
            <a:xfrm flipH="1">
              <a:off x="3282600" y="1284945"/>
              <a:ext cx="1784350" cy="975649"/>
              <a:chOff x="-2169851" y="650873"/>
              <a:chExt cx="1784350" cy="971551"/>
            </a:xfrm>
          </p:grpSpPr>
          <p:sp>
            <p:nvSpPr>
              <p:cNvPr id="41" name="平行四边形 40">
                <a:extLst>
                  <a:ext uri="{FF2B5EF4-FFF2-40B4-BE49-F238E27FC236}">
                    <a16:creationId xmlns:a16="http://schemas.microsoft.com/office/drawing/2014/main" id="{F9513278-2631-2C56-B5AC-633A54A08A4A}"/>
                  </a:ext>
                </a:extLst>
              </p:cNvPr>
              <p:cNvSpPr/>
              <p:nvPr/>
            </p:nvSpPr>
            <p:spPr>
              <a:xfrm flipH="1">
                <a:off x="-2169851" y="650873"/>
                <a:ext cx="1784350" cy="971551"/>
              </a:xfrm>
              <a:prstGeom prst="parallelogram">
                <a:avLst/>
              </a:prstGeom>
              <a:solidFill>
                <a:srgbClr val="0E20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58F04F-0857-4556-8461-1AAE0A4CD143}"/>
                  </a:ext>
                </a:extLst>
              </p:cNvPr>
              <p:cNvSpPr txBox="1"/>
              <p:nvPr/>
            </p:nvSpPr>
            <p:spPr>
              <a:xfrm>
                <a:off x="-2090476" y="813482"/>
                <a:ext cx="1625600" cy="64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bg1"/>
                    </a:solidFill>
                  </a:rPr>
                  <a:t>System</a:t>
                </a:r>
                <a:br>
                  <a:rPr lang="en-US" altLang="zh-CN" sz="1800" b="1">
                    <a:solidFill>
                      <a:schemeClr val="bg1"/>
                    </a:solidFill>
                  </a:rPr>
                </a:br>
                <a:r>
                  <a:rPr lang="en-US" altLang="zh-CN" sz="1800" b="1">
                    <a:solidFill>
                      <a:schemeClr val="bg1"/>
                    </a:solidFill>
                  </a:rPr>
                  <a:t>Test</a:t>
                </a:r>
                <a:endParaRPr lang="zh-CN" altLang="en-US" sz="1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E095DE3E-0F91-1C4D-1B0D-C6C93D13B2DD}"/>
                </a:ext>
              </a:extLst>
            </p:cNvPr>
            <p:cNvSpPr/>
            <p:nvPr/>
          </p:nvSpPr>
          <p:spPr>
            <a:xfrm>
              <a:off x="3041562" y="2260594"/>
              <a:ext cx="1784350" cy="971551"/>
            </a:xfrm>
            <a:prstGeom prst="parallelogram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307B93-6818-9EBB-9E73-D09DB6A1038B}"/>
                </a:ext>
              </a:extLst>
            </p:cNvPr>
            <p:cNvSpPr txBox="1"/>
            <p:nvPr/>
          </p:nvSpPr>
          <p:spPr>
            <a:xfrm flipH="1">
              <a:off x="3120232" y="2425861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bg1"/>
                  </a:solidFill>
                </a:rPr>
                <a:t>Integration</a:t>
              </a:r>
              <a:br>
                <a:rPr lang="en-US" altLang="zh-CN" sz="1800" b="1">
                  <a:solidFill>
                    <a:schemeClr val="bg1"/>
                  </a:solidFill>
                </a:rPr>
              </a:br>
              <a:r>
                <a:rPr lang="en-US" altLang="zh-CN" sz="1800" b="1">
                  <a:solidFill>
                    <a:schemeClr val="bg1"/>
                  </a:solidFill>
                </a:rPr>
                <a:t>Test</a:t>
              </a:r>
              <a:endParaRPr lang="zh-CN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FF523E3-B716-8B09-81E6-2DCC0224E7B7}"/>
                </a:ext>
              </a:extLst>
            </p:cNvPr>
            <p:cNvSpPr/>
            <p:nvPr/>
          </p:nvSpPr>
          <p:spPr>
            <a:xfrm>
              <a:off x="2793214" y="3232142"/>
              <a:ext cx="1784350" cy="971551"/>
            </a:xfrm>
            <a:prstGeom prst="parallelogram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0F2C881-BABE-AF29-5023-E75BB14AC503}"/>
                </a:ext>
              </a:extLst>
            </p:cNvPr>
            <p:cNvSpPr txBox="1"/>
            <p:nvPr/>
          </p:nvSpPr>
          <p:spPr>
            <a:xfrm flipH="1">
              <a:off x="2905308" y="3533255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bg1"/>
                  </a:solidFill>
                </a:rPr>
                <a:t>Unit Test</a:t>
              </a:r>
              <a:endParaRPr lang="zh-CN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50" name="流程图: 合并 49">
              <a:extLst>
                <a:ext uri="{FF2B5EF4-FFF2-40B4-BE49-F238E27FC236}">
                  <a16:creationId xmlns:a16="http://schemas.microsoft.com/office/drawing/2014/main" id="{C80C4FE9-067D-E386-3A92-3E02E56F189C}"/>
                </a:ext>
              </a:extLst>
            </p:cNvPr>
            <p:cNvSpPr/>
            <p:nvPr/>
          </p:nvSpPr>
          <p:spPr>
            <a:xfrm flipV="1">
              <a:off x="3359422" y="4044810"/>
              <a:ext cx="393700" cy="158750"/>
            </a:xfrm>
            <a:prstGeom prst="flowChartMerge">
              <a:avLst/>
            </a:prstGeom>
            <a:solidFill>
              <a:srgbClr val="E6E8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1" name="流程图: 合并 50">
              <a:extLst>
                <a:ext uri="{FF2B5EF4-FFF2-40B4-BE49-F238E27FC236}">
                  <a16:creationId xmlns:a16="http://schemas.microsoft.com/office/drawing/2014/main" id="{F932F2EA-E8BF-F59E-912B-6869FB76A418}"/>
                </a:ext>
              </a:extLst>
            </p:cNvPr>
            <p:cNvSpPr/>
            <p:nvPr/>
          </p:nvSpPr>
          <p:spPr>
            <a:xfrm flipV="1">
              <a:off x="3606538" y="3081591"/>
              <a:ext cx="393700" cy="158750"/>
            </a:xfrm>
            <a:prstGeom prst="flowChartMerge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3" name="流程图: 合并 52">
              <a:extLst>
                <a:ext uri="{FF2B5EF4-FFF2-40B4-BE49-F238E27FC236}">
                  <a16:creationId xmlns:a16="http://schemas.microsoft.com/office/drawing/2014/main" id="{1D127787-2973-9427-D23C-3B829D347726}"/>
                </a:ext>
              </a:extLst>
            </p:cNvPr>
            <p:cNvSpPr/>
            <p:nvPr/>
          </p:nvSpPr>
          <p:spPr>
            <a:xfrm flipV="1">
              <a:off x="3846864" y="2101244"/>
              <a:ext cx="393700" cy="158750"/>
            </a:xfrm>
            <a:prstGeom prst="flowChartMerge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61810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671389CB-0B3B-4293-C19B-F6BFFF49DE14}"/>
              </a:ext>
            </a:extLst>
          </p:cNvPr>
          <p:cNvGrpSpPr/>
          <p:nvPr/>
        </p:nvGrpSpPr>
        <p:grpSpPr>
          <a:xfrm>
            <a:off x="7442200" y="408645"/>
            <a:ext cx="4539900" cy="3890299"/>
            <a:chOff x="527050" y="1284945"/>
            <a:chExt cx="4539900" cy="389029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1DB784-9FAD-F267-74E8-B7E6E172FF12}"/>
                </a:ext>
              </a:extLst>
            </p:cNvPr>
            <p:cNvGrpSpPr/>
            <p:nvPr/>
          </p:nvGrpSpPr>
          <p:grpSpPr>
            <a:xfrm>
              <a:off x="527050" y="1289049"/>
              <a:ext cx="1784350" cy="971551"/>
              <a:chOff x="527050" y="1289049"/>
              <a:chExt cx="1784350" cy="971551"/>
            </a:xfrm>
          </p:grpSpPr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7C0893DD-C86B-65EB-04FF-06554C40F0A8}"/>
                  </a:ext>
                </a:extLst>
              </p:cNvPr>
              <p:cNvSpPr/>
              <p:nvPr/>
            </p:nvSpPr>
            <p:spPr>
              <a:xfrm flipH="1">
                <a:off x="527050" y="1289049"/>
                <a:ext cx="1784350" cy="971551"/>
              </a:xfrm>
              <a:prstGeom prst="parallelogram">
                <a:avLst/>
              </a:prstGeom>
              <a:solidFill>
                <a:srgbClr val="0E20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24AD0D0-C24C-BC7B-D50F-8B4295A989CF}"/>
                  </a:ext>
                </a:extLst>
              </p:cNvPr>
              <p:cNvSpPr txBox="1"/>
              <p:nvPr/>
            </p:nvSpPr>
            <p:spPr>
              <a:xfrm>
                <a:off x="606425" y="1451658"/>
                <a:ext cx="162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chemeClr val="bg1"/>
                    </a:solidFill>
                  </a:rPr>
                  <a:t>Required</a:t>
                </a:r>
                <a:br>
                  <a:rPr lang="en-US" altLang="zh-CN" sz="1800">
                    <a:solidFill>
                      <a:schemeClr val="bg1"/>
                    </a:solidFill>
                  </a:rPr>
                </a:br>
                <a:r>
                  <a:rPr lang="en-US" altLang="zh-CN" sz="1800">
                    <a:solidFill>
                      <a:schemeClr val="bg1"/>
                    </a:solidFill>
                  </a:rPr>
                  <a:t>Specifications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23079291-32C3-BB33-F691-73E2E6E029DD}"/>
                </a:ext>
              </a:extLst>
            </p:cNvPr>
            <p:cNvSpPr/>
            <p:nvPr/>
          </p:nvSpPr>
          <p:spPr>
            <a:xfrm flipH="1">
              <a:off x="768088" y="2260598"/>
              <a:ext cx="1784350" cy="971551"/>
            </a:xfrm>
            <a:prstGeom prst="parallelogram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7EC96F-A54F-BC94-4C8C-BAB8B05E4F11}"/>
                </a:ext>
              </a:extLst>
            </p:cNvPr>
            <p:cNvSpPr txBox="1"/>
            <p:nvPr/>
          </p:nvSpPr>
          <p:spPr>
            <a:xfrm>
              <a:off x="847463" y="2561708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</a:rPr>
                <a:t>B</a:t>
              </a:r>
              <a:r>
                <a:rPr lang="en-US" altLang="zh-CN">
                  <a:solidFill>
                    <a:schemeClr val="bg1"/>
                  </a:solidFill>
                </a:rPr>
                <a:t>asic Design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0D102761-C8F7-292C-DF59-F32DB8611637}"/>
                </a:ext>
              </a:extLst>
            </p:cNvPr>
            <p:cNvSpPr/>
            <p:nvPr/>
          </p:nvSpPr>
          <p:spPr>
            <a:xfrm flipH="1">
              <a:off x="1009126" y="3232148"/>
              <a:ext cx="1784350" cy="971551"/>
            </a:xfrm>
            <a:prstGeom prst="parallelogram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4DEEC2-080B-22AD-D80C-482BA7F72617}"/>
                </a:ext>
              </a:extLst>
            </p:cNvPr>
            <p:cNvSpPr txBox="1"/>
            <p:nvPr/>
          </p:nvSpPr>
          <p:spPr>
            <a:xfrm>
              <a:off x="1088501" y="3394757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</a:rPr>
                <a:t>Detailed</a:t>
              </a:r>
              <a:br>
                <a:rPr lang="en-US" altLang="zh-CN" sz="1800">
                  <a:solidFill>
                    <a:schemeClr val="bg1"/>
                  </a:solidFill>
                </a:rPr>
              </a:br>
              <a:r>
                <a:rPr lang="en-US" altLang="zh-CN" sz="1800">
                  <a:solidFill>
                    <a:schemeClr val="bg1"/>
                  </a:solidFill>
                </a:rPr>
                <a:t>Design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" name="流程图: 合并 29">
              <a:extLst>
                <a:ext uri="{FF2B5EF4-FFF2-40B4-BE49-F238E27FC236}">
                  <a16:creationId xmlns:a16="http://schemas.microsoft.com/office/drawing/2014/main" id="{1507C95D-354F-C46C-A751-754B65B5B9DD}"/>
                </a:ext>
              </a:extLst>
            </p:cNvPr>
            <p:cNvSpPr/>
            <p:nvPr/>
          </p:nvSpPr>
          <p:spPr>
            <a:xfrm>
              <a:off x="1339850" y="2252403"/>
              <a:ext cx="393700" cy="158750"/>
            </a:xfrm>
            <a:prstGeom prst="flowChartMerge">
              <a:avLst/>
            </a:prstGeom>
            <a:solidFill>
              <a:srgbClr val="0E20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合并 30">
              <a:extLst>
                <a:ext uri="{FF2B5EF4-FFF2-40B4-BE49-F238E27FC236}">
                  <a16:creationId xmlns:a16="http://schemas.microsoft.com/office/drawing/2014/main" id="{ABB96E97-0827-61B5-E1AC-118CECCD1BCD}"/>
                </a:ext>
              </a:extLst>
            </p:cNvPr>
            <p:cNvSpPr/>
            <p:nvPr/>
          </p:nvSpPr>
          <p:spPr>
            <a:xfrm>
              <a:off x="1581150" y="3223952"/>
              <a:ext cx="393700" cy="158750"/>
            </a:xfrm>
            <a:prstGeom prst="flowChartMerge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梯形 31">
              <a:extLst>
                <a:ext uri="{FF2B5EF4-FFF2-40B4-BE49-F238E27FC236}">
                  <a16:creationId xmlns:a16="http://schemas.microsoft.com/office/drawing/2014/main" id="{B859B235-8AEF-287B-4173-635BC1BFB045}"/>
                </a:ext>
              </a:extLst>
            </p:cNvPr>
            <p:cNvSpPr/>
            <p:nvPr/>
          </p:nvSpPr>
          <p:spPr>
            <a:xfrm flipV="1">
              <a:off x="1255980" y="4203694"/>
              <a:ext cx="3087420" cy="971550"/>
            </a:xfrm>
            <a:prstGeom prst="trapezoid">
              <a:avLst/>
            </a:prstGeom>
            <a:solidFill>
              <a:srgbClr val="E6E8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3502810-852C-718C-83FF-C25387419729}"/>
                </a:ext>
              </a:extLst>
            </p:cNvPr>
            <p:cNvSpPr txBox="1"/>
            <p:nvPr/>
          </p:nvSpPr>
          <p:spPr>
            <a:xfrm>
              <a:off x="1646294" y="4504803"/>
              <a:ext cx="251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E205E"/>
                  </a:solidFill>
                </a:rPr>
                <a:t>Code Generation</a:t>
              </a:r>
              <a:endParaRPr lang="zh-CN" altLang="en-US" sz="1800">
                <a:solidFill>
                  <a:srgbClr val="0E205E"/>
                </a:solidFill>
              </a:endParaRPr>
            </a:p>
          </p:txBody>
        </p:sp>
        <p:sp>
          <p:nvSpPr>
            <p:cNvPr id="34" name="流程图: 合并 33">
              <a:extLst>
                <a:ext uri="{FF2B5EF4-FFF2-40B4-BE49-F238E27FC236}">
                  <a16:creationId xmlns:a16="http://schemas.microsoft.com/office/drawing/2014/main" id="{15830E9A-41AE-8AF7-ABCD-2110CF7EDE40}"/>
                </a:ext>
              </a:extLst>
            </p:cNvPr>
            <p:cNvSpPr/>
            <p:nvPr/>
          </p:nvSpPr>
          <p:spPr>
            <a:xfrm>
              <a:off x="1901301" y="4195498"/>
              <a:ext cx="393700" cy="158750"/>
            </a:xfrm>
            <a:prstGeom prst="flowChartMerge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58195B0-BA01-20F4-F9BA-002964BB7C22}"/>
                </a:ext>
              </a:extLst>
            </p:cNvPr>
            <p:cNvGrpSpPr/>
            <p:nvPr/>
          </p:nvGrpSpPr>
          <p:grpSpPr>
            <a:xfrm flipH="1">
              <a:off x="3282600" y="1284945"/>
              <a:ext cx="1784350" cy="975649"/>
              <a:chOff x="-2169851" y="650873"/>
              <a:chExt cx="1784350" cy="971551"/>
            </a:xfrm>
          </p:grpSpPr>
          <p:sp>
            <p:nvSpPr>
              <p:cNvPr id="41" name="平行四边形 40">
                <a:extLst>
                  <a:ext uri="{FF2B5EF4-FFF2-40B4-BE49-F238E27FC236}">
                    <a16:creationId xmlns:a16="http://schemas.microsoft.com/office/drawing/2014/main" id="{F9513278-2631-2C56-B5AC-633A54A08A4A}"/>
                  </a:ext>
                </a:extLst>
              </p:cNvPr>
              <p:cNvSpPr/>
              <p:nvPr/>
            </p:nvSpPr>
            <p:spPr>
              <a:xfrm flipH="1">
                <a:off x="-2169851" y="650873"/>
                <a:ext cx="1784350" cy="971551"/>
              </a:xfrm>
              <a:prstGeom prst="parallelogram">
                <a:avLst/>
              </a:prstGeom>
              <a:solidFill>
                <a:srgbClr val="0E20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58F04F-0857-4556-8461-1AAE0A4CD143}"/>
                  </a:ext>
                </a:extLst>
              </p:cNvPr>
              <p:cNvSpPr txBox="1"/>
              <p:nvPr/>
            </p:nvSpPr>
            <p:spPr>
              <a:xfrm>
                <a:off x="-2090476" y="813482"/>
                <a:ext cx="1625600" cy="64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chemeClr val="bg1"/>
                    </a:solidFill>
                  </a:rPr>
                  <a:t>System</a:t>
                </a:r>
                <a:br>
                  <a:rPr lang="en-US" altLang="zh-CN" sz="1800">
                    <a:solidFill>
                      <a:schemeClr val="bg1"/>
                    </a:solidFill>
                  </a:rPr>
                </a:br>
                <a:r>
                  <a:rPr lang="en-US" altLang="zh-CN" sz="1800">
                    <a:solidFill>
                      <a:schemeClr val="bg1"/>
                    </a:solidFill>
                  </a:rPr>
                  <a:t>Test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E095DE3E-0F91-1C4D-1B0D-C6C93D13B2DD}"/>
                </a:ext>
              </a:extLst>
            </p:cNvPr>
            <p:cNvSpPr/>
            <p:nvPr/>
          </p:nvSpPr>
          <p:spPr>
            <a:xfrm>
              <a:off x="3041562" y="2260594"/>
              <a:ext cx="1784350" cy="971551"/>
            </a:xfrm>
            <a:prstGeom prst="parallelogram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307B93-6818-9EBB-9E73-D09DB6A1038B}"/>
                </a:ext>
              </a:extLst>
            </p:cNvPr>
            <p:cNvSpPr txBox="1"/>
            <p:nvPr/>
          </p:nvSpPr>
          <p:spPr>
            <a:xfrm flipH="1">
              <a:off x="3120232" y="2425861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</a:rPr>
                <a:t>Integration</a:t>
              </a:r>
              <a:br>
                <a:rPr lang="en-US" altLang="zh-CN" sz="1800">
                  <a:solidFill>
                    <a:schemeClr val="bg1"/>
                  </a:solidFill>
                </a:rPr>
              </a:br>
              <a:r>
                <a:rPr lang="en-US" altLang="zh-CN" sz="1800">
                  <a:solidFill>
                    <a:schemeClr val="bg1"/>
                  </a:solidFill>
                </a:rPr>
                <a:t>Test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FF523E3-B716-8B09-81E6-2DCC0224E7B7}"/>
                </a:ext>
              </a:extLst>
            </p:cNvPr>
            <p:cNvSpPr/>
            <p:nvPr/>
          </p:nvSpPr>
          <p:spPr>
            <a:xfrm>
              <a:off x="2793214" y="3232142"/>
              <a:ext cx="1784350" cy="971551"/>
            </a:xfrm>
            <a:prstGeom prst="parallelogram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0F2C881-BABE-AF29-5023-E75BB14AC503}"/>
                </a:ext>
              </a:extLst>
            </p:cNvPr>
            <p:cNvSpPr txBox="1"/>
            <p:nvPr/>
          </p:nvSpPr>
          <p:spPr>
            <a:xfrm flipH="1">
              <a:off x="2905308" y="3533255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</a:rPr>
                <a:t>Unit Test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50" name="流程图: 合并 49">
              <a:extLst>
                <a:ext uri="{FF2B5EF4-FFF2-40B4-BE49-F238E27FC236}">
                  <a16:creationId xmlns:a16="http://schemas.microsoft.com/office/drawing/2014/main" id="{C80C4FE9-067D-E386-3A92-3E02E56F189C}"/>
                </a:ext>
              </a:extLst>
            </p:cNvPr>
            <p:cNvSpPr/>
            <p:nvPr/>
          </p:nvSpPr>
          <p:spPr>
            <a:xfrm flipV="1">
              <a:off x="3359422" y="4044810"/>
              <a:ext cx="393700" cy="158750"/>
            </a:xfrm>
            <a:prstGeom prst="flowChartMerge">
              <a:avLst/>
            </a:prstGeom>
            <a:solidFill>
              <a:srgbClr val="E6E8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合并 50">
              <a:extLst>
                <a:ext uri="{FF2B5EF4-FFF2-40B4-BE49-F238E27FC236}">
                  <a16:creationId xmlns:a16="http://schemas.microsoft.com/office/drawing/2014/main" id="{F932F2EA-E8BF-F59E-912B-6869FB76A418}"/>
                </a:ext>
              </a:extLst>
            </p:cNvPr>
            <p:cNvSpPr/>
            <p:nvPr/>
          </p:nvSpPr>
          <p:spPr>
            <a:xfrm flipV="1">
              <a:off x="3606538" y="3081591"/>
              <a:ext cx="393700" cy="158750"/>
            </a:xfrm>
            <a:prstGeom prst="flowChartMerge">
              <a:avLst/>
            </a:prstGeom>
            <a:solidFill>
              <a:srgbClr val="C1C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合并 52">
              <a:extLst>
                <a:ext uri="{FF2B5EF4-FFF2-40B4-BE49-F238E27FC236}">
                  <a16:creationId xmlns:a16="http://schemas.microsoft.com/office/drawing/2014/main" id="{1D127787-2973-9427-D23C-3B829D347726}"/>
                </a:ext>
              </a:extLst>
            </p:cNvPr>
            <p:cNvSpPr/>
            <p:nvPr/>
          </p:nvSpPr>
          <p:spPr>
            <a:xfrm flipV="1">
              <a:off x="3846864" y="2101244"/>
              <a:ext cx="393700" cy="158750"/>
            </a:xfrm>
            <a:prstGeom prst="flowChartMerge">
              <a:avLst/>
            </a:prstGeom>
            <a:solidFill>
              <a:srgbClr val="9CA6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0502C5-61DC-8FEF-AC6C-17480072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57899"/>
            <a:ext cx="5936758" cy="195031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A3F6707-1565-8146-5572-DC4C7114225A}"/>
              </a:ext>
            </a:extLst>
          </p:cNvPr>
          <p:cNvGrpSpPr/>
          <p:nvPr/>
        </p:nvGrpSpPr>
        <p:grpSpPr>
          <a:xfrm>
            <a:off x="146935" y="1157451"/>
            <a:ext cx="6796789" cy="1950314"/>
            <a:chOff x="146935" y="1157451"/>
            <a:chExt cx="6796789" cy="195031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5B45F6C-3B1E-5EBD-B51C-7412B116B241}"/>
                </a:ext>
              </a:extLst>
            </p:cNvPr>
            <p:cNvSpPr/>
            <p:nvPr/>
          </p:nvSpPr>
          <p:spPr>
            <a:xfrm>
              <a:off x="214242" y="1222817"/>
              <a:ext cx="725946" cy="502056"/>
            </a:xfrm>
            <a:prstGeom prst="roundRect">
              <a:avLst/>
            </a:prstGeom>
            <a:solidFill>
              <a:srgbClr val="2F4B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0D76887-AE77-3BB0-E42D-322F5B2D65A2}"/>
                </a:ext>
              </a:extLst>
            </p:cNvPr>
            <p:cNvGrpSpPr/>
            <p:nvPr/>
          </p:nvGrpSpPr>
          <p:grpSpPr>
            <a:xfrm>
              <a:off x="940189" y="1207682"/>
              <a:ext cx="3172406" cy="532324"/>
              <a:chOff x="889000" y="1204188"/>
              <a:chExt cx="2967686" cy="495300"/>
            </a:xfrm>
            <a:solidFill>
              <a:srgbClr val="2F4B7B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7B3223-7750-5B45-4691-9735B3793372}"/>
                  </a:ext>
                </a:extLst>
              </p:cNvPr>
              <p:cNvSpPr/>
              <p:nvPr/>
            </p:nvSpPr>
            <p:spPr>
              <a:xfrm>
                <a:off x="889000" y="1281522"/>
                <a:ext cx="2698750" cy="3406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/>
                  <a:t>Clang</a:t>
                </a:r>
                <a:endParaRPr lang="zh-CN" altLang="en-US" sz="1600" b="1"/>
              </a:p>
            </p:txBody>
          </p:sp>
          <p:sp>
            <p:nvSpPr>
              <p:cNvPr id="7" name="流程图: 合并 6">
                <a:extLst>
                  <a:ext uri="{FF2B5EF4-FFF2-40B4-BE49-F238E27FC236}">
                    <a16:creationId xmlns:a16="http://schemas.microsoft.com/office/drawing/2014/main" id="{C7B9DD40-B29A-367C-FB11-81F715730714}"/>
                  </a:ext>
                </a:extLst>
              </p:cNvPr>
              <p:cNvSpPr/>
              <p:nvPr/>
            </p:nvSpPr>
            <p:spPr>
              <a:xfrm rot="16200000">
                <a:off x="3466750" y="1309552"/>
                <a:ext cx="495300" cy="284572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EF9063D-AFB2-3041-8659-FB53327BC84B}"/>
                </a:ext>
              </a:extLst>
            </p:cNvPr>
            <p:cNvSpPr/>
            <p:nvPr/>
          </p:nvSpPr>
          <p:spPr>
            <a:xfrm>
              <a:off x="214242" y="1899131"/>
              <a:ext cx="725946" cy="502056"/>
            </a:xfrm>
            <a:prstGeom prst="roundRect">
              <a:avLst/>
            </a:prstGeom>
            <a:solidFill>
              <a:srgbClr val="926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Rust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D83C3F5-0368-B859-101D-FF4CD97E46BE}"/>
                </a:ext>
              </a:extLst>
            </p:cNvPr>
            <p:cNvGrpSpPr/>
            <p:nvPr/>
          </p:nvGrpSpPr>
          <p:grpSpPr>
            <a:xfrm>
              <a:off x="940189" y="1883995"/>
              <a:ext cx="3172406" cy="532324"/>
              <a:chOff x="889000" y="1204188"/>
              <a:chExt cx="2967686" cy="495300"/>
            </a:xfrm>
            <a:solidFill>
              <a:srgbClr val="92643D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3996F8-A8A7-85C2-1A76-033DA056A7AC}"/>
                  </a:ext>
                </a:extLst>
              </p:cNvPr>
              <p:cNvSpPr/>
              <p:nvPr/>
            </p:nvSpPr>
            <p:spPr>
              <a:xfrm>
                <a:off x="889000" y="1281522"/>
                <a:ext cx="2698750" cy="3406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/>
                  <a:t>rustc</a:t>
                </a:r>
                <a:r>
                  <a:rPr lang="zh-CN" altLang="en-US" sz="1600" b="1"/>
                  <a:t>（</a:t>
                </a:r>
                <a:r>
                  <a:rPr lang="en-US" altLang="zh-CN" sz="1600" b="1"/>
                  <a:t>librustc_parse</a:t>
                </a:r>
                <a:r>
                  <a:rPr lang="zh-CN" altLang="en-US" sz="1600" b="1"/>
                  <a:t>）</a:t>
                </a:r>
                <a:r>
                  <a:rPr lang="en-US" altLang="zh-CN" sz="1600" b="1"/>
                  <a:t> </a:t>
                </a:r>
                <a:endParaRPr lang="zh-CN" altLang="en-US" sz="1600" b="1"/>
              </a:p>
            </p:txBody>
          </p:sp>
          <p:sp>
            <p:nvSpPr>
              <p:cNvPr id="12" name="流程图: 合并 11">
                <a:extLst>
                  <a:ext uri="{FF2B5EF4-FFF2-40B4-BE49-F238E27FC236}">
                    <a16:creationId xmlns:a16="http://schemas.microsoft.com/office/drawing/2014/main" id="{42023C3E-BF26-F063-098D-B6FB46D87AC2}"/>
                  </a:ext>
                </a:extLst>
              </p:cNvPr>
              <p:cNvSpPr/>
              <p:nvPr/>
            </p:nvSpPr>
            <p:spPr>
              <a:xfrm rot="16200000">
                <a:off x="3466750" y="1309552"/>
                <a:ext cx="495300" cy="284572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D994F60-A848-6E56-BBCE-BDB4C5E6578F}"/>
                </a:ext>
              </a:extLst>
            </p:cNvPr>
            <p:cNvSpPr/>
            <p:nvPr/>
          </p:nvSpPr>
          <p:spPr>
            <a:xfrm>
              <a:off x="214242" y="2590577"/>
              <a:ext cx="725946" cy="502056"/>
            </a:xfrm>
            <a:prstGeom prst="roundRect">
              <a:avLst/>
            </a:prstGeom>
            <a:solidFill>
              <a:srgbClr val="446D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b="1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922E647-6245-20A7-3D7D-AF59A95FE815}"/>
                </a:ext>
              </a:extLst>
            </p:cNvPr>
            <p:cNvGrpSpPr/>
            <p:nvPr/>
          </p:nvGrpSpPr>
          <p:grpSpPr>
            <a:xfrm>
              <a:off x="940189" y="2575441"/>
              <a:ext cx="3172406" cy="532324"/>
              <a:chOff x="889000" y="1204188"/>
              <a:chExt cx="2967686" cy="495300"/>
            </a:xfrm>
            <a:solidFill>
              <a:srgbClr val="446D25"/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95CCD4-DD16-4BB0-7706-56CEEF90A227}"/>
                  </a:ext>
                </a:extLst>
              </p:cNvPr>
              <p:cNvSpPr/>
              <p:nvPr/>
            </p:nvSpPr>
            <p:spPr>
              <a:xfrm>
                <a:off x="889000" y="1281522"/>
                <a:ext cx="2698750" cy="3406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/>
                  <a:t>Other Frontend Compilers</a:t>
                </a:r>
                <a:endParaRPr lang="zh-CN" altLang="en-US" sz="1600" b="1"/>
              </a:p>
            </p:txBody>
          </p:sp>
          <p:sp>
            <p:nvSpPr>
              <p:cNvPr id="19" name="流程图: 合并 18">
                <a:extLst>
                  <a:ext uri="{FF2B5EF4-FFF2-40B4-BE49-F238E27FC236}">
                    <a16:creationId xmlns:a16="http://schemas.microsoft.com/office/drawing/2014/main" id="{54C854F2-43E5-4535-00E6-0DF1BE75DED5}"/>
                  </a:ext>
                </a:extLst>
              </p:cNvPr>
              <p:cNvSpPr/>
              <p:nvPr/>
            </p:nvSpPr>
            <p:spPr>
              <a:xfrm rot="16200000">
                <a:off x="3466750" y="1309552"/>
                <a:ext cx="495300" cy="284572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4931236-7004-E503-A471-89992CA0F15E}"/>
                </a:ext>
              </a:extLst>
            </p:cNvPr>
            <p:cNvSpPr txBox="1"/>
            <p:nvPr/>
          </p:nvSpPr>
          <p:spPr>
            <a:xfrm>
              <a:off x="146935" y="2610053"/>
              <a:ext cx="860561" cy="463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chemeClr val="bg1"/>
                  </a:solidFill>
                </a:rPr>
                <a:t>other</a:t>
              </a:r>
              <a:br>
                <a:rPr lang="en-US" altLang="zh-CN" sz="1050" b="1">
                  <a:solidFill>
                    <a:schemeClr val="bg1"/>
                  </a:solidFill>
                </a:rPr>
              </a:br>
              <a:r>
                <a:rPr lang="en-US" altLang="zh-CN" sz="1050" b="1">
                  <a:solidFill>
                    <a:schemeClr val="bg1"/>
                  </a:solidFill>
                </a:rPr>
                <a:t>languages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0B84CDF-5B60-58C4-836E-20B7EA21A3A9}"/>
                </a:ext>
              </a:extLst>
            </p:cNvPr>
            <p:cNvSpPr/>
            <p:nvPr/>
          </p:nvSpPr>
          <p:spPr>
            <a:xfrm>
              <a:off x="4112595" y="1157451"/>
              <a:ext cx="725946" cy="1950314"/>
            </a:xfrm>
            <a:prstGeom prst="round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LLVM</a:t>
              </a:r>
              <a:br>
                <a:rPr lang="en-US" altLang="zh-CN" sz="1400" b="1"/>
              </a:br>
              <a:r>
                <a:rPr lang="en-US" altLang="zh-CN" sz="1400" b="1"/>
                <a:t>IR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18BB769-CCEE-7C32-D87B-20C0BC7E2B71}"/>
                </a:ext>
              </a:extLst>
            </p:cNvPr>
            <p:cNvSpPr/>
            <p:nvPr/>
          </p:nvSpPr>
          <p:spPr>
            <a:xfrm>
              <a:off x="4838541" y="1961924"/>
              <a:ext cx="1267348" cy="36609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LLVM compiler</a:t>
              </a:r>
              <a:endParaRPr lang="zh-CN" altLang="en-US" sz="1200" b="1"/>
            </a:p>
          </p:txBody>
        </p:sp>
        <p:sp>
          <p:nvSpPr>
            <p:cNvPr id="29" name="流程图: 合并 28">
              <a:extLst>
                <a:ext uri="{FF2B5EF4-FFF2-40B4-BE49-F238E27FC236}">
                  <a16:creationId xmlns:a16="http://schemas.microsoft.com/office/drawing/2014/main" id="{D61DD50C-ED69-EE23-BD9D-8AA7D9B4EFE1}"/>
                </a:ext>
              </a:extLst>
            </p:cNvPr>
            <p:cNvSpPr/>
            <p:nvPr/>
          </p:nvSpPr>
          <p:spPr>
            <a:xfrm rot="16200000">
              <a:off x="5905335" y="2006935"/>
              <a:ext cx="532324" cy="276073"/>
            </a:xfrm>
            <a:prstGeom prst="flowChartMerge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EE9B24F-E0B9-5DBB-DFC7-E9BA5371E4CE}"/>
                </a:ext>
              </a:extLst>
            </p:cNvPr>
            <p:cNvSpPr/>
            <p:nvPr/>
          </p:nvSpPr>
          <p:spPr>
            <a:xfrm>
              <a:off x="6329758" y="1293506"/>
              <a:ext cx="509100" cy="5282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3BC3898-F120-C00A-7D6E-EB96DDA923D4}"/>
                </a:ext>
              </a:extLst>
            </p:cNvPr>
            <p:cNvSpPr/>
            <p:nvPr/>
          </p:nvSpPr>
          <p:spPr>
            <a:xfrm>
              <a:off x="6329758" y="1880846"/>
              <a:ext cx="509100" cy="5282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7E9E93E-05F9-4C1D-6B22-1A1C92652BBA}"/>
                </a:ext>
              </a:extLst>
            </p:cNvPr>
            <p:cNvSpPr/>
            <p:nvPr/>
          </p:nvSpPr>
          <p:spPr>
            <a:xfrm>
              <a:off x="6329758" y="2468186"/>
              <a:ext cx="509100" cy="5282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47A6F67-66DF-14FF-3407-A42EAF3A8886}"/>
                </a:ext>
              </a:extLst>
            </p:cNvPr>
            <p:cNvSpPr txBox="1"/>
            <p:nvPr/>
          </p:nvSpPr>
          <p:spPr>
            <a:xfrm>
              <a:off x="6335059" y="1392447"/>
              <a:ext cx="505849" cy="33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x86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39970F-CEF6-68B1-4C5A-8593F908C4DD}"/>
                </a:ext>
              </a:extLst>
            </p:cNvPr>
            <p:cNvSpPr txBox="1"/>
            <p:nvPr/>
          </p:nvSpPr>
          <p:spPr>
            <a:xfrm>
              <a:off x="6292759" y="1982296"/>
              <a:ext cx="624087" cy="33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ARM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6E1417E-3A76-8AA5-63EA-E04F684BB95B}"/>
                </a:ext>
              </a:extLst>
            </p:cNvPr>
            <p:cNvSpPr txBox="1"/>
            <p:nvPr/>
          </p:nvSpPr>
          <p:spPr>
            <a:xfrm>
              <a:off x="6278511" y="2566919"/>
              <a:ext cx="665213" cy="33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other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2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DD15EB-87ED-564B-A509-6AE60043D89B}"/>
              </a:ext>
            </a:extLst>
          </p:cNvPr>
          <p:cNvGrpSpPr/>
          <p:nvPr/>
        </p:nvGrpSpPr>
        <p:grpSpPr>
          <a:xfrm>
            <a:off x="1358832" y="2204971"/>
            <a:ext cx="9996630" cy="3936251"/>
            <a:chOff x="1358832" y="2204971"/>
            <a:chExt cx="9996630" cy="3936251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361490" y="4549644"/>
              <a:ext cx="1332475" cy="1519303"/>
            </a:xfrm>
            <a:prstGeom prst="snip1Rect">
              <a:avLst/>
            </a:prstGeom>
            <a:ln w="28575">
              <a:solidFill>
                <a:srgbClr val="99D35E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506625" y="4461397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D3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Schema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643652" y="5682562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565317" y="549604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505258" y="530435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391575" y="4771467"/>
              <a:ext cx="1268517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Operations’s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 Consumption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Relative Contents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818643" y="582452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15008DE3-B233-F48C-1260-F0CB341BE739}"/>
                </a:ext>
              </a:extLst>
            </p:cNvPr>
            <p:cNvSpPr/>
            <p:nvPr/>
          </p:nvSpPr>
          <p:spPr>
            <a:xfrm>
              <a:off x="4534616" y="3284793"/>
              <a:ext cx="1344265" cy="50166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Block Extract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(Function Call)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16E8F9BC-E210-B2DB-212C-8B66165444B0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5878881" y="3535627"/>
              <a:ext cx="471451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直接箭头连接符 1031">
              <a:extLst>
                <a:ext uri="{FF2B5EF4-FFF2-40B4-BE49-F238E27FC236}">
                  <a16:creationId xmlns:a16="http://schemas.microsoft.com/office/drawing/2014/main" id="{00D9253A-D8C0-9795-3DE4-344BD8A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50" y="3535627"/>
              <a:ext cx="5449" cy="89187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3F7E4B70-681C-BC22-03BB-C6964AE92DB0}"/>
                </a:ext>
              </a:extLst>
            </p:cNvPr>
            <p:cNvGrpSpPr/>
            <p:nvPr/>
          </p:nvGrpSpPr>
          <p:grpSpPr>
            <a:xfrm>
              <a:off x="7078316" y="4461397"/>
              <a:ext cx="1349029" cy="1635471"/>
              <a:chOff x="6719639" y="4122020"/>
              <a:chExt cx="1654814" cy="1985794"/>
            </a:xfrm>
          </p:grpSpPr>
          <p:grpSp>
            <p:nvGrpSpPr>
              <p:cNvPr id="1061" name="组合 1060">
                <a:extLst>
                  <a:ext uri="{FF2B5EF4-FFF2-40B4-BE49-F238E27FC236}">
                    <a16:creationId xmlns:a16="http://schemas.microsoft.com/office/drawing/2014/main" id="{A4654821-F7C4-457B-5A19-D6A0D0223C15}"/>
                  </a:ext>
                </a:extLst>
              </p:cNvPr>
              <p:cNvGrpSpPr/>
              <p:nvPr/>
            </p:nvGrpSpPr>
            <p:grpSpPr>
              <a:xfrm>
                <a:off x="6719639" y="4122020"/>
                <a:ext cx="1634507" cy="1951893"/>
                <a:chOff x="1134191" y="1977242"/>
                <a:chExt cx="1634507" cy="1951893"/>
              </a:xfrm>
            </p:grpSpPr>
            <p:sp>
              <p:nvSpPr>
                <p:cNvPr id="1062" name="矩形: 剪去单角 1061">
                  <a:extLst>
                    <a:ext uri="{FF2B5EF4-FFF2-40B4-BE49-F238E27FC236}">
                      <a16:creationId xmlns:a16="http://schemas.microsoft.com/office/drawing/2014/main" id="{4924E798-8228-A359-9EA9-D66A54D9FFE8}"/>
                    </a:ext>
                  </a:extLst>
                </p:cNvPr>
                <p:cNvSpPr/>
                <p:nvPr/>
              </p:nvSpPr>
              <p:spPr>
                <a:xfrm>
                  <a:off x="1134191" y="2084392"/>
                  <a:ext cx="1634507" cy="1844743"/>
                </a:xfrm>
                <a:prstGeom prst="snip1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0857EA42-89E0-B993-B40B-A44B568C4F46}"/>
                    </a:ext>
                  </a:extLst>
                </p:cNvPr>
                <p:cNvSpPr/>
                <p:nvPr/>
              </p:nvSpPr>
              <p:spPr>
                <a:xfrm>
                  <a:off x="1303510" y="1977242"/>
                  <a:ext cx="1071556" cy="3146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eiryo" panose="020B0604030504040204" pitchFamily="34" charset="-128"/>
                      <a:cs typeface="Arial" panose="020B0604020202020204" pitchFamily="34" charset="0"/>
                    </a:rPr>
                    <a:t>LLVM-IR</a:t>
                  </a:r>
                  <a:endParaRPr lang="zh-CN" altLang="en-US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9" name="矩形: 剪去单角 1078">
                <a:extLst>
                  <a:ext uri="{FF2B5EF4-FFF2-40B4-BE49-F238E27FC236}">
                    <a16:creationId xmlns:a16="http://schemas.microsoft.com/office/drawing/2014/main" id="{EF0C06D6-65E5-1989-C1D3-E9E63133131D}"/>
                  </a:ext>
                </a:extLst>
              </p:cNvPr>
              <p:cNvSpPr/>
              <p:nvPr/>
            </p:nvSpPr>
            <p:spPr>
              <a:xfrm>
                <a:off x="6788471" y="4523776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Main_code.ll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0" name="文本框 1079">
                <a:extLst>
                  <a:ext uri="{FF2B5EF4-FFF2-40B4-BE49-F238E27FC236}">
                    <a16:creationId xmlns:a16="http://schemas.microsoft.com/office/drawing/2014/main" id="{ECBD664B-5B8E-B83F-0EF3-8DB43A687B15}"/>
                  </a:ext>
                </a:extLst>
              </p:cNvPr>
              <p:cNvSpPr txBox="1"/>
              <p:nvPr/>
            </p:nvSpPr>
            <p:spPr>
              <a:xfrm>
                <a:off x="6757968" y="4818538"/>
                <a:ext cx="1616485" cy="128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add i32 %15, %16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store volatile i32 %17, i32* %7, align 4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       </a:t>
                </a:r>
              </a:p>
            </p:txBody>
          </p:sp>
        </p:grpSp>
        <p:sp>
          <p:nvSpPr>
            <p:cNvPr id="1081" name="文本框 1080">
              <a:extLst>
                <a:ext uri="{FF2B5EF4-FFF2-40B4-BE49-F238E27FC236}">
                  <a16:creationId xmlns:a16="http://schemas.microsoft.com/office/drawing/2014/main" id="{BAEBF379-A28D-1E57-B3CC-DBB84A752168}"/>
                </a:ext>
              </a:extLst>
            </p:cNvPr>
            <p:cNvSpPr txBox="1"/>
            <p:nvPr/>
          </p:nvSpPr>
          <p:spPr>
            <a:xfrm>
              <a:off x="7468847" y="500136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2" name="文本框 1081">
              <a:extLst>
                <a:ext uri="{FF2B5EF4-FFF2-40B4-BE49-F238E27FC236}">
                  <a16:creationId xmlns:a16="http://schemas.microsoft.com/office/drawing/2014/main" id="{EB67518B-6845-E63C-D261-6BEE18A6C825}"/>
                </a:ext>
              </a:extLst>
            </p:cNvPr>
            <p:cNvSpPr txBox="1"/>
            <p:nvPr/>
          </p:nvSpPr>
          <p:spPr>
            <a:xfrm>
              <a:off x="7477695" y="584981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0" name="文本框 1089">
              <a:extLst>
                <a:ext uri="{FF2B5EF4-FFF2-40B4-BE49-F238E27FC236}">
                  <a16:creationId xmlns:a16="http://schemas.microsoft.com/office/drawing/2014/main" id="{42C1D023-F4DF-444A-B328-6BD51130B613}"/>
                </a:ext>
              </a:extLst>
            </p:cNvPr>
            <p:cNvSpPr txBox="1"/>
            <p:nvPr/>
          </p:nvSpPr>
          <p:spPr>
            <a:xfrm>
              <a:off x="8463789" y="4740977"/>
              <a:ext cx="1418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Tool:</a:t>
              </a:r>
            </a:p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Clang Compiler</a:t>
              </a:r>
              <a:endParaRPr lang="zh-CN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73CA1272-BBD4-0EA9-1530-D0688E978C31}"/>
                </a:ext>
              </a:extLst>
            </p:cNvPr>
            <p:cNvGrpSpPr/>
            <p:nvPr/>
          </p:nvGrpSpPr>
          <p:grpSpPr>
            <a:xfrm>
              <a:off x="4225758" y="4488644"/>
              <a:ext cx="1332475" cy="1608224"/>
              <a:chOff x="3066651" y="4608980"/>
              <a:chExt cx="1332475" cy="1608224"/>
            </a:xfrm>
          </p:grpSpPr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0214DC0D-D2ED-7931-996A-D6BBEE4DA080}"/>
                  </a:ext>
                </a:extLst>
              </p:cNvPr>
              <p:cNvSpPr/>
              <p:nvPr/>
            </p:nvSpPr>
            <p:spPr>
              <a:xfrm>
                <a:off x="3066651" y="4608980"/>
                <a:ext cx="1332475" cy="16082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094" name="直接连接符 1093">
                <a:extLst>
                  <a:ext uri="{FF2B5EF4-FFF2-40B4-BE49-F238E27FC236}">
                    <a16:creationId xmlns:a16="http://schemas.microsoft.com/office/drawing/2014/main" id="{F550FBFD-2758-F33E-5A88-27A2EA3C2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651" y="4923983"/>
                <a:ext cx="1332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文本框 1096">
                <a:extLst>
                  <a:ext uri="{FF2B5EF4-FFF2-40B4-BE49-F238E27FC236}">
                    <a16:creationId xmlns:a16="http://schemas.microsoft.com/office/drawing/2014/main" id="{47A5B864-5E80-EC03-2F29-641A9A1773DB}"/>
                  </a:ext>
                </a:extLst>
              </p:cNvPr>
              <p:cNvSpPr txBox="1"/>
              <p:nvPr/>
            </p:nvSpPr>
            <p:spPr>
              <a:xfrm>
                <a:off x="3077085" y="4627068"/>
                <a:ext cx="1306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powerPreditor</a:t>
                </a:r>
              </a:p>
            </p:txBody>
          </p:sp>
          <p:sp>
            <p:nvSpPr>
              <p:cNvPr id="1098" name="矩形: 圆角 1097">
                <a:extLst>
                  <a:ext uri="{FF2B5EF4-FFF2-40B4-BE49-F238E27FC236}">
                    <a16:creationId xmlns:a16="http://schemas.microsoft.com/office/drawing/2014/main" id="{82D2121A-BE2D-403C-F33B-612CD691AA26}"/>
                  </a:ext>
                </a:extLst>
              </p:cNvPr>
              <p:cNvSpPr/>
              <p:nvPr/>
            </p:nvSpPr>
            <p:spPr>
              <a:xfrm>
                <a:off x="3099444" y="4990624"/>
                <a:ext cx="1266888" cy="25061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Loop Extraction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99" name="矩形: 圆角 1098">
                <a:extLst>
                  <a:ext uri="{FF2B5EF4-FFF2-40B4-BE49-F238E27FC236}">
                    <a16:creationId xmlns:a16="http://schemas.microsoft.com/office/drawing/2014/main" id="{1102563E-94CD-AFC4-1C1E-47D8DCA2B7A8}"/>
                  </a:ext>
                </a:extLst>
              </p:cNvPr>
              <p:cNvSpPr/>
              <p:nvPr/>
            </p:nvSpPr>
            <p:spPr>
              <a:xfrm>
                <a:off x="3097897" y="5291902"/>
                <a:ext cx="126843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Code Analysis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0" name="矩形: 圆角 1099">
                <a:extLst>
                  <a:ext uri="{FF2B5EF4-FFF2-40B4-BE49-F238E27FC236}">
                    <a16:creationId xmlns:a16="http://schemas.microsoft.com/office/drawing/2014/main" id="{F1C8E625-2C91-4E1C-8551-A6F0A9A1100B}"/>
                  </a:ext>
                </a:extLst>
              </p:cNvPr>
              <p:cNvSpPr/>
              <p:nvPr/>
            </p:nvSpPr>
            <p:spPr>
              <a:xfrm>
                <a:off x="3097897" y="5597867"/>
                <a:ext cx="126843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Data Edit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矩形: 圆角 1100">
                <a:extLst>
                  <a:ext uri="{FF2B5EF4-FFF2-40B4-BE49-F238E27FC236}">
                    <a16:creationId xmlns:a16="http://schemas.microsoft.com/office/drawing/2014/main" id="{D3EF871B-A8E4-B853-054A-82296B7C4597}"/>
                  </a:ext>
                </a:extLst>
              </p:cNvPr>
              <p:cNvSpPr/>
              <p:nvPr/>
            </p:nvSpPr>
            <p:spPr>
              <a:xfrm>
                <a:off x="3094157" y="5902203"/>
                <a:ext cx="127217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Cost Estimate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06" name="直接箭头连接符 1105">
              <a:extLst>
                <a:ext uri="{FF2B5EF4-FFF2-40B4-BE49-F238E27FC236}">
                  <a16:creationId xmlns:a16="http://schemas.microsoft.com/office/drawing/2014/main" id="{A0688AF5-7919-50EC-3CC3-73CA91EB2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321" y="4071862"/>
              <a:ext cx="1336030" cy="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0" name="矩形: 圆角 1129">
              <a:extLst>
                <a:ext uri="{FF2B5EF4-FFF2-40B4-BE49-F238E27FC236}">
                  <a16:creationId xmlns:a16="http://schemas.microsoft.com/office/drawing/2014/main" id="{09D510DE-0F9D-EDBE-C7A6-F0D850887E21}"/>
                </a:ext>
              </a:extLst>
            </p:cNvPr>
            <p:cNvSpPr/>
            <p:nvPr/>
          </p:nvSpPr>
          <p:spPr>
            <a:xfrm>
              <a:off x="8617399" y="2558991"/>
              <a:ext cx="1168488" cy="2378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Processing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2A159370-B2F8-AB2A-8425-2AB08BD3BC9D}"/>
                </a:ext>
              </a:extLst>
            </p:cNvPr>
            <p:cNvSpPr/>
            <p:nvPr/>
          </p:nvSpPr>
          <p:spPr>
            <a:xfrm>
              <a:off x="8617399" y="2869114"/>
              <a:ext cx="1168488" cy="2417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2" name="矩形: 剪去单角 1131">
              <a:extLst>
                <a:ext uri="{FF2B5EF4-FFF2-40B4-BE49-F238E27FC236}">
                  <a16:creationId xmlns:a16="http://schemas.microsoft.com/office/drawing/2014/main" id="{C15EC341-0A6A-8333-335B-C3CACA54B593}"/>
                </a:ext>
              </a:extLst>
            </p:cNvPr>
            <p:cNvSpPr/>
            <p:nvPr/>
          </p:nvSpPr>
          <p:spPr>
            <a:xfrm>
              <a:off x="8617399" y="2241208"/>
              <a:ext cx="1168488" cy="233687"/>
            </a:xfrm>
            <a:prstGeom prst="snip1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File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44" name="组合 1143">
              <a:extLst>
                <a:ext uri="{FF2B5EF4-FFF2-40B4-BE49-F238E27FC236}">
                  <a16:creationId xmlns:a16="http://schemas.microsoft.com/office/drawing/2014/main" id="{691E0EDF-1BFA-6C28-0115-6A8510248389}"/>
                </a:ext>
              </a:extLst>
            </p:cNvPr>
            <p:cNvGrpSpPr/>
            <p:nvPr/>
          </p:nvGrpSpPr>
          <p:grpSpPr>
            <a:xfrm>
              <a:off x="10096543" y="2204971"/>
              <a:ext cx="1197226" cy="712578"/>
              <a:chOff x="10143588" y="155602"/>
              <a:chExt cx="1468602" cy="865215"/>
            </a:xfrm>
          </p:grpSpPr>
          <p:cxnSp>
            <p:nvCxnSpPr>
              <p:cNvPr id="1133" name="直接箭头连接符 1132">
                <a:extLst>
                  <a:ext uri="{FF2B5EF4-FFF2-40B4-BE49-F238E27FC236}">
                    <a16:creationId xmlns:a16="http://schemas.microsoft.com/office/drawing/2014/main" id="{4802685A-836E-1EA2-429D-FE6187F2C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995996"/>
                <a:ext cx="1468602" cy="14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4" name="直接箭头连接符 1133">
                <a:extLst>
                  <a:ext uri="{FF2B5EF4-FFF2-40B4-BE49-F238E27FC236}">
                    <a16:creationId xmlns:a16="http://schemas.microsoft.com/office/drawing/2014/main" id="{7086F7AB-8E80-72CD-FED4-4A26D06B8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516175"/>
                <a:ext cx="146860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AFC2D73B-C27B-FB96-599E-DAB69F322F05}"/>
                  </a:ext>
                </a:extLst>
              </p:cNvPr>
              <p:cNvSpPr txBox="1"/>
              <p:nvPr/>
            </p:nvSpPr>
            <p:spPr>
              <a:xfrm>
                <a:off x="10153398" y="155602"/>
                <a:ext cx="1381510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Input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36" name="文本框 1135">
                <a:extLst>
                  <a:ext uri="{FF2B5EF4-FFF2-40B4-BE49-F238E27FC236}">
                    <a16:creationId xmlns:a16="http://schemas.microsoft.com/office/drawing/2014/main" id="{DDBEE4ED-CAC9-01BC-C932-1DEA5ED74F45}"/>
                  </a:ext>
                </a:extLst>
              </p:cNvPr>
              <p:cNvSpPr txBox="1"/>
              <p:nvPr/>
            </p:nvSpPr>
            <p:spPr>
              <a:xfrm>
                <a:off x="10195144" y="647113"/>
                <a:ext cx="1417046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Output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id="{4125705A-32BD-16E7-6796-55AE42D0289C}"/>
                </a:ext>
              </a:extLst>
            </p:cNvPr>
            <p:cNvSpPr/>
            <p:nvPr/>
          </p:nvSpPr>
          <p:spPr>
            <a:xfrm>
              <a:off x="1358832" y="3792473"/>
              <a:ext cx="2194489" cy="515954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16D014F-FD0E-7B7F-6279-F4A6F61216C4}"/>
                </a:ext>
              </a:extLst>
            </p:cNvPr>
            <p:cNvGrpSpPr/>
            <p:nvPr/>
          </p:nvGrpSpPr>
          <p:grpSpPr>
            <a:xfrm>
              <a:off x="9946094" y="4427506"/>
              <a:ext cx="1409368" cy="1713716"/>
              <a:chOff x="10191722" y="4450578"/>
              <a:chExt cx="1409368" cy="1713716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0191722" y="4538825"/>
                <a:ext cx="1332475" cy="1519302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0336857" y="4450578"/>
                <a:ext cx="866445" cy="2591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 Code</a:t>
                </a:r>
                <a:endPara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0247835" y="4764907"/>
                <a:ext cx="1220246" cy="218112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Main_code.c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文本框 1041">
                <a:extLst>
                  <a:ext uri="{FF2B5EF4-FFF2-40B4-BE49-F238E27FC236}">
                    <a16:creationId xmlns:a16="http://schemas.microsoft.com/office/drawing/2014/main" id="{D4419EED-498A-0B97-483E-1959C7B830D5}"/>
                  </a:ext>
                </a:extLst>
              </p:cNvPr>
              <p:cNvSpPr txBox="1"/>
              <p:nvPr/>
            </p:nvSpPr>
            <p:spPr>
              <a:xfrm>
                <a:off x="10283306" y="4963965"/>
                <a:ext cx="1317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#include “</a:t>
                </a:r>
                <a:r>
                  <a:rPr lang="en-US" altLang="zh-CN" sz="9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Target.c</a:t>
                </a:r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”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#include “</a:t>
                </a:r>
                <a:r>
                  <a:rPr lang="en-US" altLang="zh-CN" sz="9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Target.h</a:t>
                </a:r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”</a:t>
                </a:r>
              </a:p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Int</a:t>
                </a:r>
                <a:r>
                  <a:rPr lang="ja-JP" altLang="en-US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main{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function();</a:t>
                </a:r>
              </a:p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       </a:t>
                </a: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0623157" y="562930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……</a:t>
                </a:r>
                <a:endParaRPr lang="zh-CN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CA5D1DB-EFC6-B352-B344-4B6DE9196AFC}"/>
                  </a:ext>
                </a:extLst>
              </p:cNvPr>
              <p:cNvSpPr txBox="1"/>
              <p:nvPr/>
            </p:nvSpPr>
            <p:spPr>
              <a:xfrm>
                <a:off x="10631278" y="583014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……</a:t>
                </a:r>
                <a:endParaRPr lang="zh-CN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4027081-B469-D4D4-8C12-DC7AF0D67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345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58CB8E2-1623-810F-B4F0-1DEF4BFDC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079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BEC22BB-EB56-137B-798E-356A59854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08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297E4218-EF3B-A1F2-DFD8-9D093AAA77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67164" y="4284545"/>
              <a:ext cx="44437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C153C210-4A38-C4FA-3C93-0262D95784F5}"/>
                </a:ext>
              </a:extLst>
            </p:cNvPr>
            <p:cNvSpPr txBox="1"/>
            <p:nvPr/>
          </p:nvSpPr>
          <p:spPr>
            <a:xfrm>
              <a:off x="1527782" y="3773879"/>
              <a:ext cx="187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Prediction of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Energy Consumption 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" name="矩形: 剪去单角 25">
              <a:extLst>
                <a:ext uri="{FF2B5EF4-FFF2-40B4-BE49-F238E27FC236}">
                  <a16:creationId xmlns:a16="http://schemas.microsoft.com/office/drawing/2014/main" id="{B6E4EF38-E1F1-C149-1AC9-7307950C0607}"/>
                </a:ext>
              </a:extLst>
            </p:cNvPr>
            <p:cNvSpPr/>
            <p:nvPr/>
          </p:nvSpPr>
          <p:spPr>
            <a:xfrm>
              <a:off x="4534616" y="2255056"/>
              <a:ext cx="1332475" cy="51169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Generated</a:t>
              </a:r>
              <a:b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</a:b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5BFE5E7-4E49-7C3A-01A4-69814A0EE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376" y="2763596"/>
              <a:ext cx="0" cy="511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7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D592516-412F-EC18-FD10-9DBD8DC381B0}"/>
              </a:ext>
            </a:extLst>
          </p:cNvPr>
          <p:cNvGrpSpPr/>
          <p:nvPr/>
        </p:nvGrpSpPr>
        <p:grpSpPr>
          <a:xfrm>
            <a:off x="1358832" y="2204971"/>
            <a:ext cx="9996630" cy="3936251"/>
            <a:chOff x="1358832" y="2204971"/>
            <a:chExt cx="9996630" cy="3936251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361490" y="4549644"/>
              <a:ext cx="1332475" cy="151930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506625" y="4461397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Schema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643652" y="5682562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565317" y="549604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505258" y="5304356"/>
              <a:ext cx="749062" cy="21811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391575" y="4771467"/>
              <a:ext cx="1268517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Operations’s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 Consumption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Relative Contents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818643" y="5824526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15008DE3-B233-F48C-1260-F0CB341BE739}"/>
                </a:ext>
              </a:extLst>
            </p:cNvPr>
            <p:cNvSpPr/>
            <p:nvPr/>
          </p:nvSpPr>
          <p:spPr>
            <a:xfrm>
              <a:off x="4534616" y="3284793"/>
              <a:ext cx="1344265" cy="50166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Block Extract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(Function Call)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16E8F9BC-E210-B2DB-212C-8B66165444B0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5878881" y="3535627"/>
              <a:ext cx="4714518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直接箭头连接符 1031">
              <a:extLst>
                <a:ext uri="{FF2B5EF4-FFF2-40B4-BE49-F238E27FC236}">
                  <a16:creationId xmlns:a16="http://schemas.microsoft.com/office/drawing/2014/main" id="{00D9253A-D8C0-9795-3DE4-344BD8A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50" y="3535627"/>
              <a:ext cx="5449" cy="891879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3F7E4B70-681C-BC22-03BB-C6964AE92DB0}"/>
                </a:ext>
              </a:extLst>
            </p:cNvPr>
            <p:cNvGrpSpPr/>
            <p:nvPr/>
          </p:nvGrpSpPr>
          <p:grpSpPr>
            <a:xfrm>
              <a:off x="7078316" y="4461397"/>
              <a:ext cx="1349029" cy="1635471"/>
              <a:chOff x="6719639" y="4122020"/>
              <a:chExt cx="1654814" cy="1985794"/>
            </a:xfrm>
          </p:grpSpPr>
          <p:grpSp>
            <p:nvGrpSpPr>
              <p:cNvPr id="1061" name="组合 1060">
                <a:extLst>
                  <a:ext uri="{FF2B5EF4-FFF2-40B4-BE49-F238E27FC236}">
                    <a16:creationId xmlns:a16="http://schemas.microsoft.com/office/drawing/2014/main" id="{A4654821-F7C4-457B-5A19-D6A0D0223C15}"/>
                  </a:ext>
                </a:extLst>
              </p:cNvPr>
              <p:cNvGrpSpPr/>
              <p:nvPr/>
            </p:nvGrpSpPr>
            <p:grpSpPr>
              <a:xfrm>
                <a:off x="6719639" y="4122020"/>
                <a:ext cx="1634507" cy="1951893"/>
                <a:chOff x="1134191" y="1977242"/>
                <a:chExt cx="1634507" cy="1951893"/>
              </a:xfrm>
            </p:grpSpPr>
            <p:sp>
              <p:nvSpPr>
                <p:cNvPr id="1062" name="矩形: 剪去单角 1061">
                  <a:extLst>
                    <a:ext uri="{FF2B5EF4-FFF2-40B4-BE49-F238E27FC236}">
                      <a16:creationId xmlns:a16="http://schemas.microsoft.com/office/drawing/2014/main" id="{4924E798-8228-A359-9EA9-D66A54D9FFE8}"/>
                    </a:ext>
                  </a:extLst>
                </p:cNvPr>
                <p:cNvSpPr/>
                <p:nvPr/>
              </p:nvSpPr>
              <p:spPr>
                <a:xfrm>
                  <a:off x="1134191" y="2084392"/>
                  <a:ext cx="1634507" cy="1844743"/>
                </a:xfrm>
                <a:prstGeom prst="snip1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0857EA42-89E0-B993-B40B-A44B568C4F46}"/>
                    </a:ext>
                  </a:extLst>
                </p:cNvPr>
                <p:cNvSpPr/>
                <p:nvPr/>
              </p:nvSpPr>
              <p:spPr>
                <a:xfrm>
                  <a:off x="1303510" y="1977242"/>
                  <a:ext cx="1071556" cy="3146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eiryo" panose="020B0604030504040204" pitchFamily="34" charset="-128"/>
                      <a:cs typeface="Arial" panose="020B0604020202020204" pitchFamily="34" charset="0"/>
                    </a:rPr>
                    <a:t>LLVM-IR</a:t>
                  </a:r>
                  <a:endParaRPr lang="zh-CN" altLang="en-US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9" name="矩形: 剪去单角 1078">
                <a:extLst>
                  <a:ext uri="{FF2B5EF4-FFF2-40B4-BE49-F238E27FC236}">
                    <a16:creationId xmlns:a16="http://schemas.microsoft.com/office/drawing/2014/main" id="{EF0C06D6-65E5-1989-C1D3-E9E63133131D}"/>
                  </a:ext>
                </a:extLst>
              </p:cNvPr>
              <p:cNvSpPr/>
              <p:nvPr/>
            </p:nvSpPr>
            <p:spPr>
              <a:xfrm>
                <a:off x="6788471" y="4523776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Main_code.ll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0" name="文本框 1079">
                <a:extLst>
                  <a:ext uri="{FF2B5EF4-FFF2-40B4-BE49-F238E27FC236}">
                    <a16:creationId xmlns:a16="http://schemas.microsoft.com/office/drawing/2014/main" id="{ECBD664B-5B8E-B83F-0EF3-8DB43A687B15}"/>
                  </a:ext>
                </a:extLst>
              </p:cNvPr>
              <p:cNvSpPr txBox="1"/>
              <p:nvPr/>
            </p:nvSpPr>
            <p:spPr>
              <a:xfrm>
                <a:off x="6757968" y="4818538"/>
                <a:ext cx="1616485" cy="128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load volatile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add i32 %15, %16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store volatile i32 %17, i32* %7, align 4</a:t>
                </a:r>
              </a:p>
              <a:p>
                <a:r>
                  <a:rPr lang="en-US" altLang="zh-CN" sz="9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           </a:t>
                </a:r>
              </a:p>
            </p:txBody>
          </p:sp>
        </p:grpSp>
        <p:sp>
          <p:nvSpPr>
            <p:cNvPr id="1081" name="文本框 1080">
              <a:extLst>
                <a:ext uri="{FF2B5EF4-FFF2-40B4-BE49-F238E27FC236}">
                  <a16:creationId xmlns:a16="http://schemas.microsoft.com/office/drawing/2014/main" id="{BAEBF379-A28D-1E57-B3CC-DBB84A752168}"/>
                </a:ext>
              </a:extLst>
            </p:cNvPr>
            <p:cNvSpPr txBox="1"/>
            <p:nvPr/>
          </p:nvSpPr>
          <p:spPr>
            <a:xfrm>
              <a:off x="7468847" y="500136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2" name="文本框 1081">
              <a:extLst>
                <a:ext uri="{FF2B5EF4-FFF2-40B4-BE49-F238E27FC236}">
                  <a16:creationId xmlns:a16="http://schemas.microsoft.com/office/drawing/2014/main" id="{EB67518B-6845-E63C-D261-6BEE18A6C825}"/>
                </a:ext>
              </a:extLst>
            </p:cNvPr>
            <p:cNvSpPr txBox="1"/>
            <p:nvPr/>
          </p:nvSpPr>
          <p:spPr>
            <a:xfrm>
              <a:off x="7477695" y="584981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0" name="文本框 1089">
              <a:extLst>
                <a:ext uri="{FF2B5EF4-FFF2-40B4-BE49-F238E27FC236}">
                  <a16:creationId xmlns:a16="http://schemas.microsoft.com/office/drawing/2014/main" id="{42C1D023-F4DF-444A-B328-6BD51130B613}"/>
                </a:ext>
              </a:extLst>
            </p:cNvPr>
            <p:cNvSpPr txBox="1"/>
            <p:nvPr/>
          </p:nvSpPr>
          <p:spPr>
            <a:xfrm>
              <a:off x="8463789" y="4740977"/>
              <a:ext cx="1418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Tool:</a:t>
              </a:r>
            </a:p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Clang Compiler</a:t>
              </a:r>
              <a:endParaRPr lang="zh-CN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73CA1272-BBD4-0EA9-1530-D0688E978C31}"/>
                </a:ext>
              </a:extLst>
            </p:cNvPr>
            <p:cNvGrpSpPr/>
            <p:nvPr/>
          </p:nvGrpSpPr>
          <p:grpSpPr>
            <a:xfrm>
              <a:off x="4225758" y="4488644"/>
              <a:ext cx="1332475" cy="1608224"/>
              <a:chOff x="3066651" y="4608980"/>
              <a:chExt cx="1332475" cy="1608224"/>
            </a:xfrm>
          </p:grpSpPr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0214DC0D-D2ED-7931-996A-D6BBEE4DA080}"/>
                  </a:ext>
                </a:extLst>
              </p:cNvPr>
              <p:cNvSpPr/>
              <p:nvPr/>
            </p:nvSpPr>
            <p:spPr>
              <a:xfrm>
                <a:off x="3066651" y="4608980"/>
                <a:ext cx="1332475" cy="16082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094" name="直接连接符 1093">
                <a:extLst>
                  <a:ext uri="{FF2B5EF4-FFF2-40B4-BE49-F238E27FC236}">
                    <a16:creationId xmlns:a16="http://schemas.microsoft.com/office/drawing/2014/main" id="{F550FBFD-2758-F33E-5A88-27A2EA3C2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651" y="4923983"/>
                <a:ext cx="1332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文本框 1096">
                <a:extLst>
                  <a:ext uri="{FF2B5EF4-FFF2-40B4-BE49-F238E27FC236}">
                    <a16:creationId xmlns:a16="http://schemas.microsoft.com/office/drawing/2014/main" id="{47A5B864-5E80-EC03-2F29-641A9A1773DB}"/>
                  </a:ext>
                </a:extLst>
              </p:cNvPr>
              <p:cNvSpPr txBox="1"/>
              <p:nvPr/>
            </p:nvSpPr>
            <p:spPr>
              <a:xfrm>
                <a:off x="3077085" y="4627068"/>
                <a:ext cx="1306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powerPreditor</a:t>
                </a:r>
              </a:p>
            </p:txBody>
          </p:sp>
          <p:sp>
            <p:nvSpPr>
              <p:cNvPr id="1098" name="矩形: 圆角 1097">
                <a:extLst>
                  <a:ext uri="{FF2B5EF4-FFF2-40B4-BE49-F238E27FC236}">
                    <a16:creationId xmlns:a16="http://schemas.microsoft.com/office/drawing/2014/main" id="{82D2121A-BE2D-403C-F33B-612CD691AA26}"/>
                  </a:ext>
                </a:extLst>
              </p:cNvPr>
              <p:cNvSpPr/>
              <p:nvPr/>
            </p:nvSpPr>
            <p:spPr>
              <a:xfrm>
                <a:off x="3099444" y="4990624"/>
                <a:ext cx="1266888" cy="25061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Loop Extraction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99" name="矩形: 圆角 1098">
                <a:extLst>
                  <a:ext uri="{FF2B5EF4-FFF2-40B4-BE49-F238E27FC236}">
                    <a16:creationId xmlns:a16="http://schemas.microsoft.com/office/drawing/2014/main" id="{1102563E-94CD-AFC4-1C1E-47D8DCA2B7A8}"/>
                  </a:ext>
                </a:extLst>
              </p:cNvPr>
              <p:cNvSpPr/>
              <p:nvPr/>
            </p:nvSpPr>
            <p:spPr>
              <a:xfrm>
                <a:off x="3097897" y="5291902"/>
                <a:ext cx="126843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Code Analysis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0" name="矩形: 圆角 1099">
                <a:extLst>
                  <a:ext uri="{FF2B5EF4-FFF2-40B4-BE49-F238E27FC236}">
                    <a16:creationId xmlns:a16="http://schemas.microsoft.com/office/drawing/2014/main" id="{F1C8E625-2C91-4E1C-8551-A6F0A9A1100B}"/>
                  </a:ext>
                </a:extLst>
              </p:cNvPr>
              <p:cNvSpPr/>
              <p:nvPr/>
            </p:nvSpPr>
            <p:spPr>
              <a:xfrm>
                <a:off x="3097897" y="5597867"/>
                <a:ext cx="126843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Data Edit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矩形: 圆角 1100">
                <a:extLst>
                  <a:ext uri="{FF2B5EF4-FFF2-40B4-BE49-F238E27FC236}">
                    <a16:creationId xmlns:a16="http://schemas.microsoft.com/office/drawing/2014/main" id="{D3EF871B-A8E4-B853-054A-82296B7C4597}"/>
                  </a:ext>
                </a:extLst>
              </p:cNvPr>
              <p:cNvSpPr/>
              <p:nvPr/>
            </p:nvSpPr>
            <p:spPr>
              <a:xfrm>
                <a:off x="3094157" y="5902203"/>
                <a:ext cx="1272175" cy="2423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Cost Estimate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06" name="直接箭头连接符 1105">
              <a:extLst>
                <a:ext uri="{FF2B5EF4-FFF2-40B4-BE49-F238E27FC236}">
                  <a16:creationId xmlns:a16="http://schemas.microsoft.com/office/drawing/2014/main" id="{A0688AF5-7919-50EC-3CC3-73CA91EB2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321" y="4071862"/>
              <a:ext cx="1336030" cy="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0" name="矩形: 圆角 1129">
              <a:extLst>
                <a:ext uri="{FF2B5EF4-FFF2-40B4-BE49-F238E27FC236}">
                  <a16:creationId xmlns:a16="http://schemas.microsoft.com/office/drawing/2014/main" id="{09D510DE-0F9D-EDBE-C7A6-F0D850887E21}"/>
                </a:ext>
              </a:extLst>
            </p:cNvPr>
            <p:cNvSpPr/>
            <p:nvPr/>
          </p:nvSpPr>
          <p:spPr>
            <a:xfrm>
              <a:off x="8617399" y="2558991"/>
              <a:ext cx="1168488" cy="2378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Processing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2A159370-B2F8-AB2A-8425-2AB08BD3BC9D}"/>
                </a:ext>
              </a:extLst>
            </p:cNvPr>
            <p:cNvSpPr/>
            <p:nvPr/>
          </p:nvSpPr>
          <p:spPr>
            <a:xfrm>
              <a:off x="8617399" y="2869114"/>
              <a:ext cx="1168488" cy="2417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Tool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2" name="矩形: 剪去单角 1131">
              <a:extLst>
                <a:ext uri="{FF2B5EF4-FFF2-40B4-BE49-F238E27FC236}">
                  <a16:creationId xmlns:a16="http://schemas.microsoft.com/office/drawing/2014/main" id="{C15EC341-0A6A-8333-335B-C3CACA54B593}"/>
                </a:ext>
              </a:extLst>
            </p:cNvPr>
            <p:cNvSpPr/>
            <p:nvPr/>
          </p:nvSpPr>
          <p:spPr>
            <a:xfrm>
              <a:off x="8617399" y="2241208"/>
              <a:ext cx="1168488" cy="233687"/>
            </a:xfrm>
            <a:prstGeom prst="snip1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File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44" name="组合 1143">
              <a:extLst>
                <a:ext uri="{FF2B5EF4-FFF2-40B4-BE49-F238E27FC236}">
                  <a16:creationId xmlns:a16="http://schemas.microsoft.com/office/drawing/2014/main" id="{691E0EDF-1BFA-6C28-0115-6A8510248389}"/>
                </a:ext>
              </a:extLst>
            </p:cNvPr>
            <p:cNvGrpSpPr/>
            <p:nvPr/>
          </p:nvGrpSpPr>
          <p:grpSpPr>
            <a:xfrm>
              <a:off x="10096543" y="2204971"/>
              <a:ext cx="1197226" cy="712578"/>
              <a:chOff x="10143588" y="155602"/>
              <a:chExt cx="1468602" cy="865215"/>
            </a:xfrm>
          </p:grpSpPr>
          <p:cxnSp>
            <p:nvCxnSpPr>
              <p:cNvPr id="1133" name="直接箭头连接符 1132">
                <a:extLst>
                  <a:ext uri="{FF2B5EF4-FFF2-40B4-BE49-F238E27FC236}">
                    <a16:creationId xmlns:a16="http://schemas.microsoft.com/office/drawing/2014/main" id="{4802685A-836E-1EA2-429D-FE6187F2C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995996"/>
                <a:ext cx="1468602" cy="14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4" name="直接箭头连接符 1133">
                <a:extLst>
                  <a:ext uri="{FF2B5EF4-FFF2-40B4-BE49-F238E27FC236}">
                    <a16:creationId xmlns:a16="http://schemas.microsoft.com/office/drawing/2014/main" id="{7086F7AB-8E80-72CD-FED4-4A26D06B8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3588" y="516175"/>
                <a:ext cx="146860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AFC2D73B-C27B-FB96-599E-DAB69F322F05}"/>
                  </a:ext>
                </a:extLst>
              </p:cNvPr>
              <p:cNvSpPr txBox="1"/>
              <p:nvPr/>
            </p:nvSpPr>
            <p:spPr>
              <a:xfrm>
                <a:off x="10153398" y="155602"/>
                <a:ext cx="1381510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Input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36" name="文本框 1135">
                <a:extLst>
                  <a:ext uri="{FF2B5EF4-FFF2-40B4-BE49-F238E27FC236}">
                    <a16:creationId xmlns:a16="http://schemas.microsoft.com/office/drawing/2014/main" id="{DDBEE4ED-CAC9-01BC-C932-1DEA5ED74F45}"/>
                  </a:ext>
                </a:extLst>
              </p:cNvPr>
              <p:cNvSpPr txBox="1"/>
              <p:nvPr/>
            </p:nvSpPr>
            <p:spPr>
              <a:xfrm>
                <a:off x="10195144" y="647113"/>
                <a:ext cx="1417046" cy="37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Output Data</a:t>
                </a:r>
                <a:endParaRPr lang="zh-CN" altLang="en-US" sz="1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id="{4125705A-32BD-16E7-6796-55AE42D0289C}"/>
                </a:ext>
              </a:extLst>
            </p:cNvPr>
            <p:cNvSpPr/>
            <p:nvPr/>
          </p:nvSpPr>
          <p:spPr>
            <a:xfrm>
              <a:off x="1358832" y="3792473"/>
              <a:ext cx="2194489" cy="515954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4" name="矩形: 剪去单角 1033">
              <a:extLst>
                <a:ext uri="{FF2B5EF4-FFF2-40B4-BE49-F238E27FC236}">
                  <a16:creationId xmlns:a16="http://schemas.microsoft.com/office/drawing/2014/main" id="{B606856E-467C-014E-F077-9F99355BCF47}"/>
                </a:ext>
              </a:extLst>
            </p:cNvPr>
            <p:cNvSpPr/>
            <p:nvPr/>
          </p:nvSpPr>
          <p:spPr>
            <a:xfrm>
              <a:off x="9946094" y="4515753"/>
              <a:ext cx="1332475" cy="1519302"/>
            </a:xfrm>
            <a:prstGeom prst="snip1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5" name="矩形 1034">
              <a:extLst>
                <a:ext uri="{FF2B5EF4-FFF2-40B4-BE49-F238E27FC236}">
                  <a16:creationId xmlns:a16="http://schemas.microsoft.com/office/drawing/2014/main" id="{8510BB4D-DC7A-4359-2118-6806C759696A}"/>
                </a:ext>
              </a:extLst>
            </p:cNvPr>
            <p:cNvSpPr/>
            <p:nvPr/>
          </p:nvSpPr>
          <p:spPr>
            <a:xfrm>
              <a:off x="10091229" y="4427506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9" name="矩形: 剪去单角 1038">
              <a:extLst>
                <a:ext uri="{FF2B5EF4-FFF2-40B4-BE49-F238E27FC236}">
                  <a16:creationId xmlns:a16="http://schemas.microsoft.com/office/drawing/2014/main" id="{5AC5DE7D-0B8D-FA18-7D2B-2A01F62B136E}"/>
                </a:ext>
              </a:extLst>
            </p:cNvPr>
            <p:cNvSpPr/>
            <p:nvPr/>
          </p:nvSpPr>
          <p:spPr>
            <a:xfrm>
              <a:off x="10002207" y="4741835"/>
              <a:ext cx="1220246" cy="21811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Main_code.c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10037678" y="4940893"/>
              <a:ext cx="131778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Int</a:t>
              </a:r>
              <a:r>
                <a:rPr lang="ja-JP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ja-JP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main{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function();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       </a:t>
              </a:r>
            </a:p>
          </p:txBody>
        </p: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923D10AA-3969-48DA-6BB3-BFB34C7D457C}"/>
                </a:ext>
              </a:extLst>
            </p:cNvPr>
            <p:cNvSpPr txBox="1"/>
            <p:nvPr/>
          </p:nvSpPr>
          <p:spPr>
            <a:xfrm>
              <a:off x="10377529" y="5606232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CA5D1DB-EFC6-B352-B344-4B6DE9196AFC}"/>
                </a:ext>
              </a:extLst>
            </p:cNvPr>
            <p:cNvSpPr txBox="1"/>
            <p:nvPr/>
          </p:nvSpPr>
          <p:spPr>
            <a:xfrm>
              <a:off x="10385650" y="580707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4027081-B469-D4D4-8C12-DC7AF0D67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345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58CB8E2-1623-810F-B4F0-1DEF4BFDC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079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BEC22BB-EB56-137B-798E-356A59854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08" y="5254626"/>
              <a:ext cx="1494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297E4218-EF3B-A1F2-DFD8-9D093AAA77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67164" y="4284545"/>
              <a:ext cx="44437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C153C210-4A38-C4FA-3C93-0262D95784F5}"/>
                </a:ext>
              </a:extLst>
            </p:cNvPr>
            <p:cNvSpPr txBox="1"/>
            <p:nvPr/>
          </p:nvSpPr>
          <p:spPr>
            <a:xfrm>
              <a:off x="1527782" y="3773879"/>
              <a:ext cx="187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Prediction of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Energy Consumption 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" name="矩形: 剪去单角 25">
              <a:extLst>
                <a:ext uri="{FF2B5EF4-FFF2-40B4-BE49-F238E27FC236}">
                  <a16:creationId xmlns:a16="http://schemas.microsoft.com/office/drawing/2014/main" id="{B6E4EF38-E1F1-C149-1AC9-7307950C0607}"/>
                </a:ext>
              </a:extLst>
            </p:cNvPr>
            <p:cNvSpPr/>
            <p:nvPr/>
          </p:nvSpPr>
          <p:spPr>
            <a:xfrm>
              <a:off x="4534616" y="2255056"/>
              <a:ext cx="1332475" cy="511693"/>
            </a:xfrm>
            <a:prstGeom prst="snip1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Generated</a:t>
              </a:r>
              <a:b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</a:b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5BFE5E7-4E49-7C3A-01A4-69814A0EE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376" y="2763596"/>
              <a:ext cx="0" cy="51169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5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733</Words>
  <Application>Microsoft Office PowerPoint</Application>
  <PresentationFormat>宽屏</PresentationFormat>
  <Paragraphs>322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鈴 風</dc:creator>
  <cp:lastModifiedBy>YUE HOU</cp:lastModifiedBy>
  <cp:revision>18</cp:revision>
  <dcterms:created xsi:type="dcterms:W3CDTF">2024-02-07T12:49:05Z</dcterms:created>
  <dcterms:modified xsi:type="dcterms:W3CDTF">2024-05-11T12:32:57Z</dcterms:modified>
</cp:coreProperties>
</file>