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335" r:id="rId5"/>
    <p:sldId id="345" r:id="rId6"/>
    <p:sldId id="346" r:id="rId7"/>
    <p:sldId id="347" r:id="rId8"/>
    <p:sldId id="349" r:id="rId9"/>
    <p:sldId id="350" r:id="rId10"/>
    <p:sldId id="352" r:id="rId11"/>
    <p:sldId id="351" r:id="rId12"/>
  </p:sldIdLst>
  <p:sldSz cx="9144000" cy="6858000" type="screen4x3"/>
  <p:notesSz cx="6858000" cy="9313863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5488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3936"/>
        <p:guide orient="horz" pos="4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2412" y="54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2016-11-27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620713"/>
            <a:ext cx="40354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8" tIns="46374" rIns="92748" bIns="463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80776"/>
            <a:ext cx="5943600" cy="49673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748" tIns="46374" rIns="92748" bIns="4637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Rectangle 3"/>
          <p:cNvSpPr>
            <a:spLocks noGrp="1" noChangeArrowheads="1"/>
          </p:cNvSpPr>
          <p:nvPr>
            <p:ph type="body" idx="3"/>
          </p:nvPr>
        </p:nvSpPr>
        <p:spPr>
          <a:xfrm>
            <a:off x="598488" y="4656935"/>
            <a:ext cx="5954713" cy="41912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989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6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725488"/>
            <a:ext cx="4846637" cy="3636962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4014" y="4605617"/>
            <a:ext cx="5306786" cy="4366676"/>
          </a:xfrm>
        </p:spPr>
        <p:txBody>
          <a:bodyPr/>
          <a:lstStyle/>
          <a:p>
            <a:pPr>
              <a:spcBef>
                <a:spcPct val="6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59734"/>
            <a:ext cx="8258175" cy="3810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990600"/>
            <a:ext cx="6858000" cy="304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#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46" y="6417329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58094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58674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53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 Are Her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800600" y="1066800"/>
            <a:ext cx="3657600" cy="46482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 startAt="9"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9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lvl1pPr>
            <a:lvl2pPr marL="346075" indent="-342900">
              <a:buFont typeface="+mj-lt"/>
              <a:buAutoNum type="arabicPeriod"/>
              <a:defRPr/>
            </a:lvl2pPr>
            <a:lvl3pPr marL="628650" indent="-238125">
              <a:defRPr/>
            </a:lvl3pPr>
            <a:lvl6pPr marL="914400" indent="-231775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1"/>
            <a:r>
              <a:rPr lang="en-US" dirty="0" smtClean="0"/>
              <a:t>Numbered List</a:t>
            </a:r>
          </a:p>
          <a:p>
            <a:pPr lvl="2"/>
            <a:r>
              <a:rPr lang="en-US" dirty="0" smtClean="0"/>
              <a:t>Bullet</a:t>
            </a:r>
          </a:p>
          <a:p>
            <a:pPr lvl="5"/>
            <a:r>
              <a:rPr lang="en-US" dirty="0" smtClean="0"/>
              <a:t>Bullet</a:t>
            </a:r>
          </a:p>
          <a:p>
            <a:pPr lvl="1"/>
            <a:r>
              <a:rPr lang="en-US" dirty="0" smtClean="0"/>
              <a:t>Numbered List</a:t>
            </a:r>
          </a:p>
        </p:txBody>
      </p:sp>
    </p:spTree>
    <p:extLst>
      <p:ext uri="{BB962C8B-B14F-4D97-AF65-F5344CB8AC3E}">
        <p14:creationId xmlns:p14="http://schemas.microsoft.com/office/powerpoint/2010/main" val="11993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6" y="1676400"/>
            <a:ext cx="5711033" cy="1752600"/>
          </a:xfrm>
        </p:spPr>
        <p:txBody>
          <a:bodyPr anchor="b"/>
          <a:lstStyle>
            <a:lvl1pPr algn="l">
              <a:defRPr sz="2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450335" y="66583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6" name="Date Placeholder 8"/>
          <p:cNvSpPr txBox="1">
            <a:spLocks/>
          </p:cNvSpPr>
          <p:nvPr userDrawn="1"/>
        </p:nvSpPr>
        <p:spPr bwMode="white">
          <a:xfrm>
            <a:off x="81534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914400"/>
            <a:ext cx="3931920" cy="5105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DO NOT USE THIS PAGE IN LAYOUTS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824" y="1421398"/>
            <a:ext cx="8153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+mn-lt"/>
                <a:ea typeface="+mn-ea"/>
              </a:rPr>
              <a:t>Revision Status: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February 10, 2015 –  Added animation symbol to footer</a:t>
            </a:r>
            <a:endParaRPr lang="en-US" sz="1600" kern="1200" baseline="0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5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70" r="12185" b="17580"/>
          <a:stretch/>
        </p:blipFill>
        <p:spPr bwMode="ltGray">
          <a:xfrm>
            <a:off x="7602416" y="5760720"/>
            <a:ext cx="155448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355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105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6"/>
            <a:r>
              <a:rPr lang="en-US" dirty="0" smtClean="0"/>
              <a:t>Fifth level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644612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58094" y="6647021"/>
            <a:ext cx="1751706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 smtClean="0">
                <a:solidFill>
                  <a:schemeClr val="tx2"/>
                </a:solidFill>
              </a:rPr>
              <a:t>© 2015</a:t>
            </a:r>
            <a:r>
              <a:rPr lang="en-US" sz="700" baseline="0" dirty="0" smtClean="0">
                <a:solidFill>
                  <a:schemeClr val="tx2"/>
                </a:solidFill>
              </a:rPr>
              <a:t> VMware Inc. All rights reserved.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09800" y="6446124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dirty="0" smtClean="0">
                <a:solidFill>
                  <a:schemeClr val="tx2"/>
                </a:solidFill>
              </a:rPr>
              <a:t>VMware vSphere: Troubleshoot Workshop</a:t>
            </a:r>
          </a:p>
        </p:txBody>
      </p:sp>
      <p:sp>
        <p:nvSpPr>
          <p:cNvPr id="22" name="Date Placeholder 8"/>
          <p:cNvSpPr txBox="1">
            <a:spLocks/>
          </p:cNvSpPr>
          <p:nvPr userDrawn="1"/>
        </p:nvSpPr>
        <p:spPr bwMode="white">
          <a:xfrm>
            <a:off x="7467600" y="6446124"/>
            <a:ext cx="609600" cy="25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</a:t>
            </a: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7" r:id="rId4"/>
    <p:sldLayoutId id="2147483694" r:id="rId5"/>
    <p:sldLayoutId id="2147483689" r:id="rId6"/>
    <p:sldLayoutId id="2147483690" r:id="rId7"/>
    <p:sldLayoutId id="2147483692" r:id="rId8"/>
    <p:sldLayoutId id="214748369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Tx/>
        <a:buSzPct val="90000"/>
        <a:buFontTx/>
        <a:buNone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28600" indent="-222250" algn="l" defTabSz="914400" rtl="0" eaLnBrk="1" latinLnBrk="0" hangingPunct="1">
        <a:lnSpc>
          <a:spcPct val="90000"/>
        </a:lnSpc>
        <a:spcBef>
          <a:spcPts val="800"/>
        </a:spcBef>
        <a:buClrTx/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238125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742950" indent="-1920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242888" algn="l" defTabSz="85725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52538" indent="-182563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support/pubs/vsphere%20-esxi-vcenter-server-6-pub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vmware.com/education/" TargetMode="External"/><Relationship Id="rId3" Type="http://schemas.openxmlformats.org/officeDocument/2006/relationships/hyperlink" Target="http://blogs.vmware.com/vsphere/" TargetMode="External"/><Relationship Id="rId7" Type="http://schemas.openxmlformats.org/officeDocument/2006/relationships/hyperlink" Target="http://mylearn.vmware.com/portals/certific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mware.com/education" TargetMode="External"/><Relationship Id="rId5" Type="http://schemas.openxmlformats.org/officeDocument/2006/relationships/hyperlink" Target="http://www.vmware.com/support" TargetMode="External"/><Relationship Id="rId4" Type="http://schemas.openxmlformats.org/officeDocument/2006/relationships/hyperlink" Target="http://communities.vmwar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1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5" y="2171700"/>
            <a:ext cx="8839200" cy="46166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VMware vSphere: </a:t>
            </a:r>
            <a:endParaRPr lang="en-US" dirty="0" smtClean="0"/>
          </a:p>
          <a:p>
            <a:r>
              <a:rPr lang="en-US" altLang="zh-CN" dirty="0"/>
              <a:t>Troubleshooting Workshop</a:t>
            </a:r>
          </a:p>
        </p:txBody>
      </p:sp>
    </p:spTree>
    <p:extLst>
      <p:ext uri="{BB962C8B-B14F-4D97-AF65-F5344CB8AC3E}">
        <p14:creationId xmlns:p14="http://schemas.microsoft.com/office/powerpoint/2010/main" val="7478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hands-on workshop prepares experienced VMware vSphere® administrators for troubleshooting a variety of vSphere problems caused by misconfigurations and system failures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Learner </a:t>
            </a:r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r>
              <a:rPr lang="en-US" altLang="zh-CN" sz="1800" b="1" dirty="0">
                <a:latin typeface="Times New Roman" panose="02020603050405020304" pitchFamily="18" charset="0"/>
              </a:rPr>
              <a:t>By the end of this course, you should be able to meet the following objectives</a:t>
            </a:r>
            <a:endParaRPr lang="en-US" altLang="zh-CN" sz="1800" b="1" dirty="0" smtClean="0">
              <a:latin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Use the VMware vSphere® Web Client, the command line, and log files to configure or diagnose and correct problems in 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vSphere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networking problems </a:t>
            </a:r>
            <a:endParaRPr lang="en-US" altLang="zh-CN" sz="1400" dirty="0" smtClean="0">
              <a:latin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storage problems </a:t>
            </a:r>
            <a:endParaRPr lang="en-US" altLang="zh-CN" sz="1400" dirty="0" smtClean="0">
              <a:latin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VMware vSphere® High Availability 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problems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VMware vSphere® Distributed Resource 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Scheduler </a:t>
            </a:r>
            <a:r>
              <a:rPr lang="en-US" altLang="zh-CN" sz="1400" dirty="0">
                <a:latin typeface="Times New Roman" panose="02020603050405020304" pitchFamily="18" charset="0"/>
              </a:rPr>
              <a:t>problems </a:t>
            </a:r>
            <a:endParaRPr lang="en-US" altLang="zh-CN" sz="1400" dirty="0" smtClean="0">
              <a:latin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VMware vSphere® vMotion® 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problems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VMware vCenter 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Server </a:t>
            </a:r>
            <a:r>
              <a:rPr lang="en-US" altLang="zh-CN" sz="1400" dirty="0">
                <a:latin typeface="Times New Roman" panose="02020603050405020304" pitchFamily="18" charset="0"/>
              </a:rPr>
              <a:t>problems </a:t>
            </a:r>
            <a:endParaRPr lang="en-US" altLang="zh-CN" sz="1400" dirty="0" smtClean="0">
              <a:latin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VMware 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vCenter </a:t>
            </a:r>
            <a:r>
              <a:rPr lang="en-US" altLang="zh-CN" sz="1400" dirty="0">
                <a:latin typeface="Times New Roman" panose="02020603050405020304" pitchFamily="18" charset="0"/>
              </a:rPr>
              <a:t>Single 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Sign-On </a:t>
            </a:r>
            <a:r>
              <a:rPr lang="en-US" altLang="zh-CN" sz="1400" dirty="0">
                <a:latin typeface="Times New Roman" panose="02020603050405020304" pitchFamily="18" charset="0"/>
              </a:rPr>
              <a:t>and certificate problems </a:t>
            </a:r>
            <a:endParaRPr lang="en-US" altLang="zh-CN" sz="1400" dirty="0" smtClean="0">
              <a:latin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VMware 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ESXi </a:t>
            </a:r>
            <a:r>
              <a:rPr lang="en-US" altLang="zh-CN" sz="1400" dirty="0">
                <a:latin typeface="Times New Roman" panose="02020603050405020304" pitchFamily="18" charset="0"/>
              </a:rPr>
              <a:t>host problems </a:t>
            </a:r>
            <a:endParaRPr lang="en-US" altLang="zh-CN" sz="1400" dirty="0" smtClean="0">
              <a:latin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</a:rPr>
              <a:t>	Troubleshoot virtual machine problems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43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Are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</a:rPr>
              <a:t>Course </a:t>
            </a:r>
            <a:r>
              <a:rPr lang="en-US" altLang="zh-CN" b="1" dirty="0">
                <a:solidFill>
                  <a:srgbClr val="0070C0"/>
                </a:solidFill>
              </a:rPr>
              <a:t>Introduction 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dirty="0" smtClean="0"/>
              <a:t>Introduction </a:t>
            </a:r>
            <a:r>
              <a:rPr lang="en-US" altLang="zh-CN" dirty="0"/>
              <a:t>to Troubleshooting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Tools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Virtual Networking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Storage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vSphere Clusters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vCenter Server and ESXi 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Troubleshooting </a:t>
            </a:r>
            <a:r>
              <a:rPr lang="en-US" altLang="zh-CN" dirty="0"/>
              <a:t>Virtual </a:t>
            </a:r>
            <a:r>
              <a:rPr lang="en-US" altLang="zh-CN" dirty="0" smtClean="0"/>
              <a:t>Machines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typographical conventions are used in this course.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9434" y="1776134"/>
          <a:ext cx="718138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693"/>
                <a:gridCol w="3590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Monospace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Filenames,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 folder names, path names, and command names:</a:t>
                      </a:r>
                    </a:p>
                    <a:p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Navigate to the 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VMS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folder.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Monospace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bold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What the user types: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Enter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ipconfig /release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+mn-lt"/>
                          <a:cs typeface="Courier New" pitchFamily="49" charset="0"/>
                        </a:rPr>
                        <a:t>Boldface</a:t>
                      </a:r>
                      <a:endParaRPr lang="en-US" b="1" dirty="0">
                        <a:solidFill>
                          <a:srgbClr val="0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 interface controls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Click the </a:t>
                      </a:r>
                      <a:r>
                        <a:rPr lang="en-US" b="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Configuration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tab.</a:t>
                      </a:r>
                      <a:endParaRPr 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000000"/>
                          </a:solidFill>
                        </a:rPr>
                        <a:t>Italic</a:t>
                      </a:r>
                      <a:endParaRPr lang="en-US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Book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titles and placeholder variables: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i="1" baseline="0" dirty="0" smtClean="0">
                          <a:solidFill>
                            <a:srgbClr val="000000"/>
                          </a:solidFill>
                        </a:rPr>
                        <a:t>vSphere Virtual Machine Administration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i="1" baseline="0" dirty="0" smtClean="0">
                          <a:solidFill>
                            <a:srgbClr val="000000"/>
                          </a:solidFill>
                        </a:rPr>
                        <a:t>ESXi_host_name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9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38374"/>
              </p:ext>
            </p:extLst>
          </p:nvPr>
        </p:nvGraphicFramePr>
        <p:xfrm>
          <a:off x="695325" y="1104724"/>
          <a:ext cx="7810500" cy="419913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673221"/>
                <a:gridCol w="4137279"/>
              </a:tblGrid>
              <a:tr h="59987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Title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Location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</a:tr>
              <a:tr h="5998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vSphere Troubleshooting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hlinkClick r:id="rId3"/>
                        </a:rPr>
                        <a:t>https://www.vmware.com/support/pubs/vsphere -esxi-vcenter-server-6-pubs.html</a:t>
                      </a:r>
                      <a:r>
                        <a:rPr lang="en-US" altLang="zh-CN" sz="1600" dirty="0" smtClean="0"/>
                        <a:t> </a:t>
                      </a:r>
                    </a:p>
                  </a:txBody>
                  <a:tcPr anchor="ctr"/>
                </a:tc>
              </a:tr>
              <a:tr h="5998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vCenter Server and Host Management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hlinkClick r:id="rId3"/>
                        </a:rPr>
                        <a:t>https://www.vmware.com/support/pubs/vsphere -esxi-vcenter-server-6-pubs.html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99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vSphere Virtual Machine Administration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hlinkClick r:id="rId3"/>
                        </a:rPr>
                        <a:t>https://www.vmware.com/support/pubs/vsphere -esxi-vcenter-server-6-pubs.html</a:t>
                      </a:r>
                      <a:r>
                        <a:rPr lang="en-US" altLang="zh-CN" sz="16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</a:tr>
              <a:tr h="599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vSphere Networking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hlinkClick r:id="rId3"/>
                        </a:rPr>
                        <a:t>https://www.vmware.com/support/pubs/vsphere -esxi-vcenter-server-6-pubs.html</a:t>
                      </a:r>
                      <a:r>
                        <a:rPr lang="en-US" altLang="zh-CN" sz="1600" dirty="0" smtClean="0"/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99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vSphere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hlinkClick r:id="rId3"/>
                        </a:rPr>
                        <a:t>https://www.vmware.com/support/pubs/vsphere -esxi-vcenter-server-6-pubs.html</a:t>
                      </a:r>
                      <a:endParaRPr lang="en-US" altLang="zh-CN" sz="1600" dirty="0" smtClean="0"/>
                    </a:p>
                  </a:txBody>
                  <a:tcPr anchor="ctr"/>
                </a:tc>
              </a:tr>
              <a:tr h="599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vSphere Resource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hlinkClick r:id="rId3"/>
                        </a:rPr>
                        <a:t>https://www.vmware.com/support/pubs/vsphere -esxi-vcenter-server-6-pubs.html</a:t>
                      </a:r>
                      <a:endParaRPr lang="en-US" altLang="zh-CN" sz="16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Online Resources</a:t>
            </a:r>
            <a:endParaRPr lang="en-US" dirty="0"/>
          </a:p>
        </p:txBody>
      </p:sp>
      <p:sp>
        <p:nvSpPr>
          <p:cNvPr id="5837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VMware </a:t>
            </a:r>
            <a:r>
              <a:rPr lang="en-US" dirty="0"/>
              <a:t>vSphere Blog: </a:t>
            </a:r>
            <a:r>
              <a:rPr lang="en-US" dirty="0" smtClean="0">
                <a:hlinkClick r:id="rId3"/>
              </a:rPr>
              <a:t>http://blogs.vmware.com/vsphere</a:t>
            </a: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VMware Communities: </a:t>
            </a:r>
            <a:r>
              <a:rPr lang="en-US" dirty="0" smtClean="0">
                <a:hlinkClick r:id="rId4"/>
              </a:rPr>
              <a:t>http://communities.vmware.com</a:t>
            </a: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VMware Support: </a:t>
            </a:r>
            <a:r>
              <a:rPr lang="en-US" dirty="0" smtClean="0">
                <a:hlinkClick r:id="rId5"/>
              </a:rPr>
              <a:t>http://www.vmware.com/support</a:t>
            </a: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VMware Education: </a:t>
            </a:r>
            <a:r>
              <a:rPr lang="en-US" dirty="0" smtClean="0">
                <a:hlinkClick r:id="rId6"/>
              </a:rPr>
              <a:t>http://www.vmware.com/education</a:t>
            </a: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 smtClean="0">
              <a:cs typeface="Courier New" pitchFamily="49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>
                <a:cs typeface="Courier New" pitchFamily="49" charset="0"/>
              </a:rPr>
              <a:t>VMware Certifications: </a:t>
            </a:r>
            <a:r>
              <a:rPr lang="en-US" dirty="0" smtClean="0">
                <a:cs typeface="Courier New" pitchFamily="49" charset="0"/>
                <a:hlinkClick r:id="rId7"/>
              </a:rPr>
              <a:t>http</a:t>
            </a:r>
            <a:r>
              <a:rPr lang="en-US" dirty="0">
                <a:cs typeface="Courier New" pitchFamily="49" charset="0"/>
                <a:hlinkClick r:id="rId7"/>
              </a:rPr>
              <a:t>://</a:t>
            </a:r>
            <a:r>
              <a:rPr lang="en-US" dirty="0" smtClean="0">
                <a:cs typeface="Courier New" pitchFamily="49" charset="0"/>
                <a:hlinkClick r:id="rId7"/>
              </a:rPr>
              <a:t>mylearn.vmware.com/portals/certification</a:t>
            </a:r>
            <a:endParaRPr lang="en-US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 smtClean="0"/>
              <a:t>VMware </a:t>
            </a:r>
            <a:r>
              <a:rPr lang="en-US" dirty="0"/>
              <a:t>Education and Certification </a:t>
            </a:r>
            <a:r>
              <a:rPr lang="en-US" dirty="0" smtClean="0"/>
              <a:t>Blog: </a:t>
            </a:r>
            <a:r>
              <a:rPr lang="en-US" dirty="0" smtClean="0">
                <a:hlinkClick r:id="rId8"/>
              </a:rPr>
              <a:t>http://blogs.vmware.com/education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Vmware</a:t>
            </a:r>
            <a:r>
              <a:rPr lang="en-US" altLang="zh-CN" dirty="0" smtClean="0"/>
              <a:t> certificates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6" y="929000"/>
            <a:ext cx="78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2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1 - &amp;quot;Course Introduction&amp;quot;&quot;/&gt;&lt;property id=&quot;20307&quot; value=&quot;335&quot;/&gt;&lt;/object&gt;&lt;object type=&quot;3&quot; unique_id=&quot;10008&quot;&gt;&lt;property id=&quot;20148&quot; value=&quot;5&quot;/&gt;&lt;property id=&quot;20300&quot; value=&quot;Slide 3 - &amp;quot;Importance&amp;quot;&quot;/&gt;&lt;property id=&quot;20307&quot; value=&quot;336&quot;/&gt;&lt;/object&gt;&lt;object type=&quot;3&quot; unique_id=&quot;10009&quot;&gt;&lt;property id=&quot;20148&quot; value=&quot;5&quot;/&gt;&lt;property id=&quot;20300&quot; value=&quot;Slide 4 - &amp;quot;Learner Objectives&amp;quot;&quot;/&gt;&lt;property id=&quot;20307&quot; value=&quot;337&quot;/&gt;&lt;/object&gt;&lt;object type=&quot;3&quot; unique_id=&quot;10011&quot;&gt;&lt;property id=&quot;20148&quot; value=&quot;5&quot;/&gt;&lt;property id=&quot;20300&quot; value=&quot;Slide 5 - &amp;quot;Typographical Conventions&amp;quot;&quot;/&gt;&lt;property id=&quot;20307&quot; value=&quot;339&quot;/&gt;&lt;/object&gt;&lt;object type=&quot;3&quot; unique_id=&quot;10012&quot;&gt;&lt;property id=&quot;20148&quot; value=&quot;5&quot;/&gt;&lt;property id=&quot;20300&quot; value=&quot;Slide 6 - &amp;quot;References (1)&amp;quot;&quot;/&gt;&lt;property id=&quot;20307&quot; value=&quot;340&quot;/&gt;&lt;/object&gt;&lt;object type=&quot;3&quot; unique_id=&quot;10013&quot;&gt;&lt;property id=&quot;20148&quot; value=&quot;5&quot;/&gt;&lt;property id=&quot;20300&quot; value=&quot;Slide 7 - &amp;quot;References (2)&amp;quot;&quot;/&gt;&lt;property id=&quot;20307&quot; value=&quot;341&quot;/&gt;&lt;/object&gt;&lt;object type=&quot;3&quot; unique_id=&quot;10014&quot;&gt;&lt;property id=&quot;20148&quot; value=&quot;5&quot;/&gt;&lt;property id=&quot;20300&quot; value=&quot;Slide 8 - &amp;quot;VMware Online Resources&amp;quot;&quot;/&gt;&lt;property id=&quot;20307&quot; value=&quot;342&quot;/&gt;&lt;/object&gt;&lt;object type=&quot;3&quot; unique_id=&quot;10016&quot;&gt;&lt;property id=&quot;20148&quot; value=&quot;5&quot;/&gt;&lt;property id=&quot;20300&quot; value=&quot;Slide 9 - &amp;quot;VMware Education Overview&amp;quot;&quot;/&gt;&lt;property id=&quot;20307&quot; value=&quot;34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ORP_TEMPLATE_ILT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Document_x0020_Category xmlns="288e86e3-13ec-46f3-a9d0-a70aaaa1e93e">PowerPoint Slide</Document_x0020_Category>
    <_Status xmlns="http://schemas.microsoft.com/sharepoint/v3/fields">Draft</_Status>
    <EmailSender xmlns="http://schemas.microsoft.com/sharepoint/v3" xsi:nil="true"/>
    <EmailFrom xmlns="http://schemas.microsoft.com/sharepoint/v3" xsi:nil="true"/>
    <File_x0020_Description xmlns="4f15fc31-3d0d-47e7-af43-e227d2cb0a53">M01 Course Introduction</File_x0020_Description>
    <EmailSubject xmlns="http://schemas.microsoft.com/sharepoint/v3" xsi:nil="true"/>
    <Course_x0020_Title xmlns="288e86e3-13ec-46f3-a9d0-a70aaaa1e93e">ALL</Course_x0020_Title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ED65993444045B230A27166C66004" ma:contentTypeVersion="12" ma:contentTypeDescription="Create a new document." ma:contentTypeScope="" ma:versionID="8420a0f98f25731321833f255eff041a">
  <xsd:schema xmlns:xsd="http://www.w3.org/2001/XMLSchema" xmlns:p="http://schemas.microsoft.com/office/2006/metadata/properties" xmlns:ns1="http://schemas.microsoft.com/sharepoint/v3" xmlns:ns2="288e86e3-13ec-46f3-a9d0-a70aaaa1e93e" xmlns:ns3="http://schemas.microsoft.com/sharepoint/v3/fields" xmlns:ns4="4f15fc31-3d0d-47e7-af43-e227d2cb0a53" targetNamespace="http://schemas.microsoft.com/office/2006/metadata/properties" ma:root="true" ma:fieldsID="0b5012687a62a8a7133cf7909489fa2f" ns1:_="" ns2:_="" ns3:_="" ns4:_="">
    <xsd:import namespace="http://schemas.microsoft.com/sharepoint/v3"/>
    <xsd:import namespace="288e86e3-13ec-46f3-a9d0-a70aaaa1e93e"/>
    <xsd:import namespace="http://schemas.microsoft.com/sharepoint/v3/fields"/>
    <xsd:import namespace="4f15fc31-3d0d-47e7-af43-e227d2cb0a53"/>
    <xsd:element name="properties">
      <xsd:complexType>
        <xsd:sequence>
          <xsd:element name="documentManagement">
            <xsd:complexType>
              <xsd:all>
                <xsd:element ref="ns2:Course_x0020_Title"/>
                <xsd:element ref="ns2:Document_x0020_Category"/>
                <xsd:element ref="ns3:_Status"/>
                <xsd:element ref="ns4:File_x0020_Description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2" nillable="true" ma:displayName="E-Mail Sender" ma:hidden="true" ma:internalName="EmailSender">
      <xsd:simpleType>
        <xsd:restriction base="dms:Note"/>
      </xsd:simpleType>
    </xsd:element>
    <xsd:element name="EmailTo" ma:index="13" nillable="true" ma:displayName="E-Mail To" ma:hidden="true" ma:internalName="EmailTo">
      <xsd:simpleType>
        <xsd:restriction base="dms:Note"/>
      </xsd:simpleType>
    </xsd:element>
    <xsd:element name="EmailCc" ma:index="14" nillable="true" ma:displayName="E-Mail Cc" ma:hidden="true" ma:internalName="EmailCc">
      <xsd:simpleType>
        <xsd:restriction base="dms:Note"/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88e86e3-13ec-46f3-a9d0-a70aaaa1e93e" elementFormDefault="qualified">
    <xsd:import namespace="http://schemas.microsoft.com/office/2006/documentManagement/types"/>
    <xsd:element name="Course_x0020_Title" ma:index="8" ma:displayName="Course Title" ma:default="NONE" ma:description="EDU Course Titles" ma:format="Dropdown" ma:internalName="Course_x0020_Title">
      <xsd:simpleType>
        <xsd:restriction base="dms:Choice">
          <xsd:enumeration value="NONE"/>
          <xsd:enumeration value="Design and Deploy V6.0"/>
          <xsd:enumeration value="Install, Configure, Manage V6.0"/>
          <xsd:enumeration value="What's New V6.0"/>
          <xsd:enumeration value="Skills for Operators V6.0"/>
          <xsd:enumeration value="Optimize and Scale V6.0"/>
          <xsd:enumeration value="ALL"/>
        </xsd:restriction>
      </xsd:simpleType>
    </xsd:element>
    <xsd:element name="Document_x0020_Category" ma:index="9" ma:displayName="Document Category" ma:format="Dropdown" ma:internalName="Document_x0020_Category">
      <xsd:simpleType>
        <xsd:restriction base="dms:Choice">
          <xsd:enumeration value="Lecture"/>
          <xsd:enumeration value="Lab Exercise"/>
          <xsd:enumeration value="PowerPoint Slide"/>
          <xsd:enumeration value="Forms"/>
          <xsd:enumeration value="Developer Resources"/>
          <xsd:enumeration value="Datasheet"/>
          <xsd:enumeration value="Design Documents"/>
          <xsd:enumeration value="Instructor Delivery Tools"/>
          <xsd:enumeration value="Course Evaluations"/>
          <xsd:enumeration value="Internal Review Documents"/>
          <xsd:enumeration value="Lab Connect &amp; On Demand"/>
          <xsd:enumeration value="Localization"/>
          <xsd:enumeration value="eBook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10" ma:displayName="Status" ma:default="" ma:format="Dropdown" ma:internalName="_Status">
      <xsd:simpleType>
        <xsd:restriction base="dms:Choice">
          <xsd:enumeration value="Not Started"/>
          <xsd:enumeration value="Draft"/>
          <xsd:enumeration value="Reviewed"/>
          <xsd:enumeration value="Final"/>
          <xsd:enumeration value="Expired"/>
        </xsd:restriction>
      </xsd:simpleType>
    </xsd:element>
  </xsd:schema>
  <xsd:schema xmlns:xsd="http://www.w3.org/2001/XMLSchema" xmlns:dms="http://schemas.microsoft.com/office/2006/documentManagement/types" targetNamespace="4f15fc31-3d0d-47e7-af43-e227d2cb0a53" elementFormDefault="qualified">
    <xsd:import namespace="http://schemas.microsoft.com/office/2006/documentManagement/types"/>
    <xsd:element name="File_x0020_Description" ma:index="11" ma:displayName="File Description" ma:default="" ma:description="Actual title of uploaded file" ma:internalName="File_x0020_Descrip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E63AA5D-D035-452B-BD5C-EB91BB79386B}">
  <ds:schemaRefs>
    <ds:schemaRef ds:uri="http://schemas.microsoft.com/office/2006/metadata/properties"/>
    <ds:schemaRef ds:uri="288e86e3-13ec-46f3-a9d0-a70aaaa1e93e"/>
    <ds:schemaRef ds:uri="4f15fc31-3d0d-47e7-af43-e227d2cb0a53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sharepoint/v3/fields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7E8DF37-8A00-4D49-B184-B50E459B10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3913CF-59D3-4EED-BFA2-50D8A233D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8e86e3-13ec-46f3-a9d0-a70aaaa1e93e"/>
    <ds:schemaRef ds:uri="http://schemas.microsoft.com/sharepoint/v3/fields"/>
    <ds:schemaRef ds:uri="4f15fc31-3d0d-47e7-af43-e227d2cb0a5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全屏显示(4:3)</PresentationFormat>
  <Paragraphs>71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ＭＳ Ｐゴシック</vt:lpstr>
      <vt:lpstr>黑体</vt:lpstr>
      <vt:lpstr>Arial</vt:lpstr>
      <vt:lpstr>Calibri</vt:lpstr>
      <vt:lpstr>Courier New</vt:lpstr>
      <vt:lpstr>Times New Roman</vt:lpstr>
      <vt:lpstr>CORP_TEMPLATE_ILT</vt:lpstr>
      <vt:lpstr>Course Introduction</vt:lpstr>
      <vt:lpstr>Importance</vt:lpstr>
      <vt:lpstr>Learner Objectives</vt:lpstr>
      <vt:lpstr>You Are Here</vt:lpstr>
      <vt:lpstr>Typographical Conventions</vt:lpstr>
      <vt:lpstr>References </vt:lpstr>
      <vt:lpstr>VMware Online Resources</vt:lpstr>
      <vt:lpstr>Vmware certificates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Course Introduction</dc:title>
  <dc:creator/>
  <cp:lastModifiedBy/>
  <cp:revision>1</cp:revision>
  <dcterms:created xsi:type="dcterms:W3CDTF">2014-01-24T17:41:39Z</dcterms:created>
  <dcterms:modified xsi:type="dcterms:W3CDTF">2016-11-27T11:20:32Z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0x0101004ACED65993444045B230A27166C66004</vt:lpwstr>
  </property>
</Properties>
</file>