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24"/>
  </p:notesMasterIdLst>
  <p:handoutMasterIdLst>
    <p:handoutMasterId r:id="rId25"/>
  </p:handoutMasterIdLst>
  <p:sldIdLst>
    <p:sldId id="335" r:id="rId5"/>
    <p:sldId id="345" r:id="rId6"/>
    <p:sldId id="346" r:id="rId7"/>
    <p:sldId id="347" r:id="rId8"/>
    <p:sldId id="349" r:id="rId9"/>
    <p:sldId id="354" r:id="rId10"/>
    <p:sldId id="353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6" r:id="rId21"/>
    <p:sldId id="364" r:id="rId22"/>
    <p:sldId id="365" r:id="rId23"/>
  </p:sldIdLst>
  <p:sldSz cx="9144000" cy="6858000" type="screen4x3"/>
  <p:notesSz cx="6858000" cy="9313863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altLang="zh-CN" dirty="0"/>
              <a:t>to Troubleshooting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Viewing and Interpreting Diagnostic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 diagnostic messages in the GUI or in log files. </a:t>
            </a:r>
            <a:endParaRPr lang="en-US" altLang="zh-CN" dirty="0" smtClean="0"/>
          </a:p>
          <a:p>
            <a:r>
              <a:rPr lang="en-US" altLang="zh-CN" dirty="0" smtClean="0"/>
              <a:t>Interpret </a:t>
            </a:r>
            <a:r>
              <a:rPr lang="en-US" altLang="zh-CN" dirty="0"/>
              <a:t>the diagnostic messages to find the root cause.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19" y="1981200"/>
            <a:ext cx="5504762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Identifying Possible Causes and Taking an Appropriate </a:t>
            </a:r>
            <a:r>
              <a:rPr lang="en-US" altLang="zh-CN" sz="2000" dirty="0" smtClean="0"/>
              <a:t>Approach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structured approach to troubleshooting enables you to determine the root cause quickly and effectively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Based </a:t>
            </a:r>
            <a:r>
              <a:rPr lang="en-US" altLang="zh-CN" dirty="0"/>
              <a:t>on the problem’s characteristics, take one of the following troubleshooting approaches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Investigate the cause top-down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Investigate </a:t>
            </a:r>
            <a:r>
              <a:rPr lang="en-US" altLang="zh-CN" dirty="0"/>
              <a:t>the cause bottom-up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Approach </a:t>
            </a:r>
            <a:r>
              <a:rPr lang="en-US" altLang="zh-CN" dirty="0"/>
              <a:t>the cause by halves.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219048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the Root </a:t>
            </a:r>
            <a:r>
              <a:rPr lang="en-US" altLang="zh-CN" dirty="0" smtClean="0"/>
              <a:t>Cause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determine the root cause, test your environment and eliminate possible causes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 The virtual machine stopped responding.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3" y="2133600"/>
            <a:ext cx="7533333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the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identifying the root cause, assess the impact of the problem on operations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 </a:t>
            </a:r>
            <a:r>
              <a:rPr lang="en-US" altLang="zh-CN" dirty="0"/>
              <a:t>impact: Resolve immediately.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Medium </a:t>
            </a:r>
            <a:r>
              <a:rPr lang="en-US" altLang="zh-CN" dirty="0"/>
              <a:t>impact: Resolve when possible.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Low </a:t>
            </a:r>
            <a:r>
              <a:rPr lang="en-US" altLang="zh-CN" dirty="0"/>
              <a:t>impact: Resolve during next maintenance window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Identify </a:t>
            </a:r>
            <a:r>
              <a:rPr lang="en-US" altLang="zh-CN" dirty="0"/>
              <a:t>possible solutions and their impact on the VMware vSphere® environment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Short-term </a:t>
            </a:r>
            <a:r>
              <a:rPr lang="en-US" altLang="zh-CN" dirty="0"/>
              <a:t>solution: Workaround.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Long-term </a:t>
            </a:r>
            <a:r>
              <a:rPr lang="en-US" altLang="zh-CN" dirty="0"/>
              <a:t>solution: Reconfiguration.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Impact </a:t>
            </a:r>
            <a:r>
              <a:rPr lang="en-US" altLang="zh-CN" dirty="0"/>
              <a:t>analysis: Assess the impact of the solution on operations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Resolve </a:t>
            </a:r>
            <a:r>
              <a:rPr lang="en-US" altLang="zh-CN" dirty="0"/>
              <a:t>the problem by implementing the most effective solution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8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Scenario: Defining the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You </a:t>
            </a:r>
            <a:r>
              <a:rPr lang="en-US" altLang="zh-CN" dirty="0"/>
              <a:t>attempt to migrate the virtual machine named VM01 from the host named ESXi01 to the host named ESXi02. After waiting a couple of minutes, the vSphere vMotion migration fails with an error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this failure a vSphere vMotion problem or a symptom of an underlying problem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error message might reveal some clues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57" y="1066800"/>
            <a:ext cx="751428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Gathering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messages can help determine the problem.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1452809"/>
            <a:ext cx="6952381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information that you gathered to identify possible causes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Based </a:t>
            </a:r>
            <a:r>
              <a:rPr lang="en-US" altLang="zh-CN" sz="1600" dirty="0"/>
              <a:t>on error messages, the vSphere vMotion migration failed because ESXi01 and ESXi02 failed to connect over the network named vMotion</a:t>
            </a:r>
            <a:r>
              <a:rPr lang="en-US" altLang="zh-CN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This </a:t>
            </a:r>
            <a:r>
              <a:rPr lang="en-US" altLang="zh-CN" sz="1600" dirty="0"/>
              <a:t>error indicates a possible misconfiguration on the ESXi host. </a:t>
            </a: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Check </a:t>
            </a:r>
            <a:r>
              <a:rPr lang="en-US" altLang="zh-CN" sz="1600" dirty="0"/>
              <a:t>the connectivity of the vSphere vMotion </a:t>
            </a:r>
            <a:r>
              <a:rPr lang="en-US" altLang="zh-CN" sz="1600" dirty="0" err="1"/>
              <a:t>VMkernel</a:t>
            </a:r>
            <a:r>
              <a:rPr lang="en-US" altLang="zh-CN" sz="1600" dirty="0"/>
              <a:t> interface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09" y="2805945"/>
            <a:ext cx="7152381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Determining the Root </a:t>
            </a:r>
            <a:r>
              <a:rPr lang="en-US" altLang="zh-CN" dirty="0" smtClean="0"/>
              <a:t>Cause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6" y="1048052"/>
            <a:ext cx="7819048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Resolving the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example, assume that the root cause is an incorrect IP address of a </a:t>
            </a:r>
            <a:r>
              <a:rPr lang="en-US" altLang="zh-CN" dirty="0" err="1"/>
              <a:t>VMkernel</a:t>
            </a:r>
            <a:r>
              <a:rPr lang="en-US" altLang="zh-CN" dirty="0"/>
              <a:t> interface for vSphere vMotion on the ESXi02 host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Assess </a:t>
            </a:r>
            <a:r>
              <a:rPr lang="en-US" altLang="zh-CN" dirty="0"/>
              <a:t>the impact of the problem on operations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Probably </a:t>
            </a:r>
            <a:r>
              <a:rPr lang="en-US" altLang="zh-CN" dirty="0"/>
              <a:t>high impact</a:t>
            </a:r>
            <a:r>
              <a:rPr lang="en-US" altLang="zh-CN" dirty="0" smtClean="0"/>
              <a:t>:</a:t>
            </a:r>
          </a:p>
          <a:p>
            <a:pPr marL="857250" lvl="2" indent="-342900"/>
            <a:r>
              <a:rPr lang="en-US" altLang="zh-CN" dirty="0" smtClean="0"/>
              <a:t>The </a:t>
            </a:r>
            <a:r>
              <a:rPr lang="en-US" altLang="zh-CN" dirty="0"/>
              <a:t>problem affects any virtual machine that is migrated to the ESXi02 host</a:t>
            </a:r>
            <a:r>
              <a:rPr lang="en-US" altLang="zh-CN" dirty="0" smtClean="0"/>
              <a:t>.</a:t>
            </a:r>
          </a:p>
          <a:p>
            <a:pPr marL="857250" lvl="2" indent="-342900"/>
            <a:r>
              <a:rPr lang="en-US" altLang="zh-CN" dirty="0" smtClean="0"/>
              <a:t>The </a:t>
            </a:r>
            <a:r>
              <a:rPr lang="en-US" altLang="zh-CN" dirty="0"/>
              <a:t>problem also affects the proper operation of VMware vSphere® Distributed Resource </a:t>
            </a:r>
            <a:r>
              <a:rPr lang="en-US" altLang="zh-CN" dirty="0" err="1"/>
              <a:t>SchedulerTM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Identify </a:t>
            </a:r>
            <a:r>
              <a:rPr lang="en-US" altLang="zh-CN" dirty="0"/>
              <a:t>possible solutions to resolve the problem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Short-term </a:t>
            </a:r>
            <a:r>
              <a:rPr lang="en-US" altLang="zh-CN" dirty="0"/>
              <a:t>solution: Do not migrate virtual machines to the ESXi02 host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Long-term </a:t>
            </a:r>
            <a:r>
              <a:rPr lang="en-US" altLang="zh-CN" dirty="0"/>
              <a:t>solution: Fix the IP address of the vSphere vMotion </a:t>
            </a:r>
            <a:r>
              <a:rPr lang="en-US" altLang="zh-CN" dirty="0" err="1"/>
              <a:t>VMkernel</a:t>
            </a:r>
            <a:r>
              <a:rPr lang="en-US" altLang="zh-CN" dirty="0"/>
              <a:t> interface of the ESXi02 host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Implementing </a:t>
            </a:r>
            <a:r>
              <a:rPr lang="en-US" altLang="zh-CN" dirty="0"/>
              <a:t>the solution should not require downtime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8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Objectives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/>
              <a:t>a structured approach to solve configuration and operational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Apply </a:t>
            </a:r>
            <a:r>
              <a:rPr lang="en-US" altLang="zh-CN" dirty="0"/>
              <a:t>troubleshooting methodology to logically diagnose faults and improve troubleshooting </a:t>
            </a:r>
            <a:r>
              <a:rPr lang="en-US" altLang="zh-CN" dirty="0" smtClean="0"/>
              <a:t>efficiency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6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troubleshooting techniques is a requirement and a desired skill</a:t>
            </a:r>
            <a:r>
              <a:rPr lang="en-US" altLang="zh-CN" dirty="0" smtClean="0"/>
              <a:t>. Excellent </a:t>
            </a:r>
            <a:r>
              <a:rPr lang="en-US" altLang="zh-CN" dirty="0"/>
              <a:t>troubleshooters armed with technical knowledge and superior logic can quickly identify a problem, diagnose the cause, and apply the proper solution</a:t>
            </a:r>
            <a:r>
              <a:rPr lang="en-US" altLang="zh-CN" dirty="0" smtClean="0"/>
              <a:t>. You </a:t>
            </a:r>
            <a:r>
              <a:rPr lang="en-US" altLang="zh-CN" dirty="0"/>
              <a:t>must be able to use the methodology of efficient troubleshooting in a consistent and repeatable manner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</a:rPr>
              <a:t>By </a:t>
            </a:r>
            <a:r>
              <a:rPr lang="en-US" altLang="zh-CN" sz="1800" b="1" dirty="0">
                <a:latin typeface="Times New Roman" panose="02020603050405020304" pitchFamily="18" charset="0"/>
              </a:rPr>
              <a:t>the end of this module, you should be able to meet the following </a:t>
            </a:r>
            <a:r>
              <a:rPr lang="en-US" altLang="zh-CN" sz="1800" b="1" dirty="0" smtClean="0">
                <a:latin typeface="Times New Roman" panose="02020603050405020304" pitchFamily="18" charset="0"/>
              </a:rPr>
              <a:t>objectives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：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Use </a:t>
            </a:r>
            <a:r>
              <a:rPr lang="en-US" altLang="zh-CN" sz="1600" dirty="0"/>
              <a:t>a structured approach to solve configuration and operational </a:t>
            </a:r>
            <a:r>
              <a:rPr lang="en-US" altLang="zh-CN" sz="1600" dirty="0" smtClean="0"/>
              <a:t>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Apply </a:t>
            </a:r>
            <a:r>
              <a:rPr lang="en-US" altLang="zh-CN" sz="1600" dirty="0"/>
              <a:t>troubleshooting methodology to logically diagnose faults and improve troubleshooting </a:t>
            </a:r>
            <a:r>
              <a:rPr lang="en-US" altLang="zh-CN" sz="1600" dirty="0" smtClean="0"/>
              <a:t>efficiency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43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Introduction to Troubleshooting 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Tools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Networking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Storage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vSphere Clusters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a System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system problem is a fault in a system, or one of its components, that negatively affects the services needed for normal production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problems arise from various sources: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•</a:t>
            </a:r>
            <a:r>
              <a:rPr lang="en-US" altLang="zh-CN" dirty="0"/>
              <a:t>	Configuration issues 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/>
              <a:t>	Resource </a:t>
            </a:r>
            <a:r>
              <a:rPr lang="en-US" altLang="zh-CN" dirty="0" smtClean="0"/>
              <a:t>contention</a:t>
            </a:r>
          </a:p>
          <a:p>
            <a:r>
              <a:rPr lang="en-US" altLang="zh-CN" dirty="0" smtClean="0"/>
              <a:t>•</a:t>
            </a:r>
            <a:r>
              <a:rPr lang="en-US" altLang="zh-CN" dirty="0"/>
              <a:t>	Network </a:t>
            </a:r>
            <a:r>
              <a:rPr lang="en-US" altLang="zh-CN" dirty="0" smtClean="0"/>
              <a:t>attacks</a:t>
            </a:r>
          </a:p>
          <a:p>
            <a:r>
              <a:rPr lang="en-US" altLang="zh-CN" dirty="0" smtClean="0"/>
              <a:t>•</a:t>
            </a:r>
            <a:r>
              <a:rPr lang="en-US" altLang="zh-CN" dirty="0"/>
              <a:t>	Software bugs </a:t>
            </a:r>
            <a:endParaRPr lang="en-US" altLang="zh-CN" dirty="0" smtClean="0"/>
          </a:p>
          <a:p>
            <a:r>
              <a:rPr lang="en-US" altLang="zh-CN" dirty="0" smtClean="0"/>
              <a:t>•</a:t>
            </a:r>
            <a:r>
              <a:rPr lang="en-US" altLang="zh-CN" dirty="0"/>
              <a:t>	Hardware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Effects of a System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These problems can affect certain aspects of a system: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Usability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Accuracy </a:t>
            </a:r>
            <a:endParaRPr lang="en-US" altLang="zh-CN" dirty="0" smtClean="0"/>
          </a:p>
          <a:p>
            <a:r>
              <a:rPr lang="en-US" altLang="zh-CN" dirty="0" smtClean="0"/>
              <a:t>• Reliability</a:t>
            </a:r>
          </a:p>
          <a:p>
            <a:r>
              <a:rPr lang="en-US" altLang="zh-CN" dirty="0" smtClean="0"/>
              <a:t>• Performance</a:t>
            </a:r>
          </a:p>
          <a:p>
            <a:r>
              <a:rPr lang="en-US" altLang="zh-CN" dirty="0" smtClean="0"/>
              <a:t>Perceived </a:t>
            </a:r>
            <a:r>
              <a:rPr lang="en-US" altLang="zh-CN" dirty="0"/>
              <a:t>effects or symptoms are generally exposed and reported. Symptoms of a system problem often appear to be the problem itself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Your </a:t>
            </a:r>
            <a:r>
              <a:rPr lang="en-US" altLang="zh-CN" dirty="0"/>
              <a:t>must look at all of the symptoms of a system problem to determine the root cause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9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Adopting a Troubleshooting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Troubleshooting is a systematic approach to identifying the root cause of a problem and defining steps to resolve the problem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troubleshooting process consists of several tasks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 Define </a:t>
            </a:r>
            <a:r>
              <a:rPr lang="en-US" altLang="zh-CN" dirty="0"/>
              <a:t>the problem. </a:t>
            </a:r>
            <a:endParaRPr lang="en-US" altLang="zh-CN" dirty="0" smtClean="0"/>
          </a:p>
          <a:p>
            <a:pPr marL="685800" lvl="1" indent="-457200">
              <a:buAutoNum type="alphaLcPeriod"/>
            </a:pPr>
            <a:r>
              <a:rPr lang="en-US" altLang="zh-CN" dirty="0" smtClean="0"/>
              <a:t>Identify </a:t>
            </a:r>
            <a:r>
              <a:rPr lang="en-US" altLang="zh-CN" dirty="0"/>
              <a:t>symptoms. </a:t>
            </a:r>
            <a:endParaRPr lang="en-US" altLang="zh-CN" dirty="0" smtClean="0"/>
          </a:p>
          <a:p>
            <a:pPr marL="685800" lvl="1" indent="-457200">
              <a:buAutoNum type="alphaLcPeriod"/>
            </a:pPr>
            <a:r>
              <a:rPr lang="en-US" altLang="zh-CN" dirty="0" smtClean="0"/>
              <a:t>Gather </a:t>
            </a:r>
            <a:r>
              <a:rPr lang="en-US" altLang="zh-CN" dirty="0"/>
              <a:t>supplemental information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Identify </a:t>
            </a:r>
            <a:r>
              <a:rPr lang="en-US" altLang="zh-CN" dirty="0"/>
              <a:t>the cause of the problem. </a:t>
            </a:r>
            <a:endParaRPr lang="en-US" altLang="zh-CN" dirty="0" smtClean="0"/>
          </a:p>
          <a:p>
            <a:pPr marL="685800" lvl="1" indent="-457200">
              <a:buAutoNum type="alphaLcPeriod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causes</a:t>
            </a:r>
            <a:r>
              <a:rPr lang="en-US" altLang="zh-CN" dirty="0" smtClean="0"/>
              <a:t>.</a:t>
            </a:r>
          </a:p>
          <a:p>
            <a:pPr marL="685800" lvl="1" indent="-457200">
              <a:buAutoNum type="alphaLcPeriod"/>
            </a:pPr>
            <a:r>
              <a:rPr lang="en-US" altLang="zh-CN" dirty="0" smtClean="0"/>
              <a:t>Determine </a:t>
            </a:r>
            <a:r>
              <a:rPr lang="en-US" altLang="zh-CN" dirty="0"/>
              <a:t>the root cause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3. Resolve </a:t>
            </a:r>
            <a:r>
              <a:rPr lang="en-US" altLang="zh-CN" dirty="0"/>
              <a:t>the problem. </a:t>
            </a:r>
            <a:endParaRPr lang="en-US" altLang="zh-CN" dirty="0" smtClean="0"/>
          </a:p>
          <a:p>
            <a:pPr marL="685800" lvl="1" indent="-457200">
              <a:buAutoNum type="alphaLcPeriod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solutions. </a:t>
            </a:r>
            <a:endParaRPr lang="en-US" altLang="zh-CN" dirty="0" smtClean="0"/>
          </a:p>
          <a:p>
            <a:pPr marL="685800" lvl="1" indent="-457200">
              <a:buAutoNum type="alphaLcPeriod"/>
            </a:pPr>
            <a:r>
              <a:rPr lang="en-US" altLang="zh-CN" dirty="0" smtClean="0"/>
              <a:t>Implement </a:t>
            </a:r>
            <a:r>
              <a:rPr lang="en-US" altLang="zh-CN" dirty="0"/>
              <a:t>the best solution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2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Collecting Symptoms of a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Collecting symptoms is the first step in troubleshooting a problem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single root cause often presents itself as several symptoms that users report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Differentiating </a:t>
            </a:r>
            <a:r>
              <a:rPr lang="en-US" altLang="zh-CN" dirty="0"/>
              <a:t>between symptoms and the root cause of a problem is imperative.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33" y="2971800"/>
            <a:ext cx="7333333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Gathering Supplemental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Ask questions to gather additional information to define the problem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Can </a:t>
            </a:r>
            <a:r>
              <a:rPr lang="en-US" altLang="zh-CN" dirty="0"/>
              <a:t>the problem be reproduced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zh-CN" dirty="0" smtClean="0"/>
              <a:t>Provide </a:t>
            </a:r>
            <a:r>
              <a:rPr lang="en-US" altLang="zh-CN" dirty="0"/>
              <a:t>a repeatable means to recreate the problem and a way to validate that the problem was resolved.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 </a:t>
            </a:r>
            <a:r>
              <a:rPr lang="en-US" altLang="zh-CN" dirty="0"/>
              <a:t>is the scope?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Does </a:t>
            </a:r>
            <a:r>
              <a:rPr lang="en-US" altLang="zh-CN" dirty="0"/>
              <a:t>the problem affect only one object or multiple objects?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Was </a:t>
            </a:r>
            <a:r>
              <a:rPr lang="en-US" altLang="zh-CN" dirty="0"/>
              <a:t>the system working before?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</a:t>
            </a:r>
            <a:r>
              <a:rPr lang="en-US" altLang="zh-CN" dirty="0"/>
              <a:t>so, what changed in the environment or configuration?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Is </a:t>
            </a:r>
            <a:r>
              <a:rPr lang="en-US" altLang="zh-CN" dirty="0"/>
              <a:t>the problem a known problem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zh-CN" dirty="0" smtClean="0"/>
              <a:t>Consult </a:t>
            </a:r>
            <a:r>
              <a:rPr lang="en-US" altLang="zh-CN" dirty="0"/>
              <a:t>references, such as release notes, to determine whether the problem is documented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4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3AA5D-D035-452B-BD5C-EB91BB79386B}">
  <ds:schemaRefs>
    <ds:schemaRef ds:uri="http://schemas.microsoft.com/office/2006/metadata/properties"/>
    <ds:schemaRef ds:uri="288e86e3-13ec-46f3-a9d0-a70aaaa1e93e"/>
    <ds:schemaRef ds:uri="4f15fc31-3d0d-47e7-af43-e227d2cb0a5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全屏显示(4:3)</PresentationFormat>
  <Paragraphs>112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ＭＳ Ｐゴシック</vt:lpstr>
      <vt:lpstr>黑体</vt:lpstr>
      <vt:lpstr>Arial</vt:lpstr>
      <vt:lpstr>Calibri</vt:lpstr>
      <vt:lpstr>Times New Roman</vt:lpstr>
      <vt:lpstr>Wingdings</vt:lpstr>
      <vt:lpstr>CORP_TEMPLATE_ILT</vt:lpstr>
      <vt:lpstr>Introduction to Troubleshooting</vt:lpstr>
      <vt:lpstr>Importance</vt:lpstr>
      <vt:lpstr>Learner Objectives</vt:lpstr>
      <vt:lpstr>You Are Here</vt:lpstr>
      <vt:lpstr>Definition of a System Problem</vt:lpstr>
      <vt:lpstr>Effects of a System Problem</vt:lpstr>
      <vt:lpstr>Adopting a Troubleshooting Process</vt:lpstr>
      <vt:lpstr>Collecting Symptoms of a Problem</vt:lpstr>
      <vt:lpstr>Gathering Supplemental Information</vt:lpstr>
      <vt:lpstr>Viewing and Interpreting Diagnostic Information</vt:lpstr>
      <vt:lpstr>Identifying Possible Causes and Taking an Appropriate Approach</vt:lpstr>
      <vt:lpstr>Determining the Root Cause</vt:lpstr>
      <vt:lpstr>Resolving the Problem</vt:lpstr>
      <vt:lpstr>Example Scenario: Defining the Problem</vt:lpstr>
      <vt:lpstr>Example: Gathering Information</vt:lpstr>
      <vt:lpstr>Example: Identifying Possible Causes</vt:lpstr>
      <vt:lpstr>Example: Determining the Root Cause</vt:lpstr>
      <vt:lpstr>Example: Resolving the Problem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2016-11-15T12:54:28Z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