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5" r:id="rId4"/>
  </p:sldMasterIdLst>
  <p:notesMasterIdLst>
    <p:notesMasterId r:id="rId41"/>
  </p:notesMasterIdLst>
  <p:handoutMasterIdLst>
    <p:handoutMasterId r:id="rId42"/>
  </p:handoutMasterIdLst>
  <p:sldIdLst>
    <p:sldId id="335" r:id="rId5"/>
    <p:sldId id="345" r:id="rId6"/>
    <p:sldId id="347" r:id="rId7"/>
    <p:sldId id="349" r:id="rId8"/>
    <p:sldId id="367" r:id="rId9"/>
    <p:sldId id="368" r:id="rId10"/>
    <p:sldId id="369" r:id="rId11"/>
    <p:sldId id="370" r:id="rId12"/>
    <p:sldId id="371" r:id="rId13"/>
    <p:sldId id="372" r:id="rId14"/>
    <p:sldId id="373" r:id="rId15"/>
    <p:sldId id="374" r:id="rId16"/>
    <p:sldId id="375" r:id="rId17"/>
    <p:sldId id="376" r:id="rId18"/>
    <p:sldId id="377" r:id="rId19"/>
    <p:sldId id="378" r:id="rId20"/>
    <p:sldId id="379" r:id="rId21"/>
    <p:sldId id="380" r:id="rId22"/>
    <p:sldId id="365" r:id="rId23"/>
    <p:sldId id="381" r:id="rId24"/>
    <p:sldId id="383" r:id="rId25"/>
    <p:sldId id="384" r:id="rId26"/>
    <p:sldId id="385" r:id="rId27"/>
    <p:sldId id="386" r:id="rId28"/>
    <p:sldId id="387" r:id="rId29"/>
    <p:sldId id="388" r:id="rId30"/>
    <p:sldId id="389" r:id="rId31"/>
    <p:sldId id="390" r:id="rId32"/>
    <p:sldId id="391" r:id="rId33"/>
    <p:sldId id="392" r:id="rId34"/>
    <p:sldId id="393" r:id="rId35"/>
    <p:sldId id="394" r:id="rId36"/>
    <p:sldId id="395" r:id="rId37"/>
    <p:sldId id="396" r:id="rId38"/>
    <p:sldId id="397" r:id="rId39"/>
    <p:sldId id="382" r:id="rId40"/>
  </p:sldIdLst>
  <p:sldSz cx="9144000" cy="6858000" type="screen4x3"/>
  <p:notesSz cx="6858000" cy="9313863"/>
  <p:custDataLst>
    <p:tags r:id="rId4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36">
          <p15:clr>
            <a:srgbClr val="A4A3A4"/>
          </p15:clr>
        </p15:guide>
        <p15:guide id="2" orient="horz" pos="480">
          <p15:clr>
            <a:srgbClr val="A4A3A4"/>
          </p15:clr>
        </p15:guide>
        <p15:guide id="3" pos="144">
          <p15:clr>
            <a:srgbClr val="A4A3A4"/>
          </p15:clr>
        </p15:guide>
        <p15:guide id="4" pos="5616">
          <p15:clr>
            <a:srgbClr val="A4A3A4"/>
          </p15:clr>
        </p15:guide>
      </p15:sldGuideLst>
    </p:ext>
    <p:ext uri="{2D200454-40CA-4A62-9FC3-DE9A4176ACB9}">
      <p15:notesGuideLst xmlns:p15="http://schemas.microsoft.com/office/powerpoint/2012/main">
        <p15:guide id="1" orient="horz" pos="2934"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9631B5-78F2-41C9-869B-9F39066F8104}">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50" autoAdjust="0"/>
    <p:restoredTop sz="95488" autoAdjust="0"/>
  </p:normalViewPr>
  <p:slideViewPr>
    <p:cSldViewPr>
      <p:cViewPr varScale="1">
        <p:scale>
          <a:sx n="92" d="100"/>
          <a:sy n="92" d="100"/>
        </p:scale>
        <p:origin x="1374" y="84"/>
      </p:cViewPr>
      <p:guideLst>
        <p:guide orient="horz" pos="3936"/>
        <p:guide orient="horz" pos="480"/>
        <p:guide pos="144"/>
        <p:guide pos="5616"/>
      </p:guideLst>
    </p:cSldViewPr>
  </p:slideViewPr>
  <p:outlineViewPr>
    <p:cViewPr>
      <p:scale>
        <a:sx n="33" d="100"/>
        <a:sy n="33" d="100"/>
      </p:scale>
      <p:origin x="0" y="0"/>
    </p:cViewPr>
  </p:outlineViewPr>
  <p:notesTextViewPr>
    <p:cViewPr>
      <p:scale>
        <a:sx n="1" d="1"/>
        <a:sy n="1" d="1"/>
      </p:scale>
      <p:origin x="0" y="0"/>
    </p:cViewPr>
  </p:notesTextViewPr>
  <p:sorterViewPr>
    <p:cViewPr>
      <p:scale>
        <a:sx n="60" d="100"/>
        <a:sy n="60" d="100"/>
      </p:scale>
      <p:origin x="0" y="0"/>
    </p:cViewPr>
  </p:sorterViewPr>
  <p:notesViewPr>
    <p:cSldViewPr showGuides="1">
      <p:cViewPr varScale="1">
        <p:scale>
          <a:sx n="69" d="100"/>
          <a:sy n="69" d="100"/>
        </p:scale>
        <p:origin x="2412" y="54"/>
      </p:cViewPr>
      <p:guideLst>
        <p:guide orient="horz" pos="2934"/>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gs" Target="tags/tag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693"/>
          </a:xfrm>
          <a:prstGeom prst="rect">
            <a:avLst/>
          </a:prstGeom>
        </p:spPr>
        <p:txBody>
          <a:bodyPr vert="horz" lIns="92748" tIns="46374" rIns="92748" bIns="46374" rtlCol="0"/>
          <a:lstStyle>
            <a:lvl1pPr algn="l">
              <a:defRPr sz="1200"/>
            </a:lvl1pPr>
          </a:lstStyle>
          <a:p>
            <a:endParaRPr lang="en-US" dirty="0"/>
          </a:p>
        </p:txBody>
      </p:sp>
      <p:sp>
        <p:nvSpPr>
          <p:cNvPr id="4" name="Footer Placeholder 3"/>
          <p:cNvSpPr>
            <a:spLocks noGrp="1"/>
          </p:cNvSpPr>
          <p:nvPr>
            <p:ph type="ftr" sz="quarter" idx="2"/>
          </p:nvPr>
        </p:nvSpPr>
        <p:spPr>
          <a:xfrm>
            <a:off x="0" y="8846554"/>
            <a:ext cx="2971800" cy="465693"/>
          </a:xfrm>
          <a:prstGeom prst="rect">
            <a:avLst/>
          </a:prstGeom>
        </p:spPr>
        <p:txBody>
          <a:bodyPr vert="horz" lIns="92748" tIns="46374" rIns="92748" bIns="46374"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846554"/>
            <a:ext cx="2971800" cy="465693"/>
          </a:xfrm>
          <a:prstGeom prst="rect">
            <a:avLst/>
          </a:prstGeom>
        </p:spPr>
        <p:txBody>
          <a:bodyPr vert="horz" lIns="92748" tIns="46374" rIns="92748" bIns="46374" rtlCol="0" anchor="b"/>
          <a:lstStyle>
            <a:lvl1pPr algn="r">
              <a:defRPr sz="1200"/>
            </a:lvl1pPr>
          </a:lstStyle>
          <a:p>
            <a:fld id="{2E6A881F-0910-47D3-BD01-4F68834EC353}" type="slidenum">
              <a:rPr lang="en-US" smtClean="0"/>
              <a:t>‹#›</a:t>
            </a:fld>
            <a:endParaRPr lang="en-US" dirty="0"/>
          </a:p>
        </p:txBody>
      </p:sp>
    </p:spTree>
    <p:extLst>
      <p:ext uri="{BB962C8B-B14F-4D97-AF65-F5344CB8AC3E}">
        <p14:creationId xmlns:p14="http://schemas.microsoft.com/office/powerpoint/2010/main" val="3268667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693"/>
          </a:xfrm>
          <a:prstGeom prst="rect">
            <a:avLst/>
          </a:prstGeom>
        </p:spPr>
        <p:txBody>
          <a:bodyPr vert="horz" lIns="92748" tIns="46374" rIns="92748" bIns="46374" rtlCol="0"/>
          <a:lstStyle>
            <a:lvl1pPr algn="l">
              <a:defRPr sz="1200"/>
            </a:lvl1pPr>
          </a:lstStyle>
          <a:p>
            <a:endParaRPr lang="en-US" dirty="0"/>
          </a:p>
        </p:txBody>
      </p:sp>
      <p:sp>
        <p:nvSpPr>
          <p:cNvPr id="3" name="Date Placeholder 2"/>
          <p:cNvSpPr>
            <a:spLocks noGrp="1"/>
          </p:cNvSpPr>
          <p:nvPr>
            <p:ph type="dt" idx="1"/>
          </p:nvPr>
        </p:nvSpPr>
        <p:spPr>
          <a:xfrm>
            <a:off x="3884613" y="0"/>
            <a:ext cx="2971800" cy="465693"/>
          </a:xfrm>
          <a:prstGeom prst="rect">
            <a:avLst/>
          </a:prstGeom>
        </p:spPr>
        <p:txBody>
          <a:bodyPr vert="horz" lIns="92748" tIns="46374" rIns="92748" bIns="46374" rtlCol="0"/>
          <a:lstStyle>
            <a:lvl1pPr algn="r">
              <a:defRPr sz="1200"/>
            </a:lvl1pPr>
          </a:lstStyle>
          <a:p>
            <a:fld id="{3CB6F0DB-E055-41D0-9102-627A646E4242}" type="datetimeFigureOut">
              <a:rPr lang="en-US" smtClean="0"/>
              <a:t>2016-11-16</a:t>
            </a:fld>
            <a:endParaRPr lang="en-US" dirty="0"/>
          </a:p>
        </p:txBody>
      </p:sp>
      <p:sp>
        <p:nvSpPr>
          <p:cNvPr id="4" name="Slide Image Placeholder 3"/>
          <p:cNvSpPr>
            <a:spLocks noGrp="1" noRot="1" noChangeAspect="1"/>
          </p:cNvSpPr>
          <p:nvPr>
            <p:ph type="sldImg" idx="2"/>
          </p:nvPr>
        </p:nvSpPr>
        <p:spPr>
          <a:xfrm>
            <a:off x="1411288" y="620713"/>
            <a:ext cx="4035425" cy="3027362"/>
          </a:xfrm>
          <a:prstGeom prst="rect">
            <a:avLst/>
          </a:prstGeom>
          <a:noFill/>
          <a:ln w="12700">
            <a:solidFill>
              <a:prstClr val="black"/>
            </a:solidFill>
          </a:ln>
        </p:spPr>
        <p:txBody>
          <a:bodyPr vert="horz" lIns="92748" tIns="46374" rIns="92748" bIns="46374" rtlCol="0" anchor="ctr"/>
          <a:lstStyle/>
          <a:p>
            <a:endParaRPr lang="en-US" dirty="0"/>
          </a:p>
        </p:txBody>
      </p:sp>
      <p:sp>
        <p:nvSpPr>
          <p:cNvPr id="5" name="Notes Placeholder 4"/>
          <p:cNvSpPr>
            <a:spLocks noGrp="1"/>
          </p:cNvSpPr>
          <p:nvPr>
            <p:ph type="body" sz="quarter" idx="3"/>
          </p:nvPr>
        </p:nvSpPr>
        <p:spPr>
          <a:xfrm>
            <a:off x="457200" y="3880776"/>
            <a:ext cx="5943600" cy="496739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46554"/>
            <a:ext cx="2971800" cy="465693"/>
          </a:xfrm>
          <a:prstGeom prst="rect">
            <a:avLst/>
          </a:prstGeom>
        </p:spPr>
        <p:txBody>
          <a:bodyPr vert="horz" lIns="92748" tIns="46374" rIns="92748" bIns="46374"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846554"/>
            <a:ext cx="2971800" cy="465693"/>
          </a:xfrm>
          <a:prstGeom prst="rect">
            <a:avLst/>
          </a:prstGeom>
        </p:spPr>
        <p:txBody>
          <a:bodyPr vert="horz" lIns="92748" tIns="46374" rIns="92748" bIns="46374" rtlCol="0" anchor="b"/>
          <a:lstStyle>
            <a:lvl1pPr algn="r">
              <a:defRPr sz="1200"/>
            </a:lvl1pPr>
          </a:lstStyle>
          <a:p>
            <a:fld id="{9F4FBC3A-A12C-40F9-BB8D-BC30C7901396}" type="slidenum">
              <a:rPr lang="en-US" smtClean="0"/>
              <a:t>‹#›</a:t>
            </a:fld>
            <a:endParaRPr lang="en-US" dirty="0"/>
          </a:p>
        </p:txBody>
      </p:sp>
    </p:spTree>
    <p:extLst>
      <p:ext uri="{BB962C8B-B14F-4D97-AF65-F5344CB8AC3E}">
        <p14:creationId xmlns:p14="http://schemas.microsoft.com/office/powerpoint/2010/main" val="2012909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endParaRPr lang="en-US" dirty="0"/>
          </a:p>
        </p:txBody>
      </p:sp>
      <p:sp>
        <p:nvSpPr>
          <p:cNvPr id="35842" name="Rectangle 2"/>
          <p:cNvSpPr>
            <a:spLocks noGrp="1" noRot="1" noChangeAspect="1" noChangeArrowheads="1" noTextEdit="1"/>
          </p:cNvSpPr>
          <p:nvPr>
            <p:ph type="sldImg"/>
          </p:nvPr>
        </p:nvSpPr>
        <p:spPr>
          <a:ln/>
        </p:spPr>
      </p:sp>
      <p:sp>
        <p:nvSpPr>
          <p:cNvPr id="5" name="Rectangle 3"/>
          <p:cNvSpPr>
            <a:spLocks noGrp="1" noChangeArrowheads="1"/>
          </p:cNvSpPr>
          <p:nvPr>
            <p:ph type="body" idx="3"/>
          </p:nvPr>
        </p:nvSpPr>
        <p:spPr>
          <a:xfrm>
            <a:off x="598488" y="4656935"/>
            <a:ext cx="5954713" cy="4191238"/>
          </a:xfrm>
        </p:spPr>
        <p:txBody>
          <a:bodyPr/>
          <a:lstStyle/>
          <a:p>
            <a:endParaRPr lang="en-US" dirty="0"/>
          </a:p>
        </p:txBody>
      </p:sp>
    </p:spTree>
    <p:extLst>
      <p:ext uri="{BB962C8B-B14F-4D97-AF65-F5344CB8AC3E}">
        <p14:creationId xmlns:p14="http://schemas.microsoft.com/office/powerpoint/2010/main" val="4079370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4FBC3A-A12C-40F9-BB8D-BC30C7901396}" type="slidenum">
              <a:rPr lang="en-US" smtClean="0"/>
              <a:t>2</a:t>
            </a:fld>
            <a:endParaRPr lang="en-US" dirty="0"/>
          </a:p>
        </p:txBody>
      </p:sp>
    </p:spTree>
    <p:extLst>
      <p:ext uri="{BB962C8B-B14F-4D97-AF65-F5344CB8AC3E}">
        <p14:creationId xmlns:p14="http://schemas.microsoft.com/office/powerpoint/2010/main" val="3871284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endParaRPr lang="en-US" dirty="0"/>
          </a:p>
        </p:txBody>
      </p:sp>
    </p:spTree>
    <p:extLst>
      <p:ext uri="{BB962C8B-B14F-4D97-AF65-F5344CB8AC3E}">
        <p14:creationId xmlns:p14="http://schemas.microsoft.com/office/powerpoint/2010/main" val="15823034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bwMode="ltGray">
          <a:xfrm>
            <a:off x="0" y="573024"/>
            <a:ext cx="9144000" cy="6284976"/>
          </a:xfrm>
          <a:prstGeom prst="rect">
            <a:avLst/>
          </a:prstGeom>
        </p:spPr>
      </p:pic>
      <p:sp>
        <p:nvSpPr>
          <p:cNvPr id="2" name="Title 1"/>
          <p:cNvSpPr>
            <a:spLocks noGrp="1"/>
          </p:cNvSpPr>
          <p:nvPr>
            <p:ph type="ctrTitle"/>
          </p:nvPr>
        </p:nvSpPr>
        <p:spPr>
          <a:xfrm>
            <a:off x="457199" y="359734"/>
            <a:ext cx="8258175" cy="381000"/>
          </a:xfrm>
        </p:spPr>
        <p:txBody>
          <a:bodyPr anchor="t"/>
          <a:lstStyle>
            <a:lvl1pPr>
              <a:defRPr sz="2800"/>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457200" y="990600"/>
            <a:ext cx="6858000" cy="304800"/>
          </a:xfrm>
        </p:spPr>
        <p:txBody>
          <a:bodyPr/>
          <a:lstStyle>
            <a:lvl1pPr marL="0" indent="0" algn="l">
              <a:lnSpc>
                <a:spcPct val="90000"/>
              </a:lnSpc>
              <a:spcBef>
                <a:spcPts val="0"/>
              </a:spcBef>
              <a:buNone/>
              <a:defRPr sz="20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Module #</a:t>
            </a:r>
            <a:endParaRPr lang="en-US" dirty="0"/>
          </a:p>
        </p:txBody>
      </p:sp>
      <p:grpSp>
        <p:nvGrpSpPr>
          <p:cNvPr id="7" name="Group 6"/>
          <p:cNvGrpSpPr/>
          <p:nvPr/>
        </p:nvGrpSpPr>
        <p:grpSpPr>
          <a:xfrm>
            <a:off x="439146" y="6417329"/>
            <a:ext cx="1099793" cy="173355"/>
            <a:chOff x="-84138" y="5622925"/>
            <a:chExt cx="4330701" cy="682626"/>
          </a:xfrm>
          <a:solidFill>
            <a:srgbClr val="FFFFFF"/>
          </a:solidFill>
        </p:grpSpPr>
        <p:sp>
          <p:nvSpPr>
            <p:cNvPr id="9" name="Freeform 6"/>
            <p:cNvSpPr>
              <a:spLocks/>
            </p:cNvSpPr>
            <p:nvPr/>
          </p:nvSpPr>
          <p:spPr bwMode="auto">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noEditPoints="1"/>
            </p:cNvSpPr>
            <p:nvPr/>
          </p:nvSpPr>
          <p:spPr bwMode="auto">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noEditPoints="1"/>
            </p:cNvSpPr>
            <p:nvPr/>
          </p:nvSpPr>
          <p:spPr bwMode="auto">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6" name="TextBox 15"/>
          <p:cNvSpPr txBox="1"/>
          <p:nvPr userDrawn="1"/>
        </p:nvSpPr>
        <p:spPr>
          <a:xfrm>
            <a:off x="458094" y="6658356"/>
            <a:ext cx="1751706" cy="199644"/>
          </a:xfrm>
          <a:prstGeom prst="rect">
            <a:avLst/>
          </a:prstGeom>
          <a:noFill/>
        </p:spPr>
        <p:txBody>
          <a:bodyPr wrap="square" lIns="0" tIns="0" rIns="0" bIns="0" rtlCol="0">
            <a:noAutofit/>
          </a:bodyPr>
          <a:lstStyle/>
          <a:p>
            <a:pPr algn="l">
              <a:lnSpc>
                <a:spcPct val="90000"/>
              </a:lnSpc>
            </a:pPr>
            <a:r>
              <a:rPr lang="en-US" sz="700" dirty="0" smtClean="0">
                <a:solidFill>
                  <a:schemeClr val="bg1"/>
                </a:solidFill>
              </a:rPr>
              <a:t>© 2015</a:t>
            </a:r>
            <a:r>
              <a:rPr lang="en-US" sz="700" baseline="0" dirty="0" smtClean="0">
                <a:solidFill>
                  <a:schemeClr val="bg1"/>
                </a:solidFill>
              </a:rPr>
              <a:t> VMware Inc. All rights reserved.</a:t>
            </a:r>
            <a:endParaRPr lang="en-US" sz="700" dirty="0" smtClean="0">
              <a:solidFill>
                <a:schemeClr val="bg1"/>
              </a:solidFill>
            </a:endParaRPr>
          </a:p>
        </p:txBody>
      </p:sp>
    </p:spTree>
    <p:extLst>
      <p:ext uri="{BB962C8B-B14F-4D97-AF65-F5344CB8AC3E}">
        <p14:creationId xmlns:p14="http://schemas.microsoft.com/office/powerpoint/2010/main" val="33833098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30200"/>
            <a:ext cx="8229600" cy="3556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a:p>
            <a:pPr lvl="6"/>
            <a:r>
              <a:rPr lang="en-US" dirty="0" smtClean="0"/>
              <a:t>Fifth level</a:t>
            </a:r>
          </a:p>
        </p:txBody>
      </p:sp>
    </p:spTree>
    <p:extLst>
      <p:ext uri="{BB962C8B-B14F-4D97-AF65-F5344CB8AC3E}">
        <p14:creationId xmlns:p14="http://schemas.microsoft.com/office/powerpoint/2010/main" val="13399852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You Are Here - 1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9" name="Text Placeholder 8"/>
          <p:cNvSpPr>
            <a:spLocks noGrp="1"/>
          </p:cNvSpPr>
          <p:nvPr>
            <p:ph type="body" sz="quarter" idx="10"/>
          </p:nvPr>
        </p:nvSpPr>
        <p:spPr>
          <a:xfrm>
            <a:off x="1676400" y="1066800"/>
            <a:ext cx="5867400" cy="4648200"/>
          </a:xfrm>
        </p:spPr>
        <p:txBody>
          <a:bodyPr/>
          <a:lstStyle>
            <a:lvl1pPr marL="342900" indent="-342900">
              <a:buClr>
                <a:schemeClr val="accent1"/>
              </a:buClr>
              <a:buFont typeface="+mj-lt"/>
              <a:buAutoNum type="arabicPeriod"/>
              <a:defRPr sz="1800">
                <a:solidFill>
                  <a:schemeClr val="tx1"/>
                </a:solidFill>
              </a:defRPr>
            </a:lvl1pPr>
          </a:lstStyle>
          <a:p>
            <a:pPr lvl="0"/>
            <a:endParaRPr lang="en-US" dirty="0" smtClean="0"/>
          </a:p>
        </p:txBody>
      </p:sp>
    </p:spTree>
    <p:extLst>
      <p:ext uri="{BB962C8B-B14F-4D97-AF65-F5344CB8AC3E}">
        <p14:creationId xmlns:p14="http://schemas.microsoft.com/office/powerpoint/2010/main" val="22025388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You Are Here 2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Text Placeholder 8"/>
          <p:cNvSpPr>
            <a:spLocks noGrp="1"/>
          </p:cNvSpPr>
          <p:nvPr>
            <p:ph type="body" sz="quarter" idx="10"/>
          </p:nvPr>
        </p:nvSpPr>
        <p:spPr>
          <a:xfrm>
            <a:off x="685800" y="1066800"/>
            <a:ext cx="3657600" cy="4648200"/>
          </a:xfrm>
        </p:spPr>
        <p:txBody>
          <a:bodyPr/>
          <a:lstStyle>
            <a:lvl1pPr marL="342900" indent="-342900">
              <a:buClr>
                <a:schemeClr val="accent1"/>
              </a:buClr>
              <a:buFont typeface="+mj-lt"/>
              <a:buAutoNum type="arabicPeriod"/>
              <a:defRPr sz="1800">
                <a:solidFill>
                  <a:schemeClr val="tx1"/>
                </a:solidFill>
              </a:defRPr>
            </a:lvl1pPr>
          </a:lstStyle>
          <a:p>
            <a:pPr lvl="0"/>
            <a:endParaRPr lang="en-US" dirty="0" smtClean="0"/>
          </a:p>
        </p:txBody>
      </p:sp>
      <p:sp>
        <p:nvSpPr>
          <p:cNvPr id="4" name="Text Placeholder 8"/>
          <p:cNvSpPr>
            <a:spLocks noGrp="1"/>
          </p:cNvSpPr>
          <p:nvPr>
            <p:ph type="body" sz="quarter" idx="11"/>
          </p:nvPr>
        </p:nvSpPr>
        <p:spPr>
          <a:xfrm>
            <a:off x="4800600" y="1066800"/>
            <a:ext cx="3657600" cy="4648200"/>
          </a:xfrm>
        </p:spPr>
        <p:txBody>
          <a:bodyPr/>
          <a:lstStyle>
            <a:lvl1pPr marL="342900" indent="-342900">
              <a:buClr>
                <a:schemeClr val="accent1"/>
              </a:buClr>
              <a:buFont typeface="+mj-lt"/>
              <a:buAutoNum type="arabicPeriod" startAt="9"/>
              <a:defRPr sz="1800" baseline="0">
                <a:solidFill>
                  <a:schemeClr val="tx1"/>
                </a:solidFill>
              </a:defRPr>
            </a:lvl1pPr>
          </a:lstStyle>
          <a:p>
            <a:pPr lvl="0"/>
            <a:endParaRPr lang="en-US" dirty="0" smtClean="0"/>
          </a:p>
        </p:txBody>
      </p:sp>
    </p:spTree>
    <p:extLst>
      <p:ext uri="{BB962C8B-B14F-4D97-AF65-F5344CB8AC3E}">
        <p14:creationId xmlns:p14="http://schemas.microsoft.com/office/powerpoint/2010/main" val="382394338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a:xfrm>
            <a:off x="457200" y="330200"/>
            <a:ext cx="8229600" cy="3556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marR="0" indent="0" algn="l" defTabSz="914400" rtl="0" eaLnBrk="1" fontAlgn="auto" latinLnBrk="0" hangingPunct="1">
              <a:lnSpc>
                <a:spcPct val="90000"/>
              </a:lnSpc>
              <a:spcBef>
                <a:spcPts val="1200"/>
              </a:spcBef>
              <a:spcAft>
                <a:spcPts val="0"/>
              </a:spcAft>
              <a:buClrTx/>
              <a:buSzPct val="90000"/>
              <a:buFontTx/>
              <a:buNone/>
              <a:tabLst/>
              <a:defRPr/>
            </a:lvl1pPr>
            <a:lvl2pPr marL="346075" indent="-342900">
              <a:buFont typeface="+mj-lt"/>
              <a:buAutoNum type="arabicPeriod"/>
              <a:defRPr/>
            </a:lvl2pPr>
            <a:lvl3pPr marL="628650" indent="-238125">
              <a:defRPr/>
            </a:lvl3pPr>
            <a:lvl6pPr marL="914400" indent="-231775">
              <a:buFont typeface="Arial" panose="020B0604020202020204" pitchFamily="34" charset="0"/>
              <a:buChar char="•"/>
              <a:defRPr/>
            </a:lvl6pPr>
          </a:lstStyle>
          <a:p>
            <a:pPr lvl="0"/>
            <a:r>
              <a:rPr lang="en-US" dirty="0" smtClean="0"/>
              <a:t>Click to edit Master text styles</a:t>
            </a:r>
          </a:p>
          <a:p>
            <a:pPr lvl="1"/>
            <a:r>
              <a:rPr lang="en-US" dirty="0" smtClean="0"/>
              <a:t>Numbered List</a:t>
            </a:r>
          </a:p>
          <a:p>
            <a:pPr lvl="1"/>
            <a:r>
              <a:rPr lang="en-US" dirty="0" smtClean="0"/>
              <a:t>Numbered List</a:t>
            </a:r>
          </a:p>
          <a:p>
            <a:pPr lvl="2"/>
            <a:r>
              <a:rPr lang="en-US" dirty="0" smtClean="0"/>
              <a:t>Bullet</a:t>
            </a:r>
          </a:p>
          <a:p>
            <a:pPr lvl="5"/>
            <a:r>
              <a:rPr lang="en-US" dirty="0" smtClean="0"/>
              <a:t>Bullet</a:t>
            </a:r>
          </a:p>
          <a:p>
            <a:pPr lvl="1"/>
            <a:r>
              <a:rPr lang="en-US" dirty="0" smtClean="0"/>
              <a:t>Numbered List</a:t>
            </a:r>
          </a:p>
        </p:txBody>
      </p:sp>
    </p:spTree>
    <p:extLst>
      <p:ext uri="{BB962C8B-B14F-4D97-AF65-F5344CB8AC3E}">
        <p14:creationId xmlns:p14="http://schemas.microsoft.com/office/powerpoint/2010/main" val="119933611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esson Title">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bwMode="ltGray">
          <a:xfrm>
            <a:off x="4274108" y="0"/>
            <a:ext cx="4869892" cy="6858000"/>
          </a:xfrm>
          <a:prstGeom prst="rect">
            <a:avLst/>
          </a:prstGeom>
        </p:spPr>
      </p:pic>
      <p:sp>
        <p:nvSpPr>
          <p:cNvPr id="2" name="Title 1"/>
          <p:cNvSpPr>
            <a:spLocks noGrp="1"/>
          </p:cNvSpPr>
          <p:nvPr>
            <p:ph type="title"/>
          </p:nvPr>
        </p:nvSpPr>
        <p:spPr>
          <a:xfrm>
            <a:off x="461166" y="1676400"/>
            <a:ext cx="5711033" cy="1752600"/>
          </a:xfrm>
        </p:spPr>
        <p:txBody>
          <a:bodyPr anchor="b"/>
          <a:lstStyle>
            <a:lvl1pPr algn="l">
              <a:defRPr sz="2800" b="1" cap="none" baseline="0"/>
            </a:lvl1pPr>
          </a:lstStyle>
          <a:p>
            <a:r>
              <a:rPr lang="en-US" dirty="0" smtClean="0"/>
              <a:t>Click to edit Master title style</a:t>
            </a:r>
            <a:endParaRPr lang="en-US" dirty="0"/>
          </a:p>
        </p:txBody>
      </p:sp>
      <p:grpSp>
        <p:nvGrpSpPr>
          <p:cNvPr id="6" name="Group 5"/>
          <p:cNvGrpSpPr/>
          <p:nvPr userDrawn="1"/>
        </p:nvGrpSpPr>
        <p:grpSpPr>
          <a:xfrm>
            <a:off x="448524" y="6446044"/>
            <a:ext cx="1099793" cy="173355"/>
            <a:chOff x="-84138" y="5622925"/>
            <a:chExt cx="4330701" cy="682626"/>
          </a:xfrm>
        </p:grpSpPr>
        <p:sp>
          <p:nvSpPr>
            <p:cNvPr id="9" name="Freeform 6"/>
            <p:cNvSpPr>
              <a:spLocks/>
            </p:cNvSpPr>
            <p:nvPr userDrawn="1"/>
          </p:nvSpPr>
          <p:spPr bwMode="auto">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userDrawn="1"/>
          </p:nvSpPr>
          <p:spPr bwMode="auto">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noEditPoints="1"/>
            </p:cNvSpPr>
            <p:nvPr userDrawn="1"/>
          </p:nvSpPr>
          <p:spPr bwMode="auto">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userDrawn="1"/>
          </p:nvSpPr>
          <p:spPr bwMode="auto">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userDrawn="1"/>
          </p:nvSpPr>
          <p:spPr bwMode="auto">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noEditPoints="1"/>
            </p:cNvSpPr>
            <p:nvPr userDrawn="1"/>
          </p:nvSpPr>
          <p:spPr bwMode="auto">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userDrawn="1"/>
          </p:nvSpPr>
          <p:spPr bwMode="auto">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5" name="TextBox 24"/>
          <p:cNvSpPr txBox="1"/>
          <p:nvPr userDrawn="1"/>
        </p:nvSpPr>
        <p:spPr>
          <a:xfrm>
            <a:off x="450335" y="6658356"/>
            <a:ext cx="1751706" cy="199644"/>
          </a:xfrm>
          <a:prstGeom prst="rect">
            <a:avLst/>
          </a:prstGeom>
          <a:noFill/>
        </p:spPr>
        <p:txBody>
          <a:bodyPr wrap="square" lIns="0" tIns="0" rIns="0" bIns="0" rtlCol="0">
            <a:noAutofit/>
          </a:bodyPr>
          <a:lstStyle/>
          <a:p>
            <a:pPr algn="l">
              <a:lnSpc>
                <a:spcPct val="90000"/>
              </a:lnSpc>
            </a:pPr>
            <a:r>
              <a:rPr lang="en-US" sz="700" dirty="0" smtClean="0">
                <a:solidFill>
                  <a:schemeClr val="tx2"/>
                </a:solidFill>
              </a:rPr>
              <a:t>© 2015</a:t>
            </a:r>
            <a:r>
              <a:rPr lang="en-US" sz="700" baseline="0" dirty="0" smtClean="0">
                <a:solidFill>
                  <a:schemeClr val="tx2"/>
                </a:solidFill>
              </a:rPr>
              <a:t> VMware Inc. All rights reserved.</a:t>
            </a:r>
            <a:endParaRPr lang="en-US" sz="700" dirty="0" smtClean="0">
              <a:solidFill>
                <a:schemeClr val="tx2"/>
              </a:solidFill>
            </a:endParaRPr>
          </a:p>
        </p:txBody>
      </p:sp>
      <p:sp>
        <p:nvSpPr>
          <p:cNvPr id="16" name="Date Placeholder 8"/>
          <p:cNvSpPr txBox="1">
            <a:spLocks/>
          </p:cNvSpPr>
          <p:nvPr userDrawn="1"/>
        </p:nvSpPr>
        <p:spPr bwMode="white">
          <a:xfrm>
            <a:off x="8153400" y="6446124"/>
            <a:ext cx="609600" cy="254337"/>
          </a:xfrm>
          <a:prstGeom prst="rect">
            <a:avLst/>
          </a:prstGeom>
        </p:spPr>
        <p:txBody>
          <a:bodyPr vert="horz" lIns="91440" tIns="45720" rIns="91440" bIns="45720" rtlCol="0" anchor="ctr"/>
          <a:lstStyle>
            <a:lvl1pPr marL="0" marR="0" indent="0" algn="ctr" defTabSz="914400" rtl="0" eaLnBrk="1" fontAlgn="base" latinLnBrk="0" hangingPunct="1">
              <a:lnSpc>
                <a:spcPct val="100000"/>
              </a:lnSpc>
              <a:spcBef>
                <a:spcPct val="0"/>
              </a:spcBef>
              <a:spcAft>
                <a:spcPct val="0"/>
              </a:spcAft>
              <a:buClrTx/>
              <a:buSzTx/>
              <a:buFontTx/>
              <a:buNone/>
              <a:tabLst/>
              <a:defRPr lang="en-US" sz="1000" kern="1200" smtClean="0">
                <a:solidFill>
                  <a:srgbClr val="FFFFFF"/>
                </a:solidFill>
                <a:latin typeface="+mn-lt"/>
                <a:ea typeface="+mn-ea"/>
                <a:cs typeface="+mn-cs"/>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chemeClr val="bg1"/>
                </a:solidFill>
                <a:effectLst/>
                <a:uLnTx/>
                <a:uFillTx/>
                <a:latin typeface="+mn-lt"/>
                <a:ea typeface="+mn-ea"/>
                <a:cs typeface="+mn-cs"/>
              </a:rPr>
              <a:t>1-</a:t>
            </a:r>
            <a:fld id="{A0A03F51-2955-4EA9-BE4E-42B6F90C747F}" type="slidenum">
              <a:rPr kumimoji="0" lang="en-US" sz="1000" b="0" i="0" u="none" strike="noStrike" kern="1200" cap="none" spc="0" normalizeH="0" baseline="0" noProof="0" smtClean="0">
                <a:ln>
                  <a:noFill/>
                </a:ln>
                <a:solidFill>
                  <a:schemeClr val="bg1"/>
                </a:solidFill>
                <a:effectLst/>
                <a:uLnTx/>
                <a:uFillTx/>
                <a:latin typeface="Arial"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000" b="0" i="0" u="none" strike="noStrike" kern="1200" cap="none" spc="0" normalizeH="0" baseline="0" noProof="0" dirty="0" smtClean="0">
              <a:ln>
                <a:noFill/>
              </a:ln>
              <a:solidFill>
                <a:schemeClr val="bg1"/>
              </a:solidFill>
              <a:effectLst/>
              <a:uLnTx/>
              <a:uFillTx/>
              <a:latin typeface="Arial" charset="0"/>
              <a:ea typeface="ＭＳ Ｐゴシック" pitchFamily="34" charset="-128"/>
              <a:cs typeface="+mn-cs"/>
            </a:endParaRPr>
          </a:p>
        </p:txBody>
      </p:sp>
    </p:spTree>
    <p:extLst>
      <p:ext uri="{BB962C8B-B14F-4D97-AF65-F5344CB8AC3E}">
        <p14:creationId xmlns:p14="http://schemas.microsoft.com/office/powerpoint/2010/main" val="88919657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14400"/>
            <a:ext cx="3931920" cy="5105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a:p>
            <a:pPr lvl="6"/>
            <a:r>
              <a:rPr lang="en-US" dirty="0" smtClean="0"/>
              <a:t>Fifth level</a:t>
            </a:r>
          </a:p>
        </p:txBody>
      </p:sp>
      <p:sp>
        <p:nvSpPr>
          <p:cNvPr id="4" name="Content Placeholder 3"/>
          <p:cNvSpPr>
            <a:spLocks noGrp="1"/>
          </p:cNvSpPr>
          <p:nvPr>
            <p:ph sz="half" idx="2"/>
          </p:nvPr>
        </p:nvSpPr>
        <p:spPr>
          <a:xfrm>
            <a:off x="4754880" y="914400"/>
            <a:ext cx="3931920" cy="5105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a:p>
            <a:pPr lvl="6"/>
            <a:r>
              <a:rPr lang="en-US" dirty="0" smtClean="0"/>
              <a:t>Fifth level</a:t>
            </a:r>
          </a:p>
        </p:txBody>
      </p:sp>
    </p:spTree>
    <p:extLst>
      <p:ext uri="{BB962C8B-B14F-4D97-AF65-F5344CB8AC3E}">
        <p14:creationId xmlns:p14="http://schemas.microsoft.com/office/powerpoint/2010/main" val="205626857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12113624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vision P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DO NOT USE THIS PAGE IN LAYOUTS</a:t>
            </a:r>
            <a:endParaRPr lang="en-US" dirty="0"/>
          </a:p>
        </p:txBody>
      </p:sp>
      <p:sp>
        <p:nvSpPr>
          <p:cNvPr id="5" name="TextBox 4"/>
          <p:cNvSpPr txBox="1"/>
          <p:nvPr userDrawn="1"/>
        </p:nvSpPr>
        <p:spPr>
          <a:xfrm>
            <a:off x="504824" y="1421398"/>
            <a:ext cx="8153401" cy="615553"/>
          </a:xfrm>
          <a:prstGeom prst="rect">
            <a:avLst/>
          </a:prstGeom>
          <a:noFill/>
        </p:spPr>
        <p:txBody>
          <a:bodyPr wrap="square" rtlCol="0">
            <a:spAutoFit/>
          </a:bodyPr>
          <a:lstStyle/>
          <a:p>
            <a:pPr algn="l"/>
            <a:r>
              <a:rPr lang="en-US" sz="1800" b="1" dirty="0" smtClean="0">
                <a:solidFill>
                  <a:srgbClr val="000000"/>
                </a:solidFill>
                <a:latin typeface="+mn-lt"/>
                <a:ea typeface="+mn-ea"/>
              </a:rPr>
              <a:t>Revision Status:</a:t>
            </a:r>
          </a:p>
          <a:p>
            <a:pPr algn="l"/>
            <a:r>
              <a:rPr lang="en-US" sz="1600" dirty="0" smtClean="0">
                <a:solidFill>
                  <a:srgbClr val="000000"/>
                </a:solidFill>
                <a:latin typeface="+mn-lt"/>
                <a:ea typeface="+mn-ea"/>
              </a:rPr>
              <a:t>February 10, 2015 –  Added animation symbol to footer</a:t>
            </a:r>
            <a:endParaRPr lang="en-US" sz="1600" kern="1200" baseline="0" dirty="0" smtClean="0">
              <a:solidFill>
                <a:srgbClr val="000000"/>
              </a:solidFill>
              <a:latin typeface="Arial" charset="0"/>
              <a:ea typeface="ＭＳ Ｐゴシック" pitchFamily="34" charset="-128"/>
              <a:cs typeface="+mn-cs"/>
            </a:endParaRPr>
          </a:p>
        </p:txBody>
      </p:sp>
    </p:spTree>
    <p:extLst>
      <p:ext uri="{BB962C8B-B14F-4D97-AF65-F5344CB8AC3E}">
        <p14:creationId xmlns:p14="http://schemas.microsoft.com/office/powerpoint/2010/main" val="331955733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11">
            <a:extLst>
              <a:ext uri="{28A0092B-C50C-407E-A947-70E740481C1C}">
                <a14:useLocalDpi xmlns:a14="http://schemas.microsoft.com/office/drawing/2010/main"/>
              </a:ext>
            </a:extLst>
          </a:blip>
          <a:srcRect t="-1970" r="12185" b="17580"/>
          <a:stretch/>
        </p:blipFill>
        <p:spPr bwMode="ltGray">
          <a:xfrm>
            <a:off x="7602416" y="5760720"/>
            <a:ext cx="1554480" cy="1097280"/>
          </a:xfrm>
          <a:prstGeom prst="rect">
            <a:avLst/>
          </a:prstGeom>
        </p:spPr>
      </p:pic>
      <p:sp>
        <p:nvSpPr>
          <p:cNvPr id="2" name="Title Placeholder 1"/>
          <p:cNvSpPr>
            <a:spLocks noGrp="1"/>
          </p:cNvSpPr>
          <p:nvPr>
            <p:ph type="title"/>
          </p:nvPr>
        </p:nvSpPr>
        <p:spPr>
          <a:xfrm>
            <a:off x="457200" y="330200"/>
            <a:ext cx="8229600" cy="355600"/>
          </a:xfrm>
          <a:prstGeom prst="rect">
            <a:avLst/>
          </a:prstGeom>
        </p:spPr>
        <p:txBody>
          <a:bodyPr vert="horz" lIns="0" tIns="0" rIns="0" bIns="0" rtlCol="0" anchor="b">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914400"/>
            <a:ext cx="8229600" cy="5105400"/>
          </a:xfrm>
          <a:prstGeom prst="rect">
            <a:avLst/>
          </a:prstGeom>
        </p:spPr>
        <p:txBody>
          <a:bodyPr vert="horz" lIns="0" tIns="0" rIns="0" bIns="0" rtlCol="0">
            <a:no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a:p>
            <a:pPr lvl="6"/>
            <a:r>
              <a:rPr lang="en-US" dirty="0" smtClean="0"/>
              <a:t>Fifth level</a:t>
            </a:r>
          </a:p>
        </p:txBody>
      </p:sp>
      <p:grpSp>
        <p:nvGrpSpPr>
          <p:cNvPr id="20" name="Group 19"/>
          <p:cNvGrpSpPr/>
          <p:nvPr/>
        </p:nvGrpSpPr>
        <p:grpSpPr>
          <a:xfrm>
            <a:off x="457200" y="6446124"/>
            <a:ext cx="1099793" cy="173355"/>
            <a:chOff x="-84138" y="5622925"/>
            <a:chExt cx="4330701" cy="682626"/>
          </a:xfrm>
        </p:grpSpPr>
        <p:sp>
          <p:nvSpPr>
            <p:cNvPr id="13" name="Freeform 6"/>
            <p:cNvSpPr>
              <a:spLocks/>
            </p:cNvSpPr>
            <p:nvPr userDrawn="1"/>
          </p:nvSpPr>
          <p:spPr bwMode="auto">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noEditPoints="1"/>
            </p:cNvSpPr>
            <p:nvPr userDrawn="1"/>
          </p:nvSpPr>
          <p:spPr bwMode="auto">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noEditPoints="1"/>
            </p:cNvSpPr>
            <p:nvPr userDrawn="1"/>
          </p:nvSpPr>
          <p:spPr bwMode="auto">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noEditPoints="1"/>
            </p:cNvSpPr>
            <p:nvPr userDrawn="1"/>
          </p:nvSpPr>
          <p:spPr bwMode="auto">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3" name="TextBox 22"/>
          <p:cNvSpPr txBox="1"/>
          <p:nvPr userDrawn="1"/>
        </p:nvSpPr>
        <p:spPr>
          <a:xfrm>
            <a:off x="458094" y="6647021"/>
            <a:ext cx="1751706" cy="210979"/>
          </a:xfrm>
          <a:prstGeom prst="rect">
            <a:avLst/>
          </a:prstGeom>
          <a:noFill/>
        </p:spPr>
        <p:txBody>
          <a:bodyPr wrap="square" lIns="0" tIns="0" rIns="0" bIns="0" rtlCol="0">
            <a:noAutofit/>
          </a:bodyPr>
          <a:lstStyle/>
          <a:p>
            <a:pPr algn="l">
              <a:lnSpc>
                <a:spcPct val="90000"/>
              </a:lnSpc>
            </a:pPr>
            <a:r>
              <a:rPr lang="en-US" sz="700" dirty="0" smtClean="0">
                <a:solidFill>
                  <a:schemeClr val="tx2"/>
                </a:solidFill>
              </a:rPr>
              <a:t>© 2015</a:t>
            </a:r>
            <a:r>
              <a:rPr lang="en-US" sz="700" baseline="0" dirty="0" smtClean="0">
                <a:solidFill>
                  <a:schemeClr val="tx2"/>
                </a:solidFill>
              </a:rPr>
              <a:t> VMware Inc. All rights reserved.</a:t>
            </a:r>
            <a:endParaRPr lang="en-US" sz="700" dirty="0" smtClean="0">
              <a:solidFill>
                <a:schemeClr val="tx2"/>
              </a:solidFill>
            </a:endParaRPr>
          </a:p>
        </p:txBody>
      </p:sp>
      <p:sp>
        <p:nvSpPr>
          <p:cNvPr id="21" name="TextBox 20"/>
          <p:cNvSpPr txBox="1"/>
          <p:nvPr userDrawn="1"/>
        </p:nvSpPr>
        <p:spPr>
          <a:xfrm>
            <a:off x="2209800" y="6446124"/>
            <a:ext cx="5334000" cy="246221"/>
          </a:xfrm>
          <a:prstGeom prst="rect">
            <a:avLst/>
          </a:prstGeom>
          <a:noFill/>
        </p:spPr>
        <p:txBody>
          <a:bodyPr wrap="square" rtlCol="0">
            <a:spAutoFit/>
          </a:bodyPr>
          <a:lstStyle/>
          <a:p>
            <a:pPr marL="0" marR="0" indent="0" algn="r" defTabSz="914400" rtl="0" eaLnBrk="1" fontAlgn="base" latinLnBrk="0" hangingPunct="1">
              <a:lnSpc>
                <a:spcPct val="100000"/>
              </a:lnSpc>
              <a:spcBef>
                <a:spcPct val="0"/>
              </a:spcBef>
              <a:spcAft>
                <a:spcPct val="40000"/>
              </a:spcAft>
              <a:buClrTx/>
              <a:buSzTx/>
              <a:buFontTx/>
              <a:buNone/>
              <a:tabLst/>
              <a:defRPr/>
            </a:pPr>
            <a:r>
              <a:rPr lang="en-US" altLang="en-US" sz="1000" b="0" dirty="0" smtClean="0">
                <a:solidFill>
                  <a:schemeClr val="tx2"/>
                </a:solidFill>
              </a:rPr>
              <a:t>VMware vSphere: Troubleshoot Workshop</a:t>
            </a:r>
          </a:p>
        </p:txBody>
      </p:sp>
      <p:sp>
        <p:nvSpPr>
          <p:cNvPr id="22" name="Date Placeholder 8"/>
          <p:cNvSpPr txBox="1">
            <a:spLocks/>
          </p:cNvSpPr>
          <p:nvPr userDrawn="1"/>
        </p:nvSpPr>
        <p:spPr bwMode="white">
          <a:xfrm>
            <a:off x="7467600" y="6446124"/>
            <a:ext cx="609600" cy="254337"/>
          </a:xfrm>
          <a:prstGeom prst="rect">
            <a:avLst/>
          </a:prstGeom>
        </p:spPr>
        <p:txBody>
          <a:bodyPr vert="horz" lIns="91440" tIns="45720" rIns="91440" bIns="45720" rtlCol="0" anchor="ctr"/>
          <a:lstStyle>
            <a:lvl1pPr marL="0" marR="0" indent="0" algn="ctr" defTabSz="914400" rtl="0" eaLnBrk="1" fontAlgn="base" latinLnBrk="0" hangingPunct="1">
              <a:lnSpc>
                <a:spcPct val="100000"/>
              </a:lnSpc>
              <a:spcBef>
                <a:spcPct val="0"/>
              </a:spcBef>
              <a:spcAft>
                <a:spcPct val="0"/>
              </a:spcAft>
              <a:buClrTx/>
              <a:buSzTx/>
              <a:buFontTx/>
              <a:buNone/>
              <a:tabLst/>
              <a:defRPr lang="en-US" sz="1000" kern="1200" smtClean="0">
                <a:solidFill>
                  <a:srgbClr val="FFFFFF"/>
                </a:solidFill>
                <a:latin typeface="+mn-lt"/>
                <a:ea typeface="+mn-ea"/>
                <a:cs typeface="+mn-cs"/>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chemeClr val="tx2"/>
                </a:solidFill>
                <a:effectLst/>
                <a:uLnTx/>
                <a:uFillTx/>
                <a:latin typeface="+mn-lt"/>
                <a:ea typeface="+mn-ea"/>
                <a:cs typeface="+mn-cs"/>
              </a:rPr>
              <a:t>3-</a:t>
            </a:r>
            <a:fld id="{A0A03F51-2955-4EA9-BE4E-42B6F90C747F}" type="slidenum">
              <a:rPr kumimoji="0" lang="en-US" sz="1000" b="0" i="0" u="none" strike="noStrike" kern="1200" cap="none" spc="0" normalizeH="0" baseline="0" noProof="0" smtClean="0">
                <a:ln>
                  <a:noFill/>
                </a:ln>
                <a:solidFill>
                  <a:schemeClr val="tx2"/>
                </a:solidFill>
                <a:effectLst/>
                <a:uLnTx/>
                <a:uFillTx/>
                <a:latin typeface="Arial"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000" b="0" i="0" u="none" strike="noStrike" kern="1200" cap="none" spc="0" normalizeH="0" baseline="0" noProof="0" dirty="0" smtClean="0">
              <a:ln>
                <a:noFill/>
              </a:ln>
              <a:solidFill>
                <a:schemeClr val="tx2"/>
              </a:solidFill>
              <a:effectLst/>
              <a:uLnTx/>
              <a:uFillTx/>
              <a:latin typeface="Arial" charset="0"/>
              <a:ea typeface="ＭＳ Ｐゴシック" pitchFamily="34" charset="-128"/>
              <a:cs typeface="+mn-cs"/>
            </a:endParaRPr>
          </a:p>
        </p:txBody>
      </p:sp>
    </p:spTree>
    <p:extLst>
      <p:ext uri="{BB962C8B-B14F-4D97-AF65-F5344CB8AC3E}">
        <p14:creationId xmlns:p14="http://schemas.microsoft.com/office/powerpoint/2010/main" val="2841782731"/>
      </p:ext>
    </p:extLst>
  </p:cSld>
  <p:clrMap bg1="lt1" tx1="dk1" bg2="lt2" tx2="dk2" accent1="accent1" accent2="accent2" accent3="accent3" accent4="accent4" accent5="accent5" accent6="accent6" hlink="hlink" folHlink="folHlink"/>
  <p:sldLayoutIdLst>
    <p:sldLayoutId id="2147483686" r:id="rId1"/>
    <p:sldLayoutId id="2147483688" r:id="rId2"/>
    <p:sldLayoutId id="2147483696" r:id="rId3"/>
    <p:sldLayoutId id="2147483697" r:id="rId4"/>
    <p:sldLayoutId id="2147483694" r:id="rId5"/>
    <p:sldLayoutId id="2147483689" r:id="rId6"/>
    <p:sldLayoutId id="2147483690" r:id="rId7"/>
    <p:sldLayoutId id="2147483692" r:id="rId8"/>
    <p:sldLayoutId id="2147483695" r:id="rId9"/>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200" b="1" kern="1200">
          <a:solidFill>
            <a:schemeClr val="accent6"/>
          </a:solidFill>
          <a:latin typeface="+mj-lt"/>
          <a:ea typeface="+mj-ea"/>
          <a:cs typeface="+mj-cs"/>
        </a:defRPr>
      </a:lvl1pPr>
    </p:titleStyle>
    <p:bodyStyle>
      <a:lvl1pPr marL="0" indent="0" algn="l" defTabSz="914400" rtl="0" eaLnBrk="1" latinLnBrk="0" hangingPunct="1">
        <a:lnSpc>
          <a:spcPct val="90000"/>
        </a:lnSpc>
        <a:spcBef>
          <a:spcPts val="1200"/>
        </a:spcBef>
        <a:buClrTx/>
        <a:buSzPct val="90000"/>
        <a:buFontTx/>
        <a:buNone/>
        <a:defRPr sz="2000" kern="1200" baseline="0">
          <a:solidFill>
            <a:schemeClr val="tx2"/>
          </a:solidFill>
          <a:latin typeface="+mn-lt"/>
          <a:ea typeface="+mn-ea"/>
          <a:cs typeface="+mn-cs"/>
        </a:defRPr>
      </a:lvl1pPr>
      <a:lvl2pPr marL="228600" indent="-222250" algn="l" defTabSz="914400" rtl="0" eaLnBrk="1" latinLnBrk="0" hangingPunct="1">
        <a:lnSpc>
          <a:spcPct val="90000"/>
        </a:lnSpc>
        <a:spcBef>
          <a:spcPts val="800"/>
        </a:spcBef>
        <a:buClrTx/>
        <a:buSzPct val="90000"/>
        <a:buFont typeface="Arial" panose="020B0604020202020204" pitchFamily="34" charset="0"/>
        <a:buChar char="•"/>
        <a:defRPr sz="1800" kern="1200">
          <a:solidFill>
            <a:schemeClr val="tx2"/>
          </a:solidFill>
          <a:latin typeface="+mn-lt"/>
          <a:ea typeface="+mn-ea"/>
          <a:cs typeface="+mn-cs"/>
        </a:defRPr>
      </a:lvl2pPr>
      <a:lvl3pPr marL="514350" indent="-238125" algn="l" defTabSz="914400" rtl="0" eaLnBrk="1" latinLnBrk="0" hangingPunct="1">
        <a:lnSpc>
          <a:spcPct val="90000"/>
        </a:lnSpc>
        <a:spcBef>
          <a:spcPts val="600"/>
        </a:spcBef>
        <a:buClr>
          <a:schemeClr val="tx2"/>
        </a:buClr>
        <a:buSzPct val="90000"/>
        <a:buFont typeface="Arial" panose="020B0604020202020204" pitchFamily="34" charset="0"/>
        <a:buChar char="–"/>
        <a:defRPr sz="1600" kern="1200">
          <a:solidFill>
            <a:schemeClr val="tx2"/>
          </a:solidFill>
          <a:latin typeface="+mn-lt"/>
          <a:ea typeface="+mn-ea"/>
          <a:cs typeface="+mn-cs"/>
        </a:defRPr>
      </a:lvl3pPr>
      <a:lvl4pPr marL="742950" indent="-192088" algn="l" defTabSz="914400" rtl="0" eaLnBrk="1" latinLnBrk="0" hangingPunct="1">
        <a:lnSpc>
          <a:spcPct val="90000"/>
        </a:lnSpc>
        <a:spcBef>
          <a:spcPts val="600"/>
        </a:spcBef>
        <a:buClr>
          <a:schemeClr val="tx2"/>
        </a:buClr>
        <a:buSzPct val="90000"/>
        <a:buFont typeface="Arial" panose="020B0604020202020204" pitchFamily="34" charset="0"/>
        <a:buChar char="•"/>
        <a:defRPr sz="1400" kern="1200">
          <a:solidFill>
            <a:schemeClr val="tx2"/>
          </a:solidFill>
          <a:latin typeface="+mn-lt"/>
          <a:ea typeface="+mn-ea"/>
          <a:cs typeface="+mn-cs"/>
        </a:defRPr>
      </a:lvl4pPr>
      <a:lvl5pPr marL="1028700" indent="-242888" algn="l" defTabSz="857250" rtl="0" eaLnBrk="1" latinLnBrk="0" hangingPunct="1">
        <a:lnSpc>
          <a:spcPct val="90000"/>
        </a:lnSpc>
        <a:spcBef>
          <a:spcPts val="600"/>
        </a:spcBef>
        <a:buClr>
          <a:schemeClr val="tx2"/>
        </a:buClr>
        <a:buSzPct val="90000"/>
        <a:buFont typeface="Arial" panose="020B0604020202020204" pitchFamily="34" charset="0"/>
        <a:buChar char="–"/>
        <a:defRPr sz="1400" kern="1200">
          <a:solidFill>
            <a:schemeClr val="tx2"/>
          </a:solidFill>
          <a:latin typeface="+mn-lt"/>
          <a:ea typeface="+mn-ea"/>
          <a:cs typeface="+mn-cs"/>
        </a:defRPr>
      </a:lvl5pPr>
      <a:lvl6pPr marL="901700" indent="0" algn="l" defTabSz="914400" rtl="0" eaLnBrk="1" latinLnBrk="0" hangingPunct="1">
        <a:lnSpc>
          <a:spcPct val="90000"/>
        </a:lnSpc>
        <a:spcBef>
          <a:spcPts val="600"/>
        </a:spcBef>
        <a:buClr>
          <a:schemeClr val="tx2"/>
        </a:buClr>
        <a:buSzPct val="90000"/>
        <a:buFont typeface="Arial" panose="020B0604020202020204" pitchFamily="34" charset="0"/>
        <a:buNone/>
        <a:defRPr sz="1400" kern="1200">
          <a:solidFill>
            <a:schemeClr val="tx2"/>
          </a:solidFill>
          <a:latin typeface="+mn-lt"/>
          <a:ea typeface="+mn-ea"/>
          <a:cs typeface="+mn-cs"/>
        </a:defRPr>
      </a:lvl6pPr>
      <a:lvl7pPr marL="1252538" indent="-182563" algn="l" defTabSz="914400" rtl="0" eaLnBrk="1" latinLnBrk="0" hangingPunct="1">
        <a:lnSpc>
          <a:spcPct val="90000"/>
        </a:lnSpc>
        <a:spcBef>
          <a:spcPts val="600"/>
        </a:spcBef>
        <a:buClrTx/>
        <a:buSzPct val="90000"/>
        <a:buFont typeface="Arial" panose="020B0604020202020204" pitchFamily="34" charset="0"/>
        <a:buChar char="•"/>
        <a:defRPr sz="1400" kern="1200">
          <a:solidFill>
            <a:schemeClr val="tx2"/>
          </a:solidFill>
          <a:latin typeface="+mn-lt"/>
          <a:ea typeface="+mn-ea"/>
          <a:cs typeface="+mn-cs"/>
        </a:defRPr>
      </a:lvl7pPr>
      <a:lvl8pPr marL="1874520" indent="-182880" algn="l" defTabSz="914400" rtl="0" eaLnBrk="1" latinLnBrk="0" hangingPunct="1">
        <a:lnSpc>
          <a:spcPct val="90000"/>
        </a:lnSpc>
        <a:spcBef>
          <a:spcPts val="600"/>
        </a:spcBef>
        <a:buClrTx/>
        <a:buSzPct val="90000"/>
        <a:buFont typeface="Calibri" panose="020F0502020204030204" pitchFamily="34" charset="0"/>
        <a:buChar char="–"/>
        <a:defRPr sz="1400" kern="1200">
          <a:solidFill>
            <a:schemeClr val="tx2"/>
          </a:solidFill>
          <a:latin typeface="+mn-lt"/>
          <a:ea typeface="+mn-ea"/>
          <a:cs typeface="+mn-cs"/>
        </a:defRPr>
      </a:lvl8pPr>
      <a:lvl9pPr marL="2103120" indent="-182880" algn="l" defTabSz="914400" rtl="0" eaLnBrk="1" latinLnBrk="0" hangingPunct="1">
        <a:lnSpc>
          <a:spcPct val="90000"/>
        </a:lnSpc>
        <a:spcBef>
          <a:spcPts val="600"/>
        </a:spcBef>
        <a:buClrTx/>
        <a:buSzPct val="90000"/>
        <a:buFont typeface="Arial" panose="020B0604020202020204"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34" name="Rectangle 18"/>
          <p:cNvSpPr>
            <a:spLocks noGrp="1" noChangeArrowheads="1"/>
          </p:cNvSpPr>
          <p:nvPr>
            <p:ph type="ctrTitle"/>
          </p:nvPr>
        </p:nvSpPr>
        <p:spPr/>
        <p:txBody>
          <a:bodyPr/>
          <a:lstStyle/>
          <a:p>
            <a:r>
              <a:rPr lang="en-US" altLang="zh-CN" dirty="0" smtClean="0"/>
              <a:t>Troubleshooting Tools</a:t>
            </a:r>
            <a:endParaRPr lang="en-US" dirty="0"/>
          </a:p>
        </p:txBody>
      </p:sp>
      <p:sp>
        <p:nvSpPr>
          <p:cNvPr id="34829" name="Rectangle 13"/>
          <p:cNvSpPr>
            <a:spLocks noGrp="1" noChangeArrowheads="1"/>
          </p:cNvSpPr>
          <p:nvPr>
            <p:ph type="subTitle" idx="1"/>
          </p:nvPr>
        </p:nvSpPr>
        <p:spPr/>
        <p:txBody>
          <a:bodyPr/>
          <a:lstStyle/>
          <a:p>
            <a:r>
              <a:rPr lang="en-US" dirty="0" smtClean="0"/>
              <a:t>Module </a:t>
            </a:r>
            <a:r>
              <a:rPr lang="en-US" dirty="0"/>
              <a:t>3</a:t>
            </a:r>
            <a:endParaRPr lang="en-US" dirty="0"/>
          </a:p>
        </p:txBody>
      </p:sp>
    </p:spTree>
    <p:extLst>
      <p:ext uri="{BB962C8B-B14F-4D97-AF65-F5344CB8AC3E}">
        <p14:creationId xmlns:p14="http://schemas.microsoft.com/office/powerpoint/2010/main" val="747895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vSphere Management Assistant </a:t>
            </a:r>
            <a:r>
              <a:rPr lang="en-US" altLang="zh-CN" dirty="0" smtClean="0"/>
              <a:t>Components</a:t>
            </a:r>
            <a:endParaRPr lang="zh-CN" altLang="en-US" dirty="0"/>
          </a:p>
        </p:txBody>
      </p:sp>
      <p:sp>
        <p:nvSpPr>
          <p:cNvPr id="6" name="内容占位符 5"/>
          <p:cNvSpPr>
            <a:spLocks noGrp="1"/>
          </p:cNvSpPr>
          <p:nvPr>
            <p:ph idx="1"/>
          </p:nvPr>
        </p:nvSpPr>
        <p:spPr>
          <a:xfrm>
            <a:off x="457200" y="914400"/>
            <a:ext cx="8229600" cy="5334000"/>
          </a:xfrm>
        </p:spPr>
        <p:txBody>
          <a:bodyPr/>
          <a:lstStyle/>
          <a:p>
            <a:r>
              <a:rPr lang="en-US" altLang="zh-CN" dirty="0"/>
              <a:t>vSphere Management Assistant is a virtual appliance that includes components for running vSphere commands</a:t>
            </a:r>
            <a:r>
              <a:rPr lang="en-US" altLang="zh-CN" dirty="0" smtClean="0"/>
              <a:t>:</a:t>
            </a:r>
          </a:p>
          <a:p>
            <a:r>
              <a:rPr lang="en-US" altLang="zh-CN" dirty="0" err="1" smtClean="0"/>
              <a:t>vCLI</a:t>
            </a:r>
            <a:r>
              <a:rPr lang="en-US" altLang="zh-CN" dirty="0" smtClean="0"/>
              <a:t> </a:t>
            </a:r>
            <a:r>
              <a:rPr lang="en-US" altLang="zh-CN" dirty="0"/>
              <a:t>command set</a:t>
            </a:r>
            <a:r>
              <a:rPr lang="en-US" altLang="zh-CN" dirty="0" smtClean="0"/>
              <a:t>:</a:t>
            </a:r>
          </a:p>
          <a:p>
            <a:pPr marL="857250" lvl="2" indent="-342900"/>
            <a:r>
              <a:rPr lang="en-US" altLang="zh-CN" dirty="0" smtClean="0"/>
              <a:t>Enables </a:t>
            </a:r>
            <a:r>
              <a:rPr lang="en-US" altLang="zh-CN" dirty="0"/>
              <a:t>you to run common system administration commands against ESXi hosts, such as</a:t>
            </a:r>
            <a:r>
              <a:rPr lang="en-US" altLang="zh-CN" dirty="0" smtClean="0"/>
              <a:t>:</a:t>
            </a:r>
          </a:p>
          <a:p>
            <a:pPr lvl="3" indent="0">
              <a:buNone/>
            </a:pPr>
            <a:r>
              <a:rPr lang="en-US" altLang="zh-CN" dirty="0" smtClean="0"/>
              <a:t>• </a:t>
            </a:r>
            <a:r>
              <a:rPr lang="en-US" altLang="zh-CN" dirty="0" err="1"/>
              <a:t>esxcli</a:t>
            </a:r>
            <a:r>
              <a:rPr lang="en-US" altLang="zh-CN" dirty="0"/>
              <a:t> </a:t>
            </a:r>
            <a:endParaRPr lang="en-US" altLang="zh-CN" dirty="0" smtClean="0"/>
          </a:p>
          <a:p>
            <a:pPr lvl="3" indent="0">
              <a:buNone/>
            </a:pPr>
            <a:r>
              <a:rPr lang="en-US" altLang="zh-CN" dirty="0" smtClean="0"/>
              <a:t>• </a:t>
            </a:r>
            <a:r>
              <a:rPr lang="en-US" altLang="zh-CN" dirty="0" err="1"/>
              <a:t>vmware-cmd</a:t>
            </a:r>
            <a:r>
              <a:rPr lang="en-US" altLang="zh-CN" dirty="0"/>
              <a:t> </a:t>
            </a:r>
            <a:endParaRPr lang="en-US" altLang="zh-CN" dirty="0" smtClean="0"/>
          </a:p>
          <a:p>
            <a:pPr lvl="3" indent="0">
              <a:buNone/>
            </a:pPr>
            <a:r>
              <a:rPr lang="en-US" altLang="zh-CN" dirty="0" smtClean="0"/>
              <a:t>• </a:t>
            </a:r>
            <a:r>
              <a:rPr lang="en-US" altLang="zh-CN" dirty="0" err="1"/>
              <a:t>vicfg</a:t>
            </a:r>
            <a:r>
              <a:rPr lang="en-US" altLang="zh-CN" dirty="0"/>
              <a:t>-* </a:t>
            </a:r>
            <a:r>
              <a:rPr lang="en-US" altLang="zh-CN" sz="1600" dirty="0" smtClean="0"/>
              <a:t>commands</a:t>
            </a:r>
          </a:p>
          <a:p>
            <a:pPr marL="857250" lvl="2" indent="-342900"/>
            <a:r>
              <a:rPr lang="en-US" altLang="zh-CN" dirty="0" smtClean="0"/>
              <a:t>Requires </a:t>
            </a:r>
            <a:r>
              <a:rPr lang="en-US" altLang="zh-CN" dirty="0"/>
              <a:t>credential connection options to a server </a:t>
            </a:r>
            <a:endParaRPr lang="en-US" altLang="zh-CN" dirty="0" smtClean="0"/>
          </a:p>
          <a:p>
            <a:r>
              <a:rPr lang="en-US" altLang="zh-CN" dirty="0" smtClean="0"/>
              <a:t>vi-</a:t>
            </a:r>
            <a:r>
              <a:rPr lang="en-US" altLang="zh-CN" dirty="0" err="1" smtClean="0"/>
              <a:t>fastpass</a:t>
            </a:r>
            <a:r>
              <a:rPr lang="en-US" altLang="zh-CN" dirty="0" smtClean="0"/>
              <a:t> </a:t>
            </a:r>
            <a:r>
              <a:rPr lang="en-US" altLang="zh-CN" dirty="0"/>
              <a:t>authentication component</a:t>
            </a:r>
            <a:r>
              <a:rPr lang="en-US" altLang="zh-CN" dirty="0" smtClean="0"/>
              <a:t>:</a:t>
            </a:r>
          </a:p>
          <a:p>
            <a:pPr marL="857250" lvl="2" indent="-342900"/>
            <a:r>
              <a:rPr lang="en-US" altLang="zh-CN" dirty="0" smtClean="0"/>
              <a:t>Automates </a:t>
            </a:r>
            <a:r>
              <a:rPr lang="en-US" altLang="zh-CN" dirty="0"/>
              <a:t>authentication to the VMware vCenter </a:t>
            </a:r>
            <a:r>
              <a:rPr lang="en-US" altLang="zh-CN" dirty="0" smtClean="0"/>
              <a:t>Server </a:t>
            </a:r>
            <a:r>
              <a:rPr lang="en-US" altLang="zh-CN" dirty="0"/>
              <a:t>system or ESXi host targets</a:t>
            </a:r>
            <a:r>
              <a:rPr lang="en-US" altLang="zh-CN" dirty="0" smtClean="0"/>
              <a:t>.</a:t>
            </a:r>
          </a:p>
          <a:p>
            <a:pPr marL="857250" lvl="2" indent="-342900"/>
            <a:r>
              <a:rPr lang="en-US" altLang="zh-CN" dirty="0" smtClean="0"/>
              <a:t>Relieves </a:t>
            </a:r>
            <a:r>
              <a:rPr lang="en-US" altLang="zh-CN" dirty="0"/>
              <a:t>the user from having to continually add login credentials to every command that is executed</a:t>
            </a:r>
            <a:r>
              <a:rPr lang="en-US" altLang="zh-CN" dirty="0" smtClean="0"/>
              <a:t>.</a:t>
            </a:r>
          </a:p>
          <a:p>
            <a:pPr marL="857250" lvl="2" indent="-342900"/>
            <a:r>
              <a:rPr lang="en-US" altLang="zh-CN" dirty="0" smtClean="0"/>
              <a:t>Facilitates </a:t>
            </a:r>
            <a:r>
              <a:rPr lang="en-US" altLang="zh-CN" dirty="0"/>
              <a:t>unattended scripted operations. </a:t>
            </a:r>
            <a:endParaRPr lang="en-US" altLang="zh-CN" dirty="0" smtClean="0"/>
          </a:p>
          <a:p>
            <a:r>
              <a:rPr lang="en-US" altLang="zh-CN" dirty="0" smtClean="0"/>
              <a:t>The </a:t>
            </a:r>
            <a:r>
              <a:rPr lang="en-US" altLang="zh-CN" sz="1400" dirty="0" err="1"/>
              <a:t>vifptarget</a:t>
            </a:r>
            <a:r>
              <a:rPr lang="en-US" altLang="zh-CN" dirty="0"/>
              <a:t> command sets the target server for </a:t>
            </a:r>
            <a:r>
              <a:rPr lang="en-US" altLang="zh-CN" dirty="0" err="1"/>
              <a:t>vCLI</a:t>
            </a:r>
            <a:r>
              <a:rPr lang="en-US" altLang="zh-CN" dirty="0"/>
              <a:t> commands</a:t>
            </a:r>
            <a:r>
              <a:rPr lang="en-US" altLang="zh-CN" dirty="0" smtClean="0"/>
              <a:t>:</a:t>
            </a:r>
          </a:p>
          <a:p>
            <a:pPr marL="857250" lvl="2" indent="-342900"/>
            <a:r>
              <a:rPr lang="en-US" altLang="zh-CN" dirty="0" smtClean="0"/>
              <a:t>Entering </a:t>
            </a:r>
            <a:r>
              <a:rPr lang="en-US" altLang="zh-CN" dirty="0"/>
              <a:t>this command changes the command prompt, which indicates the target server designation.</a:t>
            </a:r>
          </a:p>
          <a:p>
            <a:endParaRPr lang="zh-CN" altLang="en-US" dirty="0"/>
          </a:p>
        </p:txBody>
      </p:sp>
    </p:spTree>
    <p:extLst>
      <p:ext uri="{BB962C8B-B14F-4D97-AF65-F5344CB8AC3E}">
        <p14:creationId xmlns:p14="http://schemas.microsoft.com/office/powerpoint/2010/main" val="4204844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Authentication</a:t>
            </a:r>
            <a:endParaRPr lang="zh-CN" altLang="en-US" dirty="0"/>
          </a:p>
        </p:txBody>
      </p:sp>
      <p:sp>
        <p:nvSpPr>
          <p:cNvPr id="3" name="内容占位符 2"/>
          <p:cNvSpPr>
            <a:spLocks noGrp="1"/>
          </p:cNvSpPr>
          <p:nvPr>
            <p:ph idx="1"/>
          </p:nvPr>
        </p:nvSpPr>
        <p:spPr/>
        <p:txBody>
          <a:bodyPr/>
          <a:lstStyle/>
          <a:p>
            <a:r>
              <a:rPr lang="en-US" altLang="zh-CN" dirty="0"/>
              <a:t>vSphere Management Assistant can be configured to participate in Active Directory (AD) if the ESXi hosts and the vCenter Server systems are part of an AD domain</a:t>
            </a:r>
            <a:r>
              <a:rPr lang="en-US" altLang="zh-CN" dirty="0" smtClean="0"/>
              <a:t>:</a:t>
            </a:r>
          </a:p>
          <a:p>
            <a:pPr marL="571500" lvl="1" indent="-342900"/>
            <a:r>
              <a:rPr lang="en-US" altLang="zh-CN" dirty="0" smtClean="0"/>
              <a:t>vSphere </a:t>
            </a:r>
            <a:r>
              <a:rPr lang="en-US" altLang="zh-CN" dirty="0"/>
              <a:t>Management Assistant can add targets without storing credentials. </a:t>
            </a:r>
            <a:endParaRPr lang="en-US" altLang="zh-CN" dirty="0" smtClean="0"/>
          </a:p>
          <a:p>
            <a:pPr marL="571500" lvl="1" indent="-342900"/>
            <a:r>
              <a:rPr lang="en-US" altLang="zh-CN" dirty="0" smtClean="0"/>
              <a:t>AD</a:t>
            </a:r>
            <a:r>
              <a:rPr lang="en-US" altLang="zh-CN" dirty="0"/>
              <a:t>, as a centralized solution, offers more security controls than vi-</a:t>
            </a:r>
            <a:r>
              <a:rPr lang="en-US" altLang="zh-CN" dirty="0" err="1"/>
              <a:t>fastpass</a:t>
            </a:r>
            <a:r>
              <a:rPr lang="en-US" altLang="zh-CN" dirty="0" smtClean="0"/>
              <a:t>.</a:t>
            </a:r>
          </a:p>
          <a:p>
            <a:r>
              <a:rPr lang="en-US" altLang="zh-CN" dirty="0" smtClean="0"/>
              <a:t>Follow </a:t>
            </a:r>
            <a:r>
              <a:rPr lang="en-US" altLang="zh-CN" dirty="0"/>
              <a:t>these best practices before you configure vSphere Management Assistant for AD</a:t>
            </a:r>
            <a:r>
              <a:rPr lang="en-US" altLang="zh-CN" dirty="0" smtClean="0"/>
              <a:t>:</a:t>
            </a:r>
          </a:p>
          <a:p>
            <a:pPr marL="571500" lvl="1" indent="-342900"/>
            <a:r>
              <a:rPr lang="en-US" altLang="zh-CN" dirty="0" smtClean="0"/>
              <a:t>Verify </a:t>
            </a:r>
            <a:r>
              <a:rPr lang="en-US" altLang="zh-CN" dirty="0"/>
              <a:t>that the DNS servers and vSphere Management Assistant are in the same domain</a:t>
            </a:r>
            <a:r>
              <a:rPr lang="en-US" altLang="zh-CN" dirty="0" smtClean="0"/>
              <a:t>.</a:t>
            </a:r>
          </a:p>
          <a:p>
            <a:pPr marL="571500" lvl="1" indent="-342900"/>
            <a:r>
              <a:rPr lang="en-US" altLang="zh-CN" dirty="0" smtClean="0"/>
              <a:t>Verify </a:t>
            </a:r>
            <a:r>
              <a:rPr lang="en-US" altLang="zh-CN" dirty="0"/>
              <a:t>that the domain is accessible from vSphere Management Assistant. </a:t>
            </a:r>
            <a:endParaRPr lang="en-US" altLang="zh-CN" dirty="0" smtClean="0"/>
          </a:p>
          <a:p>
            <a:pPr marL="571500" lvl="1" indent="-342900"/>
            <a:r>
              <a:rPr lang="en-US" altLang="zh-CN" dirty="0" smtClean="0"/>
              <a:t>Verify </a:t>
            </a:r>
            <a:r>
              <a:rPr lang="en-US" altLang="zh-CN" dirty="0"/>
              <a:t>that IP addresses translate to the proper DNS name</a:t>
            </a:r>
            <a:r>
              <a:rPr lang="en-US" altLang="zh-CN" dirty="0" smtClean="0"/>
              <a:t>.</a:t>
            </a:r>
            <a:endParaRPr lang="en-US" altLang="zh-CN" dirty="0"/>
          </a:p>
        </p:txBody>
      </p:sp>
    </p:spTree>
    <p:extLst>
      <p:ext uri="{BB962C8B-B14F-4D97-AF65-F5344CB8AC3E}">
        <p14:creationId xmlns:p14="http://schemas.microsoft.com/office/powerpoint/2010/main" val="4008167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Adding vSphere Management Assistant to Active </a:t>
            </a:r>
            <a:r>
              <a:rPr lang="en-US" altLang="zh-CN" dirty="0" smtClean="0"/>
              <a:t>Directory</a:t>
            </a:r>
            <a:endParaRPr lang="zh-CN" altLang="en-US" dirty="0"/>
          </a:p>
        </p:txBody>
      </p:sp>
      <p:sp>
        <p:nvSpPr>
          <p:cNvPr id="3" name="内容占位符 2"/>
          <p:cNvSpPr>
            <a:spLocks noGrp="1"/>
          </p:cNvSpPr>
          <p:nvPr>
            <p:ph idx="1"/>
          </p:nvPr>
        </p:nvSpPr>
        <p:spPr/>
        <p:txBody>
          <a:bodyPr/>
          <a:lstStyle/>
          <a:p>
            <a:r>
              <a:rPr lang="en-US" altLang="zh-CN" dirty="0"/>
              <a:t>The following command adds vSphere Management Assistant to an AD domain</a:t>
            </a:r>
            <a:r>
              <a:rPr lang="en-US" altLang="zh-CN" dirty="0" smtClean="0"/>
              <a:t>:</a:t>
            </a:r>
          </a:p>
          <a:p>
            <a:r>
              <a:rPr lang="en-US" altLang="zh-CN" sz="1400" dirty="0" err="1" smtClean="0"/>
              <a:t>sudo</a:t>
            </a:r>
            <a:r>
              <a:rPr lang="en-US" altLang="zh-CN" sz="1400" dirty="0" smtClean="0"/>
              <a:t> </a:t>
            </a:r>
            <a:r>
              <a:rPr lang="en-US" altLang="zh-CN" sz="1400" dirty="0" err="1"/>
              <a:t>domainjoin</a:t>
            </a:r>
            <a:r>
              <a:rPr lang="en-US" altLang="zh-CN" sz="1400" dirty="0"/>
              <a:t>-cli join </a:t>
            </a:r>
            <a:r>
              <a:rPr lang="en-US" altLang="zh-CN" sz="1400" dirty="0" err="1"/>
              <a:t>domain_name</a:t>
            </a:r>
            <a:r>
              <a:rPr lang="en-US" altLang="zh-CN" sz="1400" dirty="0"/>
              <a:t> </a:t>
            </a:r>
            <a:r>
              <a:rPr lang="en-US" altLang="zh-CN" sz="1400" dirty="0" err="1" smtClean="0"/>
              <a:t>domain_admin_user</a:t>
            </a:r>
            <a:endParaRPr lang="en-US" altLang="zh-CN" sz="1400" dirty="0" smtClean="0"/>
          </a:p>
          <a:p>
            <a:r>
              <a:rPr lang="en-US" altLang="zh-CN" dirty="0" smtClean="0"/>
              <a:t>The </a:t>
            </a:r>
            <a:r>
              <a:rPr lang="en-US" altLang="zh-CN" dirty="0"/>
              <a:t>following command checks the domain settings of vSphere Management Assistant</a:t>
            </a:r>
            <a:r>
              <a:rPr lang="en-US" altLang="zh-CN" dirty="0" smtClean="0"/>
              <a:t>:</a:t>
            </a:r>
          </a:p>
          <a:p>
            <a:r>
              <a:rPr lang="en-US" altLang="zh-CN" sz="1400" dirty="0" err="1"/>
              <a:t>sudo</a:t>
            </a:r>
            <a:r>
              <a:rPr lang="en-US" altLang="zh-CN" sz="1400" dirty="0"/>
              <a:t> </a:t>
            </a:r>
            <a:r>
              <a:rPr lang="en-US" altLang="zh-CN" sz="1400" dirty="0" err="1"/>
              <a:t>domainjoin</a:t>
            </a:r>
            <a:r>
              <a:rPr lang="en-US" altLang="zh-CN" sz="1400" dirty="0"/>
              <a:t>-cli </a:t>
            </a:r>
            <a:r>
              <a:rPr lang="en-US" altLang="zh-CN" sz="1400" dirty="0"/>
              <a:t>query</a:t>
            </a:r>
          </a:p>
          <a:p>
            <a:r>
              <a:rPr lang="en-US" altLang="zh-CN" dirty="0" smtClean="0"/>
              <a:t>The </a:t>
            </a:r>
            <a:r>
              <a:rPr lang="en-US" altLang="zh-CN" dirty="0"/>
              <a:t>following command adds a target system for AD authentication</a:t>
            </a:r>
            <a:r>
              <a:rPr lang="en-US" altLang="zh-CN" dirty="0" smtClean="0"/>
              <a:t>:</a:t>
            </a:r>
          </a:p>
          <a:p>
            <a:r>
              <a:rPr lang="en-US" altLang="zh-CN" sz="1400" dirty="0" err="1"/>
              <a:t>vifp</a:t>
            </a:r>
            <a:r>
              <a:rPr lang="en-US" altLang="zh-CN" sz="1400" dirty="0"/>
              <a:t> </a:t>
            </a:r>
            <a:r>
              <a:rPr lang="en-US" altLang="zh-CN" sz="1400" dirty="0" err="1"/>
              <a:t>addserver</a:t>
            </a:r>
            <a:r>
              <a:rPr lang="en-US" altLang="zh-CN" sz="1400" dirty="0"/>
              <a:t> </a:t>
            </a:r>
            <a:r>
              <a:rPr lang="en-US" altLang="zh-CN" sz="1400" dirty="0" err="1"/>
              <a:t>FQDN_of_server</a:t>
            </a:r>
            <a:r>
              <a:rPr lang="en-US" altLang="zh-CN" sz="1400" dirty="0"/>
              <a:t> --</a:t>
            </a:r>
            <a:r>
              <a:rPr lang="en-US" altLang="zh-CN" sz="1400" dirty="0" err="1"/>
              <a:t>authpolicy</a:t>
            </a:r>
            <a:r>
              <a:rPr lang="en-US" altLang="zh-CN" sz="1400" dirty="0"/>
              <a:t> </a:t>
            </a:r>
            <a:r>
              <a:rPr lang="en-US" altLang="zh-CN" sz="1400" dirty="0" err="1"/>
              <a:t>adauth</a:t>
            </a:r>
            <a:r>
              <a:rPr lang="en-US" altLang="zh-CN" sz="1400" dirty="0"/>
              <a:t> –-username ADDOMAIN\\</a:t>
            </a:r>
            <a:r>
              <a:rPr lang="en-US" altLang="zh-CN" sz="1400" dirty="0" err="1"/>
              <a:t>user_ID</a:t>
            </a:r>
            <a:endParaRPr lang="en-US" altLang="zh-CN" sz="1400" dirty="0"/>
          </a:p>
          <a:p>
            <a:r>
              <a:rPr lang="en-US" altLang="zh-CN" dirty="0" smtClean="0"/>
              <a:t>The </a:t>
            </a:r>
            <a:r>
              <a:rPr lang="en-US" altLang="zh-CN" dirty="0"/>
              <a:t>following command removes vSphere Management Assistant from the domain</a:t>
            </a:r>
            <a:r>
              <a:rPr lang="en-US" altLang="zh-CN" dirty="0" smtClean="0"/>
              <a:t>:</a:t>
            </a:r>
          </a:p>
          <a:p>
            <a:r>
              <a:rPr lang="en-US" altLang="zh-CN" sz="1400" dirty="0" err="1"/>
              <a:t>sudo</a:t>
            </a:r>
            <a:r>
              <a:rPr lang="en-US" altLang="zh-CN" sz="1400" dirty="0"/>
              <a:t> </a:t>
            </a:r>
            <a:r>
              <a:rPr lang="en-US" altLang="zh-CN" sz="1400" dirty="0" err="1"/>
              <a:t>domainjoin</a:t>
            </a:r>
            <a:r>
              <a:rPr lang="en-US" altLang="zh-CN" sz="1400" dirty="0"/>
              <a:t>-cli </a:t>
            </a:r>
            <a:r>
              <a:rPr lang="en-US" altLang="zh-CN" sz="1400" dirty="0"/>
              <a:t>leave</a:t>
            </a:r>
            <a:endParaRPr lang="en-US" altLang="zh-CN" sz="1400" dirty="0"/>
          </a:p>
        </p:txBody>
      </p:sp>
    </p:spTree>
    <p:extLst>
      <p:ext uri="{BB962C8B-B14F-4D97-AF65-F5344CB8AC3E}">
        <p14:creationId xmlns:p14="http://schemas.microsoft.com/office/powerpoint/2010/main" val="2759162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ESXCLI </a:t>
            </a:r>
            <a:r>
              <a:rPr lang="en-US" altLang="zh-CN" dirty="0" smtClean="0"/>
              <a:t>Commands</a:t>
            </a:r>
            <a:endParaRPr lang="zh-CN" altLang="en-US" dirty="0"/>
          </a:p>
        </p:txBody>
      </p:sp>
      <p:sp>
        <p:nvSpPr>
          <p:cNvPr id="3" name="内容占位符 2"/>
          <p:cNvSpPr>
            <a:spLocks noGrp="1"/>
          </p:cNvSpPr>
          <p:nvPr>
            <p:ph idx="1"/>
          </p:nvPr>
        </p:nvSpPr>
        <p:spPr>
          <a:xfrm>
            <a:off x="457200" y="1905000"/>
            <a:ext cx="8229600" cy="3733800"/>
          </a:xfrm>
        </p:spPr>
        <p:txBody>
          <a:bodyPr numCol="2"/>
          <a:lstStyle/>
          <a:p>
            <a:r>
              <a:rPr lang="en-US" altLang="zh-CN" dirty="0"/>
              <a:t>• </a:t>
            </a:r>
            <a:r>
              <a:rPr lang="en-US" altLang="zh-CN" dirty="0" err="1" smtClean="0"/>
              <a:t>esxcli</a:t>
            </a:r>
            <a:r>
              <a:rPr lang="en-US" altLang="zh-CN" dirty="0" smtClean="0"/>
              <a:t> namespace </a:t>
            </a:r>
          </a:p>
          <a:p>
            <a:r>
              <a:rPr lang="en-US" altLang="zh-CN" dirty="0" smtClean="0"/>
              <a:t>• </a:t>
            </a:r>
            <a:r>
              <a:rPr lang="en-US" altLang="zh-CN" dirty="0" err="1"/>
              <a:t>esxcli</a:t>
            </a:r>
            <a:r>
              <a:rPr lang="en-US" altLang="zh-CN" dirty="0"/>
              <a:t> </a:t>
            </a:r>
            <a:r>
              <a:rPr lang="en-US" altLang="zh-CN" dirty="0" err="1"/>
              <a:t>fcoe</a:t>
            </a:r>
            <a:r>
              <a:rPr lang="en-US" altLang="zh-CN" dirty="0"/>
              <a:t> namespace </a:t>
            </a:r>
            <a:endParaRPr lang="en-US" altLang="zh-CN" dirty="0" smtClean="0"/>
          </a:p>
          <a:p>
            <a:r>
              <a:rPr lang="en-US" altLang="zh-CN" dirty="0" smtClean="0"/>
              <a:t>• </a:t>
            </a:r>
            <a:r>
              <a:rPr lang="en-US" altLang="zh-CN" dirty="0" err="1" smtClean="0"/>
              <a:t>esxcli</a:t>
            </a:r>
            <a:r>
              <a:rPr lang="en-US" altLang="zh-CN" dirty="0" smtClean="0"/>
              <a:t> hardware namespace </a:t>
            </a:r>
          </a:p>
          <a:p>
            <a:r>
              <a:rPr lang="en-US" altLang="zh-CN" dirty="0" smtClean="0"/>
              <a:t>• </a:t>
            </a:r>
            <a:r>
              <a:rPr lang="en-US" altLang="zh-CN" dirty="0" err="1"/>
              <a:t>esxcli</a:t>
            </a:r>
            <a:r>
              <a:rPr lang="en-US" altLang="zh-CN" dirty="0"/>
              <a:t> </a:t>
            </a:r>
            <a:r>
              <a:rPr lang="en-US" altLang="zh-CN" dirty="0" err="1"/>
              <a:t>iscsi</a:t>
            </a:r>
            <a:r>
              <a:rPr lang="en-US" altLang="zh-CN" dirty="0"/>
              <a:t> namespace </a:t>
            </a:r>
            <a:endParaRPr lang="en-US" altLang="zh-CN" dirty="0" smtClean="0"/>
          </a:p>
          <a:p>
            <a:r>
              <a:rPr lang="en-US" altLang="zh-CN" dirty="0" smtClean="0"/>
              <a:t>• </a:t>
            </a:r>
            <a:r>
              <a:rPr lang="en-US" altLang="zh-CN" dirty="0" err="1"/>
              <a:t>esxcli</a:t>
            </a:r>
            <a:r>
              <a:rPr lang="en-US" altLang="zh-CN" dirty="0"/>
              <a:t> license namespace </a:t>
            </a:r>
            <a:endParaRPr lang="en-US" altLang="zh-CN" dirty="0" smtClean="0"/>
          </a:p>
          <a:p>
            <a:r>
              <a:rPr lang="en-US" altLang="zh-CN" dirty="0" smtClean="0"/>
              <a:t>• </a:t>
            </a:r>
            <a:r>
              <a:rPr lang="en-US" altLang="zh-CN" dirty="0" err="1"/>
              <a:t>esxcli</a:t>
            </a:r>
            <a:r>
              <a:rPr lang="en-US" altLang="zh-CN" dirty="0"/>
              <a:t> network namespace </a:t>
            </a:r>
            <a:endParaRPr lang="en-US" altLang="zh-CN" dirty="0" smtClean="0"/>
          </a:p>
          <a:p>
            <a:r>
              <a:rPr lang="en-US" altLang="zh-CN" dirty="0" smtClean="0"/>
              <a:t>• </a:t>
            </a:r>
            <a:r>
              <a:rPr lang="en-US" altLang="zh-CN" dirty="0" err="1"/>
              <a:t>esxcli</a:t>
            </a:r>
            <a:r>
              <a:rPr lang="en-US" altLang="zh-CN" dirty="0"/>
              <a:t> software namespace </a:t>
            </a:r>
            <a:endParaRPr lang="en-US" altLang="zh-CN" dirty="0" smtClean="0"/>
          </a:p>
          <a:p>
            <a:r>
              <a:rPr lang="en-US" altLang="zh-CN" dirty="0" smtClean="0"/>
              <a:t>• </a:t>
            </a:r>
            <a:r>
              <a:rPr lang="en-US" altLang="zh-CN" dirty="0" err="1"/>
              <a:t>esxcli</a:t>
            </a:r>
            <a:r>
              <a:rPr lang="en-US" altLang="zh-CN" dirty="0"/>
              <a:t> storage </a:t>
            </a:r>
            <a:r>
              <a:rPr lang="en-US" altLang="zh-CN" dirty="0" smtClean="0"/>
              <a:t>namespace</a:t>
            </a:r>
          </a:p>
          <a:p>
            <a:r>
              <a:rPr lang="en-US" altLang="zh-CN" dirty="0" smtClean="0"/>
              <a:t>• </a:t>
            </a:r>
            <a:r>
              <a:rPr lang="en-US" altLang="zh-CN" dirty="0" err="1" smtClean="0"/>
              <a:t>esxcli</a:t>
            </a:r>
            <a:r>
              <a:rPr lang="en-US" altLang="zh-CN" dirty="0" smtClean="0"/>
              <a:t> </a:t>
            </a:r>
            <a:r>
              <a:rPr lang="en-US" altLang="zh-CN" dirty="0" err="1"/>
              <a:t>vm</a:t>
            </a:r>
            <a:r>
              <a:rPr lang="en-US" altLang="zh-CN" dirty="0"/>
              <a:t> namespace </a:t>
            </a:r>
            <a:endParaRPr lang="en-US" altLang="zh-CN" dirty="0" smtClean="0"/>
          </a:p>
          <a:p>
            <a:r>
              <a:rPr lang="en-US" altLang="zh-CN" dirty="0" smtClean="0"/>
              <a:t>• </a:t>
            </a:r>
            <a:r>
              <a:rPr lang="en-US" altLang="zh-CN" dirty="0" err="1" smtClean="0"/>
              <a:t>esxcli</a:t>
            </a:r>
            <a:r>
              <a:rPr lang="en-US" altLang="zh-CN" dirty="0" smtClean="0"/>
              <a:t> </a:t>
            </a:r>
            <a:r>
              <a:rPr lang="en-US" altLang="zh-CN" dirty="0"/>
              <a:t>system namespace </a:t>
            </a:r>
            <a:endParaRPr lang="en-US" altLang="zh-CN" dirty="0" smtClean="0"/>
          </a:p>
          <a:p>
            <a:r>
              <a:rPr lang="en-US" altLang="zh-CN" dirty="0" smtClean="0"/>
              <a:t>• </a:t>
            </a:r>
            <a:r>
              <a:rPr lang="en-US" altLang="zh-CN" dirty="0" err="1" smtClean="0"/>
              <a:t>esxcli</a:t>
            </a:r>
            <a:r>
              <a:rPr lang="en-US" altLang="zh-CN" dirty="0" smtClean="0"/>
              <a:t> </a:t>
            </a:r>
            <a:r>
              <a:rPr lang="en-US" altLang="zh-CN" dirty="0"/>
              <a:t>device namespace </a:t>
            </a:r>
            <a:endParaRPr lang="en-US" altLang="zh-CN" dirty="0" smtClean="0"/>
          </a:p>
          <a:p>
            <a:r>
              <a:rPr lang="en-US" altLang="zh-CN" dirty="0" smtClean="0"/>
              <a:t>• </a:t>
            </a:r>
            <a:r>
              <a:rPr lang="en-US" altLang="zh-CN" dirty="0" err="1" smtClean="0"/>
              <a:t>esxcli</a:t>
            </a:r>
            <a:r>
              <a:rPr lang="en-US" altLang="zh-CN" dirty="0" smtClean="0"/>
              <a:t> </a:t>
            </a:r>
            <a:r>
              <a:rPr lang="en-US" altLang="zh-CN" dirty="0"/>
              <a:t>graphics namespace </a:t>
            </a:r>
            <a:endParaRPr lang="en-US" altLang="zh-CN" dirty="0" smtClean="0"/>
          </a:p>
          <a:p>
            <a:r>
              <a:rPr lang="en-US" altLang="zh-CN" dirty="0" smtClean="0"/>
              <a:t>• </a:t>
            </a:r>
            <a:r>
              <a:rPr lang="en-US" altLang="zh-CN" dirty="0" err="1" smtClean="0"/>
              <a:t>esxcli</a:t>
            </a:r>
            <a:r>
              <a:rPr lang="en-US" altLang="zh-CN" dirty="0" smtClean="0"/>
              <a:t> </a:t>
            </a:r>
            <a:r>
              <a:rPr lang="en-US" altLang="zh-CN" dirty="0" err="1"/>
              <a:t>sched</a:t>
            </a:r>
            <a:r>
              <a:rPr lang="en-US" altLang="zh-CN" dirty="0"/>
              <a:t> namespace </a:t>
            </a:r>
            <a:endParaRPr lang="en-US" altLang="zh-CN" dirty="0" smtClean="0"/>
          </a:p>
          <a:p>
            <a:r>
              <a:rPr lang="en-US" altLang="zh-CN" dirty="0" smtClean="0"/>
              <a:t>• </a:t>
            </a:r>
            <a:r>
              <a:rPr lang="en-US" altLang="zh-CN" dirty="0" err="1" smtClean="0"/>
              <a:t>esxcli</a:t>
            </a:r>
            <a:r>
              <a:rPr lang="en-US" altLang="zh-CN" dirty="0" smtClean="0"/>
              <a:t> </a:t>
            </a:r>
            <a:r>
              <a:rPr lang="en-US" altLang="zh-CN" dirty="0" err="1"/>
              <a:t>vsan</a:t>
            </a:r>
            <a:r>
              <a:rPr lang="en-US" altLang="zh-CN" dirty="0"/>
              <a:t> namespace </a:t>
            </a:r>
            <a:endParaRPr lang="en-US" altLang="zh-CN" dirty="0" smtClean="0"/>
          </a:p>
          <a:p>
            <a:r>
              <a:rPr lang="en-US" altLang="zh-CN" dirty="0" smtClean="0"/>
              <a:t>• </a:t>
            </a:r>
            <a:r>
              <a:rPr lang="en-US" altLang="zh-CN" dirty="0" err="1" smtClean="0"/>
              <a:t>esxcli</a:t>
            </a:r>
            <a:r>
              <a:rPr lang="en-US" altLang="zh-CN" dirty="0" smtClean="0"/>
              <a:t> </a:t>
            </a:r>
            <a:r>
              <a:rPr lang="en-US" altLang="zh-CN" dirty="0" err="1"/>
              <a:t>esxcli</a:t>
            </a:r>
            <a:r>
              <a:rPr lang="en-US" altLang="zh-CN" dirty="0"/>
              <a:t> </a:t>
            </a:r>
            <a:r>
              <a:rPr lang="en-US" altLang="zh-CN" dirty="0" smtClean="0"/>
              <a:t>namespace</a:t>
            </a:r>
          </a:p>
          <a:p>
            <a:r>
              <a:rPr lang="en-US" altLang="zh-CN" dirty="0" smtClean="0"/>
              <a:t>• </a:t>
            </a:r>
            <a:r>
              <a:rPr lang="en-US" altLang="zh-CN" dirty="0" err="1"/>
              <a:t>esxcli</a:t>
            </a:r>
            <a:r>
              <a:rPr lang="en-US" altLang="zh-CN" dirty="0"/>
              <a:t> </a:t>
            </a:r>
            <a:r>
              <a:rPr lang="en-US" altLang="zh-CN" dirty="0" err="1"/>
              <a:t>esxcli</a:t>
            </a:r>
            <a:r>
              <a:rPr lang="en-US" altLang="zh-CN" dirty="0"/>
              <a:t> command list for a full listing</a:t>
            </a:r>
          </a:p>
          <a:p>
            <a:endParaRPr lang="zh-CN" altLang="en-US" dirty="0"/>
          </a:p>
        </p:txBody>
      </p:sp>
      <p:sp>
        <p:nvSpPr>
          <p:cNvPr id="4" name="内容占位符 2"/>
          <p:cNvSpPr txBox="1">
            <a:spLocks/>
          </p:cNvSpPr>
          <p:nvPr/>
        </p:nvSpPr>
        <p:spPr>
          <a:xfrm>
            <a:off x="457200" y="1028700"/>
            <a:ext cx="8229600" cy="533400"/>
          </a:xfrm>
          <a:prstGeom prst="rect">
            <a:avLst/>
          </a:prstGeom>
        </p:spPr>
        <p:txBody>
          <a:bodyPr vert="horz" lIns="0" tIns="0" rIns="0" bIns="0" rtlCol="0">
            <a:noAutofit/>
          </a:bodyPr>
          <a:lstStyle>
            <a:lvl1pPr marL="0" indent="0" algn="l" defTabSz="914400" rtl="0" eaLnBrk="1" latinLnBrk="0" hangingPunct="1">
              <a:lnSpc>
                <a:spcPct val="90000"/>
              </a:lnSpc>
              <a:spcBef>
                <a:spcPts val="1200"/>
              </a:spcBef>
              <a:buClrTx/>
              <a:buSzPct val="90000"/>
              <a:buFontTx/>
              <a:buNone/>
              <a:defRPr sz="2000" kern="1200" baseline="0">
                <a:solidFill>
                  <a:schemeClr val="tx2"/>
                </a:solidFill>
                <a:latin typeface="+mn-lt"/>
                <a:ea typeface="+mn-ea"/>
                <a:cs typeface="+mn-cs"/>
              </a:defRPr>
            </a:lvl1pPr>
            <a:lvl2pPr marL="228600" indent="-222250" algn="l" defTabSz="914400" rtl="0" eaLnBrk="1" latinLnBrk="0" hangingPunct="1">
              <a:lnSpc>
                <a:spcPct val="90000"/>
              </a:lnSpc>
              <a:spcBef>
                <a:spcPts val="800"/>
              </a:spcBef>
              <a:buClrTx/>
              <a:buSzPct val="90000"/>
              <a:buFont typeface="Arial" panose="020B0604020202020204" pitchFamily="34" charset="0"/>
              <a:buChar char="•"/>
              <a:defRPr sz="1800" kern="1200">
                <a:solidFill>
                  <a:schemeClr val="tx2"/>
                </a:solidFill>
                <a:latin typeface="+mn-lt"/>
                <a:ea typeface="+mn-ea"/>
                <a:cs typeface="+mn-cs"/>
              </a:defRPr>
            </a:lvl2pPr>
            <a:lvl3pPr marL="514350" indent="-238125" algn="l" defTabSz="914400" rtl="0" eaLnBrk="1" latinLnBrk="0" hangingPunct="1">
              <a:lnSpc>
                <a:spcPct val="90000"/>
              </a:lnSpc>
              <a:spcBef>
                <a:spcPts val="600"/>
              </a:spcBef>
              <a:buClr>
                <a:schemeClr val="tx2"/>
              </a:buClr>
              <a:buSzPct val="90000"/>
              <a:buFont typeface="Arial" panose="020B0604020202020204" pitchFamily="34" charset="0"/>
              <a:buChar char="–"/>
              <a:defRPr sz="1600" kern="1200">
                <a:solidFill>
                  <a:schemeClr val="tx2"/>
                </a:solidFill>
                <a:latin typeface="+mn-lt"/>
                <a:ea typeface="+mn-ea"/>
                <a:cs typeface="+mn-cs"/>
              </a:defRPr>
            </a:lvl3pPr>
            <a:lvl4pPr marL="742950" indent="-192088" algn="l" defTabSz="914400" rtl="0" eaLnBrk="1" latinLnBrk="0" hangingPunct="1">
              <a:lnSpc>
                <a:spcPct val="90000"/>
              </a:lnSpc>
              <a:spcBef>
                <a:spcPts val="600"/>
              </a:spcBef>
              <a:buClr>
                <a:schemeClr val="tx2"/>
              </a:buClr>
              <a:buSzPct val="90000"/>
              <a:buFont typeface="Arial" panose="020B0604020202020204" pitchFamily="34" charset="0"/>
              <a:buChar char="•"/>
              <a:defRPr sz="1400" kern="1200">
                <a:solidFill>
                  <a:schemeClr val="tx2"/>
                </a:solidFill>
                <a:latin typeface="+mn-lt"/>
                <a:ea typeface="+mn-ea"/>
                <a:cs typeface="+mn-cs"/>
              </a:defRPr>
            </a:lvl4pPr>
            <a:lvl5pPr marL="1028700" indent="-242888" algn="l" defTabSz="857250" rtl="0" eaLnBrk="1" latinLnBrk="0" hangingPunct="1">
              <a:lnSpc>
                <a:spcPct val="90000"/>
              </a:lnSpc>
              <a:spcBef>
                <a:spcPts val="600"/>
              </a:spcBef>
              <a:buClr>
                <a:schemeClr val="tx2"/>
              </a:buClr>
              <a:buSzPct val="90000"/>
              <a:buFont typeface="Arial" panose="020B0604020202020204" pitchFamily="34" charset="0"/>
              <a:buChar char="–"/>
              <a:defRPr sz="1400" kern="1200">
                <a:solidFill>
                  <a:schemeClr val="tx2"/>
                </a:solidFill>
                <a:latin typeface="+mn-lt"/>
                <a:ea typeface="+mn-ea"/>
                <a:cs typeface="+mn-cs"/>
              </a:defRPr>
            </a:lvl5pPr>
            <a:lvl6pPr marL="901700" indent="0" algn="l" defTabSz="914400" rtl="0" eaLnBrk="1" latinLnBrk="0" hangingPunct="1">
              <a:lnSpc>
                <a:spcPct val="90000"/>
              </a:lnSpc>
              <a:spcBef>
                <a:spcPts val="600"/>
              </a:spcBef>
              <a:buClr>
                <a:schemeClr val="tx2"/>
              </a:buClr>
              <a:buSzPct val="90000"/>
              <a:buFont typeface="Arial" panose="020B0604020202020204" pitchFamily="34" charset="0"/>
              <a:buNone/>
              <a:defRPr sz="1400" kern="1200">
                <a:solidFill>
                  <a:schemeClr val="tx2"/>
                </a:solidFill>
                <a:latin typeface="+mn-lt"/>
                <a:ea typeface="+mn-ea"/>
                <a:cs typeface="+mn-cs"/>
              </a:defRPr>
            </a:lvl6pPr>
            <a:lvl7pPr marL="1252538" indent="-182563" algn="l" defTabSz="914400" rtl="0" eaLnBrk="1" latinLnBrk="0" hangingPunct="1">
              <a:lnSpc>
                <a:spcPct val="90000"/>
              </a:lnSpc>
              <a:spcBef>
                <a:spcPts val="600"/>
              </a:spcBef>
              <a:buClrTx/>
              <a:buSzPct val="90000"/>
              <a:buFont typeface="Arial" panose="020B0604020202020204" pitchFamily="34" charset="0"/>
              <a:buChar char="•"/>
              <a:defRPr sz="1400" kern="1200">
                <a:solidFill>
                  <a:schemeClr val="tx2"/>
                </a:solidFill>
                <a:latin typeface="+mn-lt"/>
                <a:ea typeface="+mn-ea"/>
                <a:cs typeface="+mn-cs"/>
              </a:defRPr>
            </a:lvl7pPr>
            <a:lvl8pPr marL="1874520" indent="-182880" algn="l" defTabSz="914400" rtl="0" eaLnBrk="1" latinLnBrk="0" hangingPunct="1">
              <a:lnSpc>
                <a:spcPct val="90000"/>
              </a:lnSpc>
              <a:spcBef>
                <a:spcPts val="600"/>
              </a:spcBef>
              <a:buClrTx/>
              <a:buSzPct val="90000"/>
              <a:buFont typeface="Calibri" panose="020F0502020204030204" pitchFamily="34" charset="0"/>
              <a:buChar char="–"/>
              <a:defRPr sz="1400" kern="1200">
                <a:solidFill>
                  <a:schemeClr val="tx2"/>
                </a:solidFill>
                <a:latin typeface="+mn-lt"/>
                <a:ea typeface="+mn-ea"/>
                <a:cs typeface="+mn-cs"/>
              </a:defRPr>
            </a:lvl8pPr>
            <a:lvl9pPr marL="2103120" indent="-182880" algn="l" defTabSz="914400" rtl="0" eaLnBrk="1" latinLnBrk="0" hangingPunct="1">
              <a:lnSpc>
                <a:spcPct val="90000"/>
              </a:lnSpc>
              <a:spcBef>
                <a:spcPts val="600"/>
              </a:spcBef>
              <a:buClrTx/>
              <a:buSzPct val="90000"/>
              <a:buFont typeface="Arial" panose="020B0604020202020204" pitchFamily="34" charset="0"/>
              <a:buChar char="•"/>
              <a:defRPr sz="1400" kern="1200">
                <a:solidFill>
                  <a:schemeClr val="tx2"/>
                </a:solidFill>
                <a:latin typeface="+mn-lt"/>
                <a:ea typeface="+mn-ea"/>
                <a:cs typeface="+mn-cs"/>
              </a:defRPr>
            </a:lvl9pPr>
          </a:lstStyle>
          <a:p>
            <a:r>
              <a:rPr lang="en-US" altLang="zh-CN" dirty="0"/>
              <a:t>The </a:t>
            </a:r>
            <a:r>
              <a:rPr lang="en-US" altLang="zh-CN" dirty="0" err="1"/>
              <a:t>esxcli</a:t>
            </a:r>
            <a:r>
              <a:rPr lang="en-US" altLang="zh-CN" dirty="0"/>
              <a:t> command offers options in the following namespaces</a:t>
            </a:r>
            <a:r>
              <a:rPr lang="en-US" altLang="zh-CN" dirty="0" smtClean="0"/>
              <a:t>:</a:t>
            </a:r>
            <a:endParaRPr lang="en-US" altLang="zh-CN" dirty="0"/>
          </a:p>
        </p:txBody>
      </p:sp>
    </p:spTree>
    <p:extLst>
      <p:ext uri="{BB962C8B-B14F-4D97-AF65-F5344CB8AC3E}">
        <p14:creationId xmlns:p14="http://schemas.microsoft.com/office/powerpoint/2010/main" val="469851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Viewing vSphere Storage </a:t>
            </a:r>
            <a:r>
              <a:rPr lang="en-US" altLang="zh-CN" dirty="0" smtClean="0"/>
              <a:t>Information</a:t>
            </a:r>
            <a:endParaRPr lang="zh-CN" altLang="en-US" dirty="0"/>
          </a:p>
        </p:txBody>
      </p:sp>
      <p:sp>
        <p:nvSpPr>
          <p:cNvPr id="3" name="内容占位符 2"/>
          <p:cNvSpPr>
            <a:spLocks noGrp="1"/>
          </p:cNvSpPr>
          <p:nvPr>
            <p:ph idx="1"/>
          </p:nvPr>
        </p:nvSpPr>
        <p:spPr/>
        <p:txBody>
          <a:bodyPr/>
          <a:lstStyle/>
          <a:p>
            <a:r>
              <a:rPr lang="en-US" altLang="zh-CN" dirty="0" err="1"/>
              <a:t>esxcli</a:t>
            </a:r>
            <a:r>
              <a:rPr lang="en-US" altLang="zh-CN" dirty="0"/>
              <a:t> storage </a:t>
            </a:r>
            <a:endParaRPr lang="en-US" altLang="zh-CN" dirty="0" smtClean="0"/>
          </a:p>
          <a:p>
            <a:r>
              <a:rPr lang="en-US" altLang="zh-CN" sz="1600" dirty="0" smtClean="0"/>
              <a:t>•</a:t>
            </a:r>
            <a:r>
              <a:rPr lang="en-US" altLang="zh-CN" sz="1600" dirty="0"/>
              <a:t> </a:t>
            </a:r>
            <a:r>
              <a:rPr lang="en-US" altLang="zh-CN" sz="1600" dirty="0" smtClean="0"/>
              <a:t>You </a:t>
            </a:r>
            <a:r>
              <a:rPr lang="en-US" altLang="zh-CN" sz="1600" dirty="0"/>
              <a:t>use the </a:t>
            </a:r>
            <a:r>
              <a:rPr lang="en-US" altLang="zh-CN" sz="1600" dirty="0" err="1"/>
              <a:t>esxcli</a:t>
            </a:r>
            <a:r>
              <a:rPr lang="en-US" altLang="zh-CN" sz="1600" dirty="0"/>
              <a:t> storage command to retrieve storage </a:t>
            </a:r>
            <a:r>
              <a:rPr lang="en-US" altLang="zh-CN" sz="1600" dirty="0" err="1"/>
              <a:t>information,including</a:t>
            </a:r>
            <a:r>
              <a:rPr lang="en-US" altLang="zh-CN" sz="1600" dirty="0"/>
              <a:t> </a:t>
            </a:r>
            <a:r>
              <a:rPr lang="en-US" altLang="zh-CN" sz="1600" dirty="0" err="1"/>
              <a:t>multipathing</a:t>
            </a:r>
            <a:r>
              <a:rPr lang="en-US" altLang="zh-CN" sz="1600" dirty="0"/>
              <a:t> configuration, LUN specifics, and </a:t>
            </a:r>
            <a:r>
              <a:rPr lang="en-US" altLang="zh-CN" sz="1600" dirty="0" err="1"/>
              <a:t>datastore</a:t>
            </a:r>
            <a:r>
              <a:rPr lang="en-US" altLang="zh-CN" sz="1600" dirty="0"/>
              <a:t> settings</a:t>
            </a:r>
            <a:r>
              <a:rPr lang="en-US" altLang="zh-CN" sz="1600" dirty="0" smtClean="0"/>
              <a:t>.</a:t>
            </a:r>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en-US" altLang="zh-CN" dirty="0" smtClean="0"/>
          </a:p>
          <a:p>
            <a:r>
              <a:rPr lang="en-US" altLang="zh-CN" sz="1600" dirty="0" smtClean="0"/>
              <a:t>•</a:t>
            </a:r>
            <a:r>
              <a:rPr lang="en-US" altLang="zh-CN" sz="1600" dirty="0"/>
              <a:t> </a:t>
            </a:r>
            <a:r>
              <a:rPr lang="en-US" altLang="zh-CN" sz="1600" dirty="0" smtClean="0"/>
              <a:t>The </a:t>
            </a:r>
            <a:r>
              <a:rPr lang="en-US" altLang="zh-CN" sz="1600" dirty="0" err="1"/>
              <a:t>esxcli</a:t>
            </a:r>
            <a:r>
              <a:rPr lang="en-US" altLang="zh-CN" sz="1600" dirty="0"/>
              <a:t> storage command includes options, such as </a:t>
            </a:r>
            <a:r>
              <a:rPr lang="en-US" altLang="zh-CN" sz="1600" dirty="0" err="1"/>
              <a:t>esxcli</a:t>
            </a:r>
            <a:r>
              <a:rPr lang="en-US" altLang="zh-CN" sz="1600" dirty="0"/>
              <a:t> storage nfs41, </a:t>
            </a:r>
            <a:r>
              <a:rPr lang="en-US" altLang="zh-CN" sz="1600" dirty="0" err="1"/>
              <a:t>esxcli</a:t>
            </a:r>
            <a:r>
              <a:rPr lang="en-US" altLang="zh-CN" sz="1600" dirty="0"/>
              <a:t> storage </a:t>
            </a:r>
            <a:r>
              <a:rPr lang="en-US" altLang="zh-CN" sz="1600" dirty="0" err="1"/>
              <a:t>vflash</a:t>
            </a:r>
            <a:r>
              <a:rPr lang="en-US" altLang="zh-CN" sz="1600" dirty="0"/>
              <a:t>, </a:t>
            </a:r>
            <a:r>
              <a:rPr lang="en-US" altLang="zh-CN" sz="1600" dirty="0" err="1"/>
              <a:t>esxcli</a:t>
            </a:r>
            <a:r>
              <a:rPr lang="en-US" altLang="zh-CN" sz="1600" dirty="0"/>
              <a:t> storage </a:t>
            </a:r>
            <a:r>
              <a:rPr lang="en-US" altLang="zh-CN" sz="1600" dirty="0" err="1"/>
              <a:t>vvol</a:t>
            </a:r>
            <a:r>
              <a:rPr lang="en-US" altLang="zh-CN" sz="1600" dirty="0"/>
              <a:t>, and so on</a:t>
            </a:r>
            <a:r>
              <a:rPr lang="en-US" altLang="zh-CN" sz="1600" dirty="0" smtClean="0"/>
              <a:t>.</a:t>
            </a:r>
            <a:endParaRPr lang="en-US" altLang="zh-CN" sz="1600" dirty="0"/>
          </a:p>
        </p:txBody>
      </p:sp>
      <p:pic>
        <p:nvPicPr>
          <p:cNvPr id="4" name="图片 3"/>
          <p:cNvPicPr>
            <a:picLocks noChangeAspect="1"/>
          </p:cNvPicPr>
          <p:nvPr/>
        </p:nvPicPr>
        <p:blipFill>
          <a:blip r:embed="rId2"/>
          <a:stretch>
            <a:fillRect/>
          </a:stretch>
        </p:blipFill>
        <p:spPr>
          <a:xfrm>
            <a:off x="1014857" y="2095671"/>
            <a:ext cx="7114286" cy="2742857"/>
          </a:xfrm>
          <a:prstGeom prst="rect">
            <a:avLst/>
          </a:prstGeom>
        </p:spPr>
      </p:pic>
    </p:spTree>
    <p:extLst>
      <p:ext uri="{BB962C8B-B14F-4D97-AF65-F5344CB8AC3E}">
        <p14:creationId xmlns:p14="http://schemas.microsoft.com/office/powerpoint/2010/main" val="1075925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vicfg</a:t>
            </a:r>
            <a:r>
              <a:rPr lang="en-US" altLang="zh-CN" dirty="0"/>
              <a:t>-* </a:t>
            </a:r>
            <a:r>
              <a:rPr lang="en-US" altLang="zh-CN" dirty="0" smtClean="0"/>
              <a:t>Commands</a:t>
            </a:r>
            <a:endParaRPr lang="zh-CN" altLang="en-US" dirty="0"/>
          </a:p>
        </p:txBody>
      </p:sp>
      <p:sp>
        <p:nvSpPr>
          <p:cNvPr id="3" name="内容占位符 2"/>
          <p:cNvSpPr>
            <a:spLocks noGrp="1"/>
          </p:cNvSpPr>
          <p:nvPr>
            <p:ph idx="1"/>
          </p:nvPr>
        </p:nvSpPr>
        <p:spPr/>
        <p:txBody>
          <a:bodyPr/>
          <a:lstStyle/>
          <a:p>
            <a:r>
              <a:rPr lang="en-US" altLang="zh-CN" sz="1400" dirty="0" err="1"/>
              <a:t>vicfg</a:t>
            </a:r>
            <a:r>
              <a:rPr lang="en-US" altLang="zh-CN" sz="1400" dirty="0"/>
              <a:t>-* </a:t>
            </a:r>
            <a:endParaRPr lang="en-US" altLang="zh-CN" sz="1400" dirty="0" smtClean="0"/>
          </a:p>
          <a:p>
            <a:pPr marL="342900" indent="-342900">
              <a:buFont typeface="Arial" panose="020B0604020202020204" pitchFamily="34" charset="0"/>
              <a:buChar char="•"/>
            </a:pPr>
            <a:r>
              <a:rPr lang="en-US" altLang="zh-CN" dirty="0" smtClean="0"/>
              <a:t>You </a:t>
            </a:r>
            <a:r>
              <a:rPr lang="en-US" altLang="zh-CN" dirty="0"/>
              <a:t>can use </a:t>
            </a:r>
            <a:r>
              <a:rPr lang="en-US" altLang="zh-CN" sz="1400" dirty="0" err="1"/>
              <a:t>vicfg</a:t>
            </a:r>
            <a:r>
              <a:rPr lang="en-US" altLang="zh-CN" sz="1400" dirty="0"/>
              <a:t>-* </a:t>
            </a:r>
            <a:r>
              <a:rPr lang="en-US" altLang="zh-CN" dirty="0"/>
              <a:t>commands to manage your storage, network, and </a:t>
            </a:r>
            <a:r>
              <a:rPr lang="en-US" altLang="zh-CN" dirty="0" smtClean="0"/>
              <a:t>host configuration.</a:t>
            </a:r>
          </a:p>
          <a:p>
            <a:pPr marL="342900" indent="-342900">
              <a:buFont typeface="Arial" panose="020B0604020202020204" pitchFamily="34" charset="0"/>
              <a:buChar char="•"/>
            </a:pPr>
            <a:r>
              <a:rPr lang="en-US" altLang="zh-CN" dirty="0" smtClean="0"/>
              <a:t>For </a:t>
            </a:r>
            <a:r>
              <a:rPr lang="en-US" altLang="zh-CN" dirty="0"/>
              <a:t>example, you can run the </a:t>
            </a:r>
            <a:r>
              <a:rPr lang="en-US" altLang="zh-CN" sz="1400" dirty="0" err="1"/>
              <a:t>vicfg-vmknic</a:t>
            </a:r>
            <a:r>
              <a:rPr lang="en-US" altLang="zh-CN" sz="1400" dirty="0"/>
              <a:t> -l</a:t>
            </a:r>
            <a:r>
              <a:rPr lang="en-US" altLang="zh-CN" dirty="0"/>
              <a:t> command to display the IP information of your </a:t>
            </a:r>
            <a:r>
              <a:rPr lang="en-US" altLang="zh-CN" dirty="0" err="1"/>
              <a:t>VMkernel</a:t>
            </a:r>
            <a:r>
              <a:rPr lang="en-US" altLang="zh-CN" dirty="0"/>
              <a:t> interfaces.</a:t>
            </a:r>
          </a:p>
          <a:p>
            <a:endParaRPr lang="zh-CN" altLang="en-US" dirty="0"/>
          </a:p>
        </p:txBody>
      </p:sp>
      <p:pic>
        <p:nvPicPr>
          <p:cNvPr id="4" name="图片 3"/>
          <p:cNvPicPr>
            <a:picLocks noChangeAspect="1"/>
          </p:cNvPicPr>
          <p:nvPr/>
        </p:nvPicPr>
        <p:blipFill>
          <a:blip r:embed="rId2"/>
          <a:stretch>
            <a:fillRect/>
          </a:stretch>
        </p:blipFill>
        <p:spPr>
          <a:xfrm>
            <a:off x="891047" y="2743200"/>
            <a:ext cx="7361905" cy="1152381"/>
          </a:xfrm>
          <a:prstGeom prst="rect">
            <a:avLst/>
          </a:prstGeom>
        </p:spPr>
      </p:pic>
    </p:spTree>
    <p:extLst>
      <p:ext uri="{BB962C8B-B14F-4D97-AF65-F5344CB8AC3E}">
        <p14:creationId xmlns:p14="http://schemas.microsoft.com/office/powerpoint/2010/main" val="2952681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vmware-cmd</a:t>
            </a:r>
            <a:r>
              <a:rPr lang="en-US" altLang="zh-CN" dirty="0"/>
              <a:t> Command on vSphere Management </a:t>
            </a:r>
            <a:r>
              <a:rPr lang="en-US" altLang="zh-CN" dirty="0" smtClean="0"/>
              <a:t>Assistant</a:t>
            </a:r>
            <a:endParaRPr lang="zh-CN" altLang="en-US" dirty="0"/>
          </a:p>
        </p:txBody>
      </p:sp>
      <p:sp>
        <p:nvSpPr>
          <p:cNvPr id="3" name="内容占位符 2"/>
          <p:cNvSpPr>
            <a:spLocks noGrp="1"/>
          </p:cNvSpPr>
          <p:nvPr>
            <p:ph idx="1"/>
          </p:nvPr>
        </p:nvSpPr>
        <p:spPr/>
        <p:txBody>
          <a:bodyPr/>
          <a:lstStyle/>
          <a:p>
            <a:r>
              <a:rPr lang="en-US" altLang="zh-CN" dirty="0"/>
              <a:t>The </a:t>
            </a:r>
            <a:r>
              <a:rPr lang="en-US" altLang="zh-CN" sz="1400" dirty="0" err="1"/>
              <a:t>vmware-cmd</a:t>
            </a:r>
            <a:r>
              <a:rPr lang="en-US" altLang="zh-CN" dirty="0"/>
              <a:t> command is used for configuring virtual machines and gathering information about them</a:t>
            </a:r>
            <a:r>
              <a:rPr lang="en-US" altLang="zh-CN" dirty="0" smtClean="0"/>
              <a:t>.</a:t>
            </a:r>
          </a:p>
          <a:p>
            <a:r>
              <a:rPr lang="en-US" altLang="zh-CN" dirty="0" smtClean="0"/>
              <a:t>The </a:t>
            </a:r>
            <a:r>
              <a:rPr lang="en-US" altLang="zh-CN" sz="1400" dirty="0" err="1"/>
              <a:t>vmware-cmd</a:t>
            </a:r>
            <a:r>
              <a:rPr lang="en-US" altLang="zh-CN" dirty="0"/>
              <a:t> command can be run on vSphere Management </a:t>
            </a:r>
            <a:r>
              <a:rPr lang="en-US" altLang="zh-CN" dirty="0" smtClean="0"/>
              <a:t>Assistant </a:t>
            </a:r>
            <a:r>
              <a:rPr lang="en-US" altLang="zh-CN" dirty="0"/>
              <a:t>(not available on the local or remote vSphere ESXi Shell</a:t>
            </a:r>
            <a:r>
              <a:rPr lang="en-US" altLang="zh-CN" dirty="0" smtClean="0"/>
              <a:t>).</a:t>
            </a:r>
            <a:br>
              <a:rPr lang="en-US" altLang="zh-CN" dirty="0" smtClean="0"/>
            </a:br>
            <a:endParaRPr lang="en-US" altLang="zh-CN" dirty="0" smtClean="0"/>
          </a:p>
          <a:p>
            <a:endParaRPr lang="en-US" altLang="zh-CN" dirty="0"/>
          </a:p>
        </p:txBody>
      </p:sp>
      <p:pic>
        <p:nvPicPr>
          <p:cNvPr id="4" name="图片 3"/>
          <p:cNvPicPr>
            <a:picLocks noChangeAspect="1"/>
          </p:cNvPicPr>
          <p:nvPr/>
        </p:nvPicPr>
        <p:blipFill>
          <a:blip r:embed="rId2"/>
          <a:stretch>
            <a:fillRect/>
          </a:stretch>
        </p:blipFill>
        <p:spPr>
          <a:xfrm>
            <a:off x="1162476" y="2362200"/>
            <a:ext cx="6819048" cy="3390476"/>
          </a:xfrm>
          <a:prstGeom prst="rect">
            <a:avLst/>
          </a:prstGeom>
        </p:spPr>
      </p:pic>
    </p:spTree>
    <p:extLst>
      <p:ext uri="{BB962C8B-B14F-4D97-AF65-F5344CB8AC3E}">
        <p14:creationId xmlns:p14="http://schemas.microsoft.com/office/powerpoint/2010/main" val="4182145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000" dirty="0"/>
              <a:t>Lab 1: Adding vSphere Management Assistant to Active </a:t>
            </a:r>
            <a:r>
              <a:rPr lang="en-US" altLang="zh-CN" sz="2000" dirty="0" smtClean="0"/>
              <a:t>Directory</a:t>
            </a:r>
            <a:endParaRPr lang="zh-CN" altLang="en-US" sz="2000" dirty="0"/>
          </a:p>
        </p:txBody>
      </p:sp>
      <p:sp>
        <p:nvSpPr>
          <p:cNvPr id="3" name="内容占位符 2"/>
          <p:cNvSpPr>
            <a:spLocks noGrp="1"/>
          </p:cNvSpPr>
          <p:nvPr>
            <p:ph idx="1"/>
          </p:nvPr>
        </p:nvSpPr>
        <p:spPr/>
        <p:txBody>
          <a:bodyPr/>
          <a:lstStyle/>
          <a:p>
            <a:r>
              <a:rPr lang="en-US" altLang="zh-CN" dirty="0"/>
              <a:t>Configure vSphere Management Assistant to use Active Directory </a:t>
            </a:r>
            <a:endParaRPr lang="en-US" altLang="zh-CN" dirty="0" smtClean="0"/>
          </a:p>
          <a:p>
            <a:pPr marL="457200" indent="-457200">
              <a:buAutoNum type="arabicPeriod"/>
            </a:pPr>
            <a:r>
              <a:rPr lang="en-US" altLang="zh-CN" dirty="0" smtClean="0"/>
              <a:t>Access </a:t>
            </a:r>
            <a:r>
              <a:rPr lang="en-US" altLang="zh-CN" dirty="0"/>
              <a:t>Your Student Desktop System </a:t>
            </a:r>
            <a:endParaRPr lang="en-US" altLang="zh-CN" dirty="0" smtClean="0"/>
          </a:p>
          <a:p>
            <a:pPr marL="457200" indent="-457200">
              <a:buAutoNum type="arabicPeriod"/>
            </a:pPr>
            <a:r>
              <a:rPr lang="en-US" altLang="zh-CN" dirty="0" smtClean="0"/>
              <a:t>Validate </a:t>
            </a:r>
            <a:r>
              <a:rPr lang="en-US" altLang="zh-CN" dirty="0"/>
              <a:t>the vSphere Licenses </a:t>
            </a:r>
            <a:endParaRPr lang="en-US" altLang="zh-CN" dirty="0" smtClean="0"/>
          </a:p>
          <a:p>
            <a:pPr marL="457200" indent="-457200">
              <a:buAutoNum type="arabicPeriod"/>
            </a:pPr>
            <a:r>
              <a:rPr lang="en-US" altLang="zh-CN" dirty="0" smtClean="0"/>
              <a:t>Log </a:t>
            </a:r>
            <a:r>
              <a:rPr lang="en-US" altLang="zh-CN" dirty="0"/>
              <a:t>In to vSphere Management </a:t>
            </a:r>
            <a:r>
              <a:rPr lang="en-US" altLang="zh-CN" dirty="0" smtClean="0"/>
              <a:t>Assistant</a:t>
            </a:r>
          </a:p>
          <a:p>
            <a:pPr marL="457200" indent="-457200">
              <a:buAutoNum type="arabicPeriod"/>
            </a:pPr>
            <a:r>
              <a:rPr lang="en-US" altLang="zh-CN" dirty="0" smtClean="0"/>
              <a:t>Add </a:t>
            </a:r>
            <a:r>
              <a:rPr lang="en-US" altLang="zh-CN" dirty="0"/>
              <a:t>the vSphere Management Assistant Instance to an Active Directory </a:t>
            </a:r>
            <a:r>
              <a:rPr lang="en-US" altLang="zh-CN" dirty="0" smtClean="0"/>
              <a:t>Domain</a:t>
            </a:r>
            <a:endParaRPr lang="en-US" altLang="zh-CN" dirty="0"/>
          </a:p>
        </p:txBody>
      </p:sp>
    </p:spTree>
    <p:extLst>
      <p:ext uri="{BB962C8B-B14F-4D97-AF65-F5344CB8AC3E}">
        <p14:creationId xmlns:p14="http://schemas.microsoft.com/office/powerpoint/2010/main" val="437760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Lab 2: Using the Command </a:t>
            </a:r>
            <a:r>
              <a:rPr lang="en-US" altLang="zh-CN" dirty="0" smtClean="0"/>
              <a:t>Line</a:t>
            </a:r>
            <a:endParaRPr lang="zh-CN" altLang="en-US" dirty="0"/>
          </a:p>
        </p:txBody>
      </p:sp>
      <p:sp>
        <p:nvSpPr>
          <p:cNvPr id="3" name="内容占位符 2"/>
          <p:cNvSpPr>
            <a:spLocks noGrp="1"/>
          </p:cNvSpPr>
          <p:nvPr>
            <p:ph idx="1"/>
          </p:nvPr>
        </p:nvSpPr>
        <p:spPr/>
        <p:txBody>
          <a:bodyPr/>
          <a:lstStyle/>
          <a:p>
            <a:r>
              <a:rPr lang="en-US" altLang="zh-CN" dirty="0"/>
              <a:t>Use the command line to review the vSphere configuration </a:t>
            </a:r>
            <a:endParaRPr lang="en-US" altLang="zh-CN" dirty="0" smtClean="0"/>
          </a:p>
          <a:p>
            <a:pPr marL="457200" indent="-457200">
              <a:buAutoNum type="arabicPeriod"/>
            </a:pPr>
            <a:r>
              <a:rPr lang="en-US" altLang="zh-CN" sz="1800" dirty="0" smtClean="0"/>
              <a:t>Configure </a:t>
            </a:r>
            <a:r>
              <a:rPr lang="en-US" altLang="zh-CN" sz="1800" dirty="0"/>
              <a:t>the Target Server </a:t>
            </a:r>
            <a:endParaRPr lang="en-US" altLang="zh-CN" sz="1800" dirty="0" smtClean="0"/>
          </a:p>
          <a:p>
            <a:pPr marL="457200" indent="-457200">
              <a:buAutoNum type="arabicPeriod"/>
            </a:pPr>
            <a:r>
              <a:rPr lang="en-US" altLang="zh-CN" sz="1800" dirty="0" smtClean="0"/>
              <a:t>Use </a:t>
            </a:r>
            <a:r>
              <a:rPr lang="en-US" altLang="zh-CN" sz="1800" dirty="0"/>
              <a:t>the more and less Commands </a:t>
            </a:r>
            <a:endParaRPr lang="en-US" altLang="zh-CN" sz="1800" dirty="0" smtClean="0"/>
          </a:p>
          <a:p>
            <a:pPr marL="457200" indent="-457200">
              <a:buAutoNum type="arabicPeriod"/>
            </a:pPr>
            <a:r>
              <a:rPr lang="en-US" altLang="zh-CN" sz="1800" dirty="0" smtClean="0"/>
              <a:t>Use </a:t>
            </a:r>
            <a:r>
              <a:rPr lang="en-US" altLang="zh-CN" sz="1800" dirty="0"/>
              <a:t>the ESXCLI Commands to Verify the Host Hardware Configuration </a:t>
            </a:r>
            <a:endParaRPr lang="en-US" altLang="zh-CN" sz="1800" dirty="0" smtClean="0"/>
          </a:p>
          <a:p>
            <a:pPr marL="457200" indent="-457200">
              <a:buAutoNum type="arabicPeriod"/>
            </a:pPr>
            <a:r>
              <a:rPr lang="en-US" altLang="zh-CN" sz="1800" dirty="0" smtClean="0"/>
              <a:t>Use </a:t>
            </a:r>
            <a:r>
              <a:rPr lang="en-US" altLang="zh-CN" sz="1800" dirty="0"/>
              <a:t>the ESXCLI Commands to Verify the Storage </a:t>
            </a:r>
            <a:r>
              <a:rPr lang="en-US" altLang="zh-CN" sz="1800" dirty="0" smtClean="0"/>
              <a:t>Information</a:t>
            </a:r>
          </a:p>
          <a:p>
            <a:pPr marL="457200" indent="-457200">
              <a:buAutoNum type="arabicPeriod"/>
            </a:pPr>
            <a:r>
              <a:rPr lang="en-US" altLang="zh-CN" sz="1800" dirty="0" smtClean="0"/>
              <a:t>Use </a:t>
            </a:r>
            <a:r>
              <a:rPr lang="en-US" altLang="zh-CN" sz="1800" dirty="0"/>
              <a:t>the ESXCLI and </a:t>
            </a:r>
            <a:r>
              <a:rPr lang="en-US" altLang="zh-CN" sz="1800" dirty="0" err="1"/>
              <a:t>vicfg</a:t>
            </a:r>
            <a:r>
              <a:rPr lang="en-US" altLang="zh-CN" sz="1800" dirty="0"/>
              <a:t>-* Commands to Verify the Virtual Switch </a:t>
            </a:r>
            <a:r>
              <a:rPr lang="en-US" altLang="zh-CN" sz="1800" dirty="0" smtClean="0"/>
              <a:t>Information</a:t>
            </a:r>
          </a:p>
          <a:p>
            <a:pPr marL="457200" indent="-457200">
              <a:buAutoNum type="arabicPeriod"/>
            </a:pPr>
            <a:r>
              <a:rPr lang="en-US" altLang="zh-CN" sz="1800" dirty="0" smtClean="0"/>
              <a:t>Use </a:t>
            </a:r>
            <a:r>
              <a:rPr lang="en-US" altLang="zh-CN" sz="1800" dirty="0"/>
              <a:t>the </a:t>
            </a:r>
            <a:r>
              <a:rPr lang="en-US" altLang="zh-CN" sz="1800" dirty="0" err="1"/>
              <a:t>vmware-cmd</a:t>
            </a:r>
            <a:r>
              <a:rPr lang="en-US" altLang="zh-CN" sz="1800" dirty="0"/>
              <a:t> Commands to Verify the Virtual Machine Information </a:t>
            </a:r>
            <a:endParaRPr lang="en-US" altLang="zh-CN" sz="1800" dirty="0" smtClean="0"/>
          </a:p>
          <a:p>
            <a:pPr marL="457200" indent="-457200">
              <a:buAutoNum type="arabicPeriod"/>
            </a:pPr>
            <a:r>
              <a:rPr lang="en-US" altLang="zh-CN" sz="1800" dirty="0" smtClean="0"/>
              <a:t>Access </a:t>
            </a:r>
            <a:r>
              <a:rPr lang="en-US" altLang="zh-CN" sz="1800" dirty="0"/>
              <a:t>the ESXi Host’s DCUI Locally </a:t>
            </a:r>
            <a:endParaRPr lang="en-US" altLang="zh-CN" sz="1800" dirty="0" smtClean="0"/>
          </a:p>
          <a:p>
            <a:pPr marL="457200" indent="-457200">
              <a:buAutoNum type="arabicPeriod"/>
            </a:pPr>
            <a:r>
              <a:rPr lang="en-US" altLang="zh-CN" sz="1800" dirty="0" smtClean="0"/>
              <a:t>Access </a:t>
            </a:r>
            <a:r>
              <a:rPr lang="en-US" altLang="zh-CN" sz="1800" dirty="0"/>
              <a:t>the ESXi Host’s DCUI </a:t>
            </a:r>
            <a:r>
              <a:rPr lang="en-US" altLang="zh-CN" sz="1800" dirty="0" smtClean="0"/>
              <a:t>Remotely</a:t>
            </a:r>
            <a:endParaRPr lang="en-US" altLang="zh-CN" sz="1800" dirty="0"/>
          </a:p>
        </p:txBody>
      </p:sp>
    </p:spTree>
    <p:extLst>
      <p:ext uri="{BB962C8B-B14F-4D97-AF65-F5344CB8AC3E}">
        <p14:creationId xmlns:p14="http://schemas.microsoft.com/office/powerpoint/2010/main" val="779684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Review of Learner Objectives</a:t>
            </a:r>
          </a:p>
        </p:txBody>
      </p:sp>
      <p:sp>
        <p:nvSpPr>
          <p:cNvPr id="3" name="内容占位符 2"/>
          <p:cNvSpPr>
            <a:spLocks noGrp="1"/>
          </p:cNvSpPr>
          <p:nvPr>
            <p:ph idx="1"/>
          </p:nvPr>
        </p:nvSpPr>
        <p:spPr/>
        <p:txBody>
          <a:bodyPr/>
          <a:lstStyle/>
          <a:p>
            <a:r>
              <a:rPr lang="en-US" altLang="zh-CN" dirty="0"/>
              <a:t>You should be able to meet the following objectives</a:t>
            </a:r>
            <a:r>
              <a:rPr lang="en-US" altLang="zh-CN" dirty="0" smtClean="0"/>
              <a:t>:</a:t>
            </a:r>
          </a:p>
          <a:p>
            <a:pPr marL="342900" indent="-342900">
              <a:buFont typeface="Arial" panose="020B0604020202020204" pitchFamily="34" charset="0"/>
              <a:buChar char="•"/>
            </a:pPr>
            <a:r>
              <a:rPr lang="en-US" altLang="zh-CN" dirty="0" smtClean="0"/>
              <a:t>Discuss </a:t>
            </a:r>
            <a:r>
              <a:rPr lang="en-US" altLang="zh-CN" dirty="0"/>
              <a:t>the various methods to run commands </a:t>
            </a:r>
            <a:endParaRPr lang="en-US" altLang="zh-CN" dirty="0" smtClean="0"/>
          </a:p>
          <a:p>
            <a:pPr marL="342900" indent="-342900">
              <a:buFont typeface="Arial" panose="020B0604020202020204" pitchFamily="34" charset="0"/>
              <a:buChar char="•"/>
            </a:pPr>
            <a:r>
              <a:rPr lang="en-US" altLang="zh-CN" dirty="0" smtClean="0"/>
              <a:t>Discuss </a:t>
            </a:r>
            <a:r>
              <a:rPr lang="en-US" altLang="zh-CN" dirty="0"/>
              <a:t>the various ways to access vSphere ESXi Shell </a:t>
            </a:r>
            <a:endParaRPr lang="en-US" altLang="zh-CN" dirty="0" smtClean="0"/>
          </a:p>
          <a:p>
            <a:pPr marL="342900" indent="-342900">
              <a:buFont typeface="Arial" panose="020B0604020202020204" pitchFamily="34" charset="0"/>
              <a:buChar char="•"/>
            </a:pPr>
            <a:r>
              <a:rPr lang="en-US" altLang="zh-CN" dirty="0" smtClean="0"/>
              <a:t>Use </a:t>
            </a:r>
            <a:r>
              <a:rPr lang="en-US" altLang="zh-CN" dirty="0"/>
              <a:t>the vSphere Management Assistant virtual appliance </a:t>
            </a:r>
            <a:endParaRPr lang="en-US" altLang="zh-CN" dirty="0" smtClean="0"/>
          </a:p>
          <a:p>
            <a:pPr marL="342900" indent="-342900">
              <a:buFont typeface="Arial" panose="020B0604020202020204" pitchFamily="34" charset="0"/>
              <a:buChar char="•"/>
            </a:pPr>
            <a:r>
              <a:rPr lang="en-US" altLang="zh-CN" dirty="0" smtClean="0"/>
              <a:t>Use </a:t>
            </a:r>
            <a:r>
              <a:rPr lang="en-US" altLang="zh-CN" dirty="0"/>
              <a:t>commands to view, configure, and manage your vSphere </a:t>
            </a:r>
            <a:r>
              <a:rPr lang="en-US" altLang="zh-CN" dirty="0" smtClean="0"/>
              <a:t>components</a:t>
            </a:r>
            <a:endParaRPr lang="en-US" altLang="zh-CN" dirty="0"/>
          </a:p>
        </p:txBody>
      </p:sp>
    </p:spTree>
    <p:extLst>
      <p:ext uri="{BB962C8B-B14F-4D97-AF65-F5344CB8AC3E}">
        <p14:creationId xmlns:p14="http://schemas.microsoft.com/office/powerpoint/2010/main" val="35306866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Importance</a:t>
            </a:r>
            <a:endParaRPr lang="zh-CN" altLang="en-US" dirty="0"/>
          </a:p>
        </p:txBody>
      </p:sp>
      <p:sp>
        <p:nvSpPr>
          <p:cNvPr id="3" name="内容占位符 2"/>
          <p:cNvSpPr>
            <a:spLocks noGrp="1"/>
          </p:cNvSpPr>
          <p:nvPr>
            <p:ph idx="1"/>
          </p:nvPr>
        </p:nvSpPr>
        <p:spPr/>
        <p:txBody>
          <a:bodyPr/>
          <a:lstStyle/>
          <a:p>
            <a:r>
              <a:rPr lang="en-US" altLang="zh-CN" dirty="0"/>
              <a:t>Knowing how to use the right tools to solve various types of problems can save time and maximize your troubleshooting result</a:t>
            </a:r>
            <a:r>
              <a:rPr lang="en-US" altLang="zh-CN" dirty="0" smtClean="0"/>
              <a:t>.</a:t>
            </a:r>
          </a:p>
          <a:p>
            <a:r>
              <a:rPr lang="en-US" altLang="zh-CN" dirty="0" smtClean="0"/>
              <a:t>The </a:t>
            </a:r>
            <a:r>
              <a:rPr lang="en-US" altLang="zh-CN" dirty="0"/>
              <a:t>GUI, the command-line, the log files, and VMware </a:t>
            </a:r>
            <a:r>
              <a:rPr lang="en-US" altLang="zh-CN" dirty="0" err="1"/>
              <a:t>vRealize</a:t>
            </a:r>
            <a:r>
              <a:rPr lang="en-US" altLang="zh-CN" dirty="0"/>
              <a:t>® Log </a:t>
            </a:r>
            <a:r>
              <a:rPr lang="en-US" altLang="zh-CN" dirty="0" smtClean="0"/>
              <a:t>Insight </a:t>
            </a:r>
            <a:r>
              <a:rPr lang="en-US" altLang="zh-CN" dirty="0"/>
              <a:t>can help you analyze problems and guide you toward resolution</a:t>
            </a:r>
            <a:r>
              <a:rPr lang="en-US" altLang="zh-CN" dirty="0" smtClean="0"/>
              <a:t>.</a:t>
            </a:r>
            <a:endParaRPr lang="en-US" altLang="zh-CN" dirty="0"/>
          </a:p>
        </p:txBody>
      </p:sp>
    </p:spTree>
    <p:extLst>
      <p:ext uri="{BB962C8B-B14F-4D97-AF65-F5344CB8AC3E}">
        <p14:creationId xmlns:p14="http://schemas.microsoft.com/office/powerpoint/2010/main" val="28044593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Lesson </a:t>
            </a:r>
            <a:r>
              <a:rPr lang="en-US" altLang="zh-CN" dirty="0" smtClean="0"/>
              <a:t>2: </a:t>
            </a:r>
            <a:br>
              <a:rPr lang="en-US" altLang="zh-CN" dirty="0" smtClean="0"/>
            </a:br>
            <a:r>
              <a:rPr lang="en-US" altLang="zh-CN" dirty="0"/>
              <a:t>Logging, Log Files, and </a:t>
            </a:r>
            <a:r>
              <a:rPr lang="en-US" altLang="zh-CN" dirty="0" err="1"/>
              <a:t>vRealize</a:t>
            </a:r>
            <a:r>
              <a:rPr lang="en-US" altLang="zh-CN" dirty="0"/>
              <a:t> Log </a:t>
            </a:r>
            <a:r>
              <a:rPr lang="en-US" altLang="zh-CN" dirty="0" smtClean="0"/>
              <a:t>Insight</a:t>
            </a:r>
            <a:br>
              <a:rPr lang="en-US" altLang="zh-CN" dirty="0" smtClean="0"/>
            </a:br>
            <a:endParaRPr lang="zh-CN" altLang="en-US" dirty="0"/>
          </a:p>
        </p:txBody>
      </p:sp>
    </p:spTree>
    <p:extLst>
      <p:ext uri="{BB962C8B-B14F-4D97-AF65-F5344CB8AC3E}">
        <p14:creationId xmlns:p14="http://schemas.microsoft.com/office/powerpoint/2010/main" val="1848882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Learner </a:t>
            </a:r>
            <a:r>
              <a:rPr lang="en-US" altLang="zh-CN" dirty="0" smtClean="0"/>
              <a:t>Objectives</a:t>
            </a:r>
            <a:endParaRPr lang="zh-CN" altLang="en-US" dirty="0"/>
          </a:p>
        </p:txBody>
      </p:sp>
      <p:sp>
        <p:nvSpPr>
          <p:cNvPr id="4" name="内容占位符 3"/>
          <p:cNvSpPr>
            <a:spLocks noGrp="1"/>
          </p:cNvSpPr>
          <p:nvPr>
            <p:ph idx="1"/>
          </p:nvPr>
        </p:nvSpPr>
        <p:spPr/>
        <p:txBody>
          <a:bodyPr/>
          <a:lstStyle/>
          <a:p>
            <a:r>
              <a:rPr lang="en-US" altLang="zh-CN" dirty="0"/>
              <a:t>By the end of this lesson, you should be able to meet the following objectives</a:t>
            </a:r>
            <a:r>
              <a:rPr lang="en-US" altLang="zh-CN" dirty="0" smtClean="0"/>
              <a:t>:</a:t>
            </a:r>
          </a:p>
          <a:p>
            <a:pPr marL="342900" indent="-342900">
              <a:buFont typeface="Arial" panose="020B0604020202020204" pitchFamily="34" charset="0"/>
              <a:buChar char="•"/>
            </a:pPr>
            <a:r>
              <a:rPr lang="en-US" altLang="zh-CN" dirty="0" smtClean="0"/>
              <a:t>Find </a:t>
            </a:r>
            <a:r>
              <a:rPr lang="en-US" altLang="zh-CN" dirty="0"/>
              <a:t>important log files </a:t>
            </a:r>
            <a:endParaRPr lang="en-US" altLang="zh-CN" dirty="0" smtClean="0"/>
          </a:p>
          <a:p>
            <a:pPr marL="342900" indent="-342900">
              <a:buFont typeface="Arial" panose="020B0604020202020204" pitchFamily="34" charset="0"/>
              <a:buChar char="•"/>
            </a:pPr>
            <a:r>
              <a:rPr lang="en-US" altLang="zh-CN" dirty="0" smtClean="0"/>
              <a:t>Use </a:t>
            </a:r>
            <a:r>
              <a:rPr lang="en-US" altLang="zh-CN" dirty="0"/>
              <a:t>VMware vSphere® Syslog Collector </a:t>
            </a:r>
            <a:endParaRPr lang="en-US" altLang="zh-CN" dirty="0" smtClean="0"/>
          </a:p>
          <a:p>
            <a:pPr marL="342900" indent="-342900">
              <a:buFont typeface="Arial" panose="020B0604020202020204" pitchFamily="34" charset="0"/>
              <a:buChar char="•"/>
            </a:pPr>
            <a:r>
              <a:rPr lang="en-US" altLang="zh-CN" dirty="0" smtClean="0"/>
              <a:t>Gather </a:t>
            </a:r>
            <a:r>
              <a:rPr lang="en-US" altLang="zh-CN" dirty="0"/>
              <a:t>log bundles for VMware Technical Support </a:t>
            </a:r>
            <a:endParaRPr lang="en-US" altLang="zh-CN" dirty="0" smtClean="0"/>
          </a:p>
          <a:p>
            <a:pPr marL="342900" indent="-342900">
              <a:buFont typeface="Arial" panose="020B0604020202020204" pitchFamily="34" charset="0"/>
              <a:buChar char="•"/>
            </a:pPr>
            <a:r>
              <a:rPr lang="en-US" altLang="zh-CN" dirty="0" smtClean="0"/>
              <a:t>Use </a:t>
            </a:r>
            <a:r>
              <a:rPr lang="en-US" altLang="zh-CN" dirty="0" err="1"/>
              <a:t>vRealize</a:t>
            </a:r>
            <a:r>
              <a:rPr lang="en-US" altLang="zh-CN" dirty="0"/>
              <a:t> Log Insight for log aggregation, log analysis, and log </a:t>
            </a:r>
            <a:r>
              <a:rPr lang="en-US" altLang="zh-CN" dirty="0" smtClean="0"/>
              <a:t>search</a:t>
            </a:r>
            <a:endParaRPr lang="en-US" altLang="zh-CN" dirty="0"/>
          </a:p>
        </p:txBody>
      </p:sp>
    </p:spTree>
    <p:extLst>
      <p:ext uri="{BB962C8B-B14F-4D97-AF65-F5344CB8AC3E}">
        <p14:creationId xmlns:p14="http://schemas.microsoft.com/office/powerpoint/2010/main" val="3954224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Location of vCenter Server </a:t>
            </a:r>
            <a:r>
              <a:rPr lang="en-US" altLang="zh-CN" dirty="0" smtClean="0"/>
              <a:t>Logs</a:t>
            </a:r>
            <a:endParaRPr lang="zh-CN" altLang="en-US" dirty="0"/>
          </a:p>
        </p:txBody>
      </p:sp>
      <p:sp>
        <p:nvSpPr>
          <p:cNvPr id="3" name="内容占位符 2"/>
          <p:cNvSpPr>
            <a:spLocks noGrp="1"/>
          </p:cNvSpPr>
          <p:nvPr>
            <p:ph idx="1"/>
          </p:nvPr>
        </p:nvSpPr>
        <p:spPr/>
        <p:txBody>
          <a:bodyPr/>
          <a:lstStyle/>
          <a:p>
            <a:r>
              <a:rPr lang="en-US" altLang="zh-CN" dirty="0"/>
              <a:t>The vCenter Server log files are on the vCenter Server system: </a:t>
            </a:r>
            <a:endParaRPr lang="en-US" altLang="zh-CN" dirty="0" smtClean="0"/>
          </a:p>
          <a:p>
            <a:r>
              <a:rPr lang="en-US" altLang="zh-CN" dirty="0" smtClean="0"/>
              <a:t>•</a:t>
            </a:r>
            <a:r>
              <a:rPr lang="en-US" altLang="zh-CN" dirty="0"/>
              <a:t>	Location for vCenter Server on Windows 2008/2012</a:t>
            </a:r>
            <a:r>
              <a:rPr lang="en-US" altLang="zh-CN" dirty="0" smtClean="0"/>
              <a:t>:</a:t>
            </a:r>
          </a:p>
          <a:p>
            <a:r>
              <a:rPr lang="en-US" altLang="zh-CN" sz="1400" dirty="0" smtClean="0"/>
              <a:t>– </a:t>
            </a:r>
            <a:r>
              <a:rPr lang="en-US" altLang="zh-CN" sz="1400" dirty="0"/>
              <a:t>%ALLUSERSPROFILE%\VMWare\</a:t>
            </a:r>
            <a:r>
              <a:rPr lang="en-US" altLang="zh-CN" sz="1400" dirty="0" err="1"/>
              <a:t>vCenterServer</a:t>
            </a:r>
            <a:r>
              <a:rPr lang="en-US" altLang="zh-CN" sz="1400" dirty="0"/>
              <a:t>\logs </a:t>
            </a:r>
            <a:endParaRPr lang="en-US" altLang="zh-CN" sz="1400" dirty="0" smtClean="0"/>
          </a:p>
          <a:p>
            <a:r>
              <a:rPr lang="en-US" altLang="zh-CN" dirty="0" smtClean="0"/>
              <a:t>•</a:t>
            </a:r>
            <a:r>
              <a:rPr lang="en-US" altLang="zh-CN" dirty="0"/>
              <a:t>	Location for VMware </a:t>
            </a:r>
            <a:r>
              <a:rPr lang="en-US" altLang="zh-CN" dirty="0" err="1"/>
              <a:t>vCenterTM</a:t>
            </a:r>
            <a:r>
              <a:rPr lang="en-US" altLang="zh-CN" dirty="0"/>
              <a:t> Server </a:t>
            </a:r>
            <a:r>
              <a:rPr lang="en-US" altLang="zh-CN" dirty="0" err="1"/>
              <a:t>ApplianceTM</a:t>
            </a:r>
            <a:r>
              <a:rPr lang="en-US" altLang="zh-CN" dirty="0" smtClean="0"/>
              <a:t>:</a:t>
            </a:r>
          </a:p>
          <a:p>
            <a:r>
              <a:rPr lang="en-US" altLang="zh-CN" sz="1400" dirty="0" smtClean="0"/>
              <a:t>– </a:t>
            </a:r>
            <a:r>
              <a:rPr lang="en-US" altLang="zh-CN" sz="1400" dirty="0"/>
              <a:t>/</a:t>
            </a:r>
            <a:r>
              <a:rPr lang="en-US" altLang="zh-CN" sz="1400" dirty="0" err="1"/>
              <a:t>var</a:t>
            </a:r>
            <a:r>
              <a:rPr lang="en-US" altLang="zh-CN" sz="1400" dirty="0"/>
              <a:t>/log/</a:t>
            </a:r>
            <a:r>
              <a:rPr lang="en-US" altLang="zh-CN" sz="1400" dirty="0" err="1"/>
              <a:t>vmware</a:t>
            </a:r>
            <a:r>
              <a:rPr lang="en-US" altLang="zh-CN" sz="1400" dirty="0" smtClean="0"/>
              <a:t>/</a:t>
            </a:r>
          </a:p>
          <a:p>
            <a:r>
              <a:rPr lang="en-US" altLang="zh-CN" dirty="0" smtClean="0"/>
              <a:t>Subdirectories </a:t>
            </a:r>
            <a:r>
              <a:rPr lang="en-US" altLang="zh-CN" dirty="0"/>
              <a:t>exist for vCenter Server components, such as vCenter Service, VMware </a:t>
            </a:r>
            <a:r>
              <a:rPr lang="en-US" altLang="zh-CN" dirty="0" err="1"/>
              <a:t>vCenterTM</a:t>
            </a:r>
            <a:r>
              <a:rPr lang="en-US" altLang="zh-CN" dirty="0"/>
              <a:t> Single Sign-</a:t>
            </a:r>
            <a:r>
              <a:rPr lang="en-US" altLang="zh-CN" dirty="0" err="1"/>
              <a:t>OnTM</a:t>
            </a:r>
            <a:r>
              <a:rPr lang="en-US" altLang="zh-CN" dirty="0"/>
              <a:t>, vCenter Inventory Service, and vSphere Web Client</a:t>
            </a:r>
            <a:r>
              <a:rPr lang="en-US" altLang="zh-CN" dirty="0" smtClean="0"/>
              <a:t>.</a:t>
            </a:r>
            <a:endParaRPr lang="en-US" altLang="zh-CN" dirty="0"/>
          </a:p>
        </p:txBody>
      </p:sp>
    </p:spTree>
    <p:extLst>
      <p:ext uri="{BB962C8B-B14F-4D97-AF65-F5344CB8AC3E}">
        <p14:creationId xmlns:p14="http://schemas.microsoft.com/office/powerpoint/2010/main" val="976488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Useful vCenter Server Logs for </a:t>
            </a:r>
            <a:r>
              <a:rPr lang="en-US" altLang="zh-CN" dirty="0" smtClean="0"/>
              <a:t>Troubleshooting</a:t>
            </a:r>
            <a:endParaRPr lang="zh-CN" altLang="en-US" dirty="0"/>
          </a:p>
        </p:txBody>
      </p:sp>
      <p:sp>
        <p:nvSpPr>
          <p:cNvPr id="3" name="内容占位符 2"/>
          <p:cNvSpPr>
            <a:spLocks noGrp="1"/>
          </p:cNvSpPr>
          <p:nvPr>
            <p:ph idx="1"/>
          </p:nvPr>
        </p:nvSpPr>
        <p:spPr/>
        <p:txBody>
          <a:bodyPr/>
          <a:lstStyle/>
          <a:p>
            <a:r>
              <a:rPr lang="en-US" altLang="zh-CN" dirty="0"/>
              <a:t>The vpxd.log file is the main log file for vCenter Server. Most vCenter Server actions are captured in vpxd.log.</a:t>
            </a:r>
          </a:p>
          <a:p>
            <a:r>
              <a:rPr lang="zh-CN" altLang="en-US" dirty="0" smtClean="0"/>
              <a:t>。</a:t>
            </a:r>
            <a:endParaRPr lang="zh-CN" altLang="en-US" dirty="0"/>
          </a:p>
          <a:p>
            <a:endParaRPr lang="zh-CN" altLang="en-US" dirty="0"/>
          </a:p>
        </p:txBody>
      </p:sp>
      <p:pic>
        <p:nvPicPr>
          <p:cNvPr id="4" name="图片 3"/>
          <p:cNvPicPr>
            <a:picLocks noChangeAspect="1"/>
          </p:cNvPicPr>
          <p:nvPr/>
        </p:nvPicPr>
        <p:blipFill>
          <a:blip r:embed="rId2"/>
          <a:stretch>
            <a:fillRect/>
          </a:stretch>
        </p:blipFill>
        <p:spPr>
          <a:xfrm>
            <a:off x="1057714" y="1805190"/>
            <a:ext cx="7028571" cy="3247619"/>
          </a:xfrm>
          <a:prstGeom prst="rect">
            <a:avLst/>
          </a:prstGeom>
        </p:spPr>
      </p:pic>
    </p:spTree>
    <p:extLst>
      <p:ext uri="{BB962C8B-B14F-4D97-AF65-F5344CB8AC3E}">
        <p14:creationId xmlns:p14="http://schemas.microsoft.com/office/powerpoint/2010/main" val="1550758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Location of ESXi Host </a:t>
            </a:r>
            <a:r>
              <a:rPr lang="en-US" altLang="zh-CN" dirty="0" smtClean="0"/>
              <a:t>Logs</a:t>
            </a:r>
            <a:endParaRPr lang="zh-CN" altLang="en-US" dirty="0"/>
          </a:p>
        </p:txBody>
      </p:sp>
      <p:sp>
        <p:nvSpPr>
          <p:cNvPr id="3" name="内容占位符 2"/>
          <p:cNvSpPr>
            <a:spLocks noGrp="1"/>
          </p:cNvSpPr>
          <p:nvPr>
            <p:ph idx="1"/>
          </p:nvPr>
        </p:nvSpPr>
        <p:spPr/>
        <p:txBody>
          <a:bodyPr/>
          <a:lstStyle/>
          <a:p>
            <a:r>
              <a:rPr lang="en-US" altLang="zh-CN" dirty="0"/>
              <a:t>The ESXi host log files are on the ESXi host at /</a:t>
            </a:r>
            <a:r>
              <a:rPr lang="en-US" altLang="zh-CN" dirty="0" err="1"/>
              <a:t>var</a:t>
            </a:r>
            <a:r>
              <a:rPr lang="en-US" altLang="zh-CN" dirty="0"/>
              <a:t>/log.</a:t>
            </a:r>
          </a:p>
          <a:p>
            <a:endParaRPr lang="zh-CN" altLang="en-US" dirty="0"/>
          </a:p>
        </p:txBody>
      </p:sp>
      <p:pic>
        <p:nvPicPr>
          <p:cNvPr id="4" name="图片 3"/>
          <p:cNvPicPr>
            <a:picLocks noChangeAspect="1"/>
          </p:cNvPicPr>
          <p:nvPr/>
        </p:nvPicPr>
        <p:blipFill>
          <a:blip r:embed="rId2"/>
          <a:stretch>
            <a:fillRect/>
          </a:stretch>
        </p:blipFill>
        <p:spPr>
          <a:xfrm>
            <a:off x="1181524" y="1676400"/>
            <a:ext cx="6780952" cy="3400000"/>
          </a:xfrm>
          <a:prstGeom prst="rect">
            <a:avLst/>
          </a:prstGeom>
        </p:spPr>
      </p:pic>
    </p:spTree>
    <p:extLst>
      <p:ext uri="{BB962C8B-B14F-4D97-AF65-F5344CB8AC3E}">
        <p14:creationId xmlns:p14="http://schemas.microsoft.com/office/powerpoint/2010/main" val="2724430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Useful ESXi Host Logs for </a:t>
            </a:r>
            <a:r>
              <a:rPr lang="en-US" altLang="zh-CN" dirty="0" smtClean="0"/>
              <a:t>Troubleshooting</a:t>
            </a:r>
            <a:endParaRPr lang="zh-CN" altLang="en-US" dirty="0"/>
          </a:p>
        </p:txBody>
      </p:sp>
      <p:sp>
        <p:nvSpPr>
          <p:cNvPr id="3" name="内容占位符 2"/>
          <p:cNvSpPr>
            <a:spLocks noGrp="1"/>
          </p:cNvSpPr>
          <p:nvPr>
            <p:ph idx="1"/>
          </p:nvPr>
        </p:nvSpPr>
        <p:spPr/>
        <p:txBody>
          <a:bodyPr/>
          <a:lstStyle/>
          <a:p>
            <a:r>
              <a:rPr lang="en-US" altLang="zh-CN" dirty="0"/>
              <a:t>ESXi hosts write to multiple log files, depending on which action is being performed.</a:t>
            </a:r>
          </a:p>
          <a:p>
            <a:endParaRPr lang="zh-CN" altLang="en-US" dirty="0"/>
          </a:p>
        </p:txBody>
      </p:sp>
      <p:pic>
        <p:nvPicPr>
          <p:cNvPr id="4" name="图片 3"/>
          <p:cNvPicPr>
            <a:picLocks noChangeAspect="1"/>
          </p:cNvPicPr>
          <p:nvPr/>
        </p:nvPicPr>
        <p:blipFill>
          <a:blip r:embed="rId2"/>
          <a:stretch>
            <a:fillRect/>
          </a:stretch>
        </p:blipFill>
        <p:spPr>
          <a:xfrm>
            <a:off x="1210095" y="1828800"/>
            <a:ext cx="6723809" cy="3485714"/>
          </a:xfrm>
          <a:prstGeom prst="rect">
            <a:avLst/>
          </a:prstGeom>
        </p:spPr>
      </p:pic>
    </p:spTree>
    <p:extLst>
      <p:ext uri="{BB962C8B-B14F-4D97-AF65-F5344CB8AC3E}">
        <p14:creationId xmlns:p14="http://schemas.microsoft.com/office/powerpoint/2010/main" val="3103686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Viewing Log Files in vSphere Web </a:t>
            </a:r>
            <a:r>
              <a:rPr lang="en-US" altLang="zh-CN" dirty="0" smtClean="0"/>
              <a:t>Client</a:t>
            </a:r>
            <a:endParaRPr lang="zh-CN" altLang="en-US" dirty="0"/>
          </a:p>
        </p:txBody>
      </p:sp>
      <p:sp>
        <p:nvSpPr>
          <p:cNvPr id="3" name="内容占位符 2"/>
          <p:cNvSpPr>
            <a:spLocks noGrp="1"/>
          </p:cNvSpPr>
          <p:nvPr>
            <p:ph idx="1"/>
          </p:nvPr>
        </p:nvSpPr>
        <p:spPr/>
        <p:txBody>
          <a:bodyPr/>
          <a:lstStyle/>
          <a:p>
            <a:r>
              <a:rPr lang="en-US" altLang="zh-CN" dirty="0"/>
              <a:t>You can use vSphere Web Client to view and search log files on vCenter Server systems and ESXi hosts</a:t>
            </a:r>
            <a:r>
              <a:rPr lang="en-US" altLang="zh-CN" dirty="0" smtClean="0"/>
              <a:t>.</a:t>
            </a:r>
          </a:p>
          <a:p>
            <a:r>
              <a:rPr lang="en-US" altLang="zh-CN" dirty="0" smtClean="0"/>
              <a:t>The </a:t>
            </a:r>
            <a:r>
              <a:rPr lang="en-US" altLang="zh-CN" dirty="0"/>
              <a:t>log browser is on the Monitor tab for vCenter Server systems and ESXi hosts.</a:t>
            </a:r>
          </a:p>
          <a:p>
            <a:r>
              <a:rPr lang="en-US" altLang="zh-CN" dirty="0"/>
              <a:t> </a:t>
            </a:r>
            <a:endParaRPr lang="zh-CN" altLang="en-US" dirty="0"/>
          </a:p>
        </p:txBody>
      </p:sp>
      <p:pic>
        <p:nvPicPr>
          <p:cNvPr id="4" name="图片 3"/>
          <p:cNvPicPr>
            <a:picLocks noChangeAspect="1"/>
          </p:cNvPicPr>
          <p:nvPr/>
        </p:nvPicPr>
        <p:blipFill>
          <a:blip r:embed="rId2"/>
          <a:stretch>
            <a:fillRect/>
          </a:stretch>
        </p:blipFill>
        <p:spPr>
          <a:xfrm>
            <a:off x="824381" y="2514600"/>
            <a:ext cx="7495238" cy="3276190"/>
          </a:xfrm>
          <a:prstGeom prst="rect">
            <a:avLst/>
          </a:prstGeom>
        </p:spPr>
      </p:pic>
    </p:spTree>
    <p:extLst>
      <p:ext uri="{BB962C8B-B14F-4D97-AF65-F5344CB8AC3E}">
        <p14:creationId xmlns:p14="http://schemas.microsoft.com/office/powerpoint/2010/main" val="3150462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Viewing Log Files in the </a:t>
            </a:r>
            <a:r>
              <a:rPr lang="en-US" altLang="zh-CN" dirty="0" smtClean="0"/>
              <a:t>DCUI</a:t>
            </a:r>
            <a:endParaRPr lang="zh-CN" altLang="en-US" dirty="0"/>
          </a:p>
        </p:txBody>
      </p:sp>
      <p:sp>
        <p:nvSpPr>
          <p:cNvPr id="3" name="内容占位符 2"/>
          <p:cNvSpPr>
            <a:spLocks noGrp="1"/>
          </p:cNvSpPr>
          <p:nvPr>
            <p:ph idx="1"/>
          </p:nvPr>
        </p:nvSpPr>
        <p:spPr/>
        <p:txBody>
          <a:bodyPr/>
          <a:lstStyle/>
          <a:p>
            <a:r>
              <a:rPr lang="en-US" altLang="zh-CN" dirty="0"/>
              <a:t>You can use the DCUI to view log files if vCenter Server is not available. Only the log files for a single ESXi host can be viewed in the DCUI.</a:t>
            </a:r>
          </a:p>
          <a:p>
            <a:endParaRPr lang="zh-CN" altLang="en-US" dirty="0"/>
          </a:p>
        </p:txBody>
      </p:sp>
      <p:pic>
        <p:nvPicPr>
          <p:cNvPr id="4" name="图片 3"/>
          <p:cNvPicPr>
            <a:picLocks noChangeAspect="1"/>
          </p:cNvPicPr>
          <p:nvPr/>
        </p:nvPicPr>
        <p:blipFill>
          <a:blip r:embed="rId2"/>
          <a:stretch>
            <a:fillRect/>
          </a:stretch>
        </p:blipFill>
        <p:spPr>
          <a:xfrm>
            <a:off x="900571" y="2057400"/>
            <a:ext cx="7342857" cy="3114286"/>
          </a:xfrm>
          <a:prstGeom prst="rect">
            <a:avLst/>
          </a:prstGeom>
        </p:spPr>
      </p:pic>
    </p:spTree>
    <p:extLst>
      <p:ext uri="{BB962C8B-B14F-4D97-AF65-F5344CB8AC3E}">
        <p14:creationId xmlns:p14="http://schemas.microsoft.com/office/powerpoint/2010/main" val="39710990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vSphere Syslog </a:t>
            </a:r>
            <a:r>
              <a:rPr lang="en-US" altLang="zh-CN" dirty="0" smtClean="0"/>
              <a:t>Collector</a:t>
            </a:r>
            <a:endParaRPr lang="zh-CN" altLang="en-US" dirty="0"/>
          </a:p>
        </p:txBody>
      </p:sp>
      <p:sp>
        <p:nvSpPr>
          <p:cNvPr id="3" name="内容占位符 2"/>
          <p:cNvSpPr>
            <a:spLocks noGrp="1"/>
          </p:cNvSpPr>
          <p:nvPr>
            <p:ph idx="1"/>
          </p:nvPr>
        </p:nvSpPr>
        <p:spPr/>
        <p:txBody>
          <a:bodyPr/>
          <a:lstStyle/>
          <a:p>
            <a:pPr marL="342900" indent="-342900">
              <a:buFont typeface="Arial" panose="020B0604020202020204" pitchFamily="34" charset="0"/>
              <a:buChar char="•"/>
            </a:pPr>
            <a:r>
              <a:rPr lang="en-US" altLang="zh-CN" dirty="0"/>
              <a:t>vSphere Syslog Collector provides a single location for all ESXi hosts to write log files</a:t>
            </a:r>
            <a:r>
              <a:rPr lang="en-US" altLang="zh-CN" dirty="0" smtClean="0"/>
              <a:t>.</a:t>
            </a:r>
          </a:p>
          <a:p>
            <a:pPr marL="342900" indent="-342900">
              <a:buFont typeface="Arial" panose="020B0604020202020204" pitchFamily="34" charset="0"/>
              <a:buChar char="•"/>
            </a:pPr>
            <a:r>
              <a:rPr lang="en-US" altLang="zh-CN" dirty="0" smtClean="0"/>
              <a:t>vSphere </a:t>
            </a:r>
            <a:r>
              <a:rPr lang="en-US" altLang="zh-CN" dirty="0"/>
              <a:t>Syslog Collector enables logs from multiple hosts to be combined and provides a structure for network logging</a:t>
            </a:r>
            <a:r>
              <a:rPr lang="en-US" altLang="zh-CN" dirty="0" smtClean="0"/>
              <a:t>.</a:t>
            </a:r>
          </a:p>
          <a:p>
            <a:pPr marL="342900" indent="-342900">
              <a:buFont typeface="Arial" panose="020B0604020202020204" pitchFamily="34" charset="0"/>
              <a:buChar char="•"/>
            </a:pPr>
            <a:r>
              <a:rPr lang="en-US" altLang="zh-CN" dirty="0" smtClean="0"/>
              <a:t>vSphere </a:t>
            </a:r>
            <a:r>
              <a:rPr lang="en-US" altLang="zh-CN" dirty="0"/>
              <a:t>Syslog Collector is preinstalled on both Windows-based vCenter Server and vCenter Server Appliance</a:t>
            </a:r>
            <a:r>
              <a:rPr lang="en-US" altLang="zh-CN" dirty="0" smtClean="0"/>
              <a:t>.</a:t>
            </a:r>
          </a:p>
          <a:p>
            <a:pPr marL="342900" indent="-342900">
              <a:buFont typeface="Arial" panose="020B0604020202020204" pitchFamily="34" charset="0"/>
              <a:buChar char="•"/>
            </a:pPr>
            <a:r>
              <a:rPr lang="en-US" altLang="zh-CN" dirty="0" smtClean="0"/>
              <a:t>vSphere </a:t>
            </a:r>
            <a:r>
              <a:rPr lang="en-US" altLang="zh-CN" dirty="0"/>
              <a:t>Syslog Collector on Windows and Sphere Syslog Service for the vCenter Server Appliance are included in the vCenter Server group of services</a:t>
            </a:r>
            <a:r>
              <a:rPr lang="en-US" altLang="zh-CN" dirty="0" smtClean="0"/>
              <a:t>.</a:t>
            </a:r>
          </a:p>
          <a:p>
            <a:pPr marL="342900" indent="-342900">
              <a:buFont typeface="Arial" panose="020B0604020202020204" pitchFamily="34" charset="0"/>
              <a:buChar char="•"/>
            </a:pPr>
            <a:r>
              <a:rPr lang="en-US" altLang="zh-CN" dirty="0" smtClean="0"/>
              <a:t>By </a:t>
            </a:r>
            <a:r>
              <a:rPr lang="en-US" altLang="zh-CN" dirty="0"/>
              <a:t>default, the vSphere Syslog Collector server uses port 514 for TCP and UDP, and port 1514 for SSL.</a:t>
            </a:r>
          </a:p>
          <a:p>
            <a:endParaRPr lang="zh-CN" altLang="en-US" dirty="0"/>
          </a:p>
        </p:txBody>
      </p:sp>
    </p:spTree>
    <p:extLst>
      <p:ext uri="{BB962C8B-B14F-4D97-AF65-F5344CB8AC3E}">
        <p14:creationId xmlns:p14="http://schemas.microsoft.com/office/powerpoint/2010/main" val="36808501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Using the </a:t>
            </a:r>
            <a:r>
              <a:rPr lang="en-US" altLang="zh-CN" dirty="0" err="1"/>
              <a:t>vm</a:t>
            </a:r>
            <a:r>
              <a:rPr lang="en-US" altLang="zh-CN" dirty="0"/>
              <a:t>-support Command to Export </a:t>
            </a:r>
            <a:r>
              <a:rPr lang="en-US" altLang="zh-CN" dirty="0" smtClean="0"/>
              <a:t>Data</a:t>
            </a:r>
            <a:endParaRPr lang="zh-CN" altLang="en-US" dirty="0"/>
          </a:p>
        </p:txBody>
      </p:sp>
      <p:sp>
        <p:nvSpPr>
          <p:cNvPr id="3" name="内容占位符 2"/>
          <p:cNvSpPr>
            <a:spLocks noGrp="1"/>
          </p:cNvSpPr>
          <p:nvPr>
            <p:ph idx="1"/>
          </p:nvPr>
        </p:nvSpPr>
        <p:spPr/>
        <p:txBody>
          <a:bodyPr/>
          <a:lstStyle/>
          <a:p>
            <a:r>
              <a:rPr lang="en-US" altLang="zh-CN" dirty="0"/>
              <a:t>You can use the </a:t>
            </a:r>
            <a:r>
              <a:rPr lang="en-US" altLang="zh-CN" dirty="0" err="1"/>
              <a:t>vm</a:t>
            </a:r>
            <a:r>
              <a:rPr lang="en-US" altLang="zh-CN" dirty="0"/>
              <a:t>-support command utility at the local or remote vSphere ESXi Shell to collect and compress the following types of data</a:t>
            </a:r>
            <a:r>
              <a:rPr lang="en-US" altLang="zh-CN" dirty="0" smtClean="0"/>
              <a:t>:</a:t>
            </a:r>
          </a:p>
          <a:p>
            <a:pPr marL="342900" indent="-342900">
              <a:buFont typeface="Arial" panose="020B0604020202020204" pitchFamily="34" charset="0"/>
              <a:buChar char="•"/>
            </a:pPr>
            <a:r>
              <a:rPr lang="en-US" altLang="zh-CN" dirty="0" smtClean="0"/>
              <a:t>Log </a:t>
            </a:r>
            <a:r>
              <a:rPr lang="en-US" altLang="zh-CN" dirty="0"/>
              <a:t>files </a:t>
            </a:r>
            <a:endParaRPr lang="en-US" altLang="zh-CN" dirty="0" smtClean="0"/>
          </a:p>
          <a:p>
            <a:pPr marL="342900" indent="-342900">
              <a:buFont typeface="Arial" panose="020B0604020202020204" pitchFamily="34" charset="0"/>
              <a:buChar char="•"/>
            </a:pPr>
            <a:r>
              <a:rPr lang="en-US" altLang="zh-CN" dirty="0" smtClean="0"/>
              <a:t>System </a:t>
            </a:r>
            <a:r>
              <a:rPr lang="en-US" altLang="zh-CN" dirty="0"/>
              <a:t>status </a:t>
            </a:r>
            <a:endParaRPr lang="en-US" altLang="zh-CN" dirty="0" smtClean="0"/>
          </a:p>
          <a:p>
            <a:pPr marL="342900" indent="-342900">
              <a:buFont typeface="Arial" panose="020B0604020202020204" pitchFamily="34" charset="0"/>
              <a:buChar char="•"/>
            </a:pPr>
            <a:r>
              <a:rPr lang="en-US" altLang="zh-CN" dirty="0" smtClean="0"/>
              <a:t>Configuration files</a:t>
            </a:r>
          </a:p>
          <a:p>
            <a:r>
              <a:rPr lang="en-US" altLang="zh-CN" dirty="0" smtClean="0"/>
              <a:t>To </a:t>
            </a:r>
            <a:r>
              <a:rPr lang="en-US" altLang="zh-CN" dirty="0"/>
              <a:t>collect and compress useful troubleshooting data</a:t>
            </a:r>
            <a:r>
              <a:rPr lang="en-US" altLang="zh-CN" dirty="0" smtClean="0"/>
              <a:t>:</a:t>
            </a:r>
          </a:p>
          <a:p>
            <a:pPr marL="457200" indent="-457200">
              <a:buFont typeface="+mj-lt"/>
              <a:buAutoNum type="arabicPeriod"/>
            </a:pPr>
            <a:r>
              <a:rPr lang="en-US" altLang="zh-CN" dirty="0" smtClean="0"/>
              <a:t>Run </a:t>
            </a:r>
            <a:r>
              <a:rPr lang="en-US" altLang="zh-CN" dirty="0" err="1"/>
              <a:t>vm</a:t>
            </a:r>
            <a:r>
              <a:rPr lang="en-US" altLang="zh-CN" dirty="0"/>
              <a:t>-support at the command line</a:t>
            </a:r>
            <a:r>
              <a:rPr lang="en-US" altLang="zh-CN" dirty="0" smtClean="0"/>
              <a:t>:</a:t>
            </a:r>
          </a:p>
          <a:p>
            <a:pPr lvl="2"/>
            <a:r>
              <a:rPr lang="en-US" altLang="zh-CN" dirty="0" smtClean="0"/>
              <a:t>By </a:t>
            </a:r>
            <a:r>
              <a:rPr lang="en-US" altLang="zh-CN" dirty="0"/>
              <a:t>default, the command does not require arguments</a:t>
            </a:r>
            <a:r>
              <a:rPr lang="en-US" altLang="zh-CN" dirty="0" smtClean="0"/>
              <a:t>.</a:t>
            </a:r>
          </a:p>
          <a:p>
            <a:pPr lvl="2"/>
            <a:r>
              <a:rPr lang="en-US" altLang="zh-CN" dirty="0" smtClean="0"/>
              <a:t>The </a:t>
            </a:r>
            <a:r>
              <a:rPr lang="en-US" altLang="zh-CN" dirty="0"/>
              <a:t>command creates a ZIP file by using the host name and a time stamp as its name</a:t>
            </a:r>
            <a:r>
              <a:rPr lang="en-US" altLang="zh-CN" dirty="0" smtClean="0"/>
              <a:t>:</a:t>
            </a:r>
          </a:p>
          <a:p>
            <a:pPr lvl="3"/>
            <a:r>
              <a:rPr lang="en-US" altLang="zh-CN" dirty="0" smtClean="0"/>
              <a:t>Example</a:t>
            </a:r>
            <a:r>
              <a:rPr lang="en-US" altLang="zh-CN" dirty="0"/>
              <a:t>: esx-esxi01.vclass.local-2013-01-23--</a:t>
            </a:r>
            <a:r>
              <a:rPr lang="en-US" altLang="zh-CN" dirty="0" smtClean="0"/>
              <a:t>14.09.tgz</a:t>
            </a:r>
          </a:p>
          <a:p>
            <a:pPr marL="457200" indent="-457200">
              <a:buFont typeface="+mj-lt"/>
              <a:buAutoNum type="arabicPeriod"/>
            </a:pPr>
            <a:r>
              <a:rPr lang="en-US" altLang="zh-CN" dirty="0" smtClean="0"/>
              <a:t>Use </a:t>
            </a:r>
            <a:r>
              <a:rPr lang="en-US" altLang="zh-CN" dirty="0"/>
              <a:t>the tar command to view the contents of the file: </a:t>
            </a:r>
            <a:endParaRPr lang="en-US" altLang="zh-CN" dirty="0" smtClean="0"/>
          </a:p>
          <a:p>
            <a:pPr lvl="2"/>
            <a:r>
              <a:rPr lang="en-US" altLang="zh-CN" dirty="0" smtClean="0"/>
              <a:t>Example</a:t>
            </a:r>
            <a:r>
              <a:rPr lang="en-US" altLang="zh-CN" dirty="0"/>
              <a:t>: tar –</a:t>
            </a:r>
            <a:r>
              <a:rPr lang="en-US" altLang="zh-CN" dirty="0" err="1"/>
              <a:t>tzf</a:t>
            </a:r>
            <a:r>
              <a:rPr lang="en-US" altLang="zh-CN" dirty="0"/>
              <a:t> /</a:t>
            </a:r>
            <a:r>
              <a:rPr lang="en-US" altLang="zh-CN" dirty="0" err="1" smtClean="0"/>
              <a:t>var</a:t>
            </a:r>
            <a:r>
              <a:rPr lang="en-US" altLang="zh-CN" dirty="0" smtClean="0"/>
              <a:t>/</a:t>
            </a:r>
            <a:r>
              <a:rPr lang="en-US" altLang="zh-CN" dirty="0" err="1" smtClean="0"/>
              <a:t>tmp</a:t>
            </a:r>
            <a:r>
              <a:rPr lang="en-US" altLang="zh-CN" dirty="0" smtClean="0"/>
              <a:t>/filename</a:t>
            </a:r>
            <a:endParaRPr lang="en-US" altLang="zh-CN" dirty="0"/>
          </a:p>
        </p:txBody>
      </p:sp>
    </p:spTree>
    <p:extLst>
      <p:ext uri="{BB962C8B-B14F-4D97-AF65-F5344CB8AC3E}">
        <p14:creationId xmlns:p14="http://schemas.microsoft.com/office/powerpoint/2010/main" val="2735052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You Are Here</a:t>
            </a:r>
            <a:endParaRPr lang="zh-CN" altLang="en-US" dirty="0"/>
          </a:p>
        </p:txBody>
      </p:sp>
      <p:sp>
        <p:nvSpPr>
          <p:cNvPr id="3" name="内容占位符 2"/>
          <p:cNvSpPr>
            <a:spLocks noGrp="1"/>
          </p:cNvSpPr>
          <p:nvPr>
            <p:ph idx="1"/>
          </p:nvPr>
        </p:nvSpPr>
        <p:spPr/>
        <p:txBody>
          <a:bodyPr/>
          <a:lstStyle/>
          <a:p>
            <a:pPr marL="457200" indent="-457200">
              <a:buFontTx/>
              <a:buAutoNum type="arabicPeriod"/>
            </a:pPr>
            <a:r>
              <a:rPr lang="en-US" altLang="zh-CN" dirty="0"/>
              <a:t>Course Introduction </a:t>
            </a:r>
          </a:p>
          <a:p>
            <a:pPr marL="457200" indent="-457200">
              <a:buFontTx/>
              <a:buAutoNum type="arabicPeriod"/>
            </a:pPr>
            <a:r>
              <a:rPr lang="en-US" altLang="zh-CN" dirty="0"/>
              <a:t>Introduction to Troubleshooting </a:t>
            </a:r>
          </a:p>
          <a:p>
            <a:pPr marL="457200" indent="-457200">
              <a:buFontTx/>
              <a:buAutoNum type="arabicPeriod"/>
            </a:pPr>
            <a:r>
              <a:rPr lang="en-US" altLang="zh-CN" b="1" dirty="0">
                <a:solidFill>
                  <a:srgbClr val="0070C0"/>
                </a:solidFill>
              </a:rPr>
              <a:t>Troubleshooting </a:t>
            </a:r>
            <a:r>
              <a:rPr lang="en-US" altLang="zh-CN" b="1" dirty="0">
                <a:solidFill>
                  <a:srgbClr val="0070C0"/>
                </a:solidFill>
              </a:rPr>
              <a:t>Tools </a:t>
            </a:r>
            <a:endParaRPr lang="en-US" altLang="zh-CN" b="1" dirty="0">
              <a:solidFill>
                <a:srgbClr val="0070C0"/>
              </a:solidFill>
            </a:endParaRPr>
          </a:p>
          <a:p>
            <a:pPr marL="457200" indent="-457200">
              <a:buAutoNum type="arabicPeriod"/>
            </a:pPr>
            <a:r>
              <a:rPr lang="en-US" altLang="zh-CN" dirty="0" smtClean="0"/>
              <a:t>Troubleshooting </a:t>
            </a:r>
            <a:r>
              <a:rPr lang="en-US" altLang="zh-CN" dirty="0"/>
              <a:t>Virtual Networking </a:t>
            </a:r>
            <a:endParaRPr lang="en-US" altLang="zh-CN" dirty="0" smtClean="0"/>
          </a:p>
          <a:p>
            <a:pPr marL="457200" indent="-457200">
              <a:buAutoNum type="arabicPeriod"/>
            </a:pPr>
            <a:r>
              <a:rPr lang="en-US" altLang="zh-CN" dirty="0" smtClean="0"/>
              <a:t>Troubleshooting </a:t>
            </a:r>
            <a:r>
              <a:rPr lang="en-US" altLang="zh-CN" dirty="0"/>
              <a:t>Storage </a:t>
            </a:r>
            <a:endParaRPr lang="en-US" altLang="zh-CN" dirty="0" smtClean="0"/>
          </a:p>
          <a:p>
            <a:pPr marL="457200" indent="-457200">
              <a:buAutoNum type="arabicPeriod"/>
            </a:pPr>
            <a:r>
              <a:rPr lang="en-US" altLang="zh-CN" dirty="0" smtClean="0"/>
              <a:t>Troubleshooting </a:t>
            </a:r>
            <a:r>
              <a:rPr lang="en-US" altLang="zh-CN" dirty="0"/>
              <a:t>vSphere Clusters </a:t>
            </a:r>
            <a:endParaRPr lang="en-US" altLang="zh-CN" dirty="0" smtClean="0"/>
          </a:p>
          <a:p>
            <a:pPr marL="457200" indent="-457200">
              <a:buAutoNum type="arabicPeriod"/>
            </a:pPr>
            <a:r>
              <a:rPr lang="en-US" altLang="zh-CN" dirty="0" smtClean="0"/>
              <a:t>Troubleshooting </a:t>
            </a:r>
            <a:r>
              <a:rPr lang="en-US" altLang="zh-CN" dirty="0"/>
              <a:t>vCenter Server and ESXi </a:t>
            </a:r>
            <a:endParaRPr lang="en-US" altLang="zh-CN" dirty="0" smtClean="0"/>
          </a:p>
          <a:p>
            <a:pPr marL="457200" indent="-457200">
              <a:buAutoNum type="arabicPeriod"/>
            </a:pPr>
            <a:r>
              <a:rPr lang="en-US" altLang="zh-CN" dirty="0" smtClean="0"/>
              <a:t>Troubleshooting </a:t>
            </a:r>
            <a:r>
              <a:rPr lang="en-US" altLang="zh-CN" dirty="0"/>
              <a:t>Virtual </a:t>
            </a:r>
            <a:r>
              <a:rPr lang="en-US" altLang="zh-CN" dirty="0" smtClean="0"/>
              <a:t>Machines</a:t>
            </a:r>
            <a:endParaRPr lang="en-US" altLang="zh-CN" dirty="0"/>
          </a:p>
        </p:txBody>
      </p:sp>
    </p:spTree>
    <p:extLst>
      <p:ext uri="{BB962C8B-B14F-4D97-AF65-F5344CB8AC3E}">
        <p14:creationId xmlns:p14="http://schemas.microsoft.com/office/powerpoint/2010/main" val="35812759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vRealize</a:t>
            </a:r>
            <a:r>
              <a:rPr lang="en-US" altLang="zh-CN" dirty="0"/>
              <a:t> Log </a:t>
            </a:r>
            <a:r>
              <a:rPr lang="en-US" altLang="zh-CN" dirty="0" smtClean="0"/>
              <a:t>Insight</a:t>
            </a:r>
            <a:endParaRPr lang="zh-CN" altLang="en-US" dirty="0"/>
          </a:p>
        </p:txBody>
      </p:sp>
      <p:sp>
        <p:nvSpPr>
          <p:cNvPr id="3" name="内容占位符 2"/>
          <p:cNvSpPr>
            <a:spLocks noGrp="1"/>
          </p:cNvSpPr>
          <p:nvPr>
            <p:ph idx="1"/>
          </p:nvPr>
        </p:nvSpPr>
        <p:spPr/>
        <p:txBody>
          <a:bodyPr/>
          <a:lstStyle/>
          <a:p>
            <a:r>
              <a:rPr lang="en-US" altLang="zh-CN" dirty="0"/>
              <a:t>Machine-generated log data is typically massive in scale, difficult to manage, and overwhelming</a:t>
            </a:r>
            <a:r>
              <a:rPr lang="en-US" altLang="zh-CN" dirty="0" smtClean="0"/>
              <a:t>.</a:t>
            </a:r>
          </a:p>
          <a:p>
            <a:r>
              <a:rPr lang="en-US" altLang="zh-CN" dirty="0" err="1" smtClean="0"/>
              <a:t>vRealize</a:t>
            </a:r>
            <a:r>
              <a:rPr lang="en-US" altLang="zh-CN" dirty="0" smtClean="0"/>
              <a:t> </a:t>
            </a:r>
            <a:r>
              <a:rPr lang="en-US" altLang="zh-CN" dirty="0"/>
              <a:t>Log Insight provides a single location to collect, store, and analyze logs at scale</a:t>
            </a:r>
            <a:r>
              <a:rPr lang="en-US" altLang="zh-CN" dirty="0" smtClean="0"/>
              <a:t>.</a:t>
            </a:r>
          </a:p>
          <a:p>
            <a:r>
              <a:rPr lang="en-US" altLang="zh-CN" dirty="0" err="1" smtClean="0"/>
              <a:t>vRealize</a:t>
            </a:r>
            <a:r>
              <a:rPr lang="en-US" altLang="zh-CN" dirty="0" smtClean="0"/>
              <a:t> </a:t>
            </a:r>
            <a:r>
              <a:rPr lang="en-US" altLang="zh-CN" dirty="0"/>
              <a:t>Log Insight is a log management solution for physical, virtual, and cloud environments</a:t>
            </a:r>
            <a:r>
              <a:rPr lang="en-US" altLang="zh-CN" dirty="0" smtClean="0"/>
              <a:t>.</a:t>
            </a:r>
          </a:p>
          <a:p>
            <a:r>
              <a:rPr lang="en-US" altLang="zh-CN" dirty="0" err="1" smtClean="0"/>
              <a:t>vRealize</a:t>
            </a:r>
            <a:r>
              <a:rPr lang="en-US" altLang="zh-CN" dirty="0" smtClean="0"/>
              <a:t> </a:t>
            </a:r>
            <a:r>
              <a:rPr lang="en-US" altLang="zh-CN" dirty="0"/>
              <a:t>Log Insight helps monitor events and metrics. It analyzes root causes and performs intelligent grouping, which helps you to troubleshoot efficiently</a:t>
            </a:r>
            <a:r>
              <a:rPr lang="en-US" altLang="zh-CN" dirty="0" smtClean="0"/>
              <a:t>.</a:t>
            </a:r>
          </a:p>
          <a:p>
            <a:r>
              <a:rPr lang="en-US" altLang="zh-CN" dirty="0" err="1" smtClean="0"/>
              <a:t>vRealize</a:t>
            </a:r>
            <a:r>
              <a:rPr lang="en-US" altLang="zh-CN" dirty="0" smtClean="0"/>
              <a:t> </a:t>
            </a:r>
            <a:r>
              <a:rPr lang="en-US" altLang="zh-CN" dirty="0"/>
              <a:t>Log Insight provides faster analytical queries and aggregation than traditional tools, especially on larger data sets. It adds structure to all types of unstructured log data, so administrators can troubleshoot quickly.</a:t>
            </a:r>
          </a:p>
          <a:p>
            <a:endParaRPr lang="zh-CN" altLang="en-US" dirty="0"/>
          </a:p>
        </p:txBody>
      </p:sp>
    </p:spTree>
    <p:extLst>
      <p:ext uri="{BB962C8B-B14F-4D97-AF65-F5344CB8AC3E}">
        <p14:creationId xmlns:p14="http://schemas.microsoft.com/office/powerpoint/2010/main" val="29481715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Searching and Filtering Log </a:t>
            </a:r>
            <a:r>
              <a:rPr lang="en-US" altLang="zh-CN" dirty="0" smtClean="0"/>
              <a:t>Events</a:t>
            </a:r>
            <a:endParaRPr lang="zh-CN" altLang="en-US" dirty="0"/>
          </a:p>
        </p:txBody>
      </p:sp>
      <p:sp>
        <p:nvSpPr>
          <p:cNvPr id="3" name="内容占位符 2"/>
          <p:cNvSpPr>
            <a:spLocks noGrp="1"/>
          </p:cNvSpPr>
          <p:nvPr>
            <p:ph idx="1"/>
          </p:nvPr>
        </p:nvSpPr>
        <p:spPr>
          <a:xfrm>
            <a:off x="457200" y="914400"/>
            <a:ext cx="8229600" cy="5257800"/>
          </a:xfrm>
        </p:spPr>
        <p:txBody>
          <a:bodyPr/>
          <a:lstStyle/>
          <a:p>
            <a:r>
              <a:rPr lang="en-US" altLang="zh-CN" dirty="0"/>
              <a:t>You can search and filter log events by specifying the keywords, time range, field operations, and so on</a:t>
            </a:r>
            <a:r>
              <a:rPr lang="en-US" altLang="zh-CN" dirty="0" smtClean="0"/>
              <a:t>.</a:t>
            </a:r>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a:t>Event types grouping uses machine learning to group similar events together, making root cause analysis and troubleshooting faster and easier</a:t>
            </a:r>
            <a:r>
              <a:rPr lang="en-US" altLang="zh-CN" dirty="0" smtClean="0"/>
              <a:t>.</a:t>
            </a:r>
          </a:p>
          <a:p>
            <a:r>
              <a:rPr lang="en-US" altLang="zh-CN" dirty="0" smtClean="0"/>
              <a:t>You </a:t>
            </a:r>
            <a:r>
              <a:rPr lang="en-US" altLang="zh-CN" dirty="0"/>
              <a:t>can view events in context and analyze event trends to uncover anomalies</a:t>
            </a:r>
            <a:r>
              <a:rPr lang="en-US" altLang="zh-CN" dirty="0" smtClean="0"/>
              <a:t>.</a:t>
            </a:r>
          </a:p>
          <a:p>
            <a:r>
              <a:rPr lang="en-US" altLang="zh-CN" dirty="0" smtClean="0"/>
              <a:t>You </a:t>
            </a:r>
            <a:r>
              <a:rPr lang="en-US" altLang="zh-CN" dirty="0"/>
              <a:t>can also save, export, rename, share, or delete a query</a:t>
            </a:r>
            <a:r>
              <a:rPr lang="en-US" altLang="zh-CN" dirty="0" smtClean="0"/>
              <a:t>.</a:t>
            </a:r>
            <a:endParaRPr lang="en-US" altLang="zh-CN" dirty="0"/>
          </a:p>
        </p:txBody>
      </p:sp>
      <p:pic>
        <p:nvPicPr>
          <p:cNvPr id="4" name="图片 3"/>
          <p:cNvPicPr>
            <a:picLocks noChangeAspect="1"/>
          </p:cNvPicPr>
          <p:nvPr/>
        </p:nvPicPr>
        <p:blipFill>
          <a:blip r:embed="rId2"/>
          <a:stretch>
            <a:fillRect/>
          </a:stretch>
        </p:blipFill>
        <p:spPr>
          <a:xfrm>
            <a:off x="1010095" y="1600200"/>
            <a:ext cx="7123809" cy="2200000"/>
          </a:xfrm>
          <a:prstGeom prst="rect">
            <a:avLst/>
          </a:prstGeom>
        </p:spPr>
      </p:pic>
    </p:spTree>
    <p:extLst>
      <p:ext uri="{BB962C8B-B14F-4D97-AF65-F5344CB8AC3E}">
        <p14:creationId xmlns:p14="http://schemas.microsoft.com/office/powerpoint/2010/main" val="32931096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Analyzing Logs with the Interactive Analytics </a:t>
            </a:r>
            <a:r>
              <a:rPr lang="en-US" altLang="zh-CN" dirty="0" smtClean="0"/>
              <a:t>Charts</a:t>
            </a:r>
            <a:endParaRPr lang="zh-CN" altLang="en-US" dirty="0"/>
          </a:p>
        </p:txBody>
      </p:sp>
      <p:sp>
        <p:nvSpPr>
          <p:cNvPr id="3" name="内容占位符 2"/>
          <p:cNvSpPr>
            <a:spLocks noGrp="1"/>
          </p:cNvSpPr>
          <p:nvPr>
            <p:ph idx="1"/>
          </p:nvPr>
        </p:nvSpPr>
        <p:spPr/>
        <p:txBody>
          <a:bodyPr/>
          <a:lstStyle/>
          <a:p>
            <a:r>
              <a:rPr lang="en-US" altLang="zh-CN" dirty="0"/>
              <a:t>The charts provide visual representation of data and enable you to perform visual analysis on your query results</a:t>
            </a:r>
            <a:r>
              <a:rPr lang="en-US" altLang="zh-CN" dirty="0" smtClean="0"/>
              <a:t>.</a:t>
            </a:r>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en-US" altLang="zh-CN" dirty="0" smtClean="0"/>
              <a:t>You </a:t>
            </a:r>
            <a:r>
              <a:rPr lang="en-US" altLang="zh-CN" dirty="0"/>
              <a:t>can select different chart types to graphically analyze log events</a:t>
            </a:r>
            <a:r>
              <a:rPr lang="en-US" altLang="zh-CN" dirty="0" smtClean="0"/>
              <a:t>.</a:t>
            </a:r>
          </a:p>
          <a:p>
            <a:r>
              <a:rPr lang="en-US" altLang="zh-CN" dirty="0" smtClean="0"/>
              <a:t>You </a:t>
            </a:r>
            <a:r>
              <a:rPr lang="en-US" altLang="zh-CN" dirty="0"/>
              <a:t>can modify the aggregation and grouping of query results to correlate events and make the chart meaningful for troubleshooting</a:t>
            </a:r>
            <a:r>
              <a:rPr lang="en-US" altLang="zh-CN" dirty="0" smtClean="0"/>
              <a:t>.</a:t>
            </a:r>
            <a:endParaRPr lang="en-US" altLang="zh-CN" dirty="0"/>
          </a:p>
        </p:txBody>
      </p:sp>
      <p:pic>
        <p:nvPicPr>
          <p:cNvPr id="6" name="图片 5"/>
          <p:cNvPicPr>
            <a:picLocks noChangeAspect="1"/>
          </p:cNvPicPr>
          <p:nvPr/>
        </p:nvPicPr>
        <p:blipFill>
          <a:blip r:embed="rId2"/>
          <a:stretch>
            <a:fillRect/>
          </a:stretch>
        </p:blipFill>
        <p:spPr>
          <a:xfrm>
            <a:off x="1705333" y="1600200"/>
            <a:ext cx="5733333" cy="3066667"/>
          </a:xfrm>
          <a:prstGeom prst="rect">
            <a:avLst/>
          </a:prstGeom>
        </p:spPr>
      </p:pic>
    </p:spTree>
    <p:extLst>
      <p:ext uri="{BB962C8B-B14F-4D97-AF65-F5344CB8AC3E}">
        <p14:creationId xmlns:p14="http://schemas.microsoft.com/office/powerpoint/2010/main" val="37621193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Troubleshooting Using Customized </a:t>
            </a:r>
            <a:r>
              <a:rPr lang="en-US" altLang="zh-CN" dirty="0" smtClean="0"/>
              <a:t>Dashboards</a:t>
            </a:r>
            <a:endParaRPr lang="zh-CN" altLang="en-US" dirty="0"/>
          </a:p>
        </p:txBody>
      </p:sp>
      <p:sp>
        <p:nvSpPr>
          <p:cNvPr id="3" name="内容占位符 2"/>
          <p:cNvSpPr>
            <a:spLocks noGrp="1"/>
          </p:cNvSpPr>
          <p:nvPr>
            <p:ph idx="1"/>
          </p:nvPr>
        </p:nvSpPr>
        <p:spPr/>
        <p:txBody>
          <a:bodyPr/>
          <a:lstStyle/>
          <a:p>
            <a:r>
              <a:rPr lang="en-US" altLang="zh-CN" dirty="0" err="1"/>
              <a:t>vRealize</a:t>
            </a:r>
            <a:r>
              <a:rPr lang="en-US" altLang="zh-CN" dirty="0"/>
              <a:t> Log Insight Dashboards are collections of chart, field table and query list widgets</a:t>
            </a:r>
            <a:r>
              <a:rPr lang="en-US" altLang="zh-CN" dirty="0" smtClean="0"/>
              <a:t>.</a:t>
            </a:r>
          </a:p>
          <a:p>
            <a:r>
              <a:rPr lang="en-US" altLang="zh-CN" dirty="0" smtClean="0"/>
              <a:t>You </a:t>
            </a:r>
            <a:r>
              <a:rPr lang="en-US" altLang="zh-CN" dirty="0"/>
              <a:t>may customize dashboards by adding, modifying, and deleting them and tailor them to your troubleshooting needs</a:t>
            </a:r>
            <a:r>
              <a:rPr lang="en-US" altLang="zh-CN" dirty="0" smtClean="0"/>
              <a:t>.</a:t>
            </a:r>
          </a:p>
          <a:p>
            <a:r>
              <a:rPr lang="en-US" altLang="zh-CN" dirty="0" smtClean="0"/>
              <a:t>For </a:t>
            </a:r>
            <a:r>
              <a:rPr lang="en-US" altLang="zh-CN" dirty="0"/>
              <a:t>example, you can save a filtered query to your custom dashboard by creating a query list widget.</a:t>
            </a:r>
          </a:p>
          <a:p>
            <a:endParaRPr lang="zh-CN" altLang="en-US" dirty="0"/>
          </a:p>
        </p:txBody>
      </p:sp>
      <p:pic>
        <p:nvPicPr>
          <p:cNvPr id="4" name="图片 3"/>
          <p:cNvPicPr>
            <a:picLocks noChangeAspect="1"/>
          </p:cNvPicPr>
          <p:nvPr/>
        </p:nvPicPr>
        <p:blipFill>
          <a:blip r:embed="rId2"/>
          <a:stretch>
            <a:fillRect/>
          </a:stretch>
        </p:blipFill>
        <p:spPr>
          <a:xfrm>
            <a:off x="1376762" y="2971800"/>
            <a:ext cx="6390476" cy="2742857"/>
          </a:xfrm>
          <a:prstGeom prst="rect">
            <a:avLst/>
          </a:prstGeom>
        </p:spPr>
      </p:pic>
    </p:spTree>
    <p:extLst>
      <p:ext uri="{BB962C8B-B14F-4D97-AF65-F5344CB8AC3E}">
        <p14:creationId xmlns:p14="http://schemas.microsoft.com/office/powerpoint/2010/main" val="1772957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Monitoring Log Events and Sending </a:t>
            </a:r>
            <a:r>
              <a:rPr lang="en-US" altLang="zh-CN" dirty="0" smtClean="0"/>
              <a:t>Alerts</a:t>
            </a:r>
            <a:endParaRPr lang="zh-CN" altLang="en-US" dirty="0"/>
          </a:p>
        </p:txBody>
      </p:sp>
      <p:sp>
        <p:nvSpPr>
          <p:cNvPr id="3" name="内容占位符 2"/>
          <p:cNvSpPr>
            <a:spLocks noGrp="1"/>
          </p:cNvSpPr>
          <p:nvPr>
            <p:ph idx="1"/>
          </p:nvPr>
        </p:nvSpPr>
        <p:spPr/>
        <p:txBody>
          <a:bodyPr/>
          <a:lstStyle/>
          <a:p>
            <a:r>
              <a:rPr lang="en-US" altLang="zh-CN" dirty="0"/>
              <a:t>You can run specific alert queries at scheduled intervals. When the query exceeds the preconfigured threshold, alerts can be sent to your email or VMware </a:t>
            </a:r>
            <a:r>
              <a:rPr lang="en-US" altLang="zh-CN" dirty="0" err="1"/>
              <a:t>vRealize</a:t>
            </a:r>
            <a:r>
              <a:rPr lang="en-US" altLang="zh-CN" dirty="0"/>
              <a:t>® Operations </a:t>
            </a:r>
            <a:r>
              <a:rPr lang="en-US" altLang="zh-CN" dirty="0" smtClean="0"/>
              <a:t>Manager.</a:t>
            </a:r>
          </a:p>
          <a:p>
            <a:endParaRPr lang="en-US" altLang="zh-CN" dirty="0"/>
          </a:p>
        </p:txBody>
      </p:sp>
      <p:pic>
        <p:nvPicPr>
          <p:cNvPr id="5" name="图片 4"/>
          <p:cNvPicPr>
            <a:picLocks noChangeAspect="1"/>
          </p:cNvPicPr>
          <p:nvPr/>
        </p:nvPicPr>
        <p:blipFill>
          <a:blip r:embed="rId2"/>
          <a:stretch>
            <a:fillRect/>
          </a:stretch>
        </p:blipFill>
        <p:spPr>
          <a:xfrm>
            <a:off x="919619" y="1752600"/>
            <a:ext cx="7304762" cy="3866667"/>
          </a:xfrm>
          <a:prstGeom prst="rect">
            <a:avLst/>
          </a:prstGeom>
        </p:spPr>
      </p:pic>
    </p:spTree>
    <p:extLst>
      <p:ext uri="{BB962C8B-B14F-4D97-AF65-F5344CB8AC3E}">
        <p14:creationId xmlns:p14="http://schemas.microsoft.com/office/powerpoint/2010/main" val="32236175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Lab 3: Searching Log </a:t>
            </a:r>
            <a:r>
              <a:rPr lang="en-US" altLang="zh-CN" dirty="0" smtClean="0"/>
              <a:t>Files</a:t>
            </a:r>
            <a:endParaRPr lang="zh-CN" altLang="en-US" dirty="0"/>
          </a:p>
        </p:txBody>
      </p:sp>
      <p:sp>
        <p:nvSpPr>
          <p:cNvPr id="3" name="内容占位符 2"/>
          <p:cNvSpPr>
            <a:spLocks noGrp="1"/>
          </p:cNvSpPr>
          <p:nvPr>
            <p:ph idx="1"/>
          </p:nvPr>
        </p:nvSpPr>
        <p:spPr/>
        <p:txBody>
          <a:bodyPr/>
          <a:lstStyle/>
          <a:p>
            <a:r>
              <a:rPr lang="en-US" altLang="zh-CN" dirty="0"/>
              <a:t>Search log files for </a:t>
            </a:r>
            <a:r>
              <a:rPr lang="en-US" altLang="zh-CN" dirty="0" smtClean="0"/>
              <a:t>events</a:t>
            </a:r>
          </a:p>
          <a:p>
            <a:pPr marL="457200" indent="-457200">
              <a:buFont typeface="+mj-lt"/>
              <a:buAutoNum type="arabicPeriod"/>
            </a:pPr>
            <a:r>
              <a:rPr lang="en-US" altLang="zh-CN" dirty="0" smtClean="0"/>
              <a:t>Modify </a:t>
            </a:r>
            <a:r>
              <a:rPr lang="en-US" altLang="zh-CN" dirty="0"/>
              <a:t>the vSphere Environment </a:t>
            </a:r>
            <a:endParaRPr lang="en-US" altLang="zh-CN" dirty="0" smtClean="0"/>
          </a:p>
          <a:p>
            <a:pPr marL="457200" indent="-457200">
              <a:buFont typeface="+mj-lt"/>
              <a:buAutoNum type="arabicPeriod"/>
            </a:pPr>
            <a:r>
              <a:rPr lang="en-US" altLang="zh-CN" dirty="0" smtClean="0"/>
              <a:t>Extract </a:t>
            </a:r>
            <a:r>
              <a:rPr lang="en-US" altLang="zh-CN" dirty="0"/>
              <a:t>Log Files from vCenter Server </a:t>
            </a:r>
            <a:endParaRPr lang="en-US" altLang="zh-CN" dirty="0" smtClean="0"/>
          </a:p>
          <a:p>
            <a:pPr marL="457200" indent="-457200">
              <a:buFont typeface="+mj-lt"/>
              <a:buAutoNum type="arabicPeriod"/>
            </a:pPr>
            <a:r>
              <a:rPr lang="en-US" altLang="zh-CN" dirty="0" smtClean="0"/>
              <a:t>Search </a:t>
            </a:r>
            <a:r>
              <a:rPr lang="en-US" altLang="zh-CN" dirty="0"/>
              <a:t>Log Files for Event Information </a:t>
            </a:r>
            <a:endParaRPr lang="en-US" altLang="zh-CN" dirty="0" smtClean="0"/>
          </a:p>
          <a:p>
            <a:pPr marL="457200" indent="-457200">
              <a:buFont typeface="+mj-lt"/>
              <a:buAutoNum type="arabicPeriod"/>
            </a:pPr>
            <a:r>
              <a:rPr lang="en-US" altLang="zh-CN" dirty="0" smtClean="0"/>
              <a:t>Clean </a:t>
            </a:r>
            <a:r>
              <a:rPr lang="en-US" altLang="zh-CN" dirty="0"/>
              <a:t>Up for the Next </a:t>
            </a:r>
            <a:r>
              <a:rPr lang="en-US" altLang="zh-CN" dirty="0" smtClean="0"/>
              <a:t>Lab</a:t>
            </a:r>
            <a:endParaRPr lang="en-US" altLang="zh-CN" dirty="0"/>
          </a:p>
        </p:txBody>
      </p:sp>
    </p:spTree>
    <p:extLst>
      <p:ext uri="{BB962C8B-B14F-4D97-AF65-F5344CB8AC3E}">
        <p14:creationId xmlns:p14="http://schemas.microsoft.com/office/powerpoint/2010/main" val="14629719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Review of Learner Objectives</a:t>
            </a:r>
          </a:p>
        </p:txBody>
      </p:sp>
      <p:sp>
        <p:nvSpPr>
          <p:cNvPr id="3" name="内容占位符 2"/>
          <p:cNvSpPr>
            <a:spLocks noGrp="1"/>
          </p:cNvSpPr>
          <p:nvPr>
            <p:ph idx="1"/>
          </p:nvPr>
        </p:nvSpPr>
        <p:spPr/>
        <p:txBody>
          <a:bodyPr/>
          <a:lstStyle/>
          <a:p>
            <a:r>
              <a:rPr lang="en-US" altLang="zh-CN" dirty="0"/>
              <a:t>You should be able to meet the following objectives</a:t>
            </a:r>
            <a:r>
              <a:rPr lang="en-US" altLang="zh-CN" dirty="0" smtClean="0"/>
              <a:t>:</a:t>
            </a:r>
          </a:p>
          <a:p>
            <a:pPr marL="342900" indent="-342900">
              <a:buFont typeface="Arial" panose="020B0604020202020204" pitchFamily="34" charset="0"/>
              <a:buChar char="•"/>
            </a:pPr>
            <a:r>
              <a:rPr lang="en-US" altLang="zh-CN" dirty="0" smtClean="0"/>
              <a:t>Find </a:t>
            </a:r>
            <a:r>
              <a:rPr lang="en-US" altLang="zh-CN" dirty="0"/>
              <a:t>important log files Use vSphere Syslog Collector </a:t>
            </a:r>
            <a:endParaRPr lang="en-US" altLang="zh-CN" dirty="0" smtClean="0"/>
          </a:p>
          <a:p>
            <a:pPr marL="342900" indent="-342900">
              <a:buFont typeface="Arial" panose="020B0604020202020204" pitchFamily="34" charset="0"/>
              <a:buChar char="•"/>
            </a:pPr>
            <a:r>
              <a:rPr lang="en-US" altLang="zh-CN" dirty="0" smtClean="0"/>
              <a:t>Gather </a:t>
            </a:r>
            <a:r>
              <a:rPr lang="en-US" altLang="zh-CN" dirty="0"/>
              <a:t>log bundles for VMware technical support </a:t>
            </a:r>
            <a:endParaRPr lang="en-US" altLang="zh-CN" dirty="0" smtClean="0"/>
          </a:p>
          <a:p>
            <a:pPr marL="342900" indent="-342900">
              <a:buFont typeface="Arial" panose="020B0604020202020204" pitchFamily="34" charset="0"/>
              <a:buChar char="•"/>
            </a:pPr>
            <a:r>
              <a:rPr lang="en-US" altLang="zh-CN" dirty="0" smtClean="0"/>
              <a:t>Use </a:t>
            </a:r>
            <a:r>
              <a:rPr lang="en-US" altLang="zh-CN" dirty="0" err="1"/>
              <a:t>vRealize</a:t>
            </a:r>
            <a:r>
              <a:rPr lang="en-US" altLang="zh-CN" dirty="0"/>
              <a:t> Log Insight for log aggregation, log analysis, and log </a:t>
            </a:r>
            <a:r>
              <a:rPr lang="en-US" altLang="zh-CN" dirty="0" smtClean="0"/>
              <a:t>search</a:t>
            </a:r>
            <a:endParaRPr lang="en-US" altLang="zh-CN" dirty="0"/>
          </a:p>
        </p:txBody>
      </p:sp>
    </p:spTree>
    <p:extLst>
      <p:ext uri="{BB962C8B-B14F-4D97-AF65-F5344CB8AC3E}">
        <p14:creationId xmlns:p14="http://schemas.microsoft.com/office/powerpoint/2010/main" val="20684159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Module </a:t>
            </a:r>
            <a:r>
              <a:rPr lang="en-US" altLang="zh-CN" dirty="0" smtClean="0"/>
              <a:t>Lessons</a:t>
            </a:r>
            <a:endParaRPr lang="zh-CN" altLang="en-US" dirty="0"/>
          </a:p>
        </p:txBody>
      </p:sp>
      <p:sp>
        <p:nvSpPr>
          <p:cNvPr id="3" name="Text Placeholder 2"/>
          <p:cNvSpPr>
            <a:spLocks noGrp="1"/>
          </p:cNvSpPr>
          <p:nvPr>
            <p:ph idx="1"/>
          </p:nvPr>
        </p:nvSpPr>
        <p:spPr/>
        <p:txBody>
          <a:bodyPr/>
          <a:lstStyle/>
          <a:p>
            <a:r>
              <a:rPr lang="en-US" altLang="zh-CN" dirty="0"/>
              <a:t>Lesson 1:	Command Line and vSphere Management Assistant Lesson 2:	Logging, Log Files, and </a:t>
            </a:r>
            <a:r>
              <a:rPr lang="en-US" altLang="zh-CN" dirty="0" err="1"/>
              <a:t>vRealize</a:t>
            </a:r>
            <a:r>
              <a:rPr lang="en-US" altLang="zh-CN" dirty="0"/>
              <a:t> Log </a:t>
            </a:r>
            <a:r>
              <a:rPr lang="en-US" altLang="zh-CN" dirty="0" smtClean="0"/>
              <a:t>Insight</a:t>
            </a:r>
            <a:endParaRPr lang="en-US" altLang="zh-CN" dirty="0"/>
          </a:p>
        </p:txBody>
      </p:sp>
    </p:spTree>
    <p:extLst>
      <p:ext uri="{BB962C8B-B14F-4D97-AF65-F5344CB8AC3E}">
        <p14:creationId xmlns:p14="http://schemas.microsoft.com/office/powerpoint/2010/main" val="3137293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Lesson 1: </a:t>
            </a:r>
            <a:r>
              <a:rPr lang="en-US" altLang="zh-CN" dirty="0" smtClean="0"/>
              <a:t/>
            </a:r>
            <a:br>
              <a:rPr lang="en-US" altLang="zh-CN" dirty="0" smtClean="0"/>
            </a:br>
            <a:r>
              <a:rPr lang="en-US" altLang="zh-CN" dirty="0" smtClean="0"/>
              <a:t>Command </a:t>
            </a:r>
            <a:r>
              <a:rPr lang="en-US" altLang="zh-CN" dirty="0"/>
              <a:t>Line and vSphere Management </a:t>
            </a:r>
            <a:r>
              <a:rPr lang="en-US" altLang="zh-CN" dirty="0" smtClean="0"/>
              <a:t>Assistant</a:t>
            </a:r>
            <a:br>
              <a:rPr lang="en-US" altLang="zh-CN" dirty="0" smtClean="0"/>
            </a:br>
            <a:endParaRPr lang="zh-CN" altLang="en-US" dirty="0"/>
          </a:p>
        </p:txBody>
      </p:sp>
    </p:spTree>
    <p:extLst>
      <p:ext uri="{BB962C8B-B14F-4D97-AF65-F5344CB8AC3E}">
        <p14:creationId xmlns:p14="http://schemas.microsoft.com/office/powerpoint/2010/main" val="2874607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Learner </a:t>
            </a:r>
            <a:r>
              <a:rPr lang="en-US" altLang="zh-CN" dirty="0" smtClean="0"/>
              <a:t>Objectives</a:t>
            </a:r>
            <a:endParaRPr lang="zh-CN" altLang="en-US" dirty="0"/>
          </a:p>
        </p:txBody>
      </p:sp>
      <p:sp>
        <p:nvSpPr>
          <p:cNvPr id="4" name="内容占位符 3"/>
          <p:cNvSpPr>
            <a:spLocks noGrp="1"/>
          </p:cNvSpPr>
          <p:nvPr>
            <p:ph idx="1"/>
          </p:nvPr>
        </p:nvSpPr>
        <p:spPr/>
        <p:txBody>
          <a:bodyPr/>
          <a:lstStyle/>
          <a:p>
            <a:r>
              <a:rPr lang="en-US" altLang="zh-CN" dirty="0"/>
              <a:t>By the end of this lesson, you should be able to meet the following objectives</a:t>
            </a:r>
            <a:r>
              <a:rPr lang="en-US" altLang="zh-CN" dirty="0" smtClean="0"/>
              <a:t>:</a:t>
            </a:r>
          </a:p>
          <a:p>
            <a:pPr marL="342900" indent="-342900">
              <a:buFont typeface="Arial" panose="020B0604020202020204" pitchFamily="34" charset="0"/>
              <a:buChar char="•"/>
            </a:pPr>
            <a:r>
              <a:rPr lang="en-US" altLang="zh-CN" sz="1800" dirty="0" smtClean="0"/>
              <a:t>Discuss </a:t>
            </a:r>
            <a:r>
              <a:rPr lang="en-US" altLang="zh-CN" sz="1800" dirty="0"/>
              <a:t>the various methods to run commands </a:t>
            </a:r>
            <a:endParaRPr lang="en-US" altLang="zh-CN" sz="1800" dirty="0" smtClean="0"/>
          </a:p>
          <a:p>
            <a:pPr marL="342900" indent="-342900">
              <a:buFont typeface="Arial" panose="020B0604020202020204" pitchFamily="34" charset="0"/>
              <a:buChar char="•"/>
            </a:pPr>
            <a:r>
              <a:rPr lang="en-US" altLang="zh-CN" sz="1800" dirty="0" smtClean="0"/>
              <a:t>Discuss </a:t>
            </a:r>
            <a:r>
              <a:rPr lang="en-US" altLang="zh-CN" sz="1800" dirty="0"/>
              <a:t>the various ways to access VMware vSphere® </a:t>
            </a:r>
            <a:r>
              <a:rPr lang="en-US" altLang="zh-CN" sz="1800" dirty="0" smtClean="0"/>
              <a:t>ESXi Shell </a:t>
            </a:r>
          </a:p>
          <a:p>
            <a:pPr marL="342900" indent="-342900">
              <a:buFont typeface="Arial" panose="020B0604020202020204" pitchFamily="34" charset="0"/>
              <a:buChar char="•"/>
            </a:pPr>
            <a:r>
              <a:rPr lang="en-US" altLang="zh-CN" sz="1800" dirty="0" smtClean="0"/>
              <a:t>Use </a:t>
            </a:r>
            <a:r>
              <a:rPr lang="en-US" altLang="zh-CN" sz="1800" dirty="0"/>
              <a:t>the VMware vSphere® Management Assistant virtual </a:t>
            </a:r>
            <a:r>
              <a:rPr lang="en-US" altLang="zh-CN" sz="1800" dirty="0" smtClean="0"/>
              <a:t>appliance</a:t>
            </a:r>
          </a:p>
          <a:p>
            <a:pPr marL="342900" indent="-342900">
              <a:buFont typeface="Arial" panose="020B0604020202020204" pitchFamily="34" charset="0"/>
              <a:buChar char="•"/>
            </a:pPr>
            <a:r>
              <a:rPr lang="en-US" altLang="zh-CN" sz="1800" dirty="0" smtClean="0"/>
              <a:t>Use </a:t>
            </a:r>
            <a:r>
              <a:rPr lang="en-US" altLang="zh-CN" sz="1800" dirty="0"/>
              <a:t>commands to view, configure, and manage your VMware vSphere® </a:t>
            </a:r>
            <a:r>
              <a:rPr lang="en-US" altLang="zh-CN" sz="1800" dirty="0" smtClean="0"/>
              <a:t>components</a:t>
            </a:r>
            <a:endParaRPr lang="en-US" altLang="zh-CN" sz="1800" dirty="0"/>
          </a:p>
        </p:txBody>
      </p:sp>
    </p:spTree>
    <p:extLst>
      <p:ext uri="{BB962C8B-B14F-4D97-AF65-F5344CB8AC3E}">
        <p14:creationId xmlns:p14="http://schemas.microsoft.com/office/powerpoint/2010/main" val="3574067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Methods to Run </a:t>
            </a:r>
            <a:r>
              <a:rPr lang="en-US" altLang="zh-CN" dirty="0" smtClean="0"/>
              <a:t>Commands</a:t>
            </a:r>
            <a:endParaRPr lang="zh-CN" altLang="en-US" dirty="0"/>
          </a:p>
        </p:txBody>
      </p:sp>
      <p:sp>
        <p:nvSpPr>
          <p:cNvPr id="3" name="内容占位符 2"/>
          <p:cNvSpPr>
            <a:spLocks noGrp="1"/>
          </p:cNvSpPr>
          <p:nvPr>
            <p:ph idx="1"/>
          </p:nvPr>
        </p:nvSpPr>
        <p:spPr/>
        <p:txBody>
          <a:bodyPr/>
          <a:lstStyle/>
          <a:p>
            <a:r>
              <a:rPr lang="en-US" altLang="zh-CN" dirty="0"/>
              <a:t>You can obtain command-line access on a VMware </a:t>
            </a:r>
            <a:r>
              <a:rPr lang="en-US" altLang="zh-CN" dirty="0" err="1"/>
              <a:t>ESXiTM</a:t>
            </a:r>
            <a:r>
              <a:rPr lang="en-US" altLang="zh-CN" dirty="0"/>
              <a:t> host in several ways</a:t>
            </a:r>
            <a:r>
              <a:rPr lang="en-US" altLang="zh-CN" dirty="0" smtClean="0"/>
              <a:t>:</a:t>
            </a:r>
          </a:p>
          <a:p>
            <a:pPr marL="342900" indent="-342900">
              <a:buFont typeface="Arial" panose="020B0604020202020204" pitchFamily="34" charset="0"/>
              <a:buChar char="•"/>
            </a:pPr>
            <a:r>
              <a:rPr lang="en-US" altLang="zh-CN" dirty="0" smtClean="0"/>
              <a:t>vSphere </a:t>
            </a:r>
            <a:r>
              <a:rPr lang="en-US" altLang="zh-CN" dirty="0"/>
              <a:t>ESXi Shell, which includes: </a:t>
            </a:r>
            <a:endParaRPr lang="en-US" altLang="zh-CN" dirty="0" smtClean="0"/>
          </a:p>
          <a:p>
            <a:pPr marL="857250" lvl="2" indent="-342900"/>
            <a:r>
              <a:rPr lang="en-US" altLang="zh-CN" dirty="0" err="1">
                <a:latin typeface="SimSun-ExtB" panose="02010609060101010101" pitchFamily="49" charset="-122"/>
                <a:ea typeface="SimSun-ExtB" panose="02010609060101010101" pitchFamily="49" charset="-122"/>
              </a:rPr>
              <a:t>e</a:t>
            </a:r>
            <a:r>
              <a:rPr lang="en-US" altLang="zh-CN" dirty="0" err="1" smtClean="0">
                <a:latin typeface="SimSun-ExtB" panose="02010609060101010101" pitchFamily="49" charset="-122"/>
                <a:ea typeface="SimSun-ExtB" panose="02010609060101010101" pitchFamily="49" charset="-122"/>
              </a:rPr>
              <a:t>sxcli</a:t>
            </a:r>
            <a:r>
              <a:rPr lang="en-US" altLang="zh-CN" dirty="0" smtClean="0"/>
              <a:t> commands </a:t>
            </a:r>
          </a:p>
          <a:p>
            <a:pPr marL="857250" lvl="2" indent="-342900"/>
            <a:r>
              <a:rPr lang="en-US" altLang="zh-CN" dirty="0" smtClean="0"/>
              <a:t>A </a:t>
            </a:r>
            <a:r>
              <a:rPr lang="en-US" altLang="zh-CN" dirty="0"/>
              <a:t>set of </a:t>
            </a:r>
            <a:r>
              <a:rPr lang="en-US" altLang="zh-CN" dirty="0" err="1">
                <a:latin typeface="SimSun-ExtB" panose="02010609060101010101" pitchFamily="49" charset="-122"/>
                <a:ea typeface="SimSun-ExtB" panose="02010609060101010101" pitchFamily="49" charset="-122"/>
              </a:rPr>
              <a:t>esxcfg</a:t>
            </a:r>
            <a:r>
              <a:rPr lang="en-US" altLang="zh-CN" dirty="0">
                <a:latin typeface="SimSun-ExtB" panose="02010609060101010101" pitchFamily="49" charset="-122"/>
                <a:ea typeface="SimSun-ExtB" panose="02010609060101010101" pitchFamily="49" charset="-122"/>
              </a:rPr>
              <a:t>-*</a:t>
            </a:r>
            <a:r>
              <a:rPr lang="en-US" altLang="zh-CN" dirty="0"/>
              <a:t> </a:t>
            </a:r>
            <a:r>
              <a:rPr lang="en-US" altLang="zh-CN" dirty="0" smtClean="0"/>
              <a:t>commands: The </a:t>
            </a:r>
            <a:r>
              <a:rPr lang="en-US" altLang="zh-CN" dirty="0" err="1">
                <a:latin typeface="SimSun-ExtB" panose="02010609060101010101" pitchFamily="49" charset="-122"/>
                <a:ea typeface="SimSun-ExtB" panose="02010609060101010101" pitchFamily="49" charset="-122"/>
              </a:rPr>
              <a:t>esxcfg</a:t>
            </a:r>
            <a:r>
              <a:rPr lang="en-US" altLang="zh-CN" dirty="0">
                <a:latin typeface="SimSun-ExtB" panose="02010609060101010101" pitchFamily="49" charset="-122"/>
                <a:ea typeface="SimSun-ExtB" panose="02010609060101010101" pitchFamily="49" charset="-122"/>
              </a:rPr>
              <a:t>-*</a:t>
            </a:r>
            <a:r>
              <a:rPr lang="en-US" altLang="zh-CN" dirty="0"/>
              <a:t> commands are deprecated in favor of the newer </a:t>
            </a:r>
            <a:r>
              <a:rPr lang="en-US" altLang="zh-CN" dirty="0" err="1">
                <a:latin typeface="SimSun-ExtB" panose="02010609060101010101" pitchFamily="49" charset="-122"/>
                <a:ea typeface="SimSun-ExtB" panose="02010609060101010101" pitchFamily="49" charset="-122"/>
              </a:rPr>
              <a:t>esxcli</a:t>
            </a:r>
            <a:r>
              <a:rPr lang="en-US" altLang="zh-CN" dirty="0">
                <a:latin typeface="SimSun-ExtB" panose="02010609060101010101" pitchFamily="49" charset="-122"/>
                <a:ea typeface="SimSun-ExtB" panose="02010609060101010101" pitchFamily="49" charset="-122"/>
              </a:rPr>
              <a:t> </a:t>
            </a:r>
            <a:r>
              <a:rPr lang="en-US" altLang="zh-CN" dirty="0"/>
              <a:t>command-line utility. </a:t>
            </a:r>
            <a:endParaRPr lang="en-US" altLang="zh-CN" dirty="0" smtClean="0"/>
          </a:p>
          <a:p>
            <a:pPr marL="857250" lvl="2" indent="-342900"/>
            <a:r>
              <a:rPr lang="en-US" altLang="zh-CN" dirty="0" smtClean="0"/>
              <a:t>A </a:t>
            </a:r>
            <a:r>
              <a:rPr lang="en-US" altLang="zh-CN" dirty="0"/>
              <a:t>set of other troubleshooting </a:t>
            </a:r>
            <a:r>
              <a:rPr lang="en-US" altLang="zh-CN" dirty="0" smtClean="0"/>
              <a:t>commands</a:t>
            </a:r>
          </a:p>
          <a:p>
            <a:pPr marL="342900" indent="-342900">
              <a:buFont typeface="Arial" panose="020B0604020202020204" pitchFamily="34" charset="0"/>
              <a:buChar char="•"/>
            </a:pPr>
            <a:r>
              <a:rPr lang="en-US" altLang="zh-CN" dirty="0" smtClean="0"/>
              <a:t>vSphere </a:t>
            </a:r>
            <a:r>
              <a:rPr lang="en-US" altLang="zh-CN" dirty="0"/>
              <a:t>Management Assistant</a:t>
            </a:r>
            <a:r>
              <a:rPr lang="en-US" altLang="zh-CN" dirty="0" smtClean="0"/>
              <a:t>:</a:t>
            </a:r>
          </a:p>
          <a:p>
            <a:pPr marL="857250" lvl="2" indent="-342900"/>
            <a:r>
              <a:rPr lang="en-US" altLang="zh-CN" dirty="0" smtClean="0"/>
              <a:t>With </a:t>
            </a:r>
            <a:r>
              <a:rPr lang="en-US" altLang="zh-CN" dirty="0"/>
              <a:t>the installed VMware vSphere® Command-Line Interface (</a:t>
            </a:r>
            <a:r>
              <a:rPr lang="en-US" altLang="zh-CN" dirty="0" err="1"/>
              <a:t>vCLI</a:t>
            </a:r>
            <a:r>
              <a:rPr lang="en-US" altLang="zh-CN" dirty="0"/>
              <a:t>) package, an administrator can carry out configuration and troubleshooting tasks</a:t>
            </a:r>
            <a:r>
              <a:rPr lang="en-US" altLang="zh-CN" dirty="0" smtClean="0"/>
              <a:t>.</a:t>
            </a:r>
            <a:endParaRPr lang="en-US" altLang="zh-CN" dirty="0"/>
          </a:p>
        </p:txBody>
      </p:sp>
    </p:spTree>
    <p:extLst>
      <p:ext uri="{BB962C8B-B14F-4D97-AF65-F5344CB8AC3E}">
        <p14:creationId xmlns:p14="http://schemas.microsoft.com/office/powerpoint/2010/main" val="2675033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Accessing vSphere ESXi </a:t>
            </a:r>
            <a:r>
              <a:rPr lang="en-US" altLang="zh-CN" dirty="0" smtClean="0"/>
              <a:t>Shell</a:t>
            </a:r>
            <a:endParaRPr lang="zh-CN" altLang="en-US" dirty="0"/>
          </a:p>
        </p:txBody>
      </p:sp>
      <p:sp>
        <p:nvSpPr>
          <p:cNvPr id="5" name="文本占位符 4"/>
          <p:cNvSpPr>
            <a:spLocks noGrp="1"/>
          </p:cNvSpPr>
          <p:nvPr>
            <p:ph type="body" sz="quarter" idx="10"/>
          </p:nvPr>
        </p:nvSpPr>
        <p:spPr>
          <a:xfrm>
            <a:off x="457200" y="1066800"/>
            <a:ext cx="3657600" cy="5181600"/>
          </a:xfrm>
        </p:spPr>
        <p:txBody>
          <a:bodyPr/>
          <a:lstStyle/>
          <a:p>
            <a:pPr marL="0" indent="0">
              <a:buNone/>
            </a:pPr>
            <a:r>
              <a:rPr lang="en-US" altLang="zh-CN" dirty="0"/>
              <a:t>You can access vSphere ESXi Shell in different ways:</a:t>
            </a:r>
          </a:p>
          <a:p>
            <a:pPr marL="0" indent="0">
              <a:buNone/>
            </a:pPr>
            <a:r>
              <a:rPr lang="en-US" altLang="zh-CN" dirty="0"/>
              <a:t>Local access by using the Direct Console User Interface (DCUI</a:t>
            </a:r>
            <a:r>
              <a:rPr lang="en-US" altLang="zh-CN" dirty="0" smtClean="0"/>
              <a:t>):</a:t>
            </a:r>
          </a:p>
          <a:p>
            <a:pPr marL="457200" lvl="2" indent="-285750"/>
            <a:r>
              <a:rPr lang="en-US" altLang="zh-CN" sz="1400" dirty="0" smtClean="0"/>
              <a:t>Enable </a:t>
            </a:r>
            <a:r>
              <a:rPr lang="en-US" altLang="zh-CN" sz="1400" dirty="0"/>
              <a:t>the vSphere ESXi Shell service, either in the DCUI or vSphere Web Client</a:t>
            </a:r>
            <a:r>
              <a:rPr lang="en-US" altLang="zh-CN" sz="1400" dirty="0" smtClean="0"/>
              <a:t>.</a:t>
            </a:r>
          </a:p>
          <a:p>
            <a:pPr marL="457200" lvl="2" indent="-285750"/>
            <a:r>
              <a:rPr lang="en-US" altLang="zh-CN" sz="1400" dirty="0" smtClean="0"/>
              <a:t>Access </a:t>
            </a:r>
            <a:r>
              <a:rPr lang="en-US" altLang="zh-CN" sz="1400" dirty="0"/>
              <a:t>vSphere ESXi Shell from the DCUI by pressing Alt-F1</a:t>
            </a:r>
            <a:r>
              <a:rPr lang="en-US" altLang="zh-CN" sz="1400" dirty="0" smtClean="0"/>
              <a:t>.</a:t>
            </a:r>
          </a:p>
          <a:p>
            <a:pPr marL="457200" lvl="2" indent="-285750"/>
            <a:r>
              <a:rPr lang="en-US" altLang="zh-CN" sz="1400" dirty="0" smtClean="0"/>
              <a:t>Disable </a:t>
            </a:r>
            <a:r>
              <a:rPr lang="en-US" altLang="zh-CN" sz="1400" dirty="0"/>
              <a:t>the vSphere ESXi Shell service when not using it</a:t>
            </a:r>
            <a:r>
              <a:rPr lang="en-US" altLang="zh-CN" sz="1400" dirty="0" smtClean="0"/>
              <a:t>.</a:t>
            </a:r>
          </a:p>
          <a:p>
            <a:pPr marL="0" indent="0">
              <a:buNone/>
            </a:pPr>
            <a:r>
              <a:rPr lang="en-US" altLang="zh-CN" dirty="0" smtClean="0"/>
              <a:t>Remote </a:t>
            </a:r>
            <a:r>
              <a:rPr lang="en-US" altLang="zh-CN" dirty="0"/>
              <a:t>access by using SSH</a:t>
            </a:r>
            <a:r>
              <a:rPr lang="en-US" altLang="zh-CN" dirty="0" smtClean="0"/>
              <a:t>:</a:t>
            </a:r>
          </a:p>
          <a:p>
            <a:pPr lvl="2"/>
            <a:r>
              <a:rPr lang="en-US" altLang="zh-CN" sz="1400" dirty="0" smtClean="0"/>
              <a:t>Enable </a:t>
            </a:r>
            <a:r>
              <a:rPr lang="en-US" altLang="zh-CN" sz="1400" dirty="0"/>
              <a:t>the SSH service, either in the DCUI or VMware vSphere® Web Client</a:t>
            </a:r>
            <a:r>
              <a:rPr lang="en-US" altLang="zh-CN" sz="1400" dirty="0" smtClean="0"/>
              <a:t>.</a:t>
            </a:r>
          </a:p>
          <a:p>
            <a:pPr lvl="2"/>
            <a:r>
              <a:rPr lang="en-US" altLang="zh-CN" sz="1400" dirty="0" smtClean="0"/>
              <a:t>Use </a:t>
            </a:r>
            <a:r>
              <a:rPr lang="en-US" altLang="zh-CN" sz="1400" dirty="0"/>
              <a:t>an SSH client, such as </a:t>
            </a:r>
            <a:r>
              <a:rPr lang="en-US" altLang="zh-CN" sz="1400" dirty="0" err="1"/>
              <a:t>PuTTY</a:t>
            </a:r>
            <a:r>
              <a:rPr lang="en-US" altLang="zh-CN" sz="1400" dirty="0"/>
              <a:t>, to access vSphere ESXi Shell</a:t>
            </a:r>
            <a:r>
              <a:rPr lang="en-US" altLang="zh-CN" sz="1400" dirty="0" smtClean="0"/>
              <a:t>.</a:t>
            </a:r>
          </a:p>
          <a:p>
            <a:pPr lvl="2"/>
            <a:r>
              <a:rPr lang="en-US" altLang="zh-CN" sz="1400" dirty="0" smtClean="0"/>
              <a:t>Disable </a:t>
            </a:r>
            <a:r>
              <a:rPr lang="en-US" altLang="zh-CN" sz="1400" dirty="0"/>
              <a:t>the SSH service when not using it.</a:t>
            </a:r>
          </a:p>
          <a:p>
            <a:pPr marL="0" indent="0">
              <a:buNone/>
            </a:pPr>
            <a:endParaRPr lang="zh-CN" altLang="en-US" dirty="0"/>
          </a:p>
        </p:txBody>
      </p:sp>
      <p:pic>
        <p:nvPicPr>
          <p:cNvPr id="7" name="图片 6"/>
          <p:cNvPicPr>
            <a:picLocks noChangeAspect="1"/>
          </p:cNvPicPr>
          <p:nvPr/>
        </p:nvPicPr>
        <p:blipFill>
          <a:blip r:embed="rId2"/>
          <a:stretch>
            <a:fillRect/>
          </a:stretch>
        </p:blipFill>
        <p:spPr>
          <a:xfrm>
            <a:off x="4507577" y="1143000"/>
            <a:ext cx="4161905" cy="2904762"/>
          </a:xfrm>
          <a:prstGeom prst="rect">
            <a:avLst/>
          </a:prstGeom>
        </p:spPr>
      </p:pic>
    </p:spTree>
    <p:extLst>
      <p:ext uri="{BB962C8B-B14F-4D97-AF65-F5344CB8AC3E}">
        <p14:creationId xmlns:p14="http://schemas.microsoft.com/office/powerpoint/2010/main" val="905390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vSphere ESXi Shell and SSH </a:t>
            </a:r>
            <a:r>
              <a:rPr lang="en-US" altLang="zh-CN" dirty="0" smtClean="0"/>
              <a:t>Timeouts</a:t>
            </a:r>
            <a:endParaRPr lang="zh-CN" altLang="en-US" dirty="0"/>
          </a:p>
        </p:txBody>
      </p:sp>
      <p:sp>
        <p:nvSpPr>
          <p:cNvPr id="3" name="文本占位符 2"/>
          <p:cNvSpPr>
            <a:spLocks noGrp="1"/>
          </p:cNvSpPr>
          <p:nvPr>
            <p:ph type="body" sz="quarter" idx="10"/>
          </p:nvPr>
        </p:nvSpPr>
        <p:spPr/>
        <p:txBody>
          <a:bodyPr/>
          <a:lstStyle/>
          <a:p>
            <a:pPr marL="285750" indent="-285750">
              <a:buFont typeface="Arial" panose="020B0604020202020204" pitchFamily="34" charset="0"/>
              <a:buChar char="•"/>
            </a:pPr>
            <a:r>
              <a:rPr lang="en-US" altLang="zh-CN" dirty="0" smtClean="0"/>
              <a:t>The </a:t>
            </a:r>
            <a:r>
              <a:rPr lang="en-US" altLang="zh-CN" dirty="0"/>
              <a:t>Availability timeout setting determines how long both the SSH and vSphere ESXi Shell remain enabled</a:t>
            </a:r>
            <a:r>
              <a:rPr lang="en-US" altLang="zh-CN" dirty="0" smtClean="0"/>
              <a:t>.</a:t>
            </a:r>
          </a:p>
          <a:p>
            <a:pPr marL="285750" indent="-285750">
              <a:buFont typeface="Arial" panose="020B0604020202020204" pitchFamily="34" charset="0"/>
              <a:buChar char="•"/>
            </a:pPr>
            <a:r>
              <a:rPr lang="en-US" altLang="zh-CN" dirty="0" smtClean="0"/>
              <a:t>The </a:t>
            </a:r>
            <a:r>
              <a:rPr lang="en-US" altLang="zh-CN" dirty="0"/>
              <a:t>Idle timeout setting, if configured, automatically logs local and remote users out if their sessions are idle for the defined period</a:t>
            </a:r>
            <a:r>
              <a:rPr lang="en-US" altLang="zh-CN" dirty="0" smtClean="0"/>
              <a:t>.</a:t>
            </a:r>
          </a:p>
          <a:p>
            <a:pPr marL="285750" indent="-285750">
              <a:buFont typeface="Arial" panose="020B0604020202020204" pitchFamily="34" charset="0"/>
              <a:buChar char="•"/>
            </a:pPr>
            <a:r>
              <a:rPr lang="en-US" altLang="zh-CN" dirty="0" smtClean="0"/>
              <a:t>Both </a:t>
            </a:r>
            <a:r>
              <a:rPr lang="en-US" altLang="zh-CN" dirty="0"/>
              <a:t>options can be configured in the DCUI when the services are disabled. In vSphere Web Client, the services must be restarted after changing these values.</a:t>
            </a:r>
          </a:p>
          <a:p>
            <a:pPr marL="0" indent="0">
              <a:buNone/>
            </a:pPr>
            <a:endParaRPr lang="zh-CN" altLang="en-US" dirty="0"/>
          </a:p>
        </p:txBody>
      </p:sp>
      <p:pic>
        <p:nvPicPr>
          <p:cNvPr id="5" name="图片 4"/>
          <p:cNvPicPr>
            <a:picLocks noChangeAspect="1"/>
          </p:cNvPicPr>
          <p:nvPr/>
        </p:nvPicPr>
        <p:blipFill>
          <a:blip r:embed="rId2"/>
          <a:stretch>
            <a:fillRect/>
          </a:stretch>
        </p:blipFill>
        <p:spPr>
          <a:xfrm>
            <a:off x="4114800" y="1066800"/>
            <a:ext cx="4685714" cy="4647619"/>
          </a:xfrm>
          <a:prstGeom prst="rect">
            <a:avLst/>
          </a:prstGeom>
        </p:spPr>
      </p:pic>
    </p:spTree>
    <p:extLst>
      <p:ext uri="{BB962C8B-B14F-4D97-AF65-F5344CB8AC3E}">
        <p14:creationId xmlns:p14="http://schemas.microsoft.com/office/powerpoint/2010/main" val="36946688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6&quot;&gt;&lt;property id=&quot;20148&quot; value=&quot;5&quot;/&gt;&lt;property id=&quot;20300&quot; value=&quot;Slide 2 - &amp;quot;You Are Here&amp;quot;&quot;/&gt;&lt;property id=&quot;20307&quot; value=&quot;334&quot;/&gt;&lt;/object&gt;&lt;object type=&quot;3&quot; unique_id=&quot;10007&quot;&gt;&lt;property id=&quot;20148&quot; value=&quot;5&quot;/&gt;&lt;property id=&quot;20300&quot; value=&quot;Slide 1 - &amp;quot;Course Introduction&amp;quot;&quot;/&gt;&lt;property id=&quot;20307&quot; value=&quot;335&quot;/&gt;&lt;/object&gt;&lt;object type=&quot;3&quot; unique_id=&quot;10008&quot;&gt;&lt;property id=&quot;20148&quot; value=&quot;5&quot;/&gt;&lt;property id=&quot;20300&quot; value=&quot;Slide 3 - &amp;quot;Importance&amp;quot;&quot;/&gt;&lt;property id=&quot;20307&quot; value=&quot;336&quot;/&gt;&lt;/object&gt;&lt;object type=&quot;3&quot; unique_id=&quot;10009&quot;&gt;&lt;property id=&quot;20148&quot; value=&quot;5&quot;/&gt;&lt;property id=&quot;20300&quot; value=&quot;Slide 4 - &amp;quot;Learner Objectives&amp;quot;&quot;/&gt;&lt;property id=&quot;20307&quot; value=&quot;337&quot;/&gt;&lt;/object&gt;&lt;object type=&quot;3&quot; unique_id=&quot;10011&quot;&gt;&lt;property id=&quot;20148&quot; value=&quot;5&quot;/&gt;&lt;property id=&quot;20300&quot; value=&quot;Slide 5 - &amp;quot;Typographical Conventions&amp;quot;&quot;/&gt;&lt;property id=&quot;20307&quot; value=&quot;339&quot;/&gt;&lt;/object&gt;&lt;object type=&quot;3&quot; unique_id=&quot;10012&quot;&gt;&lt;property id=&quot;20148&quot; value=&quot;5&quot;/&gt;&lt;property id=&quot;20300&quot; value=&quot;Slide 6 - &amp;quot;References (1)&amp;quot;&quot;/&gt;&lt;property id=&quot;20307&quot; value=&quot;340&quot;/&gt;&lt;/object&gt;&lt;object type=&quot;3&quot; unique_id=&quot;10013&quot;&gt;&lt;property id=&quot;20148&quot; value=&quot;5&quot;/&gt;&lt;property id=&quot;20300&quot; value=&quot;Slide 7 - &amp;quot;References (2)&amp;quot;&quot;/&gt;&lt;property id=&quot;20307&quot; value=&quot;341&quot;/&gt;&lt;/object&gt;&lt;object type=&quot;3&quot; unique_id=&quot;10014&quot;&gt;&lt;property id=&quot;20148&quot; value=&quot;5&quot;/&gt;&lt;property id=&quot;20300&quot; value=&quot;Slide 8 - &amp;quot;VMware Online Resources&amp;quot;&quot;/&gt;&lt;property id=&quot;20307&quot; value=&quot;342&quot;/&gt;&lt;/object&gt;&lt;object type=&quot;3&quot; unique_id=&quot;10016&quot;&gt;&lt;property id=&quot;20148&quot; value=&quot;5&quot;/&gt;&lt;property id=&quot;20300&quot; value=&quot;Slide 9 - &amp;quot;VMware Education Overview&amp;quot;&quot;/&gt;&lt;property id=&quot;20307&quot; value=&quot;344&quot;/&gt;&lt;/object&gt;&lt;/object&gt;&lt;/object&gt;&lt;/database&gt;"/>
  <p:tag name="SECTOMILLISECCONVERTED" val="1"/>
</p:tagLst>
</file>

<file path=ppt/theme/theme1.xml><?xml version="1.0" encoding="utf-8"?>
<a:theme xmlns:a="http://schemas.openxmlformats.org/drawingml/2006/main" name="CORP_TEMPLATE_ILT">
  <a:themeElements>
    <a:clrScheme name="VMware">
      <a:dk1>
        <a:srgbClr val="717074"/>
      </a:dk1>
      <a:lt1>
        <a:sysClr val="window" lastClr="FFFFFF"/>
      </a:lt1>
      <a:dk2>
        <a:srgbClr val="000000"/>
      </a:dk2>
      <a:lt2>
        <a:srgbClr val="C6C6C8"/>
      </a:lt2>
      <a:accent1>
        <a:srgbClr val="0095D3"/>
      </a:accent1>
      <a:accent2>
        <a:srgbClr val="89CBDF"/>
      </a:accent2>
      <a:accent3>
        <a:srgbClr val="006990"/>
      </a:accent3>
      <a:accent4>
        <a:srgbClr val="6DB33F"/>
      </a:accent4>
      <a:accent5>
        <a:srgbClr val="C2CD23"/>
      </a:accent5>
      <a:accent6>
        <a:srgbClr val="387C2C"/>
      </a:accent6>
      <a:hlink>
        <a:srgbClr val="0095D3"/>
      </a:hlink>
      <a:folHlink>
        <a:srgbClr val="89CBD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lnDef>
      <a:spPr>
        <a:ln w="19050">
          <a:solidFill>
            <a:schemeClr val="bg2"/>
          </a:solidFill>
          <a:miter lim="800000"/>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sz="1600" dirty="0" err="1" smtClean="0">
            <a:solidFill>
              <a:schemeClr val="tx2"/>
            </a:solidFill>
          </a:defRPr>
        </a:defPPr>
      </a:lstStyle>
    </a:txDef>
  </a:objectDefaults>
  <a:extraClrSchemeLst/>
  <a:custClrLst>
    <a:custClr name="PMS130">
      <a:srgbClr val="FDB813"/>
    </a:custClr>
    <a:custClr name="PMS144">
      <a:srgbClr val="F8981D"/>
    </a:custClr>
    <a:custClr name="PMS180">
      <a:srgbClr val="D9541E"/>
    </a:custClr>
    <a:custClr name="PMS1807">
      <a:srgbClr val="9E3039"/>
    </a:custClr>
    <a:custClr name="PMS195">
      <a:srgbClr val="820024"/>
    </a:custClr>
    <a:custClr name="PMS174">
      <a:srgbClr val="9A3B26"/>
    </a:custClr>
    <a:custClr name="PMS7519">
      <a:srgbClr val="574319"/>
    </a:custClr>
    <a:custClr name="PMS654">
      <a:srgbClr val="003D79"/>
    </a:custClr>
  </a:custClrLst>
</a:theme>
</file>

<file path=ppt/theme/theme2.xml><?xml version="1.0" encoding="utf-8"?>
<a:theme xmlns:a="http://schemas.openxmlformats.org/drawingml/2006/main" name="Office Theme">
  <a:themeElements>
    <a:clrScheme name="VMware">
      <a:dk1>
        <a:srgbClr val="717074"/>
      </a:dk1>
      <a:lt1>
        <a:sysClr val="window" lastClr="FFFFFF"/>
      </a:lt1>
      <a:dk2>
        <a:srgbClr val="000000"/>
      </a:dk2>
      <a:lt2>
        <a:srgbClr val="C6C6C8"/>
      </a:lt2>
      <a:accent1>
        <a:srgbClr val="0095D3"/>
      </a:accent1>
      <a:accent2>
        <a:srgbClr val="89CBDF"/>
      </a:accent2>
      <a:accent3>
        <a:srgbClr val="006990"/>
      </a:accent3>
      <a:accent4>
        <a:srgbClr val="6DB33F"/>
      </a:accent4>
      <a:accent5>
        <a:srgbClr val="C2CD23"/>
      </a:accent5>
      <a:accent6>
        <a:srgbClr val="387C2C"/>
      </a:accent6>
      <a:hlink>
        <a:srgbClr val="0095D3"/>
      </a:hlink>
      <a:folHlink>
        <a:srgbClr val="89CBD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VMware">
      <a:dk1>
        <a:srgbClr val="717074"/>
      </a:dk1>
      <a:lt1>
        <a:sysClr val="window" lastClr="FFFFFF"/>
      </a:lt1>
      <a:dk2>
        <a:srgbClr val="000000"/>
      </a:dk2>
      <a:lt2>
        <a:srgbClr val="C6C6C8"/>
      </a:lt2>
      <a:accent1>
        <a:srgbClr val="0095D3"/>
      </a:accent1>
      <a:accent2>
        <a:srgbClr val="89CBDF"/>
      </a:accent2>
      <a:accent3>
        <a:srgbClr val="006990"/>
      </a:accent3>
      <a:accent4>
        <a:srgbClr val="6DB33F"/>
      </a:accent4>
      <a:accent5>
        <a:srgbClr val="C2CD23"/>
      </a:accent5>
      <a:accent6>
        <a:srgbClr val="387C2C"/>
      </a:accent6>
      <a:hlink>
        <a:srgbClr val="0095D3"/>
      </a:hlink>
      <a:folHlink>
        <a:srgbClr val="89CBD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EmailTo xmlns="http://schemas.microsoft.com/sharepoint/v3" xsi:nil="true"/>
    <Document_x0020_Category xmlns="288e86e3-13ec-46f3-a9d0-a70aaaa1e93e">PowerPoint Slide</Document_x0020_Category>
    <_Status xmlns="http://schemas.microsoft.com/sharepoint/v3/fields">Draft</_Status>
    <EmailSender xmlns="http://schemas.microsoft.com/sharepoint/v3" xsi:nil="true"/>
    <EmailFrom xmlns="http://schemas.microsoft.com/sharepoint/v3" xsi:nil="true"/>
    <File_x0020_Description xmlns="4f15fc31-3d0d-47e7-af43-e227d2cb0a53">M01 Course Introduction</File_x0020_Description>
    <EmailSubject xmlns="http://schemas.microsoft.com/sharepoint/v3" xsi:nil="true"/>
    <Course_x0020_Title xmlns="288e86e3-13ec-46f3-a9d0-a70aaaa1e93e">ALL</Course_x0020_Title>
    <EmailCc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ACED65993444045B230A27166C66004" ma:contentTypeVersion="12" ma:contentTypeDescription="Create a new document." ma:contentTypeScope="" ma:versionID="8420a0f98f25731321833f255eff041a">
  <xsd:schema xmlns:xsd="http://www.w3.org/2001/XMLSchema" xmlns:p="http://schemas.microsoft.com/office/2006/metadata/properties" xmlns:ns1="http://schemas.microsoft.com/sharepoint/v3" xmlns:ns2="288e86e3-13ec-46f3-a9d0-a70aaaa1e93e" xmlns:ns3="http://schemas.microsoft.com/sharepoint/v3/fields" xmlns:ns4="4f15fc31-3d0d-47e7-af43-e227d2cb0a53" targetNamespace="http://schemas.microsoft.com/office/2006/metadata/properties" ma:root="true" ma:fieldsID="0b5012687a62a8a7133cf7909489fa2f" ns1:_="" ns2:_="" ns3:_="" ns4:_="">
    <xsd:import namespace="http://schemas.microsoft.com/sharepoint/v3"/>
    <xsd:import namespace="288e86e3-13ec-46f3-a9d0-a70aaaa1e93e"/>
    <xsd:import namespace="http://schemas.microsoft.com/sharepoint/v3/fields"/>
    <xsd:import namespace="4f15fc31-3d0d-47e7-af43-e227d2cb0a53"/>
    <xsd:element name="properties">
      <xsd:complexType>
        <xsd:sequence>
          <xsd:element name="documentManagement">
            <xsd:complexType>
              <xsd:all>
                <xsd:element ref="ns2:Course_x0020_Title"/>
                <xsd:element ref="ns2:Document_x0020_Category"/>
                <xsd:element ref="ns3:_Status"/>
                <xsd:element ref="ns4:File_x0020_Description"/>
                <xsd:element ref="ns1:EmailSender" minOccurs="0"/>
                <xsd:element ref="ns1:EmailTo" minOccurs="0"/>
                <xsd:element ref="ns1:EmailCc" minOccurs="0"/>
                <xsd:element ref="ns1:EmailFrom" minOccurs="0"/>
                <xsd:element ref="ns1:EmailSubject"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EmailSender" ma:index="12" nillable="true" ma:displayName="E-Mail Sender" ma:hidden="true" ma:internalName="EmailSender">
      <xsd:simpleType>
        <xsd:restriction base="dms:Note"/>
      </xsd:simpleType>
    </xsd:element>
    <xsd:element name="EmailTo" ma:index="13" nillable="true" ma:displayName="E-Mail To" ma:hidden="true" ma:internalName="EmailTo">
      <xsd:simpleType>
        <xsd:restriction base="dms:Note"/>
      </xsd:simpleType>
    </xsd:element>
    <xsd:element name="EmailCc" ma:index="14" nillable="true" ma:displayName="E-Mail Cc" ma:hidden="true" ma:internalName="EmailCc">
      <xsd:simpleType>
        <xsd:restriction base="dms:Note"/>
      </xsd:simpleType>
    </xsd:element>
    <xsd:element name="EmailFrom" ma:index="15" nillable="true" ma:displayName="E-Mail From" ma:hidden="true" ma:internalName="EmailFrom">
      <xsd:simpleType>
        <xsd:restriction base="dms:Text"/>
      </xsd:simpleType>
    </xsd:element>
    <xsd:element name="EmailSubject" ma:index="16" nillable="true" ma:displayName="E-Mail Subject" ma:hidden="true" ma:internalName="EmailSubject">
      <xsd:simpleType>
        <xsd:restriction base="dms:Text"/>
      </xsd:simpleType>
    </xsd:element>
  </xsd:schema>
  <xsd:schema xmlns:xsd="http://www.w3.org/2001/XMLSchema" xmlns:dms="http://schemas.microsoft.com/office/2006/documentManagement/types" targetNamespace="288e86e3-13ec-46f3-a9d0-a70aaaa1e93e" elementFormDefault="qualified">
    <xsd:import namespace="http://schemas.microsoft.com/office/2006/documentManagement/types"/>
    <xsd:element name="Course_x0020_Title" ma:index="8" ma:displayName="Course Title" ma:default="NONE" ma:description="EDU Course Titles" ma:format="Dropdown" ma:internalName="Course_x0020_Title">
      <xsd:simpleType>
        <xsd:restriction base="dms:Choice">
          <xsd:enumeration value="NONE"/>
          <xsd:enumeration value="Design and Deploy V6.0"/>
          <xsd:enumeration value="Install, Configure, Manage V6.0"/>
          <xsd:enumeration value="What's New V6.0"/>
          <xsd:enumeration value="Skills for Operators V6.0"/>
          <xsd:enumeration value="Optimize and Scale V6.0"/>
          <xsd:enumeration value="ALL"/>
        </xsd:restriction>
      </xsd:simpleType>
    </xsd:element>
    <xsd:element name="Document_x0020_Category" ma:index="9" ma:displayName="Document Category" ma:format="Dropdown" ma:internalName="Document_x0020_Category">
      <xsd:simpleType>
        <xsd:restriction base="dms:Choice">
          <xsd:enumeration value="Lecture"/>
          <xsd:enumeration value="Lab Exercise"/>
          <xsd:enumeration value="PowerPoint Slide"/>
          <xsd:enumeration value="Forms"/>
          <xsd:enumeration value="Developer Resources"/>
          <xsd:enumeration value="Datasheet"/>
          <xsd:enumeration value="Design Documents"/>
          <xsd:enumeration value="Instructor Delivery Tools"/>
          <xsd:enumeration value="Course Evaluations"/>
          <xsd:enumeration value="Internal Review Documents"/>
          <xsd:enumeration value="Lab Connect &amp; On Demand"/>
          <xsd:enumeration value="Localization"/>
          <xsd:enumeration value="eBook"/>
        </xsd:restriction>
      </xsd:simple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_Status" ma:index="10" ma:displayName="Status" ma:default="" ma:format="Dropdown" ma:internalName="_Status">
      <xsd:simpleType>
        <xsd:restriction base="dms:Choice">
          <xsd:enumeration value="Not Started"/>
          <xsd:enumeration value="Draft"/>
          <xsd:enumeration value="Reviewed"/>
          <xsd:enumeration value="Final"/>
          <xsd:enumeration value="Expired"/>
        </xsd:restriction>
      </xsd:simpleType>
    </xsd:element>
  </xsd:schema>
  <xsd:schema xmlns:xsd="http://www.w3.org/2001/XMLSchema" xmlns:dms="http://schemas.microsoft.com/office/2006/documentManagement/types" targetNamespace="4f15fc31-3d0d-47e7-af43-e227d2cb0a53" elementFormDefault="qualified">
    <xsd:import namespace="http://schemas.microsoft.com/office/2006/documentManagement/types"/>
    <xsd:element name="File_x0020_Description" ma:index="11" ma:displayName="File Description" ma:default="" ma:description="Actual title of uploaded file" ma:internalName="File_x0020_Description">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FE63AA5D-D035-452B-BD5C-EB91BB79386B}">
  <ds:schemaRefs>
    <ds:schemaRef ds:uri="http://schemas.microsoft.com/office/2006/metadata/properties"/>
    <ds:schemaRef ds:uri="288e86e3-13ec-46f3-a9d0-a70aaaa1e93e"/>
    <ds:schemaRef ds:uri="4f15fc31-3d0d-47e7-af43-e227d2cb0a53"/>
    <ds:schemaRef ds:uri="http://www.w3.org/XML/1998/namespace"/>
    <ds:schemaRef ds:uri="http://purl.org/dc/elements/1.1/"/>
    <ds:schemaRef ds:uri="http://schemas.microsoft.com/office/2006/documentManagement/types"/>
    <ds:schemaRef ds:uri="http://schemas.microsoft.com/sharepoint/v3/fields"/>
    <ds:schemaRef ds:uri="http://purl.org/dc/terms/"/>
    <ds:schemaRef ds:uri="http://purl.org/dc/dcmitype/"/>
    <ds:schemaRef ds:uri="http://schemas.openxmlformats.org/package/2006/metadata/core-properties"/>
    <ds:schemaRef ds:uri="http://schemas.microsoft.com/sharepoint/v3"/>
  </ds:schemaRefs>
</ds:datastoreItem>
</file>

<file path=customXml/itemProps2.xml><?xml version="1.0" encoding="utf-8"?>
<ds:datastoreItem xmlns:ds="http://schemas.openxmlformats.org/officeDocument/2006/customXml" ds:itemID="{37E8DF37-8A00-4D49-B184-B50E459B1033}">
  <ds:schemaRefs>
    <ds:schemaRef ds:uri="http://schemas.microsoft.com/sharepoint/v3/contenttype/forms"/>
  </ds:schemaRefs>
</ds:datastoreItem>
</file>

<file path=customXml/itemProps3.xml><?xml version="1.0" encoding="utf-8"?>
<ds:datastoreItem xmlns:ds="http://schemas.openxmlformats.org/officeDocument/2006/customXml" ds:itemID="{F23913CF-59D3-4EED-BFA2-50D8A233DC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88e86e3-13ec-46f3-a9d0-a70aaaa1e93e"/>
    <ds:schemaRef ds:uri="http://schemas.microsoft.com/sharepoint/v3/fields"/>
    <ds:schemaRef ds:uri="4f15fc31-3d0d-47e7-af43-e227d2cb0a5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0</TotalTime>
  <Words>1962</Words>
  <Application>Microsoft Office PowerPoint</Application>
  <PresentationFormat>全屏显示(4:3)</PresentationFormat>
  <Paragraphs>227</Paragraphs>
  <Slides>36</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36</vt:i4>
      </vt:variant>
    </vt:vector>
  </HeadingPairs>
  <TitlesOfParts>
    <vt:vector size="42" baseType="lpstr">
      <vt:lpstr>ＭＳ Ｐゴシック</vt:lpstr>
      <vt:lpstr>SimSun-ExtB</vt:lpstr>
      <vt:lpstr>黑体</vt:lpstr>
      <vt:lpstr>Arial</vt:lpstr>
      <vt:lpstr>Calibri</vt:lpstr>
      <vt:lpstr>CORP_TEMPLATE_ILT</vt:lpstr>
      <vt:lpstr>Troubleshooting Tools</vt:lpstr>
      <vt:lpstr>Importance</vt:lpstr>
      <vt:lpstr>You Are Here</vt:lpstr>
      <vt:lpstr>Module Lessons</vt:lpstr>
      <vt:lpstr>Lesson 1:  Command Line and vSphere Management Assistant </vt:lpstr>
      <vt:lpstr>Learner Objectives</vt:lpstr>
      <vt:lpstr>Methods to Run Commands</vt:lpstr>
      <vt:lpstr>Accessing vSphere ESXi Shell</vt:lpstr>
      <vt:lpstr>vSphere ESXi Shell and SSH Timeouts</vt:lpstr>
      <vt:lpstr>vSphere Management Assistant Components</vt:lpstr>
      <vt:lpstr>Authentication</vt:lpstr>
      <vt:lpstr>Adding vSphere Management Assistant to Active Directory</vt:lpstr>
      <vt:lpstr>ESXCLI Commands</vt:lpstr>
      <vt:lpstr>Viewing vSphere Storage Information</vt:lpstr>
      <vt:lpstr>vicfg-* Commands</vt:lpstr>
      <vt:lpstr>vmware-cmd Command on vSphere Management Assistant</vt:lpstr>
      <vt:lpstr>Lab 1: Adding vSphere Management Assistant to Active Directory</vt:lpstr>
      <vt:lpstr>Lab 2: Using the Command Line</vt:lpstr>
      <vt:lpstr>Review of Learner Objectives</vt:lpstr>
      <vt:lpstr>Lesson 2:  Logging, Log Files, and vRealize Log Insight </vt:lpstr>
      <vt:lpstr>Learner Objectives</vt:lpstr>
      <vt:lpstr>Location of vCenter Server Logs</vt:lpstr>
      <vt:lpstr>Useful vCenter Server Logs for Troubleshooting</vt:lpstr>
      <vt:lpstr>Location of ESXi Host Logs</vt:lpstr>
      <vt:lpstr>Useful ESXi Host Logs for Troubleshooting</vt:lpstr>
      <vt:lpstr>Viewing Log Files in vSphere Web Client</vt:lpstr>
      <vt:lpstr>Viewing Log Files in the DCUI</vt:lpstr>
      <vt:lpstr>vSphere Syslog Collector</vt:lpstr>
      <vt:lpstr>Using the vm-support Command to Export Data</vt:lpstr>
      <vt:lpstr>vRealize Log Insight</vt:lpstr>
      <vt:lpstr>Searching and Filtering Log Events</vt:lpstr>
      <vt:lpstr>Analyzing Logs with the Interactive Analytics Charts</vt:lpstr>
      <vt:lpstr>Troubleshooting Using Customized Dashboards</vt:lpstr>
      <vt:lpstr>Monitoring Log Events and Sending Alerts</vt:lpstr>
      <vt:lpstr>Lab 3: Searching Log Files</vt:lpstr>
      <vt:lpstr>Review of Learner Objectives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Course Introduction</dc:title>
  <dc:creator/>
  <cp:lastModifiedBy/>
  <cp:revision>1</cp:revision>
  <dcterms:created xsi:type="dcterms:W3CDTF">2014-01-24T17:41:39Z</dcterms:created>
  <dcterms:modified xsi:type="dcterms:W3CDTF">2016-11-16T06:47:31Z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0x0101004ACED65993444045B230A27166C66004</vt:lpwstr>
  </property>
</Properties>
</file>