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5" r:id="rId4"/>
  </p:sldMasterIdLst>
  <p:notesMasterIdLst>
    <p:notesMasterId r:id="rId47"/>
  </p:notesMasterIdLst>
  <p:handoutMasterIdLst>
    <p:handoutMasterId r:id="rId48"/>
  </p:handoutMasterIdLst>
  <p:sldIdLst>
    <p:sldId id="335" r:id="rId5"/>
    <p:sldId id="345" r:id="rId6"/>
    <p:sldId id="347" r:id="rId7"/>
    <p:sldId id="368" r:id="rId8"/>
    <p:sldId id="369" r:id="rId9"/>
    <p:sldId id="398" r:id="rId10"/>
    <p:sldId id="399" r:id="rId11"/>
    <p:sldId id="400" r:id="rId12"/>
    <p:sldId id="401" r:id="rId13"/>
    <p:sldId id="402" r:id="rId14"/>
    <p:sldId id="403" r:id="rId15"/>
    <p:sldId id="404" r:id="rId16"/>
    <p:sldId id="405" r:id="rId17"/>
    <p:sldId id="406" r:id="rId18"/>
    <p:sldId id="407" r:id="rId19"/>
    <p:sldId id="408" r:id="rId20"/>
    <p:sldId id="409" r:id="rId21"/>
    <p:sldId id="410" r:id="rId22"/>
    <p:sldId id="411" r:id="rId23"/>
    <p:sldId id="412" r:id="rId24"/>
    <p:sldId id="413" r:id="rId25"/>
    <p:sldId id="414" r:id="rId26"/>
    <p:sldId id="415" r:id="rId27"/>
    <p:sldId id="416" r:id="rId28"/>
    <p:sldId id="417" r:id="rId29"/>
    <p:sldId id="418" r:id="rId30"/>
    <p:sldId id="419" r:id="rId31"/>
    <p:sldId id="420" r:id="rId32"/>
    <p:sldId id="421" r:id="rId33"/>
    <p:sldId id="422" r:id="rId34"/>
    <p:sldId id="423" r:id="rId35"/>
    <p:sldId id="424" r:id="rId36"/>
    <p:sldId id="425" r:id="rId37"/>
    <p:sldId id="426" r:id="rId38"/>
    <p:sldId id="427" r:id="rId39"/>
    <p:sldId id="428" r:id="rId40"/>
    <p:sldId id="429" r:id="rId41"/>
    <p:sldId id="430" r:id="rId42"/>
    <p:sldId id="431" r:id="rId43"/>
    <p:sldId id="432" r:id="rId44"/>
    <p:sldId id="433" r:id="rId45"/>
    <p:sldId id="382" r:id="rId46"/>
  </p:sldIdLst>
  <p:sldSz cx="9144000" cy="6858000" type="screen4x3"/>
  <p:notesSz cx="6858000" cy="9313863"/>
  <p:custDataLst>
    <p:tags r:id="rId4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36">
          <p15:clr>
            <a:srgbClr val="A4A3A4"/>
          </p15:clr>
        </p15:guide>
        <p15:guide id="2" orient="horz" pos="480">
          <p15:clr>
            <a:srgbClr val="A4A3A4"/>
          </p15:clr>
        </p15:guide>
        <p15:guide id="3" pos="144">
          <p15:clr>
            <a:srgbClr val="A4A3A4"/>
          </p15:clr>
        </p15:guide>
        <p15:guide id="4" pos="56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4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9631B5-78F2-41C9-869B-9F39066F8104}"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0" autoAdjust="0"/>
    <p:restoredTop sz="95488" autoAdjust="0"/>
  </p:normalViewPr>
  <p:slideViewPr>
    <p:cSldViewPr>
      <p:cViewPr varScale="1">
        <p:scale>
          <a:sx n="92" d="100"/>
          <a:sy n="92" d="100"/>
        </p:scale>
        <p:origin x="1374" y="84"/>
      </p:cViewPr>
      <p:guideLst>
        <p:guide orient="horz" pos="3936"/>
        <p:guide orient="horz" pos="480"/>
        <p:guide pos="144"/>
        <p:guide pos="56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howGuides="1">
      <p:cViewPr varScale="1">
        <p:scale>
          <a:sx n="69" d="100"/>
          <a:sy n="69" d="100"/>
        </p:scale>
        <p:origin x="2412" y="54"/>
      </p:cViewPr>
      <p:guideLst>
        <p:guide orient="horz" pos="2934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commentAuthors" Target="comment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693"/>
          </a:xfrm>
          <a:prstGeom prst="rect">
            <a:avLst/>
          </a:prstGeom>
        </p:spPr>
        <p:txBody>
          <a:bodyPr vert="horz" lIns="92748" tIns="46374" rIns="92748" bIns="4637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6554"/>
            <a:ext cx="2971800" cy="465693"/>
          </a:xfrm>
          <a:prstGeom prst="rect">
            <a:avLst/>
          </a:prstGeom>
        </p:spPr>
        <p:txBody>
          <a:bodyPr vert="horz" lIns="92748" tIns="46374" rIns="92748" bIns="4637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46554"/>
            <a:ext cx="2971800" cy="465693"/>
          </a:xfrm>
          <a:prstGeom prst="rect">
            <a:avLst/>
          </a:prstGeom>
        </p:spPr>
        <p:txBody>
          <a:bodyPr vert="horz" lIns="92748" tIns="46374" rIns="92748" bIns="46374" rtlCol="0" anchor="b"/>
          <a:lstStyle>
            <a:lvl1pPr algn="r">
              <a:defRPr sz="1200"/>
            </a:lvl1pPr>
          </a:lstStyle>
          <a:p>
            <a:fld id="{2E6A881F-0910-47D3-BD01-4F68834EC3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66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693"/>
          </a:xfrm>
          <a:prstGeom prst="rect">
            <a:avLst/>
          </a:prstGeom>
        </p:spPr>
        <p:txBody>
          <a:bodyPr vert="horz" lIns="92748" tIns="46374" rIns="92748" bIns="4637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693"/>
          </a:xfrm>
          <a:prstGeom prst="rect">
            <a:avLst/>
          </a:prstGeom>
        </p:spPr>
        <p:txBody>
          <a:bodyPr vert="horz" lIns="92748" tIns="46374" rIns="92748" bIns="46374" rtlCol="0"/>
          <a:lstStyle>
            <a:lvl1pPr algn="r">
              <a:defRPr sz="1200"/>
            </a:lvl1pPr>
          </a:lstStyle>
          <a:p>
            <a:fld id="{3CB6F0DB-E055-41D0-9102-627A646E4242}" type="datetimeFigureOut">
              <a:rPr lang="en-US" smtClean="0"/>
              <a:t>2016-11-27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1288" y="620713"/>
            <a:ext cx="4035425" cy="30273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748" tIns="46374" rIns="92748" bIns="4637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57200" y="3880776"/>
            <a:ext cx="5943600" cy="496739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6554"/>
            <a:ext cx="2971800" cy="465693"/>
          </a:xfrm>
          <a:prstGeom prst="rect">
            <a:avLst/>
          </a:prstGeom>
        </p:spPr>
        <p:txBody>
          <a:bodyPr vert="horz" lIns="92748" tIns="46374" rIns="92748" bIns="4637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46554"/>
            <a:ext cx="2971800" cy="465693"/>
          </a:xfrm>
          <a:prstGeom prst="rect">
            <a:avLst/>
          </a:prstGeom>
        </p:spPr>
        <p:txBody>
          <a:bodyPr vert="horz" lIns="92748" tIns="46374" rIns="92748" bIns="46374" rtlCol="0" anchor="b"/>
          <a:lstStyle>
            <a:lvl1pPr algn="r">
              <a:defRPr sz="1200"/>
            </a:lvl1pPr>
          </a:lstStyle>
          <a:p>
            <a:fld id="{9F4FBC3A-A12C-40F9-BB8D-BC30C79013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909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Rectangle 3"/>
          <p:cNvSpPr>
            <a:spLocks noGrp="1" noChangeArrowheads="1"/>
          </p:cNvSpPr>
          <p:nvPr>
            <p:ph type="body" idx="3"/>
          </p:nvPr>
        </p:nvSpPr>
        <p:spPr>
          <a:xfrm>
            <a:off x="598488" y="4656935"/>
            <a:ext cx="5954713" cy="41912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370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284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vSphere Management Assistant, use the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vicfg-nics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command to check the network adapter’s speed and duplex as well as the link status.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command output in the slide demonstrates a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vmnic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that is manually brought down by the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esxcli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network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nic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down –n command. You can manually bring the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vmnic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up. For example, to bring up the vmnic2, use the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esxcli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network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nic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up –n vmnic2 command.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005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0" y="573024"/>
            <a:ext cx="9144000" cy="62849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359734"/>
            <a:ext cx="8258175" cy="381000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990600"/>
            <a:ext cx="6858000" cy="3048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0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Module #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39146" y="6417329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6" name="TextBox 15"/>
          <p:cNvSpPr txBox="1"/>
          <p:nvPr userDrawn="1"/>
        </p:nvSpPr>
        <p:spPr>
          <a:xfrm>
            <a:off x="458094" y="6658356"/>
            <a:ext cx="1751706" cy="1996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700" dirty="0" smtClean="0">
                <a:solidFill>
                  <a:schemeClr val="bg1"/>
                </a:solidFill>
              </a:rPr>
              <a:t>© 2015</a:t>
            </a:r>
            <a:r>
              <a:rPr lang="en-US" sz="700" baseline="0" dirty="0" smtClean="0">
                <a:solidFill>
                  <a:schemeClr val="bg1"/>
                </a:solidFill>
              </a:rPr>
              <a:t> VMware Inc. All rights reserved.</a:t>
            </a:r>
            <a:endParaRPr lang="en-US" sz="7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309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0200"/>
            <a:ext cx="8229600" cy="355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6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9985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ou Are Here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6400" y="1066800"/>
            <a:ext cx="5867400" cy="464820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02538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ou Are Here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3657600" cy="464820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800600" y="1066800"/>
            <a:ext cx="3657600" cy="464820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+mj-lt"/>
              <a:buAutoNum type="arabicPeriod" startAt="9"/>
              <a:defRPr sz="1800" baseline="0">
                <a:solidFill>
                  <a:schemeClr val="tx1"/>
                </a:solidFill>
              </a:defRPr>
            </a:lvl1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23943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0200"/>
            <a:ext cx="8229600" cy="355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lvl1pPr>
            <a:lvl2pPr marL="346075" indent="-342900">
              <a:buFont typeface="+mj-lt"/>
              <a:buAutoNum type="arabicPeriod"/>
              <a:defRPr/>
            </a:lvl2pPr>
            <a:lvl3pPr marL="628650" indent="-238125">
              <a:defRPr/>
            </a:lvl3pPr>
            <a:lvl6pPr marL="914400" indent="-231775">
              <a:buFont typeface="Arial" panose="020B0604020202020204" pitchFamily="34" charset="0"/>
              <a:buChar char="•"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Numbered List</a:t>
            </a:r>
          </a:p>
          <a:p>
            <a:pPr lvl="1"/>
            <a:r>
              <a:rPr lang="en-US" dirty="0" smtClean="0"/>
              <a:t>Numbered List</a:t>
            </a:r>
          </a:p>
          <a:p>
            <a:pPr lvl="2"/>
            <a:r>
              <a:rPr lang="en-US" dirty="0" smtClean="0"/>
              <a:t>Bullet</a:t>
            </a:r>
          </a:p>
          <a:p>
            <a:pPr lvl="5"/>
            <a:r>
              <a:rPr lang="en-US" dirty="0" smtClean="0"/>
              <a:t>Bullet</a:t>
            </a:r>
          </a:p>
          <a:p>
            <a:pPr lvl="1"/>
            <a:r>
              <a:rPr lang="en-US" dirty="0" smtClean="0"/>
              <a:t>Numbered List</a:t>
            </a:r>
          </a:p>
        </p:txBody>
      </p:sp>
    </p:spTree>
    <p:extLst>
      <p:ext uri="{BB962C8B-B14F-4D97-AF65-F5344CB8AC3E}">
        <p14:creationId xmlns:p14="http://schemas.microsoft.com/office/powerpoint/2010/main" val="11993361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ss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4274108" y="0"/>
            <a:ext cx="486989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166" y="1676400"/>
            <a:ext cx="5711033" cy="1752600"/>
          </a:xfrm>
        </p:spPr>
        <p:txBody>
          <a:bodyPr anchor="b"/>
          <a:lstStyle>
            <a:lvl1pPr algn="l">
              <a:defRPr sz="2800" b="1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448524" y="6446044"/>
            <a:ext cx="1099793" cy="173355"/>
            <a:chOff x="-84138" y="5622925"/>
            <a:chExt cx="4330701" cy="682626"/>
          </a:xfrm>
        </p:grpSpPr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 noEditPoints="1"/>
            </p:cNvSpPr>
            <p:nvPr userDrawn="1"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5" name="TextBox 24"/>
          <p:cNvSpPr txBox="1"/>
          <p:nvPr userDrawn="1"/>
        </p:nvSpPr>
        <p:spPr>
          <a:xfrm>
            <a:off x="450335" y="6658356"/>
            <a:ext cx="1751706" cy="1996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700" dirty="0" smtClean="0">
                <a:solidFill>
                  <a:schemeClr val="tx2"/>
                </a:solidFill>
              </a:rPr>
              <a:t>© 2015</a:t>
            </a:r>
            <a:r>
              <a:rPr lang="en-US" sz="700" baseline="0" dirty="0" smtClean="0">
                <a:solidFill>
                  <a:schemeClr val="tx2"/>
                </a:solidFill>
              </a:rPr>
              <a:t> VMware Inc. All rights reserved.</a:t>
            </a:r>
            <a:endParaRPr lang="en-US" sz="700" dirty="0" smtClean="0">
              <a:solidFill>
                <a:schemeClr val="tx2"/>
              </a:solidFill>
            </a:endParaRPr>
          </a:p>
        </p:txBody>
      </p:sp>
      <p:sp>
        <p:nvSpPr>
          <p:cNvPr id="16" name="Date Placeholder 8"/>
          <p:cNvSpPr txBox="1">
            <a:spLocks/>
          </p:cNvSpPr>
          <p:nvPr userDrawn="1"/>
        </p:nvSpPr>
        <p:spPr bwMode="white">
          <a:xfrm>
            <a:off x="8153400" y="6446124"/>
            <a:ext cx="609600" cy="254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00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1-</a:t>
            </a:r>
            <a:fld id="{A0A03F51-2955-4EA9-BE4E-42B6F90C747F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9196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3931920" cy="5105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6"/>
            <a:r>
              <a:rPr lang="en-US" dirty="0" smtClean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914400"/>
            <a:ext cx="3931920" cy="5105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6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6268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136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vis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DO NOT USE THIS PAGE IN LAYOUTS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504824" y="1421398"/>
            <a:ext cx="815340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1" dirty="0" smtClean="0">
                <a:solidFill>
                  <a:srgbClr val="000000"/>
                </a:solidFill>
                <a:latin typeface="+mn-lt"/>
                <a:ea typeface="+mn-ea"/>
              </a:rPr>
              <a:t>Revision Status:</a:t>
            </a:r>
          </a:p>
          <a:p>
            <a:pPr algn="l"/>
            <a:r>
              <a:rPr lang="en-US" sz="1600" dirty="0" smtClean="0">
                <a:solidFill>
                  <a:srgbClr val="000000"/>
                </a:solidFill>
                <a:latin typeface="+mn-lt"/>
                <a:ea typeface="+mn-ea"/>
              </a:rPr>
              <a:t>February 10, 2015 –  Added animation symbol to footer</a:t>
            </a:r>
            <a:endParaRPr lang="en-US" sz="1600" kern="1200" baseline="0" dirty="0" smtClean="0">
              <a:solidFill>
                <a:srgbClr val="000000"/>
              </a:solidFill>
              <a:latin typeface="Arial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9557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970" r="12185" b="17580"/>
          <a:stretch/>
        </p:blipFill>
        <p:spPr bwMode="ltGray">
          <a:xfrm>
            <a:off x="7602416" y="5760720"/>
            <a:ext cx="1554480" cy="109728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0200"/>
            <a:ext cx="8229600" cy="3556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105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6"/>
            <a:r>
              <a:rPr lang="en-US" dirty="0" smtClean="0"/>
              <a:t>Fifth level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57200" y="6446124"/>
            <a:ext cx="1099793" cy="173355"/>
            <a:chOff x="-84138" y="5622925"/>
            <a:chExt cx="4330701" cy="682626"/>
          </a:xfrm>
        </p:grpSpPr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 noEditPoints="1"/>
            </p:cNvSpPr>
            <p:nvPr userDrawn="1"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 noEditPoints="1"/>
            </p:cNvSpPr>
            <p:nvPr userDrawn="1"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 noEditPoints="1"/>
            </p:cNvSpPr>
            <p:nvPr userDrawn="1"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3" name="TextBox 22"/>
          <p:cNvSpPr txBox="1"/>
          <p:nvPr userDrawn="1"/>
        </p:nvSpPr>
        <p:spPr>
          <a:xfrm>
            <a:off x="458094" y="6647021"/>
            <a:ext cx="1751706" cy="21097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700" dirty="0" smtClean="0">
                <a:solidFill>
                  <a:schemeClr val="tx2"/>
                </a:solidFill>
              </a:rPr>
              <a:t>© 2015</a:t>
            </a:r>
            <a:r>
              <a:rPr lang="en-US" sz="700" baseline="0" dirty="0" smtClean="0">
                <a:solidFill>
                  <a:schemeClr val="tx2"/>
                </a:solidFill>
              </a:rPr>
              <a:t> VMware Inc. All rights reserved.</a:t>
            </a:r>
            <a:endParaRPr lang="en-US" sz="700" dirty="0" smtClean="0">
              <a:solidFill>
                <a:schemeClr val="tx2"/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2209800" y="6446124"/>
            <a:ext cx="533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000" b="0" dirty="0" smtClean="0">
                <a:solidFill>
                  <a:schemeClr val="tx2"/>
                </a:solidFill>
              </a:rPr>
              <a:t>VMware vSphere: Troubleshoot Workshop</a:t>
            </a:r>
          </a:p>
        </p:txBody>
      </p:sp>
      <p:sp>
        <p:nvSpPr>
          <p:cNvPr id="22" name="Date Placeholder 8"/>
          <p:cNvSpPr txBox="1">
            <a:spLocks/>
          </p:cNvSpPr>
          <p:nvPr userDrawn="1"/>
        </p:nvSpPr>
        <p:spPr bwMode="white">
          <a:xfrm>
            <a:off x="7467600" y="6446124"/>
            <a:ext cx="609600" cy="254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00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4-</a:t>
            </a:r>
            <a:fld id="{A0A03F51-2955-4EA9-BE4E-42B6F90C747F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1782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8" r:id="rId2"/>
    <p:sldLayoutId id="2147483696" r:id="rId3"/>
    <p:sldLayoutId id="2147483697" r:id="rId4"/>
    <p:sldLayoutId id="2147483694" r:id="rId5"/>
    <p:sldLayoutId id="2147483689" r:id="rId6"/>
    <p:sldLayoutId id="2147483690" r:id="rId7"/>
    <p:sldLayoutId id="2147483692" r:id="rId8"/>
    <p:sldLayoutId id="2147483695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2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200"/>
        </a:spcBef>
        <a:buClrTx/>
        <a:buSzPct val="90000"/>
        <a:buFontTx/>
        <a:buNone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228600" indent="-222250" algn="l" defTabSz="914400" rtl="0" eaLnBrk="1" latinLnBrk="0" hangingPunct="1">
        <a:lnSpc>
          <a:spcPct val="90000"/>
        </a:lnSpc>
        <a:spcBef>
          <a:spcPts val="800"/>
        </a:spcBef>
        <a:buClrTx/>
        <a:buSzPct val="9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14350" indent="-238125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9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742950" indent="-1920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90000"/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028700" indent="-242888" algn="l" defTabSz="85725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90000"/>
        <a:buFont typeface="Arial" panose="020B0604020202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90170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90000"/>
        <a:buFont typeface="Arial" panose="020B0604020202020204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252538" indent="-182563" algn="l" defTabSz="914400" rtl="0" eaLnBrk="1" latinLnBrk="0" hangingPunct="1">
        <a:lnSpc>
          <a:spcPct val="90000"/>
        </a:lnSpc>
        <a:spcBef>
          <a:spcPts val="600"/>
        </a:spcBef>
        <a:buClrTx/>
        <a:buSzPct val="90000"/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874520" indent="-182880" algn="l" defTabSz="914400" rtl="0" eaLnBrk="1" latinLnBrk="0" hangingPunct="1">
        <a:lnSpc>
          <a:spcPct val="90000"/>
        </a:lnSpc>
        <a:spcBef>
          <a:spcPts val="600"/>
        </a:spcBef>
        <a:buClrTx/>
        <a:buSzPct val="90000"/>
        <a:buFont typeface="Calibri" panose="020F050202020403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03120" indent="-182880" algn="l" defTabSz="914400" rtl="0" eaLnBrk="1" latinLnBrk="0" hangingPunct="1">
        <a:lnSpc>
          <a:spcPct val="90000"/>
        </a:lnSpc>
        <a:spcBef>
          <a:spcPts val="600"/>
        </a:spcBef>
        <a:buClrTx/>
        <a:buSzPct val="90000"/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34" name="Rectangle 18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Troubleshooting Virtual </a:t>
            </a:r>
            <a:r>
              <a:rPr lang="en-US" altLang="zh-CN" dirty="0" smtClean="0"/>
              <a:t>Networking</a:t>
            </a:r>
            <a:endParaRPr lang="zh-CN" altLang="en-US" dirty="0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Module </a:t>
            </a:r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4789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dirty="0"/>
              <a:t>Possible Cause: ESXi Network Misconfiguration (2</a:t>
            </a:r>
            <a:r>
              <a:rPr lang="fr-FR" altLang="zh-CN" dirty="0" smtClean="0"/>
              <a:t>)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4857" y="1133766"/>
            <a:ext cx="7714286" cy="4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57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Resolving ESXi Network </a:t>
            </a:r>
            <a:r>
              <a:rPr lang="en-US" altLang="zh-CN" dirty="0" smtClean="0"/>
              <a:t>Misconfiguration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7714" y="1248052"/>
            <a:ext cx="7628571" cy="4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151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Possible Cause: NIC Teaming </a:t>
            </a:r>
            <a:r>
              <a:rPr lang="en-US" altLang="zh-CN" dirty="0" smtClean="0"/>
              <a:t>Misconfiguration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2952" y="1086147"/>
            <a:ext cx="7638095" cy="4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344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Possible Cause: Unsupported or Faulty </a:t>
            </a:r>
            <a:r>
              <a:rPr lang="en-US" altLang="zh-CN" dirty="0" smtClean="0"/>
              <a:t>Hardware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1524" y="1114719"/>
            <a:ext cx="7580952" cy="4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722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Possible Cause: Slow Network </a:t>
            </a:r>
            <a:r>
              <a:rPr lang="en-US" altLang="zh-CN" dirty="0" smtClean="0"/>
              <a:t>Performance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571" y="1076624"/>
            <a:ext cx="7742857" cy="4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370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 of Virtual Machine </a:t>
            </a:r>
            <a:r>
              <a:rPr lang="en-US" altLang="zh-CN" dirty="0" smtClean="0"/>
              <a:t>Connectivity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5333" y="1043290"/>
            <a:ext cx="7733333" cy="4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881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Network Problem 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3905" y="1052814"/>
            <a:ext cx="7676190" cy="4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651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Identifying Possible </a:t>
            </a:r>
            <a:r>
              <a:rPr lang="en-US" altLang="zh-CN" dirty="0" smtClean="0"/>
              <a:t>Causes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2000" y="1171862"/>
            <a:ext cx="7600000" cy="4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611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Possible Cause: IP Settings and Firewall </a:t>
            </a:r>
            <a:r>
              <a:rPr lang="en-US" altLang="zh-CN" dirty="0" smtClean="0"/>
              <a:t>Problems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IP settings and problems with firewalls might cause the problem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Check </a:t>
            </a:r>
            <a:r>
              <a:rPr lang="en-US" altLang="zh-CN" dirty="0"/>
              <a:t>IP settings to ensure that the TCP/IP settings in the guest operating system are correct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The </a:t>
            </a:r>
            <a:r>
              <a:rPr lang="en-US" altLang="zh-CN" dirty="0"/>
              <a:t>firewall in the guest operating system might be blocking traffic. Ensure that the firewall does not block required ports.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6092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dirty="0"/>
              <a:t>Possible Cause: Port Group </a:t>
            </a:r>
            <a:r>
              <a:rPr lang="fr-FR" altLang="zh-CN" dirty="0" smtClean="0"/>
              <a:t>Misconfiguration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6286" y="1033766"/>
            <a:ext cx="7771428" cy="4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453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Importance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Networks are used to access or control nearly every component in the VMware vSphere® environment. When a network problem occurs, you must quickly diagnose and resolve it to minimize the negative user impact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0445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Possible Cause: ESXi Network Connectivity </a:t>
            </a:r>
            <a:r>
              <a:rPr lang="en-US" altLang="zh-CN" dirty="0" smtClean="0"/>
              <a:t>Problems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Storage or resource contention on the ESXi host can cause network connectivity issues</a:t>
            </a:r>
            <a:r>
              <a:rPr lang="en-US" altLang="zh-CN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Ensure </a:t>
            </a:r>
            <a:r>
              <a:rPr lang="en-US" altLang="zh-CN" dirty="0"/>
              <a:t>that the virtual machine has no underlying issues with storage and that it is not in resource contention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Problems </a:t>
            </a:r>
            <a:r>
              <a:rPr lang="en-US" altLang="zh-CN" dirty="0"/>
              <a:t>might exist with the ESXi host network, the port group ID, the speed or duplex settings, the physical network link, or the NIC teaming configuration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To </a:t>
            </a:r>
            <a:r>
              <a:rPr lang="en-US" altLang="zh-CN" dirty="0"/>
              <a:t>eliminate a NIC failure or physical configuration issue, connect the virtual machine to a virtual switch that uses NIC teaming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247019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Possible Cause: No Available Ports on Virtual </a:t>
            </a:r>
            <a:r>
              <a:rPr lang="en-US" altLang="zh-CN" dirty="0" smtClean="0"/>
              <a:t>Switch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6762" y="1086147"/>
            <a:ext cx="7790476" cy="4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1876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Resolving the Issue of Unavailable Ports on a Virtual </a:t>
            </a:r>
            <a:r>
              <a:rPr lang="en-US" altLang="zh-CN" dirty="0" smtClean="0"/>
              <a:t>Switch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0095" y="1138528"/>
            <a:ext cx="7723809" cy="4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0413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Network Problem 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571" y="1048052"/>
            <a:ext cx="7742857" cy="4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3373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Heartbeat Communication Between vCenter Server and </a:t>
            </a:r>
            <a:r>
              <a:rPr lang="en-US" altLang="zh-CN" dirty="0" smtClean="0"/>
              <a:t>ESXi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571" y="1157576"/>
            <a:ext cx="7742857" cy="4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1182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Identifying Possible </a:t>
            </a:r>
            <a:r>
              <a:rPr lang="en-US" altLang="zh-CN" dirty="0" smtClean="0"/>
              <a:t>Causes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571" y="1062338"/>
            <a:ext cx="7742857" cy="4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3436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Possible Cause: Port Blocked by Windows </a:t>
            </a:r>
            <a:r>
              <a:rPr lang="en-US" altLang="zh-CN" dirty="0" smtClean="0"/>
              <a:t>Firewall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If Windows Firewall is enabled and UDP port 902 is blocked, view the ports blocked by Windows Firewall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To </a:t>
            </a:r>
            <a:r>
              <a:rPr lang="en-US" altLang="zh-CN" dirty="0"/>
              <a:t>resolve this problem, adjust Windows Firewall settings</a:t>
            </a:r>
            <a:r>
              <a:rPr lang="en-US" altLang="zh-CN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If </a:t>
            </a:r>
            <a:r>
              <a:rPr lang="en-US" altLang="zh-CN" dirty="0"/>
              <a:t>ports are not configured, disable Windows </a:t>
            </a:r>
            <a:r>
              <a:rPr lang="en-US" altLang="zh-CN" dirty="0" smtClean="0"/>
              <a:t>Firewall.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If </a:t>
            </a:r>
            <a:r>
              <a:rPr lang="en-US" altLang="zh-CN" dirty="0"/>
              <a:t>the firewall is configured to affect ports, ensure that Windows Firewall is not blocking UDP port 902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540358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Possible Cause: vCenter Server Not Using Port </a:t>
            </a:r>
            <a:r>
              <a:rPr lang="en-US" altLang="zh-CN" dirty="0" smtClean="0"/>
              <a:t>902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5333" y="1043290"/>
            <a:ext cx="7733333" cy="4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2703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Resolving the Use of a Port Other Than 902 (1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0095" y="1029005"/>
            <a:ext cx="7723809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7325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Resolving the Use of a Port Other Than 902 (2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571" y="1024243"/>
            <a:ext cx="7742857" cy="4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578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You Are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AutoNum type="arabicPeriod"/>
            </a:pPr>
            <a:r>
              <a:rPr lang="en-US" altLang="zh-CN" dirty="0"/>
              <a:t>Course Introduction </a:t>
            </a:r>
          </a:p>
          <a:p>
            <a:pPr marL="457200" indent="-457200">
              <a:buFontTx/>
              <a:buAutoNum type="arabicPeriod"/>
            </a:pPr>
            <a:r>
              <a:rPr lang="en-US" altLang="zh-CN" dirty="0"/>
              <a:t>Introduction to Troubleshooting </a:t>
            </a:r>
          </a:p>
          <a:p>
            <a:pPr marL="457200" indent="-457200">
              <a:buFontTx/>
              <a:buAutoNum type="arabicPeriod"/>
            </a:pPr>
            <a:r>
              <a:rPr lang="en-US" altLang="zh-CN" dirty="0"/>
              <a:t>Troubleshooting Tools </a:t>
            </a:r>
          </a:p>
          <a:p>
            <a:pPr marL="457200" indent="-457200">
              <a:buFontTx/>
              <a:buAutoNum type="arabicPeriod"/>
            </a:pPr>
            <a:r>
              <a:rPr lang="en-US" altLang="zh-CN" b="1" dirty="0">
                <a:solidFill>
                  <a:srgbClr val="0070C0"/>
                </a:solidFill>
              </a:rPr>
              <a:t>Troubleshooting Virtual Networking </a:t>
            </a:r>
          </a:p>
          <a:p>
            <a:pPr marL="457200" indent="-457200">
              <a:buAutoNum type="arabicPeriod"/>
            </a:pPr>
            <a:r>
              <a:rPr lang="en-US" altLang="zh-CN" dirty="0" smtClean="0"/>
              <a:t>Troubleshooting </a:t>
            </a:r>
            <a:r>
              <a:rPr lang="en-US" altLang="zh-CN" dirty="0"/>
              <a:t>Storage 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en-US" altLang="zh-CN" dirty="0" smtClean="0"/>
              <a:t>Troubleshooting </a:t>
            </a:r>
            <a:r>
              <a:rPr lang="en-US" altLang="zh-CN" dirty="0"/>
              <a:t>vSphere Clusters 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en-US" altLang="zh-CN" dirty="0" smtClean="0"/>
              <a:t>Troubleshooting </a:t>
            </a:r>
            <a:r>
              <a:rPr lang="en-US" altLang="zh-CN" dirty="0"/>
              <a:t>vCenter Server and ESXi 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en-US" altLang="zh-CN" dirty="0" smtClean="0"/>
              <a:t>Troubleshooting </a:t>
            </a:r>
            <a:r>
              <a:rPr lang="en-US" altLang="zh-CN" dirty="0"/>
              <a:t>Virtual </a:t>
            </a:r>
            <a:r>
              <a:rPr lang="en-US" altLang="zh-CN" dirty="0" smtClean="0"/>
              <a:t>Machines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8127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Possible Cause: Network </a:t>
            </a:r>
            <a:r>
              <a:rPr lang="en-US" altLang="zh-CN" dirty="0" smtClean="0"/>
              <a:t>Congestion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9619" y="1086147"/>
            <a:ext cx="7704762" cy="4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2879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Resolving Network </a:t>
            </a:r>
            <a:r>
              <a:rPr lang="en-US" altLang="zh-CN" dirty="0" smtClean="0"/>
              <a:t>Congestion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0095" y="1062338"/>
            <a:ext cx="7723809" cy="4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4124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Network Problem 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9619" y="1052814"/>
            <a:ext cx="7704762" cy="4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8410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Preventing Loss of Management Network </a:t>
            </a:r>
            <a:r>
              <a:rPr lang="en-US" altLang="zh-CN" dirty="0" smtClean="0"/>
              <a:t>Connectivity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4381" y="1071862"/>
            <a:ext cx="7695238" cy="4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2274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Host Networking </a:t>
            </a:r>
            <a:r>
              <a:rPr lang="en-US" altLang="zh-CN" dirty="0" smtClean="0"/>
              <a:t>Rollback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Rollback enables you to roll back to a previous valid configuration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The </a:t>
            </a:r>
            <a:r>
              <a:rPr lang="en-US" altLang="zh-CN" dirty="0"/>
              <a:t>host networking rollback is triggered when a network configuration change is made that disconnects the </a:t>
            </a:r>
            <a:r>
              <a:rPr lang="en-US" altLang="zh-CN" dirty="0" smtClean="0"/>
              <a:t>host.</a:t>
            </a:r>
          </a:p>
          <a:p>
            <a:r>
              <a:rPr lang="en-US" altLang="zh-CN" dirty="0" smtClean="0"/>
              <a:t>Several </a:t>
            </a:r>
            <a:r>
              <a:rPr lang="en-US" altLang="zh-CN" dirty="0"/>
              <a:t>events can trigger a host networking rollback</a:t>
            </a:r>
            <a:r>
              <a:rPr lang="en-US" altLang="zh-CN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Updating </a:t>
            </a:r>
            <a:r>
              <a:rPr lang="en-US" altLang="zh-CN" sz="1600" dirty="0"/>
              <a:t>DNS and routing </a:t>
            </a:r>
            <a:r>
              <a:rPr lang="en-US" altLang="zh-CN" sz="1600" dirty="0" smtClean="0"/>
              <a:t>settings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Updating </a:t>
            </a:r>
            <a:r>
              <a:rPr lang="en-US" altLang="zh-CN" sz="1600" dirty="0"/>
              <a:t>the speed or duplex of a physical </a:t>
            </a:r>
            <a:r>
              <a:rPr lang="en-US" altLang="zh-CN" sz="1600" dirty="0" smtClean="0"/>
              <a:t>NIC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Changing </a:t>
            </a:r>
            <a:r>
              <a:rPr lang="en-US" altLang="zh-CN" sz="1600" dirty="0"/>
              <a:t>the IP settings of a management </a:t>
            </a:r>
            <a:r>
              <a:rPr lang="en-US" altLang="zh-CN" sz="1600" dirty="0" err="1"/>
              <a:t>VMkernel</a:t>
            </a:r>
            <a:r>
              <a:rPr lang="en-US" altLang="zh-CN" sz="1600" dirty="0"/>
              <a:t> network </a:t>
            </a:r>
            <a:r>
              <a:rPr lang="en-US" altLang="zh-CN" sz="1600" dirty="0" smtClean="0"/>
              <a:t>adapter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Updating </a:t>
            </a:r>
            <a:r>
              <a:rPr lang="en-US" altLang="zh-CN" sz="1600" dirty="0"/>
              <a:t>teaming and failover policies to a port group that contains the management </a:t>
            </a:r>
            <a:r>
              <a:rPr lang="en-US" altLang="zh-CN" sz="1600" dirty="0" err="1"/>
              <a:t>VMkernel</a:t>
            </a:r>
            <a:r>
              <a:rPr lang="en-US" altLang="zh-CN" sz="1600" dirty="0"/>
              <a:t> network </a:t>
            </a:r>
            <a:r>
              <a:rPr lang="en-US" altLang="zh-CN" sz="1600" dirty="0" smtClean="0"/>
              <a:t>adapter</a:t>
            </a:r>
          </a:p>
          <a:p>
            <a:r>
              <a:rPr lang="en-US" altLang="zh-CN" dirty="0" smtClean="0"/>
              <a:t>If </a:t>
            </a:r>
            <a:r>
              <a:rPr lang="en-US" altLang="zh-CN" dirty="0"/>
              <a:t>a network disconnects for any of these reasons, the task fails and the host reverts to the last valid configuration.</a:t>
            </a:r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49982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Recovering a Lost Management Network: Standard </a:t>
            </a:r>
            <a:r>
              <a:rPr lang="en-US" altLang="zh-CN" dirty="0" smtClean="0"/>
              <a:t>Switch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9619" y="1124243"/>
            <a:ext cx="7704762" cy="4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5133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Network Restore Options in the </a:t>
            </a:r>
            <a:r>
              <a:rPr lang="en-US" altLang="zh-CN" dirty="0" smtClean="0"/>
              <a:t>DCUI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9619" y="1043290"/>
            <a:ext cx="7704762" cy="4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51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 of Distributed Switch Network </a:t>
            </a:r>
            <a:r>
              <a:rPr lang="en-US" altLang="zh-CN" dirty="0" smtClean="0"/>
              <a:t>Connectivity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809" y="1038528"/>
            <a:ext cx="7752381" cy="4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8808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Distributed Switch </a:t>
            </a:r>
            <a:r>
              <a:rPr lang="en-US" altLang="zh-CN" dirty="0" smtClean="0"/>
              <a:t>Rollback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571" y="1129005"/>
            <a:ext cx="7742857" cy="4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1969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Recovering from a Distributed Switch </a:t>
            </a:r>
            <a:r>
              <a:rPr lang="en-US" altLang="zh-CN" dirty="0" smtClean="0"/>
              <a:t>Misconfiguration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857" y="1105195"/>
            <a:ext cx="7714286" cy="47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98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Learner </a:t>
            </a:r>
            <a:r>
              <a:rPr lang="en-US" altLang="zh-CN" dirty="0" smtClean="0"/>
              <a:t>Objectives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By the end of this module, you should be able to meet the following objectives</a:t>
            </a:r>
            <a:r>
              <a:rPr lang="en-US" altLang="zh-CN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Provide </a:t>
            </a:r>
            <a:r>
              <a:rPr lang="en-US" altLang="zh-CN" dirty="0"/>
              <a:t>a network troubleshooting </a:t>
            </a:r>
            <a:r>
              <a:rPr lang="en-US" altLang="zh-CN" dirty="0" smtClean="0"/>
              <a:t>overview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Analyze </a:t>
            </a:r>
            <a:r>
              <a:rPr lang="en-US" altLang="zh-CN" dirty="0"/>
              <a:t>and troubleshoot standard switch </a:t>
            </a:r>
            <a:r>
              <a:rPr lang="en-US" altLang="zh-CN" dirty="0" smtClean="0"/>
              <a:t>problems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Analyze </a:t>
            </a:r>
            <a:r>
              <a:rPr lang="en-US" altLang="zh-CN" dirty="0"/>
              <a:t>and troubleshoot virtual machine connectivity problems 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Analyze </a:t>
            </a:r>
            <a:r>
              <a:rPr lang="en-US" altLang="zh-CN" dirty="0"/>
              <a:t>and troubleshoot management network problems 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Analyze </a:t>
            </a:r>
            <a:r>
              <a:rPr lang="en-US" altLang="zh-CN" dirty="0"/>
              <a:t>and troubleshoot distributed switch </a:t>
            </a:r>
            <a:r>
              <a:rPr lang="en-US" altLang="zh-CN" dirty="0" smtClean="0"/>
              <a:t>problems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740670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Backing Up a Distributed Switch </a:t>
            </a:r>
            <a:r>
              <a:rPr lang="en-US" altLang="zh-CN" dirty="0" smtClean="0"/>
              <a:t>Configuration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4381" y="1109957"/>
            <a:ext cx="7695238" cy="4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725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Restoring and Importing a Distributed Switch </a:t>
            </a:r>
            <a:r>
              <a:rPr lang="en-US" altLang="zh-CN" dirty="0" smtClean="0"/>
              <a:t>Configuration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6286" y="1200433"/>
            <a:ext cx="7771428" cy="4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8515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 of Learner Objectives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You should be able to meet the following objectives: 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Provide </a:t>
            </a:r>
            <a:r>
              <a:rPr lang="en-US" altLang="zh-CN" dirty="0"/>
              <a:t>a network troubleshooting overview 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Analyze </a:t>
            </a:r>
            <a:r>
              <a:rPr lang="en-US" altLang="zh-CN" dirty="0"/>
              <a:t>and troubleshoot standard switch problems 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Analyze </a:t>
            </a:r>
            <a:r>
              <a:rPr lang="en-US" altLang="zh-CN" dirty="0"/>
              <a:t>and troubleshoot virtual machine connectivity problems 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Analyze </a:t>
            </a:r>
            <a:r>
              <a:rPr lang="en-US" altLang="zh-CN" dirty="0"/>
              <a:t>and troubleshoot management network </a:t>
            </a:r>
            <a:r>
              <a:rPr lang="en-US" altLang="zh-CN" dirty="0" smtClean="0"/>
              <a:t>problems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Analyze </a:t>
            </a:r>
            <a:r>
              <a:rPr lang="en-US" altLang="zh-CN" dirty="0"/>
              <a:t>and troubleshoot distributed switch </a:t>
            </a:r>
            <a:r>
              <a:rPr lang="en-US" altLang="zh-CN" dirty="0" smtClean="0"/>
              <a:t>problems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6841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Networking Troubleshooting </a:t>
            </a:r>
            <a:r>
              <a:rPr lang="en-US" altLang="zh-CN" dirty="0" smtClean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 vSphere, networking problems can occur with the following types of connectivity</a:t>
            </a:r>
            <a:r>
              <a:rPr lang="en-US" altLang="zh-CN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Virtual </a:t>
            </a:r>
            <a:r>
              <a:rPr lang="en-US" altLang="zh-CN" dirty="0"/>
              <a:t>switch connectivity: </a:t>
            </a:r>
            <a:endParaRPr lang="en-US" altLang="zh-CN" dirty="0" smtClean="0"/>
          </a:p>
          <a:p>
            <a:pPr marL="857250" lvl="2" indent="-342900"/>
            <a:r>
              <a:rPr lang="en-US" altLang="zh-CN" dirty="0" smtClean="0"/>
              <a:t>Standard </a:t>
            </a:r>
            <a:r>
              <a:rPr lang="en-US" altLang="zh-CN" dirty="0"/>
              <a:t>switches </a:t>
            </a:r>
            <a:endParaRPr lang="en-US" altLang="zh-CN" dirty="0" smtClean="0"/>
          </a:p>
          <a:p>
            <a:pPr marL="857250" lvl="2" indent="-342900"/>
            <a:r>
              <a:rPr lang="en-US" altLang="zh-CN" dirty="0" smtClean="0"/>
              <a:t>Distributed switches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Virtual </a:t>
            </a:r>
            <a:r>
              <a:rPr lang="en-US" altLang="zh-CN" dirty="0"/>
              <a:t>machine network connectivity 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VMware </a:t>
            </a:r>
            <a:r>
              <a:rPr lang="en-US" altLang="zh-CN" dirty="0" err="1"/>
              <a:t>ESXiTM</a:t>
            </a:r>
            <a:r>
              <a:rPr lang="en-US" altLang="zh-CN" dirty="0"/>
              <a:t> host management network </a:t>
            </a:r>
            <a:r>
              <a:rPr lang="en-US" altLang="zh-CN" dirty="0" smtClean="0"/>
              <a:t>connectivity</a:t>
            </a:r>
          </a:p>
          <a:p>
            <a:r>
              <a:rPr lang="en-US" altLang="zh-CN" dirty="0" smtClean="0"/>
              <a:t>A </a:t>
            </a:r>
            <a:r>
              <a:rPr lang="en-US" altLang="zh-CN" dirty="0"/>
              <a:t>vSphere administrator should know how to troubleshoot common networking issues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5033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 of Standard </a:t>
            </a:r>
            <a:r>
              <a:rPr lang="en-US" altLang="zh-CN" dirty="0" smtClean="0"/>
              <a:t>Switch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If a virtual machine loses network connectivity, the cause of the problem might be anywhere from the virtual machine’s NIC to the ESXi host’s physical network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809" y="2362200"/>
            <a:ext cx="7552381" cy="3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681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Network Problem 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3905" y="1081385"/>
            <a:ext cx="7676190" cy="4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152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Identifying Possible </a:t>
            </a:r>
            <a:r>
              <a:rPr lang="en-US" altLang="zh-CN" dirty="0" smtClean="0"/>
              <a:t>Causes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4381" y="1100433"/>
            <a:ext cx="7695238" cy="4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766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dirty="0"/>
              <a:t>Possible Cause: ESXi Network Misconfiguration (1</a:t>
            </a:r>
            <a:r>
              <a:rPr lang="fr-FR" altLang="zh-CN" dirty="0" smtClean="0"/>
              <a:t>)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524" y="1048052"/>
            <a:ext cx="7780952" cy="4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1724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6&quot;&gt;&lt;property id=&quot;20148&quot; value=&quot;5&quot;/&gt;&lt;property id=&quot;20300&quot; value=&quot;Slide 2 - &amp;quot;You Are Here&amp;quot;&quot;/&gt;&lt;property id=&quot;20307&quot; value=&quot;334&quot;/&gt;&lt;/object&gt;&lt;object type=&quot;3&quot; unique_id=&quot;10007&quot;&gt;&lt;property id=&quot;20148&quot; value=&quot;5&quot;/&gt;&lt;property id=&quot;20300&quot; value=&quot;Slide 1 - &amp;quot;Course Introduction&amp;quot;&quot;/&gt;&lt;property id=&quot;20307&quot; value=&quot;335&quot;/&gt;&lt;/object&gt;&lt;object type=&quot;3&quot; unique_id=&quot;10008&quot;&gt;&lt;property id=&quot;20148&quot; value=&quot;5&quot;/&gt;&lt;property id=&quot;20300&quot; value=&quot;Slide 3 - &amp;quot;Importance&amp;quot;&quot;/&gt;&lt;property id=&quot;20307&quot; value=&quot;336&quot;/&gt;&lt;/object&gt;&lt;object type=&quot;3&quot; unique_id=&quot;10009&quot;&gt;&lt;property id=&quot;20148&quot; value=&quot;5&quot;/&gt;&lt;property id=&quot;20300&quot; value=&quot;Slide 4 - &amp;quot;Learner Objectives&amp;quot;&quot;/&gt;&lt;property id=&quot;20307&quot; value=&quot;337&quot;/&gt;&lt;/object&gt;&lt;object type=&quot;3&quot; unique_id=&quot;10011&quot;&gt;&lt;property id=&quot;20148&quot; value=&quot;5&quot;/&gt;&lt;property id=&quot;20300&quot; value=&quot;Slide 5 - &amp;quot;Typographical Conventions&amp;quot;&quot;/&gt;&lt;property id=&quot;20307&quot; value=&quot;339&quot;/&gt;&lt;/object&gt;&lt;object type=&quot;3&quot; unique_id=&quot;10012&quot;&gt;&lt;property id=&quot;20148&quot; value=&quot;5&quot;/&gt;&lt;property id=&quot;20300&quot; value=&quot;Slide 6 - &amp;quot;References (1)&amp;quot;&quot;/&gt;&lt;property id=&quot;20307&quot; value=&quot;340&quot;/&gt;&lt;/object&gt;&lt;object type=&quot;3&quot; unique_id=&quot;10013&quot;&gt;&lt;property id=&quot;20148&quot; value=&quot;5&quot;/&gt;&lt;property id=&quot;20300&quot; value=&quot;Slide 7 - &amp;quot;References (2)&amp;quot;&quot;/&gt;&lt;property id=&quot;20307&quot; value=&quot;341&quot;/&gt;&lt;/object&gt;&lt;object type=&quot;3&quot; unique_id=&quot;10014&quot;&gt;&lt;property id=&quot;20148&quot; value=&quot;5&quot;/&gt;&lt;property id=&quot;20300&quot; value=&quot;Slide 8 - &amp;quot;VMware Online Resources&amp;quot;&quot;/&gt;&lt;property id=&quot;20307&quot; value=&quot;342&quot;/&gt;&lt;/object&gt;&lt;object type=&quot;3&quot; unique_id=&quot;10016&quot;&gt;&lt;property id=&quot;20148&quot; value=&quot;5&quot;/&gt;&lt;property id=&quot;20300&quot; value=&quot;Slide 9 - &amp;quot;VMware Education Overview&amp;quot;&quot;/&gt;&lt;property id=&quot;20307&quot; value=&quot;344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CORP_TEMPLATE_ILT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sz="1600" dirty="0" err="1" smtClean="0">
            <a:solidFill>
              <a:schemeClr val="tx2"/>
            </a:solidFill>
          </a:defRPr>
        </a:defPPr>
      </a:lstStyle>
    </a:txDef>
  </a:objectDefaults>
  <a:extraClrSchemeLst/>
  <a:custClrLst>
    <a:custClr name="PMS130">
      <a:srgbClr val="FDB813"/>
    </a:custClr>
    <a:custClr name="PMS144">
      <a:srgbClr val="F8981D"/>
    </a:custClr>
    <a:custClr name="PMS180">
      <a:srgbClr val="D9541E"/>
    </a:custClr>
    <a:custClr name="PMS1807">
      <a:srgbClr val="9E3039"/>
    </a:custClr>
    <a:custClr name="PMS195">
      <a:srgbClr val="820024"/>
    </a:custClr>
    <a:custClr name="PMS174">
      <a:srgbClr val="9A3B26"/>
    </a:custClr>
    <a:custClr name="PMS7519">
      <a:srgbClr val="574319"/>
    </a:custClr>
    <a:custClr name="PMS654">
      <a:srgbClr val="003D79"/>
    </a:custClr>
  </a:custClrLst>
</a:theme>
</file>

<file path=ppt/theme/theme2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EmailTo xmlns="http://schemas.microsoft.com/sharepoint/v3" xsi:nil="true"/>
    <Document_x0020_Category xmlns="288e86e3-13ec-46f3-a9d0-a70aaaa1e93e">PowerPoint Slide</Document_x0020_Category>
    <_Status xmlns="http://schemas.microsoft.com/sharepoint/v3/fields">Draft</_Status>
    <EmailSender xmlns="http://schemas.microsoft.com/sharepoint/v3" xsi:nil="true"/>
    <EmailFrom xmlns="http://schemas.microsoft.com/sharepoint/v3" xsi:nil="true"/>
    <File_x0020_Description xmlns="4f15fc31-3d0d-47e7-af43-e227d2cb0a53">M01 Course Introduction</File_x0020_Description>
    <EmailSubject xmlns="http://schemas.microsoft.com/sharepoint/v3" xsi:nil="true"/>
    <Course_x0020_Title xmlns="288e86e3-13ec-46f3-a9d0-a70aaaa1e93e">ALL</Course_x0020_Title>
    <EmailCc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CED65993444045B230A27166C66004" ma:contentTypeVersion="12" ma:contentTypeDescription="Create a new document." ma:contentTypeScope="" ma:versionID="8420a0f98f25731321833f255eff041a">
  <xsd:schema xmlns:xsd="http://www.w3.org/2001/XMLSchema" xmlns:p="http://schemas.microsoft.com/office/2006/metadata/properties" xmlns:ns1="http://schemas.microsoft.com/sharepoint/v3" xmlns:ns2="288e86e3-13ec-46f3-a9d0-a70aaaa1e93e" xmlns:ns3="http://schemas.microsoft.com/sharepoint/v3/fields" xmlns:ns4="4f15fc31-3d0d-47e7-af43-e227d2cb0a53" targetNamespace="http://schemas.microsoft.com/office/2006/metadata/properties" ma:root="true" ma:fieldsID="0b5012687a62a8a7133cf7909489fa2f" ns1:_="" ns2:_="" ns3:_="" ns4:_="">
    <xsd:import namespace="http://schemas.microsoft.com/sharepoint/v3"/>
    <xsd:import namespace="288e86e3-13ec-46f3-a9d0-a70aaaa1e93e"/>
    <xsd:import namespace="http://schemas.microsoft.com/sharepoint/v3/fields"/>
    <xsd:import namespace="4f15fc31-3d0d-47e7-af43-e227d2cb0a53"/>
    <xsd:element name="properties">
      <xsd:complexType>
        <xsd:sequence>
          <xsd:element name="documentManagement">
            <xsd:complexType>
              <xsd:all>
                <xsd:element ref="ns2:Course_x0020_Title"/>
                <xsd:element ref="ns2:Document_x0020_Category"/>
                <xsd:element ref="ns3:_Status"/>
                <xsd:element ref="ns4:File_x0020_Description"/>
                <xsd:element ref="ns1:EmailSender" minOccurs="0"/>
                <xsd:element ref="ns1:EmailTo" minOccurs="0"/>
                <xsd:element ref="ns1:EmailCc" minOccurs="0"/>
                <xsd:element ref="ns1:EmailFrom" minOccurs="0"/>
                <xsd:element ref="ns1:EmailSubject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EmailSender" ma:index="12" nillable="true" ma:displayName="E-Mail Sender" ma:hidden="true" ma:internalName="EmailSender">
      <xsd:simpleType>
        <xsd:restriction base="dms:Note"/>
      </xsd:simpleType>
    </xsd:element>
    <xsd:element name="EmailTo" ma:index="13" nillable="true" ma:displayName="E-Mail To" ma:hidden="true" ma:internalName="EmailTo">
      <xsd:simpleType>
        <xsd:restriction base="dms:Note"/>
      </xsd:simpleType>
    </xsd:element>
    <xsd:element name="EmailCc" ma:index="14" nillable="true" ma:displayName="E-Mail Cc" ma:hidden="true" ma:internalName="EmailCc">
      <xsd:simpleType>
        <xsd:restriction base="dms:Note"/>
      </xsd:simpleType>
    </xsd:element>
    <xsd:element name="EmailFrom" ma:index="15" nillable="true" ma:displayName="E-Mail From" ma:hidden="true" ma:internalName="EmailFrom">
      <xsd:simpleType>
        <xsd:restriction base="dms:Text"/>
      </xsd:simpleType>
    </xsd:element>
    <xsd:element name="EmailSubject" ma:index="16" nillable="true" ma:displayName="E-Mail Subject" ma:hidden="true" ma:internalName="EmailSubject">
      <xsd:simpleType>
        <xsd:restriction base="dms:Text"/>
      </xsd:simpleType>
    </xsd:element>
  </xsd:schema>
  <xsd:schema xmlns:xsd="http://www.w3.org/2001/XMLSchema" xmlns:dms="http://schemas.microsoft.com/office/2006/documentManagement/types" targetNamespace="288e86e3-13ec-46f3-a9d0-a70aaaa1e93e" elementFormDefault="qualified">
    <xsd:import namespace="http://schemas.microsoft.com/office/2006/documentManagement/types"/>
    <xsd:element name="Course_x0020_Title" ma:index="8" ma:displayName="Course Title" ma:default="NONE" ma:description="EDU Course Titles" ma:format="Dropdown" ma:internalName="Course_x0020_Title">
      <xsd:simpleType>
        <xsd:restriction base="dms:Choice">
          <xsd:enumeration value="NONE"/>
          <xsd:enumeration value="Design and Deploy V6.0"/>
          <xsd:enumeration value="Install, Configure, Manage V6.0"/>
          <xsd:enumeration value="What's New V6.0"/>
          <xsd:enumeration value="Skills for Operators V6.0"/>
          <xsd:enumeration value="Optimize and Scale V6.0"/>
          <xsd:enumeration value="ALL"/>
        </xsd:restriction>
      </xsd:simpleType>
    </xsd:element>
    <xsd:element name="Document_x0020_Category" ma:index="9" ma:displayName="Document Category" ma:format="Dropdown" ma:internalName="Document_x0020_Category">
      <xsd:simpleType>
        <xsd:restriction base="dms:Choice">
          <xsd:enumeration value="Lecture"/>
          <xsd:enumeration value="Lab Exercise"/>
          <xsd:enumeration value="PowerPoint Slide"/>
          <xsd:enumeration value="Forms"/>
          <xsd:enumeration value="Developer Resources"/>
          <xsd:enumeration value="Datasheet"/>
          <xsd:enumeration value="Design Documents"/>
          <xsd:enumeration value="Instructor Delivery Tools"/>
          <xsd:enumeration value="Course Evaluations"/>
          <xsd:enumeration value="Internal Review Documents"/>
          <xsd:enumeration value="Lab Connect &amp; On Demand"/>
          <xsd:enumeration value="Localization"/>
          <xsd:enumeration value="eBook"/>
        </xsd:restriction>
      </xsd:simpleType>
    </xsd:element>
  </xsd:schema>
  <xsd:schema xmlns:xsd="http://www.w3.org/2001/XMLSchema" xmlns:dms="http://schemas.microsoft.com/office/2006/documentManagement/types" targetNamespace="http://schemas.microsoft.com/sharepoint/v3/fields" elementFormDefault="qualified">
    <xsd:import namespace="http://schemas.microsoft.com/office/2006/documentManagement/types"/>
    <xsd:element name="_Status" ma:index="10" ma:displayName="Status" ma:default="" ma:format="Dropdown" ma:internalName="_Status">
      <xsd:simpleType>
        <xsd:restriction base="dms:Choice">
          <xsd:enumeration value="Not Started"/>
          <xsd:enumeration value="Draft"/>
          <xsd:enumeration value="Reviewed"/>
          <xsd:enumeration value="Final"/>
          <xsd:enumeration value="Expired"/>
        </xsd:restriction>
      </xsd:simpleType>
    </xsd:element>
  </xsd:schema>
  <xsd:schema xmlns:xsd="http://www.w3.org/2001/XMLSchema" xmlns:dms="http://schemas.microsoft.com/office/2006/documentManagement/types" targetNamespace="4f15fc31-3d0d-47e7-af43-e227d2cb0a53" elementFormDefault="qualified">
    <xsd:import namespace="http://schemas.microsoft.com/office/2006/documentManagement/types"/>
    <xsd:element name="File_x0020_Description" ma:index="11" ma:displayName="File Description" ma:default="" ma:description="Actual title of uploaded file" ma:internalName="File_x0020_Description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E63AA5D-D035-452B-BD5C-EB91BB79386B}">
  <ds:schemaRefs>
    <ds:schemaRef ds:uri="http://schemas.microsoft.com/office/2006/metadata/properties"/>
    <ds:schemaRef ds:uri="288e86e3-13ec-46f3-a9d0-a70aaaa1e93e"/>
    <ds:schemaRef ds:uri="4f15fc31-3d0d-47e7-af43-e227d2cb0a53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sharepoint/v3/fields"/>
    <ds:schemaRef ds:uri="http://purl.org/dc/terms/"/>
    <ds:schemaRef ds:uri="http://purl.org/dc/dcmitype/"/>
    <ds:schemaRef ds:uri="http://schemas.openxmlformats.org/package/2006/metadata/core-propertie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F23913CF-59D3-4EED-BFA2-50D8A233DC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88e86e3-13ec-46f3-a9d0-a70aaaa1e93e"/>
    <ds:schemaRef ds:uri="http://schemas.microsoft.com/sharepoint/v3/fields"/>
    <ds:schemaRef ds:uri="4f15fc31-3d0d-47e7-af43-e227d2cb0a5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37E8DF37-8A00-4D49-B184-B50E459B103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834</Words>
  <Application>Microsoft Office PowerPoint</Application>
  <PresentationFormat>全屏显示(4:3)</PresentationFormat>
  <Paragraphs>96</Paragraphs>
  <Slides>42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7" baseType="lpstr">
      <vt:lpstr>ＭＳ Ｐゴシック</vt:lpstr>
      <vt:lpstr>黑体</vt:lpstr>
      <vt:lpstr>Arial</vt:lpstr>
      <vt:lpstr>Calibri</vt:lpstr>
      <vt:lpstr>CORP_TEMPLATE_ILT</vt:lpstr>
      <vt:lpstr>Troubleshooting Virtual Networking</vt:lpstr>
      <vt:lpstr>Importance</vt:lpstr>
      <vt:lpstr>You Are Here</vt:lpstr>
      <vt:lpstr>Learner Objectives</vt:lpstr>
      <vt:lpstr>Networking Troubleshooting Overview</vt:lpstr>
      <vt:lpstr>Review of Standard Switch</vt:lpstr>
      <vt:lpstr>Network Problem 1</vt:lpstr>
      <vt:lpstr>Identifying Possible Causes</vt:lpstr>
      <vt:lpstr>Possible Cause: ESXi Network Misconfiguration (1)</vt:lpstr>
      <vt:lpstr>Possible Cause: ESXi Network Misconfiguration (2)</vt:lpstr>
      <vt:lpstr>Resolving ESXi Network Misconfiguration</vt:lpstr>
      <vt:lpstr>Possible Cause: NIC Teaming Misconfiguration</vt:lpstr>
      <vt:lpstr>Possible Cause: Unsupported or Faulty Hardware</vt:lpstr>
      <vt:lpstr>Possible Cause: Slow Network Performance</vt:lpstr>
      <vt:lpstr>Review of Virtual Machine Connectivity</vt:lpstr>
      <vt:lpstr>Network Problem 2</vt:lpstr>
      <vt:lpstr>Identifying Possible Causes</vt:lpstr>
      <vt:lpstr>Possible Cause: IP Settings and Firewall Problems</vt:lpstr>
      <vt:lpstr>Possible Cause: Port Group Misconfiguration</vt:lpstr>
      <vt:lpstr>Possible Cause: ESXi Network Connectivity Problems</vt:lpstr>
      <vt:lpstr>Possible Cause: No Available Ports on Virtual Switch</vt:lpstr>
      <vt:lpstr>Resolving the Issue of Unavailable Ports on a Virtual Switch</vt:lpstr>
      <vt:lpstr>Network Problem 3</vt:lpstr>
      <vt:lpstr>Heartbeat Communication Between vCenter Server and ESXi</vt:lpstr>
      <vt:lpstr>Identifying Possible Causes</vt:lpstr>
      <vt:lpstr>Possible Cause: Port Blocked by Windows Firewall</vt:lpstr>
      <vt:lpstr>Possible Cause: vCenter Server Not Using Port 902</vt:lpstr>
      <vt:lpstr>Resolving the Use of a Port Other Than 902 (1)</vt:lpstr>
      <vt:lpstr>Resolving the Use of a Port Other Than 902 (2)</vt:lpstr>
      <vt:lpstr>Possible Cause: Network Congestion</vt:lpstr>
      <vt:lpstr>Resolving Network Congestion</vt:lpstr>
      <vt:lpstr>Network Problem 4</vt:lpstr>
      <vt:lpstr>Preventing Loss of Management Network Connectivity</vt:lpstr>
      <vt:lpstr>Host Networking Rollback</vt:lpstr>
      <vt:lpstr>Recovering a Lost Management Network: Standard Switch</vt:lpstr>
      <vt:lpstr>Network Restore Options in the DCUI</vt:lpstr>
      <vt:lpstr>Review of Distributed Switch Network Connectivity</vt:lpstr>
      <vt:lpstr>Distributed Switch Rollback</vt:lpstr>
      <vt:lpstr>Recovering from a Distributed Switch Misconfiguration</vt:lpstr>
      <vt:lpstr>Backing Up a Distributed Switch Configuration</vt:lpstr>
      <vt:lpstr>Restoring and Importing a Distributed Switch Configuration</vt:lpstr>
      <vt:lpstr>Review of Learner Objectives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 Course Introduction</dc:title>
  <dc:creator/>
  <cp:lastModifiedBy/>
  <cp:revision>1</cp:revision>
  <dcterms:created xsi:type="dcterms:W3CDTF">2014-01-24T17:41:39Z</dcterms:created>
  <dcterms:modified xsi:type="dcterms:W3CDTF">2016-11-27T11:09:21Z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0x0101004ACED65993444045B230A27166C66004</vt:lpwstr>
  </property>
</Properties>
</file>